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Default Extension="wav" ContentType="audio/wav"/>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notesMasterIdLst>
    <p:notesMasterId r:id="rId41"/>
  </p:notesMasterIdLst>
  <p:sldIdLst>
    <p:sldId id="257" r:id="rId2"/>
    <p:sldId id="298" r:id="rId3"/>
    <p:sldId id="299" r:id="rId4"/>
    <p:sldId id="258" r:id="rId5"/>
    <p:sldId id="259" r:id="rId6"/>
    <p:sldId id="260" r:id="rId7"/>
    <p:sldId id="261" r:id="rId8"/>
    <p:sldId id="296" r:id="rId9"/>
    <p:sldId id="295"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5" r:id="rId28"/>
    <p:sldId id="286" r:id="rId29"/>
    <p:sldId id="287" r:id="rId30"/>
    <p:sldId id="288" r:id="rId31"/>
    <p:sldId id="289" r:id="rId32"/>
    <p:sldId id="290" r:id="rId33"/>
    <p:sldId id="281" r:id="rId34"/>
    <p:sldId id="282" r:id="rId35"/>
    <p:sldId id="283" r:id="rId36"/>
    <p:sldId id="284" r:id="rId37"/>
    <p:sldId id="291" r:id="rId38"/>
    <p:sldId id="294" r:id="rId39"/>
    <p:sldId id="292"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FF9933"/>
    <a:srgbClr val="008000"/>
    <a:srgbClr val="CC33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88" autoAdjust="0"/>
    <p:restoredTop sz="94615" autoAdjust="0"/>
  </p:normalViewPr>
  <p:slideViewPr>
    <p:cSldViewPr>
      <p:cViewPr>
        <p:scale>
          <a:sx n="40" d="100"/>
          <a:sy n="40" d="100"/>
        </p:scale>
        <p:origin x="-869" y="-58"/>
      </p:cViewPr>
      <p:guideLst>
        <p:guide orient="horz" pos="2160"/>
        <p:guide pos="2880"/>
      </p:guideLst>
    </p:cSldViewPr>
  </p:slideViewPr>
  <p:notesTextViewPr>
    <p:cViewPr>
      <p:scale>
        <a:sx n="150" d="100"/>
        <a:sy n="15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6149EA-88AC-4C74-BD5A-FE96DB082D27}" type="datetimeFigureOut">
              <a:rPr lang="en-US" smtClean="0"/>
              <a:pPr/>
              <a:t>1/27/2014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9B7B3C-C619-4F89-94F6-F5C52EFE96A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7B3C-C619-4F89-94F6-F5C52EFE96A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9B7B3C-C619-4F89-94F6-F5C52EFE96AC}" type="slidenum">
              <a:rPr lang="en-US" smtClean="0"/>
              <a:pPr/>
              <a:t>13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7B3C-C619-4F89-94F6-F5C52EFE96AC}" type="slidenum">
              <a:rPr lang="en-US" smtClean="0"/>
              <a:pPr/>
              <a:t>14</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9B7B3C-C619-4F89-94F6-F5C52EFE96AC}" type="slidenum">
              <a:rPr lang="en-US" smtClean="0"/>
              <a:pPr/>
              <a:t>15</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7B3C-C619-4F89-94F6-F5C52EFE96AC}" type="slidenum">
              <a:rPr lang="en-US" smtClean="0"/>
              <a:pPr/>
              <a:t>16</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7B3C-C619-4F89-94F6-F5C52EFE96AC}" type="slidenum">
              <a:rPr lang="en-US" smtClean="0"/>
              <a:pPr/>
              <a:t>17</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9B7B3C-C619-4F89-94F6-F5C52EFE96AC}" type="slidenum">
              <a:rPr lang="en-US" smtClean="0"/>
              <a:pPr/>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9B7B3C-C619-4F89-94F6-F5C52EFE96AC}" type="slidenum">
              <a:rPr lang="en-US" smtClean="0"/>
              <a:pPr/>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7B3C-C619-4F89-94F6-F5C52EFE96AC}" type="slidenum">
              <a:rPr lang="en-US" smtClean="0"/>
              <a:pPr/>
              <a:t>20</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9B7B3C-C619-4F89-94F6-F5C52EFE96AC}" type="slidenum">
              <a:rPr lang="en-US" smtClean="0"/>
              <a:pPr/>
              <a:t>21</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7B3C-C619-4F89-94F6-F5C52EFE96AC}" type="slidenum">
              <a:rPr lang="en-US" smtClean="0"/>
              <a:pPr/>
              <a:t>22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smtClean="0"/>
              <a:t>N MANAJEMEN</a:t>
            </a:r>
            <a:endParaRPr lang="id-ID"/>
          </a:p>
        </p:txBody>
      </p:sp>
      <p:sp>
        <p:nvSpPr>
          <p:cNvPr id="4" name="Slide Number Placeholder 3"/>
          <p:cNvSpPr>
            <a:spLocks noGrp="1"/>
          </p:cNvSpPr>
          <p:nvPr>
            <p:ph type="sldNum" sz="quarter" idx="10"/>
          </p:nvPr>
        </p:nvSpPr>
        <p:spPr/>
        <p:txBody>
          <a:bodyPr/>
          <a:lstStyle/>
          <a:p>
            <a:fld id="{039B7B3C-C619-4F89-94F6-F5C52EFE96AC}" type="slidenum">
              <a:rPr lang="en-US" smtClean="0"/>
              <a:pPr/>
              <a:t>3</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7B3C-C619-4F89-94F6-F5C52EFE96AC}" type="slidenum">
              <a:rPr lang="en-US" smtClean="0"/>
              <a:pPr/>
              <a:t>23</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7B3C-C619-4F89-94F6-F5C52EFE96AC}" type="slidenum">
              <a:rPr lang="en-US" smtClean="0"/>
              <a:pPr/>
              <a:t>24</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9B7B3C-C619-4F89-94F6-F5C52EFE96AC}" type="slidenum">
              <a:rPr lang="en-US" smtClean="0"/>
              <a:pPr/>
              <a:t>25</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9B7B3C-C619-4F89-94F6-F5C52EFE96AC}" type="slidenum">
              <a:rPr lang="en-US" smtClean="0"/>
              <a:pPr/>
              <a:t>26</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7B3C-C619-4F89-94F6-F5C52EFE96AC}" type="slidenum">
              <a:rPr lang="en-US" smtClean="0"/>
              <a:pPr/>
              <a:t>27</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9B7B3C-C619-4F89-94F6-F5C52EFE96AC}" type="slidenum">
              <a:rPr lang="en-US" smtClean="0"/>
              <a:pPr/>
              <a:t>28</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9B7B3C-C619-4F89-94F6-F5C52EFE96AC}" type="slidenum">
              <a:rPr lang="en-US" smtClean="0"/>
              <a:pPr/>
              <a:t>29</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9B7B3C-C619-4F89-94F6-F5C52EFE96AC}" type="slidenum">
              <a:rPr lang="en-US" smtClean="0"/>
              <a:pPr/>
              <a:t>30</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7B3C-C619-4F89-94F6-F5C52EFE96AC}" type="slidenum">
              <a:rPr lang="en-US" smtClean="0"/>
              <a:pPr/>
              <a:t>31</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7B3C-C619-4F89-94F6-F5C52EFE96AC}" type="slidenum">
              <a:rPr lang="en-US" smtClean="0"/>
              <a:pPr/>
              <a:t>32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9B7B3C-C619-4F89-94F6-F5C52EFE96AC}" type="slidenum">
              <a:rPr lang="en-US" smtClean="0"/>
              <a:pPr/>
              <a:t>4</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9B7B3C-C619-4F89-94F6-F5C52EFE96AC}" type="slidenum">
              <a:rPr lang="en-US" smtClean="0"/>
              <a:pPr/>
              <a:t>33</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7B3C-C619-4F89-94F6-F5C52EFE96AC}" type="slidenum">
              <a:rPr lang="en-US" smtClean="0"/>
              <a:pPr/>
              <a:t>34</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9B7B3C-C619-4F89-94F6-F5C52EFE96AC}" type="slidenum">
              <a:rPr lang="en-US" smtClean="0"/>
              <a:pPr/>
              <a:t>35</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9B7B3C-C619-4F89-94F6-F5C52EFE96AC}" type="slidenum">
              <a:rPr lang="en-US" smtClean="0"/>
              <a:pPr/>
              <a:t>36</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9B7B3C-C619-4F89-94F6-F5C52EFE96AC}" type="slidenum">
              <a:rPr lang="en-US" smtClean="0"/>
              <a:pPr/>
              <a:t>37</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9B7B3C-C619-4F89-94F6-F5C52EFE96AC}"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7B3C-C619-4F89-94F6-F5C52EFE96AC}"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9B7B3C-C619-4F89-94F6-F5C52EFE96AC}"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9B7B3C-C619-4F89-94F6-F5C52EFE96AC}" type="slidenum">
              <a:rPr lang="en-US" smtClean="0"/>
              <a:pPr/>
              <a:t>10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39B7B3C-C619-4F89-94F6-F5C52EFE96AC}" type="slidenum">
              <a:rPr lang="en-US" smtClean="0"/>
              <a:pPr/>
              <a:t>11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39B7B3C-C619-4F89-94F6-F5C52EFE96AC}" type="slidenum">
              <a:rPr lang="en-US" smtClean="0"/>
              <a:pPr/>
              <a:t>12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7F8EA769-6473-4C2E-9E4B-943612F68C96}"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168B8-6767-414B-8922-D4294478C40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F8EA769-6473-4C2E-9E4B-943612F68C96}"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168B8-6767-414B-8922-D4294478C40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F8EA769-6473-4C2E-9E4B-943612F68C96}"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168B8-6767-414B-8922-D4294478C40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F8EA769-6473-4C2E-9E4B-943612F68C96}"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168B8-6767-414B-8922-D4294478C40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8EA769-6473-4C2E-9E4B-943612F68C96}" type="datetimeFigureOut">
              <a:rPr lang="en-US" smtClean="0"/>
              <a:pPr/>
              <a:t>1/27/2014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6168B8-6767-414B-8922-D4294478C40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7F8EA769-6473-4C2E-9E4B-943612F68C96}"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6168B8-6767-414B-8922-D4294478C40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7F8EA769-6473-4C2E-9E4B-943612F68C96}" type="datetimeFigureOut">
              <a:rPr lang="en-US" smtClean="0"/>
              <a:pPr/>
              <a:t>1/27/2014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6168B8-6767-414B-8922-D4294478C40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7F8EA769-6473-4C2E-9E4B-943612F68C96}" type="datetimeFigureOut">
              <a:rPr lang="en-US" smtClean="0"/>
              <a:pPr/>
              <a:t>1/27/2014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6168B8-6767-414B-8922-D4294478C40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8EA769-6473-4C2E-9E4B-943612F68C96}" type="datetimeFigureOut">
              <a:rPr lang="en-US" smtClean="0"/>
              <a:pPr/>
              <a:t>1/27/2014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6168B8-6767-414B-8922-D4294478C40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8EA769-6473-4C2E-9E4B-943612F68C96}"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6168B8-6767-414B-8922-D4294478C40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F8EA769-6473-4C2E-9E4B-943612F68C96}" type="datetimeFigureOut">
              <a:rPr lang="en-US" smtClean="0"/>
              <a:pPr/>
              <a:t>1/27/2014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6168B8-6767-414B-8922-D4294478C40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8EA769-6473-4C2E-9E4B-943612F68C96}" type="datetimeFigureOut">
              <a:rPr lang="en-US" smtClean="0"/>
              <a:pPr/>
              <a:t>1/27/2014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6168B8-6767-414B-8922-D4294478C40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6.jpeg"/></Relationships>
</file>

<file path=ppt/slides/_rels/slide11.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audio" Target="../media/audio8.wav"/><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6.jpe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7.jpeg"/></Relationships>
</file>

<file path=ppt/slides/_rels/slide15.xml.rels><?xml version="1.0" encoding="UTF-8" standalone="yes"?>
<Relationships xmlns="http://schemas.openxmlformats.org/package/2006/relationships"><Relationship Id="rId3" Type="http://schemas.openxmlformats.org/officeDocument/2006/relationships/audio" Target="../media/audio10.wav"/><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4.jpeg"/></Relationships>
</file>

<file path=ppt/slides/_rels/slide16.xml.rels><?xml version="1.0" encoding="UTF-8" standalone="yes"?>
<Relationships xmlns="http://schemas.openxmlformats.org/package/2006/relationships"><Relationship Id="rId3" Type="http://schemas.openxmlformats.org/officeDocument/2006/relationships/audio" Target="../media/audio11.wav"/><Relationship Id="rId2" Type="http://schemas.openxmlformats.org/officeDocument/2006/relationships/notesSlide" Target="../notesSlides/notesSlide13.xm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15.jpeg"/></Relationships>
</file>

<file path=ppt/slides/_rels/slide17.xml.rels><?xml version="1.0" encoding="UTF-8" standalone="yes"?>
<Relationships xmlns="http://schemas.openxmlformats.org/package/2006/relationships"><Relationship Id="rId3" Type="http://schemas.openxmlformats.org/officeDocument/2006/relationships/audio" Target="../media/audio12.wav"/><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6.jpeg"/></Relationships>
</file>

<file path=ppt/slides/_rels/slide18.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audio" Target="../media/audio6.wav"/><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20.xml.rels><?xml version="1.0" encoding="UTF-8" standalone="yes"?>
<Relationships xmlns="http://schemas.openxmlformats.org/package/2006/relationships"><Relationship Id="rId3" Type="http://schemas.openxmlformats.org/officeDocument/2006/relationships/audio" Target="../media/audio7.wav"/><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audio" Target="../media/audio13.wav"/><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audio" Target="../media/audio14.wav"/><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audio" Target="../media/audio15.wav"/><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audio" Target="../media/audio14.wav"/><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audio" Target="../media/audio16.wav"/><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audio" Target="../media/audio9.wav"/><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audio" Target="../media/audio12.wav"/><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image" Target="../media/image18.jpeg"/></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5.xml.rels><?xml version="1.0" encoding="UTF-8" standalone="yes"?>
<Relationships xmlns="http://schemas.openxmlformats.org/package/2006/relationships"><Relationship Id="rId3" Type="http://schemas.openxmlformats.org/officeDocument/2006/relationships/audio" Target="../media/audio3.wav"/><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6.xml.rels><?xml version="1.0" encoding="UTF-8" standalone="yes"?>
<Relationships xmlns="http://schemas.openxmlformats.org/package/2006/relationships"><Relationship Id="rId3" Type="http://schemas.openxmlformats.org/officeDocument/2006/relationships/audio" Target="../media/audio4.wav"/><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audio" Target="../media/audio5.wav"/><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image" Target="../media/image13.jpeg"/></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audio" Target="../media/audio3.wav"/><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audio" Target="../media/audio1.wav"/><Relationship Id="rId1" Type="http://schemas.openxmlformats.org/officeDocument/2006/relationships/slideLayout" Target="../slideLayouts/slideLayout2.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836712"/>
          </a:xfrm>
          <a:blipFill>
            <a:blip r:embed="rId4" cstate="print"/>
            <a:tile tx="0" ty="0" sx="100000" sy="100000" flip="none" algn="tl"/>
          </a:blipFill>
        </p:spPr>
        <p:txBody>
          <a:bodyPr>
            <a:normAutofit/>
          </a:bodyPr>
          <a:lstStyle/>
          <a:p>
            <a:r>
              <a:rPr lang="en-US" dirty="0" err="1" smtClean="0">
                <a:solidFill>
                  <a:srgbClr val="FFFF00"/>
                </a:solidFill>
                <a:latin typeface="Arial" pitchFamily="34" charset="0"/>
                <a:cs typeface="Arial" pitchFamily="34" charset="0"/>
              </a:rPr>
              <a:t>Manajemen</a:t>
            </a:r>
            <a:r>
              <a:rPr lang="en-US" dirty="0" smtClean="0">
                <a:solidFill>
                  <a:srgbClr val="FFFF00"/>
                </a:solidFill>
                <a:latin typeface="Arial" pitchFamily="34" charset="0"/>
                <a:cs typeface="Arial" pitchFamily="34" charset="0"/>
              </a:rPr>
              <a:t> </a:t>
            </a:r>
            <a:r>
              <a:rPr lang="en-US" dirty="0" err="1" smtClean="0">
                <a:solidFill>
                  <a:srgbClr val="FFFF00"/>
                </a:solidFill>
                <a:latin typeface="Arial" pitchFamily="34" charset="0"/>
                <a:cs typeface="Arial" pitchFamily="34" charset="0"/>
              </a:rPr>
              <a:t>Pertemuan</a:t>
            </a:r>
            <a:r>
              <a:rPr lang="en-US" dirty="0" smtClean="0">
                <a:solidFill>
                  <a:srgbClr val="FFFF00"/>
                </a:solidFill>
                <a:latin typeface="Arial" pitchFamily="34" charset="0"/>
                <a:cs typeface="Arial" pitchFamily="34" charset="0"/>
              </a:rPr>
              <a:t> 3</a:t>
            </a:r>
            <a:endParaRPr lang="en-US" dirty="0">
              <a:solidFill>
                <a:srgbClr val="FFFF00"/>
              </a:solidFill>
              <a:latin typeface="Arial" pitchFamily="34" charset="0"/>
              <a:cs typeface="Arial" pitchFamily="34" charset="0"/>
            </a:endParaRPr>
          </a:p>
        </p:txBody>
      </p:sp>
      <p:sp>
        <p:nvSpPr>
          <p:cNvPr id="3" name="Content Placeholder 2"/>
          <p:cNvSpPr>
            <a:spLocks noGrp="1"/>
          </p:cNvSpPr>
          <p:nvPr>
            <p:ph idx="1"/>
          </p:nvPr>
        </p:nvSpPr>
        <p:spPr>
          <a:xfrm>
            <a:off x="0" y="857232"/>
            <a:ext cx="9144000" cy="6000768"/>
          </a:xfrm>
          <a:blipFill>
            <a:blip r:embed="rId5" cstate="print"/>
            <a:tile tx="0" ty="0" sx="100000" sy="100000" flip="none" algn="tl"/>
          </a:blipFill>
        </p:spPr>
        <p:txBody>
          <a:bodyPr>
            <a:normAutofit/>
          </a:bodyPr>
          <a:lstStyle/>
          <a:p>
            <a:pPr algn="ctr">
              <a:buNone/>
            </a:pPr>
            <a:r>
              <a:rPr lang="en-US" sz="3200" dirty="0" err="1" smtClean="0">
                <a:latin typeface="Arial" pitchFamily="34" charset="0"/>
                <a:cs typeface="Arial" pitchFamily="34" charset="0"/>
              </a:rPr>
              <a:t>Sejarah</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dan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Teori</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Manajemen</a:t>
            </a:r>
            <a:endParaRPr lang="en-US" sz="3200" dirty="0" smtClean="0">
              <a:latin typeface="Arial" pitchFamily="34" charset="0"/>
              <a:cs typeface="Arial" pitchFamily="34" charset="0"/>
            </a:endParaRPr>
          </a:p>
          <a:p>
            <a:pPr marL="514350" indent="-514350">
              <a:buFont typeface="+mj-lt"/>
              <a:buAutoNum type="arabicParenR"/>
            </a:pPr>
            <a:r>
              <a:rPr lang="en-US" sz="3200" dirty="0" err="1" smtClean="0">
                <a:latin typeface="Arial" pitchFamily="34" charset="0"/>
                <a:cs typeface="Arial" pitchFamily="34" charset="0"/>
              </a:rPr>
              <a:t>Sejarah</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dan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perkembangan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manajemen</a:t>
            </a:r>
            <a:endParaRPr lang="en-US" sz="3200" dirty="0" smtClean="0">
              <a:latin typeface="Arial" pitchFamily="34" charset="0"/>
              <a:cs typeface="Arial" pitchFamily="34" charset="0"/>
            </a:endParaRPr>
          </a:p>
          <a:p>
            <a:pPr marL="514350" indent="-514350">
              <a:buFont typeface="+mj-lt"/>
              <a:buAutoNum type="arabicParenR"/>
            </a:pPr>
            <a:r>
              <a:rPr lang="en-US" sz="3200" dirty="0" err="1" smtClean="0">
                <a:latin typeface="Arial" pitchFamily="34" charset="0"/>
                <a:cs typeface="Arial" pitchFamily="34" charset="0"/>
              </a:rPr>
              <a:t>Evolusi</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teori</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manajemen</a:t>
            </a:r>
            <a:endParaRPr lang="en-US" sz="3200" dirty="0" smtClean="0">
              <a:latin typeface="Arial" pitchFamily="34" charset="0"/>
              <a:cs typeface="Arial" pitchFamily="34" charset="0"/>
            </a:endParaRPr>
          </a:p>
          <a:p>
            <a:pPr marL="514350" indent="-514350">
              <a:buFont typeface="+mj-lt"/>
              <a:buAutoNum type="arabicParenR"/>
            </a:pPr>
            <a:r>
              <a:rPr lang="en-US" sz="3200" dirty="0" err="1" smtClean="0">
                <a:latin typeface="Arial" pitchFamily="34" charset="0"/>
                <a:cs typeface="Arial" pitchFamily="34" charset="0"/>
              </a:rPr>
              <a:t>Teori</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manajemen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klasik</a:t>
            </a:r>
            <a:endParaRPr lang="en-US" sz="3200" dirty="0" smtClean="0">
              <a:latin typeface="Arial" pitchFamily="34" charset="0"/>
              <a:cs typeface="Arial" pitchFamily="34" charset="0"/>
            </a:endParaRPr>
          </a:p>
          <a:p>
            <a:pPr marL="514350" indent="-514350">
              <a:buFont typeface="+mj-lt"/>
              <a:buAutoNum type="arabicParenR"/>
            </a:pPr>
            <a:r>
              <a:rPr lang="en-US" sz="3200" dirty="0" err="1" smtClean="0">
                <a:latin typeface="Arial" pitchFamily="34" charset="0"/>
                <a:cs typeface="Arial" pitchFamily="34" charset="0"/>
              </a:rPr>
              <a:t>Pendekatan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hubungan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manusiawi</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mazhab</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Perilaku</a:t>
            </a:r>
            <a:r>
              <a:rPr lang="en-US" sz="3200" dirty="0" smtClean="0">
                <a:latin typeface="Arial" pitchFamily="34" charset="0"/>
                <a:cs typeface="Arial" pitchFamily="34" charset="0"/>
              </a:rPr>
              <a:t>)</a:t>
            </a:r>
          </a:p>
          <a:p>
            <a:pPr marL="514350" indent="-514350">
              <a:buFont typeface="+mj-lt"/>
              <a:buAutoNum type="arabicParenR"/>
            </a:pPr>
            <a:r>
              <a:rPr lang="en-US" sz="3200" dirty="0" err="1" smtClean="0">
                <a:latin typeface="Arial" pitchFamily="34" charset="0"/>
                <a:cs typeface="Arial" pitchFamily="34" charset="0"/>
              </a:rPr>
              <a:t>Pendekatan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manajemen</a:t>
            </a:r>
            <a:r>
              <a:rPr lang="en-US" sz="3200" dirty="0" smtClean="0">
                <a:latin typeface="Arial" pitchFamily="34" charset="0"/>
                <a:cs typeface="Arial" pitchFamily="34" charset="0"/>
              </a:rPr>
              <a:t> modern</a:t>
            </a:r>
          </a:p>
          <a:p>
            <a:pPr marL="514350" indent="-514350">
              <a:buFont typeface="+mj-lt"/>
              <a:buAutoNum type="arabicParenR"/>
            </a:pPr>
            <a:r>
              <a:rPr lang="en-US" sz="3200" dirty="0" err="1" smtClean="0">
                <a:latin typeface="Arial" pitchFamily="34" charset="0"/>
                <a:cs typeface="Arial" pitchFamily="34" charset="0"/>
              </a:rPr>
              <a:t>Pendekatan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sistem</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manajemen</a:t>
            </a:r>
            <a:endParaRPr lang="en-US" sz="3200" dirty="0" smtClean="0">
              <a:latin typeface="Arial" pitchFamily="34" charset="0"/>
              <a:cs typeface="Arial" pitchFamily="34" charset="0"/>
            </a:endParaRPr>
          </a:p>
          <a:p>
            <a:pPr marL="514350" indent="-514350">
              <a:buFont typeface="+mj-lt"/>
              <a:buAutoNum type="arabicParenR"/>
            </a:pPr>
            <a:r>
              <a:rPr lang="en-US" sz="3200" dirty="0" err="1" smtClean="0">
                <a:latin typeface="Arial" pitchFamily="34" charset="0"/>
                <a:cs typeface="Arial" pitchFamily="34" charset="0"/>
              </a:rPr>
              <a:t>Pendekatan</a:t>
            </a:r>
            <a:r>
              <a:rPr lang="en-US" sz="3200" dirty="0" smtClean="0">
                <a:latin typeface="Arial" pitchFamily="34" charset="0"/>
                <a:cs typeface="Arial" pitchFamily="34" charset="0"/>
              </a:rPr>
              <a:t> </a:t>
            </a:r>
            <a:r>
              <a:rPr lang="en-US" sz="3200" dirty="0" err="1" smtClean="0">
                <a:latin typeface="Arial" pitchFamily="34" charset="0"/>
                <a:cs typeface="Arial" pitchFamily="34" charset="0"/>
              </a:rPr>
              <a:t>kontingensi</a:t>
            </a:r>
            <a:endParaRPr lang="en-US" sz="3200" dirty="0" smtClean="0">
              <a:latin typeface="Arial" pitchFamily="34" charset="0"/>
              <a:cs typeface="Arial" pitchFamily="34" charset="0"/>
            </a:endParaRPr>
          </a:p>
          <a:p>
            <a:pPr>
              <a:buNone/>
            </a:pPr>
            <a:endParaRPr lang="en-US" dirty="0">
              <a:latin typeface="Arial" pitchFamily="34" charset="0"/>
              <a:cs typeface="Arial" pitchFamily="34" charset="0"/>
            </a:endParaRPr>
          </a:p>
        </p:txBody>
      </p:sp>
    </p:spTree>
  </p:cSld>
  <p:clrMapOvr>
    <a:masterClrMapping/>
  </p:clrMapOvr>
  <p:transition spd="slow">
    <p:fade/>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8" presetClass="entr" presetSubtype="16"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diamond(in)">
                                      <p:cBhvr>
                                        <p:cTn id="12" dur="2000"/>
                                        <p:tgtEl>
                                          <p:spTgt spid="3">
                                            <p:bg/>
                                          </p:spTgt>
                                        </p:tgtEl>
                                      </p:cBhvr>
                                    </p:animEffect>
                                  </p:childTnLst>
                                </p:cTn>
                              </p:par>
                            </p:childTnLst>
                          </p:cTn>
                        </p:par>
                        <p:par>
                          <p:cTn id="13" fill="hold">
                            <p:stCondLst>
                              <p:cond delay="4000"/>
                            </p:stCondLst>
                            <p:childTnLst>
                              <p:par>
                                <p:cTn id="14" presetID="8" presetClass="entr" presetSubtype="16"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Effect transition="in" filter="diamond(in)">
                                      <p:cBhvr>
                                        <p:cTn id="16" dur="2000"/>
                                        <p:tgtEl>
                                          <p:spTgt spid="3">
                                            <p:txEl>
                                              <p:pRg st="0" end="0"/>
                                            </p:txEl>
                                          </p:spTgt>
                                        </p:tgtEl>
                                      </p:cBhvr>
                                    </p:animEffect>
                                  </p:childTnLst>
                                </p:cTn>
                              </p:par>
                            </p:childTnLst>
                          </p:cTn>
                        </p:par>
                        <p:par>
                          <p:cTn id="17" fill="hold">
                            <p:stCondLst>
                              <p:cond delay="6000"/>
                            </p:stCondLst>
                            <p:childTnLst>
                              <p:par>
                                <p:cTn id="18" presetID="8" presetClass="entr" presetSubtype="16" fill="hold" grpId="0" nodeType="after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diamond(in)">
                                      <p:cBhvr>
                                        <p:cTn id="20" dur="2000"/>
                                        <p:tgtEl>
                                          <p:spTgt spid="3">
                                            <p:txEl>
                                              <p:pRg st="1" end="1"/>
                                            </p:txEl>
                                          </p:spTgt>
                                        </p:tgtEl>
                                      </p:cBhvr>
                                    </p:animEffect>
                                  </p:childTnLst>
                                </p:cTn>
                              </p:par>
                            </p:childTnLst>
                          </p:cTn>
                        </p:par>
                        <p:par>
                          <p:cTn id="21" fill="hold">
                            <p:stCondLst>
                              <p:cond delay="8000"/>
                            </p:stCondLst>
                            <p:childTnLst>
                              <p:par>
                                <p:cTn id="22" presetID="8" presetClass="entr" presetSubtype="16" fill="hold" grpId="0" nodeType="after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diamond(in)">
                                      <p:cBhvr>
                                        <p:cTn id="24" dur="2000"/>
                                        <p:tgtEl>
                                          <p:spTgt spid="3">
                                            <p:txEl>
                                              <p:pRg st="2" end="2"/>
                                            </p:txEl>
                                          </p:spTgt>
                                        </p:tgtEl>
                                      </p:cBhvr>
                                    </p:animEffect>
                                  </p:childTnLst>
                                </p:cTn>
                              </p:par>
                            </p:childTnLst>
                          </p:cTn>
                        </p:par>
                        <p:par>
                          <p:cTn id="25" fill="hold">
                            <p:stCondLst>
                              <p:cond delay="10000"/>
                            </p:stCondLst>
                            <p:childTnLst>
                              <p:par>
                                <p:cTn id="26" presetID="8" presetClass="entr" presetSubtype="16" fill="hold" grpId="0" nodeType="after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diamond(in)">
                                      <p:cBhvr>
                                        <p:cTn id="28" dur="2000"/>
                                        <p:tgtEl>
                                          <p:spTgt spid="3">
                                            <p:txEl>
                                              <p:pRg st="3" end="3"/>
                                            </p:txEl>
                                          </p:spTgt>
                                        </p:tgtEl>
                                      </p:cBhvr>
                                    </p:animEffect>
                                  </p:childTnLst>
                                </p:cTn>
                              </p:par>
                            </p:childTnLst>
                          </p:cTn>
                        </p:par>
                        <p:par>
                          <p:cTn id="29" fill="hold">
                            <p:stCondLst>
                              <p:cond delay="12000"/>
                            </p:stCondLst>
                            <p:childTnLst>
                              <p:par>
                                <p:cTn id="30" presetID="8" presetClass="entr" presetSubtype="16" fill="hold" grpId="0" nodeType="after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diamond(in)">
                                      <p:cBhvr>
                                        <p:cTn id="32" dur="2000"/>
                                        <p:tgtEl>
                                          <p:spTgt spid="3">
                                            <p:txEl>
                                              <p:pRg st="4" end="4"/>
                                            </p:txEl>
                                          </p:spTgt>
                                        </p:tgtEl>
                                      </p:cBhvr>
                                    </p:animEffect>
                                  </p:childTnLst>
                                </p:cTn>
                              </p:par>
                            </p:childTnLst>
                          </p:cTn>
                        </p:par>
                        <p:par>
                          <p:cTn id="33" fill="hold">
                            <p:stCondLst>
                              <p:cond delay="14000"/>
                            </p:stCondLst>
                            <p:childTnLst>
                              <p:par>
                                <p:cTn id="34" presetID="8" presetClass="entr" presetSubtype="16"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diamond(in)">
                                      <p:cBhvr>
                                        <p:cTn id="36" dur="2000"/>
                                        <p:tgtEl>
                                          <p:spTgt spid="3">
                                            <p:txEl>
                                              <p:pRg st="5" end="5"/>
                                            </p:txEl>
                                          </p:spTgt>
                                        </p:tgtEl>
                                      </p:cBhvr>
                                    </p:animEffect>
                                  </p:childTnLst>
                                </p:cTn>
                              </p:par>
                            </p:childTnLst>
                          </p:cTn>
                        </p:par>
                        <p:par>
                          <p:cTn id="37" fill="hold">
                            <p:stCondLst>
                              <p:cond delay="16000"/>
                            </p:stCondLst>
                            <p:childTnLst>
                              <p:par>
                                <p:cTn id="38" presetID="8" presetClass="entr" presetSubtype="16" fill="hold" grpId="0" nodeType="afterEffect">
                                  <p:stCondLst>
                                    <p:cond delay="0"/>
                                  </p:stCondLst>
                                  <p:childTnLst>
                                    <p:set>
                                      <p:cBhvr>
                                        <p:cTn id="39" dur="1" fill="hold">
                                          <p:stCondLst>
                                            <p:cond delay="0"/>
                                          </p:stCondLst>
                                        </p:cTn>
                                        <p:tgtEl>
                                          <p:spTgt spid="3">
                                            <p:txEl>
                                              <p:pRg st="6" end="6"/>
                                            </p:txEl>
                                          </p:spTgt>
                                        </p:tgtEl>
                                        <p:attrNameLst>
                                          <p:attrName>style.visibility</p:attrName>
                                        </p:attrNameLst>
                                      </p:cBhvr>
                                      <p:to>
                                        <p:strVal val="visible"/>
                                      </p:to>
                                    </p:set>
                                    <p:animEffect transition="in" filter="diamond(in)">
                                      <p:cBhvr>
                                        <p:cTn id="40" dur="2000"/>
                                        <p:tgtEl>
                                          <p:spTgt spid="3">
                                            <p:txEl>
                                              <p:pRg st="6" end="6"/>
                                            </p:txEl>
                                          </p:spTgt>
                                        </p:tgtEl>
                                      </p:cBhvr>
                                    </p:animEffect>
                                  </p:childTnLst>
                                </p:cTn>
                              </p:par>
                            </p:childTnLst>
                          </p:cTn>
                        </p:par>
                        <p:par>
                          <p:cTn id="41" fill="hold">
                            <p:stCondLst>
                              <p:cond delay="18000"/>
                            </p:stCondLst>
                            <p:childTnLst>
                              <p:par>
                                <p:cTn id="42" presetID="8" presetClass="entr" presetSubtype="16" fill="hold" grpId="0" nodeType="afterEffect">
                                  <p:stCondLst>
                                    <p:cond delay="0"/>
                                  </p:stCondLst>
                                  <p:childTnLst>
                                    <p:set>
                                      <p:cBhvr>
                                        <p:cTn id="43" dur="1" fill="hold">
                                          <p:stCondLst>
                                            <p:cond delay="0"/>
                                          </p:stCondLst>
                                        </p:cTn>
                                        <p:tgtEl>
                                          <p:spTgt spid="3">
                                            <p:txEl>
                                              <p:pRg st="7" end="7"/>
                                            </p:txEl>
                                          </p:spTgt>
                                        </p:tgtEl>
                                        <p:attrNameLst>
                                          <p:attrName>style.visibility</p:attrName>
                                        </p:attrNameLst>
                                      </p:cBhvr>
                                      <p:to>
                                        <p:strVal val="visible"/>
                                      </p:to>
                                    </p:set>
                                    <p:animEffect transition="in" filter="diamond(in)">
                                      <p:cBhvr>
                                        <p:cTn id="44"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
            <a:ext cx="9144000" cy="571504"/>
          </a:xfrm>
          <a:blipFill>
            <a:blip r:embed="rId4" cstate="print"/>
            <a:tile tx="0" ty="0" sx="100000" sy="100000" flip="none" algn="tl"/>
          </a:blipFill>
        </p:spPr>
        <p:txBody>
          <a:bodyPr>
            <a:normAutofit/>
          </a:bodyPr>
          <a:lstStyle/>
          <a:p>
            <a:pPr algn="l"/>
            <a:r>
              <a:rPr lang="en-US" sz="2400" b="1" dirty="0" smtClean="0">
                <a:latin typeface="Arial" pitchFamily="34" charset="0"/>
                <a:cs typeface="Arial" pitchFamily="34" charset="0"/>
              </a:rPr>
              <a:t>b. Charles Babbage  (1792-1</a:t>
            </a:r>
            <a:r>
              <a:rPr lang="id-ID" sz="2400" b="1" dirty="0" smtClean="0">
                <a:latin typeface="Arial" pitchFamily="34" charset="0"/>
                <a:cs typeface="Arial" pitchFamily="34" charset="0"/>
              </a:rPr>
              <a:t>8</a:t>
            </a:r>
            <a:r>
              <a:rPr lang="en-US" sz="2400" b="1" dirty="0" smtClean="0">
                <a:latin typeface="Arial" pitchFamily="34" charset="0"/>
                <a:cs typeface="Arial" pitchFamily="34" charset="0"/>
              </a:rPr>
              <a:t>71)</a:t>
            </a:r>
            <a:r>
              <a:rPr lang="id-ID" sz="2400" b="1" dirty="0" smtClean="0">
                <a:latin typeface="Arial" pitchFamily="34" charset="0"/>
                <a:cs typeface="Arial" pitchFamily="34" charset="0"/>
              </a:rPr>
              <a:t> ilmiah klasik</a:t>
            </a:r>
            <a:endParaRPr lang="en-US" sz="2400" b="1" dirty="0">
              <a:latin typeface="Arial" pitchFamily="34" charset="0"/>
              <a:cs typeface="Arial" pitchFamily="34" charset="0"/>
            </a:endParaRPr>
          </a:p>
        </p:txBody>
      </p:sp>
      <p:sp>
        <p:nvSpPr>
          <p:cNvPr id="3" name="Content Placeholder 2"/>
          <p:cNvSpPr>
            <a:spLocks noGrp="1"/>
          </p:cNvSpPr>
          <p:nvPr>
            <p:ph idx="1"/>
          </p:nvPr>
        </p:nvSpPr>
        <p:spPr>
          <a:xfrm>
            <a:off x="0" y="500042"/>
            <a:ext cx="9144000" cy="6817390"/>
          </a:xfrm>
          <a:blipFill>
            <a:blip r:embed="rId5" cstate="print"/>
            <a:tile tx="0" ty="0" sx="100000" sy="100000" flip="none" algn="tl"/>
          </a:blipFill>
          <a:ln>
            <a:solidFill>
              <a:schemeClr val="accent1"/>
            </a:solidFill>
          </a:ln>
        </p:spPr>
        <p:txBody>
          <a:bodyPr>
            <a:noAutofit/>
          </a:bodyPr>
          <a:lstStyle/>
          <a:p>
            <a:pPr>
              <a:buNone/>
            </a:pPr>
            <a:r>
              <a:rPr lang="en-US" sz="2800" dirty="0" smtClean="0">
                <a:latin typeface="Arial" pitchFamily="34" charset="0"/>
                <a:cs typeface="Arial" pitchFamily="34" charset="0"/>
              </a:rPr>
              <a:t>Charles Babbage </a:t>
            </a:r>
            <a:r>
              <a:rPr lang="en-US" sz="2800" dirty="0" err="1" smtClean="0">
                <a:latin typeface="Arial" pitchFamily="34" charset="0"/>
                <a:cs typeface="Arial" pitchFamily="34" charset="0"/>
              </a:rPr>
              <a:t>adalah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seorang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fropesor</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matematika</a:t>
            </a:r>
            <a:r>
              <a:rPr lang="en-US" sz="2800" dirty="0" smtClean="0">
                <a:latin typeface="Arial" pitchFamily="34" charset="0"/>
                <a:cs typeface="Arial" pitchFamily="34" charset="0"/>
              </a:rPr>
              <a:t> yang </a:t>
            </a:r>
            <a:r>
              <a:rPr lang="en-US" sz="2800" dirty="0" err="1" smtClean="0">
                <a:latin typeface="Arial" pitchFamily="34" charset="0"/>
                <a:cs typeface="Arial" pitchFamily="34" charset="0"/>
              </a:rPr>
              <a:t>telah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banyak</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mencurahkan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perhatiannya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bagi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cara-cara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kerja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pabrik</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supaya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lebih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efisien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Ia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percaya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bahwa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penerapan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prinsip</a:t>
            </a:r>
            <a:r>
              <a:rPr lang="en-US" sz="2800" dirty="0" smtClean="0">
                <a:latin typeface="Arial" pitchFamily="34" charset="0"/>
                <a:cs typeface="Arial" pitchFamily="34" charset="0"/>
              </a:rPr>
              <a:t>-</a:t>
            </a:r>
            <a:r>
              <a:rPr lang="id-ID" sz="2800" dirty="0" smtClean="0">
                <a:latin typeface="Arial" pitchFamily="34" charset="0"/>
                <a:cs typeface="Arial" pitchFamily="34" charset="0"/>
              </a:rPr>
              <a:t>  </a:t>
            </a:r>
            <a:r>
              <a:rPr lang="en-US" sz="2800" dirty="0" err="1" smtClean="0">
                <a:latin typeface="Arial" pitchFamily="34" charset="0"/>
                <a:cs typeface="Arial" pitchFamily="34" charset="0"/>
              </a:rPr>
              <a:t>prinsip</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ilmiah</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dalam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proses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kerja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akan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dapat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meningkatkan</a:t>
            </a:r>
            <a:r>
              <a:rPr lang="en-US" sz="2800" dirty="0" smtClean="0">
                <a:latin typeface="Arial" pitchFamily="34" charset="0"/>
                <a:cs typeface="Arial" pitchFamily="34" charset="0"/>
              </a:rPr>
              <a:t> </a:t>
            </a:r>
            <a:r>
              <a:rPr lang="en-US" sz="2800" u="sng" dirty="0" err="1" smtClean="0">
                <a:latin typeface="Arial" pitchFamily="34" charset="0"/>
                <a:cs typeface="Arial" pitchFamily="34" charset="0"/>
              </a:rPr>
              <a:t>produktivitas</a:t>
            </a:r>
            <a:r>
              <a:rPr lang="en-US" sz="2800" u="sng" dirty="0" smtClean="0">
                <a:latin typeface="Arial" pitchFamily="34" charset="0"/>
                <a:cs typeface="Arial" pitchFamily="34" charset="0"/>
              </a:rPr>
              <a:t> </a:t>
            </a:r>
            <a:r>
              <a:rPr lang="en-US" sz="2800" u="sng" dirty="0" err="1" smtClean="0">
                <a:latin typeface="Arial" pitchFamily="34" charset="0"/>
                <a:cs typeface="Arial" pitchFamily="34" charset="0"/>
              </a:rPr>
              <a:t>kerja</a:t>
            </a:r>
            <a:r>
              <a:rPr lang="en-US" sz="2800" u="sng" dirty="0" smtClean="0">
                <a:latin typeface="Arial" pitchFamily="34" charset="0"/>
                <a:cs typeface="Arial" pitchFamily="34" charset="0"/>
              </a:rPr>
              <a:t> </a:t>
            </a:r>
            <a:r>
              <a:rPr lang="en-US" sz="2800" dirty="0" err="1" smtClean="0">
                <a:latin typeface="Arial" pitchFamily="34" charset="0"/>
                <a:cs typeface="Arial" pitchFamily="34" charset="0"/>
              </a:rPr>
              <a:t>dan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dapat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menekan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biaya-biaya</a:t>
            </a:r>
            <a:r>
              <a:rPr lang="en-US" sz="2800" dirty="0" smtClean="0">
                <a:latin typeface="Arial" pitchFamily="34" charset="0"/>
                <a:cs typeface="Arial" pitchFamily="34" charset="0"/>
              </a:rPr>
              <a:t> . </a:t>
            </a:r>
            <a:r>
              <a:rPr lang="en-US" sz="2800" dirty="0" err="1" smtClean="0">
                <a:latin typeface="Arial" pitchFamily="34" charset="0"/>
                <a:cs typeface="Arial" pitchFamily="34" charset="0"/>
              </a:rPr>
              <a:t>Babage</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menganjurkan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untuk</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mengadakan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pembagian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tenaga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kerja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dalam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kaitanya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dengan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pembagian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pekerjaan</a:t>
            </a:r>
            <a:r>
              <a:rPr lang="en-US" sz="2800" dirty="0" smtClean="0">
                <a:latin typeface="Arial" pitchFamily="34" charset="0"/>
                <a:cs typeface="Arial" pitchFamily="34" charset="0"/>
              </a:rPr>
              <a:t>.</a:t>
            </a:r>
          </a:p>
          <a:p>
            <a:pPr>
              <a:buNone/>
            </a:pPr>
            <a:r>
              <a:rPr lang="en-US" sz="2800" dirty="0" err="1" smtClean="0">
                <a:latin typeface="Arial" pitchFamily="34" charset="0"/>
                <a:cs typeface="Arial" pitchFamily="34" charset="0"/>
              </a:rPr>
              <a:t>Setiap</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pekerjaan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dalam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pabrik</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dapat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bagi-bagi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menjadi</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bermacam-macam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keterampilan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Akibatnya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setiap</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pekerja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karyawan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dapat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dididik</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dalam</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suatu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keterampilan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khusus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Setiap</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pekerjaan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hanya</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dituntut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tanggung</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jawab</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khusus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Sebagaian</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atau</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tertentu</a:t>
            </a:r>
            <a:r>
              <a:rPr lang="en-US" sz="2800" dirty="0" smtClean="0">
                <a:latin typeface="Arial" pitchFamily="34" charset="0"/>
                <a:cs typeface="Arial" pitchFamily="34" charset="0"/>
              </a:rPr>
              <a:t>)</a:t>
            </a:r>
          </a:p>
          <a:p>
            <a:pPr>
              <a:buNone/>
            </a:pPr>
            <a:endParaRPr lang="en-US" sz="2800" dirty="0" smtClean="0"/>
          </a:p>
          <a:p>
            <a:pPr>
              <a:buNone/>
            </a:pPr>
            <a:endParaRPr lang="en-US" sz="2800" dirty="0" smtClean="0"/>
          </a:p>
          <a:p>
            <a:pPr>
              <a:buNone/>
            </a:pPr>
            <a:r>
              <a:rPr lang="en-US" sz="2800" dirty="0" smtClean="0"/>
              <a:t> </a:t>
            </a:r>
            <a:endParaRPr lang="en-US" sz="2800" dirty="0"/>
          </a:p>
        </p:txBody>
      </p:sp>
    </p:spTree>
  </p:cSld>
  <p:clrMapOvr>
    <a:masterClrMapping/>
  </p:clrMapOvr>
  <p:transition>
    <p:dissolve/>
    <p:sndAc>
      <p:stSnd>
        <p:snd r:embed="rId3" name="typ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par>
                          <p:cTn id="8" fill="hold">
                            <p:stCondLst>
                              <p:cond delay="2000"/>
                            </p:stCondLst>
                            <p:childTnLst>
                              <p:par>
                                <p:cTn id="9" presetID="42" presetClass="entr" presetSubtype="0"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2000"/>
                                        <p:tgtEl>
                                          <p:spTgt spid="3">
                                            <p:bg/>
                                          </p:spTgt>
                                        </p:tgtEl>
                                      </p:cBhvr>
                                    </p:animEffect>
                                    <p:anim calcmode="lin" valueType="num">
                                      <p:cBhvr>
                                        <p:cTn id="12" dur="2000" fill="hold"/>
                                        <p:tgtEl>
                                          <p:spTgt spid="3">
                                            <p:bg/>
                                          </p:spTgt>
                                        </p:tgtEl>
                                        <p:attrNameLst>
                                          <p:attrName>ppt_x</p:attrName>
                                        </p:attrNameLst>
                                      </p:cBhvr>
                                      <p:tavLst>
                                        <p:tav tm="0">
                                          <p:val>
                                            <p:strVal val="#ppt_x"/>
                                          </p:val>
                                        </p:tav>
                                        <p:tav tm="100000">
                                          <p:val>
                                            <p:strVal val="#ppt_x"/>
                                          </p:val>
                                        </p:tav>
                                      </p:tavLst>
                                    </p:anim>
                                    <p:anim calcmode="lin" valueType="num">
                                      <p:cBhvr>
                                        <p:cTn id="13" dur="2000" fill="hold"/>
                                        <p:tgtEl>
                                          <p:spTgt spid="3">
                                            <p:bg/>
                                          </p:spTgt>
                                        </p:tgtEl>
                                        <p:attrNameLst>
                                          <p:attrName>ppt_y</p:attrName>
                                        </p:attrNameLst>
                                      </p:cBhvr>
                                      <p:tavLst>
                                        <p:tav tm="0">
                                          <p:val>
                                            <p:strVal val="#ppt_y+.1"/>
                                          </p:val>
                                        </p:tav>
                                        <p:tav tm="100000">
                                          <p:val>
                                            <p:strVal val="#ppt_y"/>
                                          </p:val>
                                        </p:tav>
                                      </p:tavLst>
                                    </p:anim>
                                  </p:childTnLst>
                                </p:cTn>
                              </p:par>
                            </p:childTnLst>
                          </p:cTn>
                        </p:par>
                        <p:par>
                          <p:cTn id="14" fill="hold">
                            <p:stCondLst>
                              <p:cond delay="4000"/>
                            </p:stCondLst>
                            <p:childTnLst>
                              <p:par>
                                <p:cTn id="15" presetID="42" presetClass="entr" presetSubtype="0"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anim calcmode="lin" valueType="num">
                                      <p:cBhvr>
                                        <p:cTn id="1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20" fill="hold">
                            <p:stCondLst>
                              <p:cond delay="6000"/>
                            </p:stCondLst>
                            <p:childTnLst>
                              <p:par>
                                <p:cTn id="21" presetID="42" presetClass="entr" presetSubtype="0" fill="hold" grpId="0" nodeType="afterEffect">
                                  <p:stCondLst>
                                    <p:cond delay="0"/>
                                  </p:stCondLst>
                                  <p:childTnLst>
                                    <p:set>
                                      <p:cBhvr>
                                        <p:cTn id="22" dur="1" fill="hold">
                                          <p:stCondLst>
                                            <p:cond delay="0"/>
                                          </p:stCondLst>
                                        </p:cTn>
                                        <p:tgtEl>
                                          <p:spTgt spid="3">
                                            <p:txEl>
                                              <p:pRg st="1" end="1"/>
                                            </p:txEl>
                                          </p:spTgt>
                                        </p:tgtEl>
                                        <p:attrNameLst>
                                          <p:attrName>style.visibility</p:attrName>
                                        </p:attrNameLst>
                                      </p:cBhvr>
                                      <p:to>
                                        <p:strVal val="visible"/>
                                      </p:to>
                                    </p:set>
                                    <p:animEffect transition="in" filter="fade">
                                      <p:cBhvr>
                                        <p:cTn id="23" dur="2000"/>
                                        <p:tgtEl>
                                          <p:spTgt spid="3">
                                            <p:txEl>
                                              <p:pRg st="1" end="1"/>
                                            </p:txEl>
                                          </p:spTgt>
                                        </p:tgtEl>
                                      </p:cBhvr>
                                    </p:animEffect>
                                    <p:anim calcmode="lin" valueType="num">
                                      <p:cBhvr>
                                        <p:cTn id="24"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5"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6" fill="hold">
                            <p:stCondLst>
                              <p:cond delay="8000"/>
                            </p:stCondLst>
                            <p:childTnLst>
                              <p:par>
                                <p:cTn id="27" presetID="42" presetClass="entr" presetSubtype="0" fill="hold" grpId="0" nodeType="after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2000"/>
                                        <p:tgtEl>
                                          <p:spTgt spid="3">
                                            <p:txEl>
                                              <p:pRg st="4" end="4"/>
                                            </p:txEl>
                                          </p:spTgt>
                                        </p:tgtEl>
                                      </p:cBhvr>
                                    </p:animEffect>
                                    <p:anim calcmode="lin" valueType="num">
                                      <p:cBhvr>
                                        <p:cTn id="30"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00042"/>
          </a:xfrm>
          <a:blipFill>
            <a:blip r:embed="rId4" cstate="print"/>
            <a:tile tx="0" ty="0" sx="100000" sy="100000" flip="none" algn="tl"/>
          </a:blipFill>
        </p:spPr>
        <p:txBody>
          <a:bodyPr>
            <a:noAutofit/>
          </a:bodyPr>
          <a:lstStyle/>
          <a:p>
            <a:pPr algn="l"/>
            <a:r>
              <a:rPr lang="id-ID" sz="2800" b="1" dirty="0" smtClean="0">
                <a:latin typeface="Arial" pitchFamily="34" charset="0"/>
                <a:cs typeface="Arial" pitchFamily="34" charset="0"/>
              </a:rPr>
              <a:t>C.</a:t>
            </a:r>
            <a:r>
              <a:rPr lang="en-US" sz="2800" b="1" dirty="0" smtClean="0">
                <a:latin typeface="Arial" pitchFamily="34" charset="0"/>
                <a:cs typeface="Arial" pitchFamily="34" charset="0"/>
              </a:rPr>
              <a:t> </a:t>
            </a:r>
            <a:r>
              <a:rPr lang="en-US" sz="2800" b="1" dirty="0" err="1" smtClean="0">
                <a:latin typeface="Arial" pitchFamily="34" charset="0"/>
                <a:cs typeface="Arial" pitchFamily="34" charset="0"/>
              </a:rPr>
              <a:t>Prederick</a:t>
            </a:r>
            <a:r>
              <a:rPr lang="en-US" sz="2800" b="1" dirty="0" smtClean="0">
                <a:latin typeface="Arial" pitchFamily="34" charset="0"/>
                <a:cs typeface="Arial" pitchFamily="34" charset="0"/>
              </a:rPr>
              <a:t> W. Taylor</a:t>
            </a:r>
            <a:r>
              <a:rPr lang="id-ID" sz="2800" b="1" dirty="0" smtClean="0">
                <a:latin typeface="Arial" pitchFamily="34" charset="0"/>
                <a:cs typeface="Arial" pitchFamily="34" charset="0"/>
              </a:rPr>
              <a:t>  (ilmiah)</a:t>
            </a:r>
            <a:endParaRPr lang="en-US" sz="2800" b="1" dirty="0">
              <a:latin typeface="Arial" pitchFamily="34" charset="0"/>
              <a:cs typeface="Arial" pitchFamily="34" charset="0"/>
            </a:endParaRPr>
          </a:p>
        </p:txBody>
      </p:sp>
      <p:sp>
        <p:nvSpPr>
          <p:cNvPr id="3" name="Content Placeholder 2"/>
          <p:cNvSpPr>
            <a:spLocks noGrp="1"/>
          </p:cNvSpPr>
          <p:nvPr>
            <p:ph idx="1"/>
          </p:nvPr>
        </p:nvSpPr>
        <p:spPr>
          <a:xfrm>
            <a:off x="0" y="500042"/>
            <a:ext cx="9144000" cy="6357958"/>
          </a:xfrm>
          <a:blipFill>
            <a:blip r:embed="rId5" cstate="print"/>
            <a:tile tx="0" ty="0" sx="100000" sy="100000" flip="none" algn="tl"/>
          </a:blipFill>
        </p:spPr>
        <p:txBody>
          <a:bodyPr>
            <a:normAutofit fontScale="92500"/>
          </a:bodyPr>
          <a:lstStyle/>
          <a:p>
            <a:pPr>
              <a:buNone/>
            </a:pPr>
            <a:r>
              <a:rPr lang="en-US" sz="2400" b="1" dirty="0" err="1" smtClean="0">
                <a:latin typeface="Arial" pitchFamily="34" charset="0"/>
                <a:cs typeface="Arial" pitchFamily="34" charset="0"/>
              </a:rPr>
              <a:t>Mula-mula</a:t>
            </a:r>
            <a:r>
              <a:rPr lang="en-US" sz="2400" b="1" dirty="0" smtClean="0">
                <a:latin typeface="Arial" pitchFamily="34" charset="0"/>
                <a:cs typeface="Arial" pitchFamily="34" charset="0"/>
              </a:rPr>
              <a:t> yang </a:t>
            </a:r>
            <a:r>
              <a:rPr lang="en-US" sz="2400" b="1" dirty="0" err="1" smtClean="0">
                <a:latin typeface="Arial" pitchFamily="34" charset="0"/>
                <a:cs typeface="Arial" pitchFamily="34" charset="0"/>
              </a:rPr>
              <a:t>menjadi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titi</a:t>
            </a:r>
            <a:r>
              <a:rPr lang="id-ID" sz="2400" b="1" dirty="0" smtClean="0">
                <a:latin typeface="Arial" pitchFamily="34" charset="0"/>
                <a:cs typeface="Arial" pitchFamily="34" charset="0"/>
              </a:rPr>
              <a:t>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tolak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penerapan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manajemen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secara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ilmiah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berasal</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dar</a:t>
            </a:r>
            <a:r>
              <a:rPr lang="id-ID" sz="2400" b="1" smtClean="0">
                <a:latin typeface="Arial" pitchFamily="34" charset="0"/>
                <a:cs typeface="Arial" pitchFamily="34" charset="0"/>
              </a:rPr>
              <a:t>i</a:t>
            </a:r>
            <a:r>
              <a:rPr lang="en-US" sz="2400" b="1" smtClean="0">
                <a:latin typeface="Arial" pitchFamily="34" charset="0"/>
                <a:cs typeface="Arial" pitchFamily="34" charset="0"/>
              </a:rPr>
              <a:t> </a:t>
            </a:r>
            <a:r>
              <a:rPr lang="en-US" sz="2400" b="1" dirty="0" err="1" smtClean="0">
                <a:latin typeface="Arial" pitchFamily="34" charset="0"/>
                <a:cs typeface="Arial" pitchFamily="34" charset="0"/>
              </a:rPr>
              <a:t>hasil</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penelitian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F.W.Taylor</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tentang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studi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waktu</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kerja</a:t>
            </a:r>
            <a:r>
              <a:rPr lang="en-US" sz="2400" b="1" dirty="0" smtClean="0">
                <a:latin typeface="Arial" pitchFamily="34" charset="0"/>
                <a:cs typeface="Arial" pitchFamily="34" charset="0"/>
              </a:rPr>
              <a:t> (time and motion </a:t>
            </a:r>
            <a:r>
              <a:rPr lang="en-US" sz="2400" b="1" dirty="0" err="1" smtClean="0">
                <a:latin typeface="Arial" pitchFamily="34" charset="0"/>
                <a:cs typeface="Arial" pitchFamily="34" charset="0"/>
              </a:rPr>
              <a:t>studen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pada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bagian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produksi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mana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dia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bekerja</a:t>
            </a:r>
            <a:r>
              <a:rPr lang="en-US" sz="2400" b="1" dirty="0" smtClean="0">
                <a:latin typeface="Arial" pitchFamily="34" charset="0"/>
                <a:cs typeface="Arial" pitchFamily="34" charset="0"/>
              </a:rPr>
              <a:t>. Di </a:t>
            </a:r>
            <a:r>
              <a:rPr lang="en-US" sz="2400" b="1" dirty="0" err="1" smtClean="0">
                <a:latin typeface="Arial" pitchFamily="34" charset="0"/>
                <a:cs typeface="Arial" pitchFamily="34" charset="0"/>
              </a:rPr>
              <a:t>perusahaan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Midvales</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stell</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Dengan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penelitian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waktu</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sebagai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dasarnya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ia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dapat</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memecahkan</a:t>
            </a:r>
            <a:r>
              <a:rPr lang="id-ID" sz="2400" b="1" dirty="0" smtClean="0">
                <a:latin typeface="Arial" pitchFamily="34" charset="0"/>
                <a:cs typeface="Arial" pitchFamily="34" charset="0"/>
              </a:rPr>
              <a:t> </a:t>
            </a:r>
            <a:r>
              <a:rPr lang="en-US" sz="2400" b="1" dirty="0" err="1" smtClean="0">
                <a:latin typeface="Arial" pitchFamily="34" charset="0"/>
                <a:cs typeface="Arial" pitchFamily="34" charset="0"/>
              </a:rPr>
              <a:t>setiap</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pekerjaan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dalam</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komponen-komponennya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merancang</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cara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pengerjaannya</a:t>
            </a:r>
            <a:r>
              <a:rPr lang="en-US" sz="2400" b="1" dirty="0" smtClean="0">
                <a:latin typeface="Arial" pitchFamily="34" charset="0"/>
                <a:cs typeface="Arial" pitchFamily="34" charset="0"/>
              </a:rPr>
              <a:t> yang </a:t>
            </a:r>
            <a:r>
              <a:rPr lang="en-US" sz="2400" b="1" dirty="0" err="1" smtClean="0">
                <a:latin typeface="Arial" pitchFamily="34" charset="0"/>
                <a:cs typeface="Arial" pitchFamily="34" charset="0"/>
              </a:rPr>
              <a:t>tercepat</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terbaik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untuk</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setiap</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pekerjaan</a:t>
            </a:r>
            <a:r>
              <a:rPr lang="en-US" sz="2400" b="1" dirty="0" smtClean="0">
                <a:latin typeface="Arial" pitchFamily="34" charset="0"/>
                <a:cs typeface="Arial" pitchFamily="34" charset="0"/>
              </a:rPr>
              <a:t>. </a:t>
            </a:r>
          </a:p>
          <a:p>
            <a:pPr>
              <a:buNone/>
            </a:pPr>
            <a:r>
              <a:rPr lang="en-US" sz="2400" b="1" dirty="0" smtClean="0">
                <a:latin typeface="Arial" pitchFamily="34" charset="0"/>
                <a:cs typeface="Arial" pitchFamily="34" charset="0"/>
              </a:rPr>
              <a:t>Taylor, </a:t>
            </a:r>
            <a:r>
              <a:rPr lang="en-US" sz="2400" b="1" dirty="0" err="1" smtClean="0">
                <a:latin typeface="Arial" pitchFamily="34" charset="0"/>
                <a:cs typeface="Arial" pitchFamily="34" charset="0"/>
              </a:rPr>
              <a:t>menekankan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bahwa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antara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waktu</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penyelesaian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pekerjaan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dapat</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dikorelasikan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dengan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upah</a:t>
            </a:r>
            <a:r>
              <a:rPr lang="en-US" sz="2400" b="1" dirty="0" smtClean="0">
                <a:latin typeface="Arial" pitchFamily="34" charset="0"/>
                <a:cs typeface="Arial" pitchFamily="34" charset="0"/>
              </a:rPr>
              <a:t> yang </a:t>
            </a:r>
            <a:r>
              <a:rPr lang="en-US" sz="2400" b="1" dirty="0" err="1" smtClean="0">
                <a:latin typeface="Arial" pitchFamily="34" charset="0"/>
                <a:cs typeface="Arial" pitchFamily="34" charset="0"/>
              </a:rPr>
              <a:t>diterimakan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methode</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pendekatan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ini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sebut</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sebgai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si</a:t>
            </a:r>
            <a:r>
              <a:rPr lang="id-ID" sz="2400" b="1" dirty="0" smtClean="0">
                <a:latin typeface="Arial" pitchFamily="34" charset="0"/>
                <a:cs typeface="Arial" pitchFamily="34" charset="0"/>
              </a:rPr>
              <a:t>s</a:t>
            </a:r>
            <a:r>
              <a:rPr lang="en-US" sz="2400" b="1" dirty="0" smtClean="0">
                <a:latin typeface="Arial" pitchFamily="34" charset="0"/>
                <a:cs typeface="Arial" pitchFamily="34" charset="0"/>
              </a:rPr>
              <a:t>tem </a:t>
            </a:r>
            <a:r>
              <a:rPr lang="en-US" sz="2400" b="1" dirty="0" err="1" smtClean="0">
                <a:latin typeface="Arial" pitchFamily="34" charset="0"/>
                <a:cs typeface="Arial" pitchFamily="34" charset="0"/>
              </a:rPr>
              <a:t>upah</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defferensiasi</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defferensial</a:t>
            </a:r>
            <a:r>
              <a:rPr lang="en-US" sz="2400" b="1" dirty="0" smtClean="0">
                <a:latin typeface="Arial" pitchFamily="34" charset="0"/>
                <a:cs typeface="Arial" pitchFamily="34" charset="0"/>
              </a:rPr>
              <a:t> rate system) </a:t>
            </a:r>
            <a:r>
              <a:rPr lang="en-US" sz="2400" b="1" dirty="0" err="1" smtClean="0">
                <a:latin typeface="Arial" pitchFamily="34" charset="0"/>
                <a:cs typeface="Arial" pitchFamily="34" charset="0"/>
              </a:rPr>
              <a:t>Peningkatan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produktivitas</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kualitas,semangat</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kerja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upah</a:t>
            </a:r>
            <a:r>
              <a:rPr lang="en-US" sz="2400" b="1" dirty="0" smtClean="0">
                <a:latin typeface="Arial" pitchFamily="34" charset="0"/>
                <a:cs typeface="Arial" pitchFamily="34" charset="0"/>
              </a:rPr>
              <a:t> yang </a:t>
            </a:r>
            <a:r>
              <a:rPr lang="en-US" sz="2400" b="1" dirty="0" err="1" smtClean="0">
                <a:latin typeface="Arial" pitchFamily="34" charset="0"/>
                <a:cs typeface="Arial" pitchFamily="34" charset="0"/>
              </a:rPr>
              <a:t>diterimakan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dapat</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dilakukan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dengan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melaksanakan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pendidikan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keterampilan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mengadakan</a:t>
            </a:r>
            <a:r>
              <a:rPr lang="en-US" sz="2400" b="1" dirty="0" smtClean="0">
                <a:latin typeface="Arial" pitchFamily="34" charset="0"/>
                <a:cs typeface="Arial" pitchFamily="34" charset="0"/>
              </a:rPr>
              <a:t> “(time and motion study) </a:t>
            </a:r>
            <a:r>
              <a:rPr lang="en-US" sz="2400" b="1" dirty="0" err="1" smtClean="0">
                <a:latin typeface="Arial" pitchFamily="34" charset="0"/>
                <a:cs typeface="Arial" pitchFamily="34" charset="0"/>
              </a:rPr>
              <a:t>mengutamakan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tukar</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menukar</a:t>
            </a:r>
            <a:r>
              <a:rPr lang="en-US" sz="2400" b="1" dirty="0" smtClean="0">
                <a:latin typeface="Arial" pitchFamily="34" charset="0"/>
                <a:cs typeface="Arial" pitchFamily="34" charset="0"/>
              </a:rPr>
              <a:t>(</a:t>
            </a:r>
            <a:r>
              <a:rPr lang="en-US" sz="2400" b="1" dirty="0" err="1" smtClean="0">
                <a:latin typeface="Arial" pitchFamily="34" charset="0"/>
                <a:cs typeface="Arial" pitchFamily="34" charset="0"/>
              </a:rPr>
              <a:t>tranfer</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antara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pejabat</a:t>
            </a:r>
            <a:r>
              <a:rPr lang="en-US" sz="2400" b="1" dirty="0" smtClean="0">
                <a:latin typeface="Arial" pitchFamily="34" charset="0"/>
                <a:cs typeface="Arial" pitchFamily="34" charset="0"/>
              </a:rPr>
              <a:t>/</a:t>
            </a:r>
            <a:r>
              <a:rPr lang="en-US" sz="2400" b="1" dirty="0" err="1" smtClean="0">
                <a:latin typeface="Arial" pitchFamily="34" charset="0"/>
                <a:cs typeface="Arial" pitchFamily="34" charset="0"/>
              </a:rPr>
              <a:t>karyawan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tertentu</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dengan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karyawan</a:t>
            </a:r>
            <a:r>
              <a:rPr lang="en-US" sz="2400" b="1" dirty="0" smtClean="0">
                <a:latin typeface="Arial" pitchFamily="34" charset="0"/>
                <a:cs typeface="Arial" pitchFamily="34" charset="0"/>
              </a:rPr>
              <a:t> lain, </a:t>
            </a:r>
            <a:r>
              <a:rPr lang="en-US" sz="2400" b="1" dirty="0" err="1" smtClean="0">
                <a:latin typeface="Arial" pitchFamily="34" charset="0"/>
                <a:cs typeface="Arial" pitchFamily="34" charset="0"/>
              </a:rPr>
              <a:t>memberikan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waktu</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istirahat</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dalam</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bekerja</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memberikan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sistem</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pengupahan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deferiansial</a:t>
            </a:r>
            <a:r>
              <a:rPr lang="en-US" sz="2400" b="1" dirty="0" smtClean="0">
                <a:latin typeface="Arial" pitchFamily="34" charset="0"/>
                <a:cs typeface="Arial" pitchFamily="34" charset="0"/>
              </a:rPr>
              <a:t>.</a:t>
            </a:r>
          </a:p>
          <a:p>
            <a:pPr>
              <a:buNone/>
            </a:pPr>
            <a:endParaRPr lang="id-ID" sz="2400" b="1" dirty="0" smtClean="0">
              <a:latin typeface="Arial" pitchFamily="34" charset="0"/>
              <a:cs typeface="Arial" pitchFamily="34" charset="0"/>
            </a:endParaRPr>
          </a:p>
          <a:p>
            <a:pPr>
              <a:buNone/>
            </a:pPr>
            <a:endParaRPr lang="en-US" sz="2400" b="1" dirty="0"/>
          </a:p>
        </p:txBody>
      </p:sp>
    </p:spTree>
  </p:cSld>
  <p:clrMapOvr>
    <a:masterClrMapping/>
  </p:clrMapOvr>
  <p:transition>
    <p:dissolve/>
    <p:sndAc>
      <p:stSnd>
        <p:snd r:embed="rId3" name="suction.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par>
                          <p:cTn id="10" fill="hold">
                            <p:stCondLst>
                              <p:cond delay="7200"/>
                            </p:stCondLst>
                            <p:childTnLst>
                              <p:par>
                                <p:cTn id="11" presetID="10" presetClass="entr" presetSubtype="0" fill="hold" grpId="0" nodeType="afterEffect">
                                  <p:stCondLst>
                                    <p:cond delay="0"/>
                                  </p:stCondLst>
                                  <p:childTnLst>
                                    <p:set>
                                      <p:cBhvr>
                                        <p:cTn id="12" dur="1" fill="hold">
                                          <p:stCondLst>
                                            <p:cond delay="0"/>
                                          </p:stCondLst>
                                        </p:cTn>
                                        <p:tgtEl>
                                          <p:spTgt spid="3">
                                            <p:bg/>
                                          </p:spTgt>
                                        </p:tgtEl>
                                        <p:attrNameLst>
                                          <p:attrName>style.visibility</p:attrName>
                                        </p:attrNameLst>
                                      </p:cBhvr>
                                      <p:to>
                                        <p:strVal val="visible"/>
                                      </p:to>
                                    </p:set>
                                    <p:animEffect transition="in" filter="fade">
                                      <p:cBhvr>
                                        <p:cTn id="13" dur="2000"/>
                                        <p:tgtEl>
                                          <p:spTgt spid="3">
                                            <p:bg/>
                                          </p:spTgt>
                                        </p:tgtEl>
                                      </p:cBhvr>
                                    </p:animEffect>
                                  </p:childTnLst>
                                </p:cTn>
                              </p:par>
                            </p:childTnLst>
                          </p:cTn>
                        </p:par>
                        <p:par>
                          <p:cTn id="14" fill="hold">
                            <p:stCondLst>
                              <p:cond delay="9200"/>
                            </p:stCondLst>
                            <p:childTnLst>
                              <p:par>
                                <p:cTn id="15" presetID="10" presetClass="entr" presetSubtype="0"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2000"/>
                                        <p:tgtEl>
                                          <p:spTgt spid="3">
                                            <p:txEl>
                                              <p:pRg st="0" end="0"/>
                                            </p:txEl>
                                          </p:spTgt>
                                        </p:tgtEl>
                                      </p:cBhvr>
                                    </p:animEffect>
                                  </p:childTnLst>
                                </p:cTn>
                              </p:par>
                            </p:childTnLst>
                          </p:cTn>
                        </p:par>
                        <p:par>
                          <p:cTn id="18" fill="hold">
                            <p:stCondLst>
                              <p:cond delay="11200"/>
                            </p:stCondLst>
                            <p:childTnLst>
                              <p:par>
                                <p:cTn id="19" presetID="10" presetClass="entr" presetSubtype="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1414"/>
            <a:ext cx="9144000" cy="428628"/>
          </a:xfrm>
          <a:blipFill>
            <a:blip r:embed="rId4" cstate="print"/>
            <a:tile tx="0" ty="0" sx="100000" sy="100000" flip="none" algn="tl"/>
          </a:blipFill>
        </p:spPr>
        <p:txBody>
          <a:bodyPr>
            <a:noAutofit/>
          </a:bodyPr>
          <a:lstStyle/>
          <a:p>
            <a:pPr algn="l"/>
            <a:r>
              <a:rPr lang="en-US" sz="2800" b="1" dirty="0" err="1" smtClean="0"/>
              <a:t>lanjutan</a:t>
            </a:r>
            <a:endParaRPr lang="en-US" sz="2800" b="1" dirty="0"/>
          </a:p>
        </p:txBody>
      </p:sp>
      <p:sp>
        <p:nvSpPr>
          <p:cNvPr id="3" name="Content Placeholder 2"/>
          <p:cNvSpPr>
            <a:spLocks noGrp="1"/>
          </p:cNvSpPr>
          <p:nvPr>
            <p:ph idx="1"/>
          </p:nvPr>
        </p:nvSpPr>
        <p:spPr>
          <a:xfrm>
            <a:off x="-32" y="571504"/>
            <a:ext cx="9144000" cy="6357958"/>
          </a:xfrm>
          <a:blipFill>
            <a:blip r:embed="rId5" cstate="print"/>
            <a:tile tx="0" ty="0" sx="100000" sy="100000" flip="none" algn="tl"/>
          </a:blipFill>
        </p:spPr>
        <p:txBody>
          <a:bodyPr>
            <a:normAutofit fontScale="85000" lnSpcReduction="20000"/>
          </a:bodyPr>
          <a:lstStyle/>
          <a:p>
            <a:pPr>
              <a:buNone/>
            </a:pPr>
            <a:r>
              <a:rPr lang="en-US" b="1" dirty="0" err="1" smtClean="0">
                <a:solidFill>
                  <a:srgbClr val="FFC000"/>
                </a:solidFill>
              </a:rPr>
              <a:t>Empat</a:t>
            </a:r>
            <a:r>
              <a:rPr lang="en-US" b="1" dirty="0" smtClean="0">
                <a:solidFill>
                  <a:srgbClr val="FFC000"/>
                </a:solidFill>
              </a:rPr>
              <a:t> </a:t>
            </a:r>
            <a:r>
              <a:rPr lang="en-US" b="1" dirty="0" err="1" smtClean="0">
                <a:solidFill>
                  <a:srgbClr val="FFC000"/>
                </a:solidFill>
              </a:rPr>
              <a:t>Prinsip</a:t>
            </a:r>
            <a:r>
              <a:rPr lang="en-US" b="1" dirty="0" smtClean="0">
                <a:solidFill>
                  <a:srgbClr val="FFC000"/>
                </a:solidFill>
              </a:rPr>
              <a:t> </a:t>
            </a:r>
            <a:r>
              <a:rPr lang="en-US" b="1" dirty="0" err="1" smtClean="0">
                <a:solidFill>
                  <a:srgbClr val="FFC000"/>
                </a:solidFill>
              </a:rPr>
              <a:t>Manajemen</a:t>
            </a:r>
            <a:r>
              <a:rPr lang="en-US" b="1" dirty="0" smtClean="0">
                <a:solidFill>
                  <a:srgbClr val="FFC000"/>
                </a:solidFill>
              </a:rPr>
              <a:t> </a:t>
            </a:r>
            <a:r>
              <a:rPr lang="en-US" b="1" dirty="0" err="1" smtClean="0">
                <a:solidFill>
                  <a:srgbClr val="FFC000"/>
                </a:solidFill>
              </a:rPr>
              <a:t>menurut</a:t>
            </a:r>
            <a:r>
              <a:rPr lang="en-US" b="1" dirty="0" smtClean="0">
                <a:solidFill>
                  <a:srgbClr val="FFC000"/>
                </a:solidFill>
              </a:rPr>
              <a:t> Taylor :</a:t>
            </a:r>
          </a:p>
          <a:p>
            <a:pPr marL="514350" indent="-514350">
              <a:buFont typeface="+mj-lt"/>
              <a:buAutoNum type="arabicParenR"/>
            </a:pPr>
            <a:r>
              <a:rPr lang="en-US" b="1" dirty="0" err="1" smtClean="0">
                <a:solidFill>
                  <a:srgbClr val="FFC000"/>
                </a:solidFill>
              </a:rPr>
              <a:t>Kembangkanlah</a:t>
            </a:r>
            <a:r>
              <a:rPr lang="en-US" b="1" dirty="0" smtClean="0">
                <a:solidFill>
                  <a:srgbClr val="FFC000"/>
                </a:solidFill>
              </a:rPr>
              <a:t> </a:t>
            </a:r>
            <a:r>
              <a:rPr lang="en-US" b="1" dirty="0" err="1" smtClean="0">
                <a:solidFill>
                  <a:srgbClr val="FFC000"/>
                </a:solidFill>
              </a:rPr>
              <a:t>sebuah</a:t>
            </a:r>
            <a:r>
              <a:rPr lang="en-US" b="1" dirty="0" smtClean="0">
                <a:solidFill>
                  <a:srgbClr val="FFC000"/>
                </a:solidFill>
              </a:rPr>
              <a:t> </a:t>
            </a:r>
            <a:r>
              <a:rPr lang="en-US" b="1" dirty="0" err="1" smtClean="0">
                <a:solidFill>
                  <a:srgbClr val="FFC000"/>
                </a:solidFill>
              </a:rPr>
              <a:t>ilmu</a:t>
            </a:r>
            <a:r>
              <a:rPr lang="en-US" b="1" dirty="0" smtClean="0">
                <a:solidFill>
                  <a:srgbClr val="FFC000"/>
                </a:solidFill>
              </a:rPr>
              <a:t> </a:t>
            </a:r>
            <a:r>
              <a:rPr lang="en-US" b="1" dirty="0" err="1" smtClean="0">
                <a:solidFill>
                  <a:srgbClr val="FFC000"/>
                </a:solidFill>
              </a:rPr>
              <a:t>bagi</a:t>
            </a:r>
            <a:r>
              <a:rPr lang="en-US" b="1" dirty="0" smtClean="0">
                <a:solidFill>
                  <a:srgbClr val="FFC000"/>
                </a:solidFill>
              </a:rPr>
              <a:t> </a:t>
            </a:r>
            <a:r>
              <a:rPr lang="en-US" b="1" dirty="0" err="1" smtClean="0">
                <a:solidFill>
                  <a:srgbClr val="FFC000"/>
                </a:solidFill>
              </a:rPr>
              <a:t>setiap</a:t>
            </a:r>
            <a:r>
              <a:rPr lang="en-US" b="1" dirty="0" smtClean="0">
                <a:solidFill>
                  <a:srgbClr val="FFC000"/>
                </a:solidFill>
              </a:rPr>
              <a:t> </a:t>
            </a:r>
            <a:r>
              <a:rPr lang="en-US" b="1" dirty="0" err="1" smtClean="0">
                <a:solidFill>
                  <a:srgbClr val="FFC000"/>
                </a:solidFill>
              </a:rPr>
              <a:t>unsur</a:t>
            </a:r>
            <a:r>
              <a:rPr lang="en-US" b="1" dirty="0" smtClean="0">
                <a:solidFill>
                  <a:srgbClr val="FFC000"/>
                </a:solidFill>
              </a:rPr>
              <a:t> </a:t>
            </a:r>
            <a:r>
              <a:rPr lang="en-US" b="1" dirty="0" err="1" smtClean="0">
                <a:solidFill>
                  <a:srgbClr val="FFC000"/>
                </a:solidFill>
              </a:rPr>
              <a:t>pekerjaan</a:t>
            </a:r>
            <a:r>
              <a:rPr lang="en-US" b="1" dirty="0" smtClean="0">
                <a:solidFill>
                  <a:srgbClr val="FFC000"/>
                </a:solidFill>
              </a:rPr>
              <a:t> </a:t>
            </a:r>
            <a:r>
              <a:rPr lang="id-ID" b="1" dirty="0" smtClean="0">
                <a:solidFill>
                  <a:srgbClr val="FFC000"/>
                </a:solidFill>
              </a:rPr>
              <a:t>s</a:t>
            </a:r>
            <a:r>
              <a:rPr lang="en-US" b="1" dirty="0" err="1" smtClean="0">
                <a:solidFill>
                  <a:srgbClr val="FFC000"/>
                </a:solidFill>
              </a:rPr>
              <a:t>eseorang</a:t>
            </a:r>
            <a:r>
              <a:rPr lang="en-US" b="1" dirty="0" smtClean="0">
                <a:solidFill>
                  <a:srgbClr val="FFC000"/>
                </a:solidFill>
              </a:rPr>
              <a:t>, yang </a:t>
            </a:r>
            <a:r>
              <a:rPr lang="en-US" b="1" dirty="0" err="1" smtClean="0">
                <a:solidFill>
                  <a:srgbClr val="FFC000"/>
                </a:solidFill>
              </a:rPr>
              <a:t>akan</a:t>
            </a:r>
            <a:r>
              <a:rPr lang="en-US" b="1" dirty="0" smtClean="0">
                <a:solidFill>
                  <a:srgbClr val="FFC000"/>
                </a:solidFill>
              </a:rPr>
              <a:t> </a:t>
            </a:r>
            <a:r>
              <a:rPr lang="en-US" b="1" dirty="0" err="1" smtClean="0">
                <a:solidFill>
                  <a:srgbClr val="FFC000"/>
                </a:solidFill>
              </a:rPr>
              <a:t>menggantikan</a:t>
            </a:r>
            <a:r>
              <a:rPr lang="en-US" b="1" dirty="0" smtClean="0">
                <a:solidFill>
                  <a:srgbClr val="FFC000"/>
                </a:solidFill>
              </a:rPr>
              <a:t> </a:t>
            </a:r>
            <a:r>
              <a:rPr lang="en-US" b="1" dirty="0" err="1" smtClean="0">
                <a:solidFill>
                  <a:srgbClr val="FFC000"/>
                </a:solidFill>
              </a:rPr>
              <a:t>metode</a:t>
            </a:r>
            <a:r>
              <a:rPr lang="en-US" b="1" dirty="0" smtClean="0">
                <a:solidFill>
                  <a:srgbClr val="FFC000"/>
                </a:solidFill>
              </a:rPr>
              <a:t> </a:t>
            </a:r>
            <a:r>
              <a:rPr lang="en-US" b="1" dirty="0" err="1" smtClean="0">
                <a:solidFill>
                  <a:srgbClr val="FFC000"/>
                </a:solidFill>
              </a:rPr>
              <a:t>kaidah</a:t>
            </a:r>
            <a:r>
              <a:rPr lang="en-US" b="1" dirty="0" smtClean="0">
                <a:solidFill>
                  <a:srgbClr val="FFC000"/>
                </a:solidFill>
              </a:rPr>
              <a:t> </a:t>
            </a:r>
            <a:r>
              <a:rPr lang="en-US" b="1" dirty="0" err="1" smtClean="0">
                <a:solidFill>
                  <a:srgbClr val="FFC000"/>
                </a:solidFill>
              </a:rPr>
              <a:t>ibu</a:t>
            </a:r>
            <a:r>
              <a:rPr lang="en-US" b="1" dirty="0" smtClean="0">
                <a:solidFill>
                  <a:srgbClr val="FFC000"/>
                </a:solidFill>
              </a:rPr>
              <a:t> </a:t>
            </a:r>
            <a:r>
              <a:rPr lang="en-US" b="1" dirty="0" err="1" smtClean="0">
                <a:solidFill>
                  <a:srgbClr val="FFC000"/>
                </a:solidFill>
              </a:rPr>
              <a:t>jari</a:t>
            </a:r>
            <a:r>
              <a:rPr lang="en-US" b="1" dirty="0" smtClean="0">
                <a:solidFill>
                  <a:srgbClr val="FFC000"/>
                </a:solidFill>
              </a:rPr>
              <a:t> yang lama.</a:t>
            </a:r>
          </a:p>
          <a:p>
            <a:pPr marL="514350" indent="-514350">
              <a:buFont typeface="+mj-lt"/>
              <a:buAutoNum type="arabicParenR"/>
            </a:pPr>
            <a:r>
              <a:rPr lang="en-US" b="1" dirty="0" err="1" smtClean="0">
                <a:solidFill>
                  <a:srgbClr val="FFC000"/>
                </a:solidFill>
              </a:rPr>
              <a:t>Secara</a:t>
            </a:r>
            <a:r>
              <a:rPr lang="en-US" b="1" dirty="0" smtClean="0">
                <a:solidFill>
                  <a:srgbClr val="FFC000"/>
                </a:solidFill>
              </a:rPr>
              <a:t> </a:t>
            </a:r>
            <a:r>
              <a:rPr lang="en-US" b="1" dirty="0" err="1" smtClean="0">
                <a:solidFill>
                  <a:srgbClr val="FFC000"/>
                </a:solidFill>
              </a:rPr>
              <a:t>ilmiah</a:t>
            </a:r>
            <a:r>
              <a:rPr lang="en-US" b="1" dirty="0" smtClean="0">
                <a:solidFill>
                  <a:srgbClr val="FFC000"/>
                </a:solidFill>
              </a:rPr>
              <a:t> </a:t>
            </a:r>
            <a:r>
              <a:rPr lang="en-US" b="1" dirty="0" err="1" smtClean="0">
                <a:solidFill>
                  <a:srgbClr val="FFC000"/>
                </a:solidFill>
              </a:rPr>
              <a:t>pilihlah</a:t>
            </a:r>
            <a:r>
              <a:rPr lang="en-US" b="1" dirty="0" smtClean="0">
                <a:solidFill>
                  <a:srgbClr val="FFC000"/>
                </a:solidFill>
              </a:rPr>
              <a:t> </a:t>
            </a:r>
            <a:r>
              <a:rPr lang="en-US" b="1" dirty="0" err="1" smtClean="0">
                <a:solidFill>
                  <a:srgbClr val="FFC000"/>
                </a:solidFill>
              </a:rPr>
              <a:t>dan</a:t>
            </a:r>
            <a:r>
              <a:rPr lang="en-US" b="1" dirty="0" smtClean="0">
                <a:solidFill>
                  <a:srgbClr val="FFC000"/>
                </a:solidFill>
              </a:rPr>
              <a:t> </a:t>
            </a:r>
            <a:r>
              <a:rPr lang="en-US" b="1" dirty="0" err="1" smtClean="0">
                <a:solidFill>
                  <a:srgbClr val="FFC000"/>
                </a:solidFill>
              </a:rPr>
              <a:t>kemudian</a:t>
            </a:r>
            <a:r>
              <a:rPr lang="en-US" b="1" dirty="0" smtClean="0">
                <a:solidFill>
                  <a:srgbClr val="FFC000"/>
                </a:solidFill>
              </a:rPr>
              <a:t> </a:t>
            </a:r>
            <a:r>
              <a:rPr lang="en-US" b="1" dirty="0" err="1" smtClean="0">
                <a:solidFill>
                  <a:srgbClr val="FFC000"/>
                </a:solidFill>
              </a:rPr>
              <a:t>latihlah,ajarilah</a:t>
            </a:r>
            <a:r>
              <a:rPr lang="en-US" b="1" dirty="0" smtClean="0">
                <a:solidFill>
                  <a:srgbClr val="FFC000"/>
                </a:solidFill>
              </a:rPr>
              <a:t> </a:t>
            </a:r>
            <a:r>
              <a:rPr lang="en-US" b="1" dirty="0" err="1" smtClean="0">
                <a:solidFill>
                  <a:srgbClr val="FFC000"/>
                </a:solidFill>
              </a:rPr>
              <a:t>atau</a:t>
            </a:r>
            <a:r>
              <a:rPr lang="en-US" b="1" dirty="0" smtClean="0">
                <a:solidFill>
                  <a:srgbClr val="FFC000"/>
                </a:solidFill>
              </a:rPr>
              <a:t> </a:t>
            </a:r>
            <a:r>
              <a:rPr lang="en-US" b="1" dirty="0" err="1" smtClean="0">
                <a:solidFill>
                  <a:srgbClr val="FFC000"/>
                </a:solidFill>
              </a:rPr>
              <a:t>kembangkanlah</a:t>
            </a:r>
            <a:r>
              <a:rPr lang="en-US" b="1" dirty="0" smtClean="0">
                <a:solidFill>
                  <a:srgbClr val="FFC000"/>
                </a:solidFill>
              </a:rPr>
              <a:t> </a:t>
            </a:r>
            <a:r>
              <a:rPr lang="en-US" b="1" dirty="0" err="1" smtClean="0">
                <a:solidFill>
                  <a:srgbClr val="FFC000"/>
                </a:solidFill>
              </a:rPr>
              <a:t>pekerja</a:t>
            </a:r>
            <a:r>
              <a:rPr lang="en-US" b="1" dirty="0" smtClean="0">
                <a:solidFill>
                  <a:srgbClr val="FFC000"/>
                </a:solidFill>
              </a:rPr>
              <a:t> </a:t>
            </a:r>
            <a:r>
              <a:rPr lang="en-US" b="1" dirty="0" err="1" smtClean="0">
                <a:solidFill>
                  <a:srgbClr val="FFC000"/>
                </a:solidFill>
              </a:rPr>
              <a:t>tersebut</a:t>
            </a:r>
            <a:r>
              <a:rPr lang="en-US" b="1" dirty="0" smtClean="0">
                <a:solidFill>
                  <a:srgbClr val="FFC000"/>
                </a:solidFill>
              </a:rPr>
              <a:t> (</a:t>
            </a:r>
            <a:r>
              <a:rPr lang="en-US" b="1" dirty="0" err="1" smtClean="0">
                <a:solidFill>
                  <a:srgbClr val="FFC000"/>
                </a:solidFill>
              </a:rPr>
              <a:t>sebelum</a:t>
            </a:r>
            <a:r>
              <a:rPr lang="en-US" b="1" dirty="0" smtClean="0">
                <a:solidFill>
                  <a:srgbClr val="FFC000"/>
                </a:solidFill>
              </a:rPr>
              <a:t>, </a:t>
            </a:r>
            <a:r>
              <a:rPr lang="en-US" b="1" dirty="0" err="1" smtClean="0">
                <a:solidFill>
                  <a:srgbClr val="FFC000"/>
                </a:solidFill>
              </a:rPr>
              <a:t>para</a:t>
            </a:r>
            <a:r>
              <a:rPr lang="en-US" b="1" dirty="0" smtClean="0">
                <a:solidFill>
                  <a:srgbClr val="FFC000"/>
                </a:solidFill>
              </a:rPr>
              <a:t> </a:t>
            </a:r>
            <a:r>
              <a:rPr lang="en-US" b="1" dirty="0" err="1" smtClean="0">
                <a:solidFill>
                  <a:srgbClr val="FFC000"/>
                </a:solidFill>
              </a:rPr>
              <a:t>pekerja</a:t>
            </a:r>
            <a:r>
              <a:rPr lang="en-US" b="1" dirty="0" smtClean="0">
                <a:solidFill>
                  <a:srgbClr val="FFC000"/>
                </a:solidFill>
              </a:rPr>
              <a:t> </a:t>
            </a:r>
            <a:r>
              <a:rPr lang="en-US" b="1" dirty="0" err="1" smtClean="0">
                <a:solidFill>
                  <a:srgbClr val="FFC000"/>
                </a:solidFill>
              </a:rPr>
              <a:t>memilih</a:t>
            </a:r>
            <a:r>
              <a:rPr lang="en-US" b="1" dirty="0" smtClean="0">
                <a:solidFill>
                  <a:srgbClr val="FFC000"/>
                </a:solidFill>
              </a:rPr>
              <a:t> </a:t>
            </a:r>
            <a:r>
              <a:rPr lang="en-US" b="1" dirty="0" err="1" smtClean="0">
                <a:solidFill>
                  <a:srgbClr val="FFC000"/>
                </a:solidFill>
              </a:rPr>
              <a:t>sendiri</a:t>
            </a:r>
            <a:r>
              <a:rPr lang="en-US" b="1" dirty="0" smtClean="0">
                <a:solidFill>
                  <a:srgbClr val="FFC000"/>
                </a:solidFill>
              </a:rPr>
              <a:t> </a:t>
            </a:r>
            <a:r>
              <a:rPr lang="en-US" b="1" dirty="0" err="1" smtClean="0">
                <a:solidFill>
                  <a:srgbClr val="FFC000"/>
                </a:solidFill>
              </a:rPr>
              <a:t>pekerjaan</a:t>
            </a:r>
            <a:r>
              <a:rPr lang="en-US" b="1" dirty="0" smtClean="0">
                <a:solidFill>
                  <a:srgbClr val="FFC000"/>
                </a:solidFill>
              </a:rPr>
              <a:t> </a:t>
            </a:r>
            <a:r>
              <a:rPr lang="en-US" b="1" dirty="0" err="1" smtClean="0">
                <a:solidFill>
                  <a:srgbClr val="FFC000"/>
                </a:solidFill>
              </a:rPr>
              <a:t>mereka</a:t>
            </a:r>
            <a:r>
              <a:rPr lang="en-US" b="1" dirty="0" smtClean="0">
                <a:solidFill>
                  <a:srgbClr val="FFC000"/>
                </a:solidFill>
              </a:rPr>
              <a:t> </a:t>
            </a:r>
            <a:r>
              <a:rPr lang="en-US" b="1" dirty="0" err="1" smtClean="0">
                <a:solidFill>
                  <a:srgbClr val="FFC000"/>
                </a:solidFill>
              </a:rPr>
              <a:t>dan</a:t>
            </a:r>
            <a:r>
              <a:rPr lang="en-US" b="1" dirty="0" smtClean="0">
                <a:solidFill>
                  <a:srgbClr val="FFC000"/>
                </a:solidFill>
              </a:rPr>
              <a:t> </a:t>
            </a:r>
            <a:r>
              <a:rPr lang="en-US" b="1" dirty="0" err="1" smtClean="0">
                <a:solidFill>
                  <a:srgbClr val="FFC000"/>
                </a:solidFill>
              </a:rPr>
              <a:t>melatih</a:t>
            </a:r>
            <a:r>
              <a:rPr lang="en-US" b="1" dirty="0" smtClean="0">
                <a:solidFill>
                  <a:srgbClr val="FFC000"/>
                </a:solidFill>
              </a:rPr>
              <a:t> </a:t>
            </a:r>
            <a:r>
              <a:rPr lang="en-US" b="1" dirty="0" err="1" smtClean="0">
                <a:solidFill>
                  <a:srgbClr val="FFC000"/>
                </a:solidFill>
              </a:rPr>
              <a:t>diri</a:t>
            </a:r>
            <a:r>
              <a:rPr lang="en-US" b="1" dirty="0" smtClean="0">
                <a:solidFill>
                  <a:srgbClr val="FFC000"/>
                </a:solidFill>
              </a:rPr>
              <a:t> </a:t>
            </a:r>
            <a:r>
              <a:rPr lang="en-US" b="1" dirty="0" err="1" smtClean="0">
                <a:solidFill>
                  <a:srgbClr val="FFC000"/>
                </a:solidFill>
              </a:rPr>
              <a:t>mereka</a:t>
            </a:r>
            <a:r>
              <a:rPr lang="en-US" b="1" dirty="0" smtClean="0">
                <a:solidFill>
                  <a:srgbClr val="FFC000"/>
                </a:solidFill>
              </a:rPr>
              <a:t> </a:t>
            </a:r>
            <a:r>
              <a:rPr lang="en-US" b="1" dirty="0" err="1" smtClean="0">
                <a:solidFill>
                  <a:srgbClr val="FFC000"/>
                </a:solidFill>
              </a:rPr>
              <a:t>sendiri</a:t>
            </a:r>
            <a:r>
              <a:rPr lang="en-US" b="1" dirty="0" smtClean="0">
                <a:solidFill>
                  <a:srgbClr val="FFC000"/>
                </a:solidFill>
              </a:rPr>
              <a:t> </a:t>
            </a:r>
            <a:r>
              <a:rPr lang="en-US" b="1" dirty="0" err="1" smtClean="0">
                <a:solidFill>
                  <a:srgbClr val="FFC000"/>
                </a:solidFill>
              </a:rPr>
              <a:t>semampu</a:t>
            </a:r>
            <a:r>
              <a:rPr lang="en-US" b="1" dirty="0" smtClean="0">
                <a:solidFill>
                  <a:srgbClr val="FFC000"/>
                </a:solidFill>
              </a:rPr>
              <a:t> </a:t>
            </a:r>
            <a:r>
              <a:rPr lang="en-US" b="1" dirty="0" err="1" smtClean="0">
                <a:solidFill>
                  <a:srgbClr val="FFC000"/>
                </a:solidFill>
              </a:rPr>
              <a:t>mereka</a:t>
            </a:r>
            <a:r>
              <a:rPr lang="en-US" b="1" dirty="0" smtClean="0">
                <a:solidFill>
                  <a:srgbClr val="FFC000"/>
                </a:solidFill>
              </a:rPr>
              <a:t>)</a:t>
            </a:r>
          </a:p>
          <a:p>
            <a:pPr marL="514350" indent="-514350">
              <a:buFont typeface="+mj-lt"/>
              <a:buAutoNum type="arabicParenR"/>
            </a:pPr>
            <a:r>
              <a:rPr lang="en-US" b="1" dirty="0" err="1" smtClean="0">
                <a:solidFill>
                  <a:srgbClr val="FFC000"/>
                </a:solidFill>
              </a:rPr>
              <a:t>Bekerjasamalah</a:t>
            </a:r>
            <a:r>
              <a:rPr lang="en-US" b="1" dirty="0" smtClean="0">
                <a:solidFill>
                  <a:srgbClr val="FFC000"/>
                </a:solidFill>
              </a:rPr>
              <a:t> </a:t>
            </a:r>
            <a:r>
              <a:rPr lang="en-US" b="1" dirty="0" err="1" smtClean="0">
                <a:solidFill>
                  <a:srgbClr val="FFC000"/>
                </a:solidFill>
              </a:rPr>
              <a:t>secara</a:t>
            </a:r>
            <a:r>
              <a:rPr lang="en-US" b="1" dirty="0" smtClean="0">
                <a:solidFill>
                  <a:srgbClr val="FFC000"/>
                </a:solidFill>
              </a:rPr>
              <a:t> </a:t>
            </a:r>
            <a:r>
              <a:rPr lang="en-US" b="1" dirty="0" err="1" smtClean="0">
                <a:solidFill>
                  <a:srgbClr val="FFC000"/>
                </a:solidFill>
              </a:rPr>
              <a:t>sunggu-sungguh</a:t>
            </a:r>
            <a:r>
              <a:rPr lang="en-US" b="1" dirty="0" smtClean="0">
                <a:solidFill>
                  <a:srgbClr val="FFC000"/>
                </a:solidFill>
              </a:rPr>
              <a:t> </a:t>
            </a:r>
            <a:r>
              <a:rPr lang="en-US" b="1" dirty="0" err="1" smtClean="0">
                <a:solidFill>
                  <a:srgbClr val="FFC000"/>
                </a:solidFill>
              </a:rPr>
              <a:t>dengan</a:t>
            </a:r>
            <a:r>
              <a:rPr lang="en-US" b="1" dirty="0" smtClean="0">
                <a:solidFill>
                  <a:srgbClr val="FFC000"/>
                </a:solidFill>
              </a:rPr>
              <a:t> </a:t>
            </a:r>
            <a:r>
              <a:rPr lang="en-US" b="1" dirty="0" err="1" smtClean="0">
                <a:solidFill>
                  <a:srgbClr val="FFC000"/>
                </a:solidFill>
              </a:rPr>
              <a:t>para</a:t>
            </a:r>
            <a:r>
              <a:rPr lang="en-US" b="1" dirty="0" smtClean="0">
                <a:solidFill>
                  <a:srgbClr val="FFC000"/>
                </a:solidFill>
              </a:rPr>
              <a:t> </a:t>
            </a:r>
            <a:r>
              <a:rPr lang="en-US" b="1" dirty="0" err="1" smtClean="0">
                <a:solidFill>
                  <a:srgbClr val="FFC000"/>
                </a:solidFill>
              </a:rPr>
              <a:t>pekerja</a:t>
            </a:r>
            <a:r>
              <a:rPr lang="en-US" b="1" dirty="0" smtClean="0">
                <a:solidFill>
                  <a:srgbClr val="FFC000"/>
                </a:solidFill>
              </a:rPr>
              <a:t> </a:t>
            </a:r>
            <a:r>
              <a:rPr lang="en-US" b="1" dirty="0" err="1" smtClean="0">
                <a:solidFill>
                  <a:srgbClr val="FFC000"/>
                </a:solidFill>
              </a:rPr>
              <a:t>untuk</a:t>
            </a:r>
            <a:r>
              <a:rPr lang="en-US" b="1" dirty="0" smtClean="0">
                <a:solidFill>
                  <a:srgbClr val="FFC000"/>
                </a:solidFill>
              </a:rPr>
              <a:t> </a:t>
            </a:r>
            <a:r>
              <a:rPr lang="en-US" b="1" dirty="0" err="1" smtClean="0">
                <a:solidFill>
                  <a:srgbClr val="FFC000"/>
                </a:solidFill>
              </a:rPr>
              <a:t>menjamin</a:t>
            </a:r>
            <a:r>
              <a:rPr lang="en-US" b="1" dirty="0" smtClean="0">
                <a:solidFill>
                  <a:srgbClr val="FFC000"/>
                </a:solidFill>
              </a:rPr>
              <a:t> </a:t>
            </a:r>
            <a:r>
              <a:rPr lang="en-US" b="1" dirty="0" err="1" smtClean="0">
                <a:solidFill>
                  <a:srgbClr val="FFC000"/>
                </a:solidFill>
              </a:rPr>
              <a:t>bahwa</a:t>
            </a:r>
            <a:r>
              <a:rPr lang="en-US" b="1" dirty="0" smtClean="0">
                <a:solidFill>
                  <a:srgbClr val="FFC000"/>
                </a:solidFill>
              </a:rPr>
              <a:t> </a:t>
            </a:r>
            <a:r>
              <a:rPr lang="en-US" b="1" dirty="0" err="1" smtClean="0">
                <a:solidFill>
                  <a:srgbClr val="FFC000"/>
                </a:solidFill>
              </a:rPr>
              <a:t>semua</a:t>
            </a:r>
            <a:r>
              <a:rPr lang="en-US" b="1" dirty="0" smtClean="0">
                <a:solidFill>
                  <a:srgbClr val="FFC000"/>
                </a:solidFill>
              </a:rPr>
              <a:t> </a:t>
            </a:r>
            <a:r>
              <a:rPr lang="en-US" b="1" dirty="0" err="1" smtClean="0">
                <a:solidFill>
                  <a:srgbClr val="FFC000"/>
                </a:solidFill>
              </a:rPr>
              <a:t>pekerjaan</a:t>
            </a:r>
            <a:r>
              <a:rPr lang="en-US" b="1" dirty="0" smtClean="0">
                <a:solidFill>
                  <a:srgbClr val="FFC000"/>
                </a:solidFill>
              </a:rPr>
              <a:t> </a:t>
            </a:r>
            <a:r>
              <a:rPr lang="en-US" b="1" dirty="0" err="1" smtClean="0">
                <a:solidFill>
                  <a:srgbClr val="FFC000"/>
                </a:solidFill>
              </a:rPr>
              <a:t>dilaksanakan</a:t>
            </a:r>
            <a:r>
              <a:rPr lang="en-US" b="1" dirty="0" smtClean="0">
                <a:solidFill>
                  <a:srgbClr val="FFC000"/>
                </a:solidFill>
              </a:rPr>
              <a:t> </a:t>
            </a:r>
            <a:r>
              <a:rPr lang="en-US" b="1" dirty="0" err="1" smtClean="0">
                <a:solidFill>
                  <a:srgbClr val="FFC000"/>
                </a:solidFill>
              </a:rPr>
              <a:t>sesuai</a:t>
            </a:r>
            <a:r>
              <a:rPr lang="en-US" b="1" dirty="0" smtClean="0">
                <a:solidFill>
                  <a:srgbClr val="FFC000"/>
                </a:solidFill>
              </a:rPr>
              <a:t> </a:t>
            </a:r>
            <a:r>
              <a:rPr lang="en-US" b="1" dirty="0" err="1" smtClean="0">
                <a:solidFill>
                  <a:srgbClr val="FFC000"/>
                </a:solidFill>
              </a:rPr>
              <a:t>dengan</a:t>
            </a:r>
            <a:r>
              <a:rPr lang="en-US" b="1" dirty="0" smtClean="0">
                <a:solidFill>
                  <a:srgbClr val="FFC000"/>
                </a:solidFill>
              </a:rPr>
              <a:t> </a:t>
            </a:r>
            <a:r>
              <a:rPr lang="en-US" b="1" dirty="0" err="1" smtClean="0">
                <a:solidFill>
                  <a:srgbClr val="FFC000"/>
                </a:solidFill>
              </a:rPr>
              <a:t>prinsif</a:t>
            </a:r>
            <a:r>
              <a:rPr lang="en-US" b="1" dirty="0" smtClean="0">
                <a:solidFill>
                  <a:srgbClr val="FFC000"/>
                </a:solidFill>
              </a:rPr>
              <a:t> –</a:t>
            </a:r>
            <a:r>
              <a:rPr lang="en-US" b="1" dirty="0" err="1" smtClean="0">
                <a:solidFill>
                  <a:srgbClr val="FFC000"/>
                </a:solidFill>
              </a:rPr>
              <a:t>prinsif</a:t>
            </a:r>
            <a:r>
              <a:rPr lang="en-US" b="1" dirty="0" smtClean="0">
                <a:solidFill>
                  <a:srgbClr val="FFC000"/>
                </a:solidFill>
              </a:rPr>
              <a:t> </a:t>
            </a:r>
            <a:r>
              <a:rPr lang="en-US" b="1" dirty="0" err="1" smtClean="0">
                <a:solidFill>
                  <a:srgbClr val="FFC000"/>
                </a:solidFill>
              </a:rPr>
              <a:t>ilmu</a:t>
            </a:r>
            <a:r>
              <a:rPr lang="en-US" b="1" dirty="0" smtClean="0">
                <a:solidFill>
                  <a:srgbClr val="FFC000"/>
                </a:solidFill>
              </a:rPr>
              <a:t> yang </a:t>
            </a:r>
            <a:r>
              <a:rPr lang="en-US" b="1" dirty="0" err="1" smtClean="0">
                <a:solidFill>
                  <a:srgbClr val="FFC000"/>
                </a:solidFill>
              </a:rPr>
              <a:t>dikembangkan</a:t>
            </a:r>
            <a:r>
              <a:rPr lang="en-US" b="1" dirty="0" smtClean="0">
                <a:solidFill>
                  <a:srgbClr val="FFC000"/>
                </a:solidFill>
              </a:rPr>
              <a:t> </a:t>
            </a:r>
            <a:r>
              <a:rPr lang="en-US" b="1" dirty="0" err="1" smtClean="0">
                <a:solidFill>
                  <a:srgbClr val="FFC000"/>
                </a:solidFill>
              </a:rPr>
              <a:t>tadi</a:t>
            </a:r>
            <a:r>
              <a:rPr lang="en-US" b="1" dirty="0" smtClean="0">
                <a:solidFill>
                  <a:srgbClr val="FFC000"/>
                </a:solidFill>
              </a:rPr>
              <a:t>.</a:t>
            </a:r>
          </a:p>
          <a:p>
            <a:pPr marL="514350" indent="-514350">
              <a:buFont typeface="+mj-lt"/>
              <a:buAutoNum type="arabicParenR"/>
            </a:pPr>
            <a:r>
              <a:rPr lang="en-US" b="1" dirty="0" err="1" smtClean="0">
                <a:solidFill>
                  <a:srgbClr val="FFC000"/>
                </a:solidFill>
              </a:rPr>
              <a:t>Bagilah</a:t>
            </a:r>
            <a:r>
              <a:rPr lang="en-US" b="1" dirty="0" smtClean="0">
                <a:solidFill>
                  <a:srgbClr val="FFC000"/>
                </a:solidFill>
              </a:rPr>
              <a:t> </a:t>
            </a:r>
            <a:r>
              <a:rPr lang="en-US" b="1" dirty="0" err="1" smtClean="0">
                <a:solidFill>
                  <a:srgbClr val="FFC000"/>
                </a:solidFill>
              </a:rPr>
              <a:t>pekerjaan</a:t>
            </a:r>
            <a:r>
              <a:rPr lang="en-US" b="1" dirty="0" smtClean="0">
                <a:solidFill>
                  <a:srgbClr val="FFC000"/>
                </a:solidFill>
              </a:rPr>
              <a:t> </a:t>
            </a:r>
            <a:r>
              <a:rPr lang="en-US" b="1" dirty="0" err="1" smtClean="0">
                <a:solidFill>
                  <a:srgbClr val="FFC000"/>
                </a:solidFill>
              </a:rPr>
              <a:t>dan</a:t>
            </a:r>
            <a:r>
              <a:rPr lang="en-US" b="1" dirty="0" smtClean="0">
                <a:solidFill>
                  <a:srgbClr val="FFC000"/>
                </a:solidFill>
              </a:rPr>
              <a:t> </a:t>
            </a:r>
            <a:r>
              <a:rPr lang="en-US" b="1" dirty="0" err="1" smtClean="0">
                <a:solidFill>
                  <a:srgbClr val="FFC000"/>
                </a:solidFill>
              </a:rPr>
              <a:t>tanggung</a:t>
            </a:r>
            <a:r>
              <a:rPr lang="en-US" b="1" dirty="0" smtClean="0">
                <a:solidFill>
                  <a:srgbClr val="FFC000"/>
                </a:solidFill>
              </a:rPr>
              <a:t> </a:t>
            </a:r>
            <a:r>
              <a:rPr lang="en-US" b="1" dirty="0" err="1" smtClean="0">
                <a:solidFill>
                  <a:srgbClr val="FFC000"/>
                </a:solidFill>
              </a:rPr>
              <a:t>jawab</a:t>
            </a:r>
            <a:r>
              <a:rPr lang="en-US" b="1" dirty="0" smtClean="0">
                <a:solidFill>
                  <a:srgbClr val="FFC000"/>
                </a:solidFill>
              </a:rPr>
              <a:t> </a:t>
            </a:r>
            <a:r>
              <a:rPr lang="en-US" b="1" dirty="0" err="1" smtClean="0">
                <a:solidFill>
                  <a:srgbClr val="FFC000"/>
                </a:solidFill>
              </a:rPr>
              <a:t>secara</a:t>
            </a:r>
            <a:r>
              <a:rPr lang="en-US" b="1" dirty="0" smtClean="0">
                <a:solidFill>
                  <a:srgbClr val="FFC000"/>
                </a:solidFill>
              </a:rPr>
              <a:t> </a:t>
            </a:r>
            <a:r>
              <a:rPr lang="en-US" b="1" dirty="0" err="1" smtClean="0">
                <a:solidFill>
                  <a:srgbClr val="FFC000"/>
                </a:solidFill>
              </a:rPr>
              <a:t>hampir</a:t>
            </a:r>
            <a:r>
              <a:rPr lang="en-US" b="1" dirty="0" smtClean="0">
                <a:solidFill>
                  <a:srgbClr val="FFC000"/>
                </a:solidFill>
              </a:rPr>
              <a:t> </a:t>
            </a:r>
            <a:r>
              <a:rPr lang="en-US" b="1" dirty="0" err="1" smtClean="0">
                <a:solidFill>
                  <a:srgbClr val="FFC000"/>
                </a:solidFill>
              </a:rPr>
              <a:t>merata</a:t>
            </a:r>
            <a:r>
              <a:rPr lang="en-US" b="1" dirty="0" smtClean="0">
                <a:solidFill>
                  <a:srgbClr val="FFC000"/>
                </a:solidFill>
              </a:rPr>
              <a:t> </a:t>
            </a:r>
            <a:r>
              <a:rPr lang="en-US" b="1" dirty="0" err="1" smtClean="0">
                <a:solidFill>
                  <a:srgbClr val="FFC000"/>
                </a:solidFill>
              </a:rPr>
              <a:t>antara</a:t>
            </a:r>
            <a:r>
              <a:rPr lang="en-US" b="1" dirty="0" smtClean="0">
                <a:solidFill>
                  <a:srgbClr val="FFC000"/>
                </a:solidFill>
              </a:rPr>
              <a:t> </a:t>
            </a:r>
            <a:r>
              <a:rPr lang="en-US" b="1" dirty="0" err="1" smtClean="0">
                <a:solidFill>
                  <a:srgbClr val="FFC000"/>
                </a:solidFill>
              </a:rPr>
              <a:t>pimpinan</a:t>
            </a:r>
            <a:r>
              <a:rPr lang="en-US" b="1" dirty="0" smtClean="0">
                <a:solidFill>
                  <a:srgbClr val="FFC000"/>
                </a:solidFill>
              </a:rPr>
              <a:t> </a:t>
            </a:r>
            <a:r>
              <a:rPr lang="en-US" b="1" dirty="0" err="1" smtClean="0">
                <a:solidFill>
                  <a:srgbClr val="FFC000"/>
                </a:solidFill>
              </a:rPr>
              <a:t>dengan</a:t>
            </a:r>
            <a:r>
              <a:rPr lang="en-US" b="1" dirty="0" smtClean="0">
                <a:solidFill>
                  <a:srgbClr val="FFC000"/>
                </a:solidFill>
              </a:rPr>
              <a:t> </a:t>
            </a:r>
            <a:r>
              <a:rPr lang="en-US" b="1" dirty="0" err="1" smtClean="0">
                <a:solidFill>
                  <a:srgbClr val="FFC000"/>
                </a:solidFill>
              </a:rPr>
              <a:t>para</a:t>
            </a:r>
            <a:r>
              <a:rPr lang="en-US" b="1" dirty="0" smtClean="0">
                <a:solidFill>
                  <a:srgbClr val="FFC000"/>
                </a:solidFill>
              </a:rPr>
              <a:t> </a:t>
            </a:r>
            <a:r>
              <a:rPr lang="en-US" b="1" dirty="0" err="1" smtClean="0">
                <a:solidFill>
                  <a:srgbClr val="FFC000"/>
                </a:solidFill>
              </a:rPr>
              <a:t>pekerja</a:t>
            </a:r>
            <a:r>
              <a:rPr lang="en-US" b="1" dirty="0" smtClean="0">
                <a:solidFill>
                  <a:srgbClr val="FFC000"/>
                </a:solidFill>
              </a:rPr>
              <a:t> . </a:t>
            </a:r>
            <a:r>
              <a:rPr lang="en-US" b="1" dirty="0" err="1" smtClean="0">
                <a:solidFill>
                  <a:srgbClr val="FFC000"/>
                </a:solidFill>
              </a:rPr>
              <a:t>Manajemen</a:t>
            </a:r>
            <a:r>
              <a:rPr lang="en-US" b="1" dirty="0" smtClean="0">
                <a:solidFill>
                  <a:srgbClr val="FFC000"/>
                </a:solidFill>
              </a:rPr>
              <a:t> </a:t>
            </a:r>
            <a:r>
              <a:rPr lang="en-US" b="1" dirty="0" err="1" smtClean="0">
                <a:solidFill>
                  <a:srgbClr val="FFC000"/>
                </a:solidFill>
              </a:rPr>
              <a:t>mengambil</a:t>
            </a:r>
            <a:r>
              <a:rPr lang="en-US" b="1" dirty="0" smtClean="0">
                <a:solidFill>
                  <a:srgbClr val="FFC000"/>
                </a:solidFill>
              </a:rPr>
              <a:t> </a:t>
            </a:r>
            <a:r>
              <a:rPr lang="en-US" b="1" dirty="0" err="1" smtClean="0">
                <a:solidFill>
                  <a:srgbClr val="FFC000"/>
                </a:solidFill>
              </a:rPr>
              <a:t>alih</a:t>
            </a:r>
            <a:r>
              <a:rPr lang="en-US" b="1" dirty="0" smtClean="0">
                <a:solidFill>
                  <a:srgbClr val="FFC000"/>
                </a:solidFill>
              </a:rPr>
              <a:t> </a:t>
            </a:r>
            <a:r>
              <a:rPr lang="en-US" b="1" dirty="0" err="1" smtClean="0">
                <a:solidFill>
                  <a:srgbClr val="FFC000"/>
                </a:solidFill>
              </a:rPr>
              <a:t>semua</a:t>
            </a:r>
            <a:r>
              <a:rPr lang="en-US" b="1" dirty="0" smtClean="0">
                <a:solidFill>
                  <a:srgbClr val="FFC000"/>
                </a:solidFill>
              </a:rPr>
              <a:t> </a:t>
            </a:r>
            <a:r>
              <a:rPr lang="en-US" b="1" dirty="0" err="1" smtClean="0">
                <a:solidFill>
                  <a:srgbClr val="FFC000"/>
                </a:solidFill>
              </a:rPr>
              <a:t>pekerjaan</a:t>
            </a:r>
            <a:r>
              <a:rPr lang="en-US" b="1" dirty="0" smtClean="0">
                <a:solidFill>
                  <a:srgbClr val="FFC000"/>
                </a:solidFill>
              </a:rPr>
              <a:t> </a:t>
            </a:r>
            <a:r>
              <a:rPr lang="en-US" b="1" dirty="0" err="1" smtClean="0">
                <a:solidFill>
                  <a:srgbClr val="FFC000"/>
                </a:solidFill>
              </a:rPr>
              <a:t>yg</a:t>
            </a:r>
            <a:r>
              <a:rPr lang="en-US" b="1" dirty="0" smtClean="0">
                <a:solidFill>
                  <a:srgbClr val="FFC000"/>
                </a:solidFill>
              </a:rPr>
              <a:t> </a:t>
            </a:r>
            <a:r>
              <a:rPr lang="en-US" b="1" dirty="0" err="1" smtClean="0">
                <a:solidFill>
                  <a:srgbClr val="FFC000"/>
                </a:solidFill>
              </a:rPr>
              <a:t>lebih</a:t>
            </a:r>
            <a:r>
              <a:rPr lang="en-US" b="1" dirty="0" smtClean="0">
                <a:solidFill>
                  <a:srgbClr val="FFC000"/>
                </a:solidFill>
              </a:rPr>
              <a:t> </a:t>
            </a:r>
            <a:r>
              <a:rPr lang="en-US" b="1" dirty="0" err="1" smtClean="0">
                <a:solidFill>
                  <a:srgbClr val="FFC000"/>
                </a:solidFill>
              </a:rPr>
              <a:t>sesuai</a:t>
            </a:r>
            <a:r>
              <a:rPr lang="en-US" b="1" dirty="0" smtClean="0">
                <a:solidFill>
                  <a:srgbClr val="FFC000"/>
                </a:solidFill>
              </a:rPr>
              <a:t> </a:t>
            </a:r>
            <a:r>
              <a:rPr lang="en-US" b="1" dirty="0" err="1" smtClean="0">
                <a:solidFill>
                  <a:srgbClr val="FFC000"/>
                </a:solidFill>
              </a:rPr>
              <a:t>baginya</a:t>
            </a:r>
            <a:r>
              <a:rPr lang="en-US" b="1" dirty="0" smtClean="0">
                <a:solidFill>
                  <a:srgbClr val="FFC000"/>
                </a:solidFill>
              </a:rPr>
              <a:t> </a:t>
            </a:r>
            <a:r>
              <a:rPr lang="en-US" b="1" dirty="0" err="1" smtClean="0">
                <a:solidFill>
                  <a:srgbClr val="FFC000"/>
                </a:solidFill>
              </a:rPr>
              <a:t>ketimbang</a:t>
            </a:r>
            <a:r>
              <a:rPr lang="en-US" b="1" dirty="0" smtClean="0">
                <a:solidFill>
                  <a:srgbClr val="FFC000"/>
                </a:solidFill>
              </a:rPr>
              <a:t> </a:t>
            </a:r>
            <a:r>
              <a:rPr lang="en-US" b="1" dirty="0" err="1" smtClean="0">
                <a:solidFill>
                  <a:srgbClr val="FFC000"/>
                </a:solidFill>
              </a:rPr>
              <a:t>bagi</a:t>
            </a:r>
            <a:r>
              <a:rPr lang="en-US" b="1" dirty="0" smtClean="0">
                <a:solidFill>
                  <a:srgbClr val="FFC000"/>
                </a:solidFill>
              </a:rPr>
              <a:t> </a:t>
            </a:r>
            <a:r>
              <a:rPr lang="en-US" b="1" dirty="0" err="1" smtClean="0">
                <a:solidFill>
                  <a:srgbClr val="FFC000"/>
                </a:solidFill>
              </a:rPr>
              <a:t>para</a:t>
            </a:r>
            <a:r>
              <a:rPr lang="en-US" b="1" dirty="0" smtClean="0">
                <a:solidFill>
                  <a:srgbClr val="FFC000"/>
                </a:solidFill>
              </a:rPr>
              <a:t> </a:t>
            </a:r>
            <a:r>
              <a:rPr lang="en-US" b="1" dirty="0" err="1" smtClean="0">
                <a:solidFill>
                  <a:srgbClr val="FFC000"/>
                </a:solidFill>
              </a:rPr>
              <a:t>pekerja</a:t>
            </a:r>
            <a:r>
              <a:rPr lang="en-US" b="1" dirty="0" smtClean="0">
                <a:solidFill>
                  <a:srgbClr val="FFC000"/>
                </a:solidFill>
              </a:rPr>
              <a:t>.</a:t>
            </a:r>
          </a:p>
          <a:p>
            <a:pPr marL="514350" indent="-514350">
              <a:buNone/>
            </a:pPr>
            <a:r>
              <a:rPr lang="en-US" b="1" dirty="0" smtClean="0">
                <a:solidFill>
                  <a:srgbClr val="FFC000"/>
                </a:solidFill>
              </a:rPr>
              <a:t> </a:t>
            </a:r>
            <a:endParaRPr lang="en-US" b="1" dirty="0">
              <a:solidFill>
                <a:srgbClr val="FFC000"/>
              </a:solidFill>
            </a:endParaRPr>
          </a:p>
        </p:txBody>
      </p:sp>
    </p:spTree>
  </p:cSld>
  <p:clrMapOvr>
    <a:masterClrMapping/>
  </p:clrMapOvr>
  <p:transition spd="slow">
    <p:dissolve/>
    <p:sndAc>
      <p:stSnd>
        <p:snd r:embed="rId3" name="cashreg.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2000"/>
                                        <p:tgtEl>
                                          <p:spTgt spid="2"/>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wipe(left)">
                                      <p:cBhvr>
                                        <p:cTn id="11" dur="2000"/>
                                        <p:tgtEl>
                                          <p:spTgt spid="3">
                                            <p:bg/>
                                          </p:spTgt>
                                        </p:tgtEl>
                                      </p:cBhvr>
                                    </p:animEffect>
                                  </p:childTnLst>
                                </p:cTn>
                              </p:par>
                            </p:childTnLst>
                          </p:cTn>
                        </p:par>
                        <p:par>
                          <p:cTn id="12" fill="hold">
                            <p:stCondLst>
                              <p:cond delay="4000"/>
                            </p:stCondLst>
                            <p:childTnLst>
                              <p:par>
                                <p:cTn id="13" presetID="22" presetClass="entr" presetSubtype="8"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wipe(left)">
                                      <p:cBhvr>
                                        <p:cTn id="15" dur="2000"/>
                                        <p:tgtEl>
                                          <p:spTgt spid="3">
                                            <p:txEl>
                                              <p:pRg st="0" end="0"/>
                                            </p:txEl>
                                          </p:spTgt>
                                        </p:tgtEl>
                                      </p:cBhvr>
                                    </p:animEffect>
                                  </p:childTnLst>
                                </p:cTn>
                              </p:par>
                            </p:childTnLst>
                          </p:cTn>
                        </p:par>
                        <p:par>
                          <p:cTn id="16" fill="hold">
                            <p:stCondLst>
                              <p:cond delay="6000"/>
                            </p:stCondLst>
                            <p:childTnLst>
                              <p:par>
                                <p:cTn id="17" presetID="22" presetClass="entr" presetSubtype="8"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wipe(left)">
                                      <p:cBhvr>
                                        <p:cTn id="19" dur="2000"/>
                                        <p:tgtEl>
                                          <p:spTgt spid="3">
                                            <p:txEl>
                                              <p:pRg st="1" end="1"/>
                                            </p:txEl>
                                          </p:spTgt>
                                        </p:tgtEl>
                                      </p:cBhvr>
                                    </p:animEffect>
                                  </p:childTnLst>
                                </p:cTn>
                              </p:par>
                            </p:childTnLst>
                          </p:cTn>
                        </p:par>
                        <p:par>
                          <p:cTn id="20" fill="hold">
                            <p:stCondLst>
                              <p:cond delay="8000"/>
                            </p:stCondLst>
                            <p:childTnLst>
                              <p:par>
                                <p:cTn id="21" presetID="22" presetClass="entr" presetSubtype="8"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left)">
                                      <p:cBhvr>
                                        <p:cTn id="23" dur="2000"/>
                                        <p:tgtEl>
                                          <p:spTgt spid="3">
                                            <p:txEl>
                                              <p:pRg st="2" end="2"/>
                                            </p:txEl>
                                          </p:spTgt>
                                        </p:tgtEl>
                                      </p:cBhvr>
                                    </p:animEffect>
                                  </p:childTnLst>
                                </p:cTn>
                              </p:par>
                            </p:childTnLst>
                          </p:cTn>
                        </p:par>
                        <p:par>
                          <p:cTn id="24" fill="hold">
                            <p:stCondLst>
                              <p:cond delay="10000"/>
                            </p:stCondLst>
                            <p:childTnLst>
                              <p:par>
                                <p:cTn id="25" presetID="22" presetClass="entr" presetSubtype="8"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left)">
                                      <p:cBhvr>
                                        <p:cTn id="27" dur="2000"/>
                                        <p:tgtEl>
                                          <p:spTgt spid="3">
                                            <p:txEl>
                                              <p:pRg st="3" end="3"/>
                                            </p:txEl>
                                          </p:spTgt>
                                        </p:tgtEl>
                                      </p:cBhvr>
                                    </p:animEffect>
                                  </p:childTnLst>
                                </p:cTn>
                              </p:par>
                            </p:childTnLst>
                          </p:cTn>
                        </p:par>
                        <p:par>
                          <p:cTn id="28" fill="hold">
                            <p:stCondLst>
                              <p:cond delay="12000"/>
                            </p:stCondLst>
                            <p:childTnLst>
                              <p:par>
                                <p:cTn id="29" presetID="22" presetClass="entr" presetSubtype="8"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wipe(left)">
                                      <p:cBhvr>
                                        <p:cTn id="31" dur="2000"/>
                                        <p:tgtEl>
                                          <p:spTgt spid="3">
                                            <p:txEl>
                                              <p:pRg st="4" end="4"/>
                                            </p:txEl>
                                          </p:spTgt>
                                        </p:tgtEl>
                                      </p:cBhvr>
                                    </p:animEffect>
                                  </p:childTnLst>
                                </p:cTn>
                              </p:par>
                            </p:childTnLst>
                          </p:cTn>
                        </p:par>
                        <p:par>
                          <p:cTn id="32" fill="hold">
                            <p:stCondLst>
                              <p:cond delay="14000"/>
                            </p:stCondLst>
                            <p:childTnLst>
                              <p:par>
                                <p:cTn id="33" presetID="22" presetClass="entr" presetSubtype="8"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wipe(left)">
                                      <p:cBhvr>
                                        <p:cTn id="35"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714356"/>
          </a:xfrm>
          <a:blipFill>
            <a:blip r:embed="rId4" cstate="print"/>
            <a:tile tx="0" ty="0" sx="100000" sy="100000" flip="none" algn="tl"/>
          </a:blipFill>
        </p:spPr>
        <p:txBody>
          <a:bodyPr>
            <a:noAutofit/>
          </a:bodyPr>
          <a:lstStyle/>
          <a:p>
            <a:pPr algn="l"/>
            <a:r>
              <a:rPr lang="en-US" sz="2400" b="1" dirty="0" smtClean="0">
                <a:latin typeface="Arial" pitchFamily="34" charset="0"/>
                <a:cs typeface="Arial" pitchFamily="34" charset="0"/>
              </a:rPr>
              <a:t>d. Henry L. Gantt (1861-1919)</a:t>
            </a:r>
            <a:r>
              <a:rPr lang="id-ID" sz="2400" b="1" dirty="0" smtClean="0">
                <a:latin typeface="Arial" pitchFamily="34" charset="0"/>
                <a:cs typeface="Arial" pitchFamily="34" charset="0"/>
              </a:rPr>
              <a:t> ilmiah klasik</a:t>
            </a:r>
            <a:endParaRPr lang="en-US" sz="2400" b="1" dirty="0">
              <a:latin typeface="Arial" pitchFamily="34" charset="0"/>
              <a:cs typeface="Arial" pitchFamily="34" charset="0"/>
            </a:endParaRPr>
          </a:p>
        </p:txBody>
      </p:sp>
      <p:sp>
        <p:nvSpPr>
          <p:cNvPr id="2" name="Content Placeholder 1"/>
          <p:cNvSpPr>
            <a:spLocks noGrp="1"/>
          </p:cNvSpPr>
          <p:nvPr>
            <p:ph idx="1"/>
          </p:nvPr>
        </p:nvSpPr>
        <p:spPr>
          <a:xfrm>
            <a:off x="0" y="714356"/>
            <a:ext cx="9144000" cy="6143644"/>
          </a:xfrm>
          <a:blipFill>
            <a:blip r:embed="rId5" cstate="print"/>
            <a:tile tx="0" ty="0" sx="100000" sy="100000" flip="none" algn="tl"/>
          </a:blipFill>
        </p:spPr>
        <p:txBody>
          <a:bodyPr>
            <a:normAutofit fontScale="92500" lnSpcReduction="10000"/>
          </a:bodyPr>
          <a:lstStyle/>
          <a:p>
            <a:pPr>
              <a:buNone/>
            </a:pPr>
            <a:r>
              <a:rPr lang="en-US" dirty="0" smtClean="0">
                <a:latin typeface="Arial" pitchFamily="34" charset="0"/>
                <a:cs typeface="Arial" pitchFamily="34" charset="0"/>
              </a:rPr>
              <a:t>Henry L. Gantt yang </a:t>
            </a:r>
            <a:r>
              <a:rPr lang="en-US" dirty="0" err="1" smtClean="0">
                <a:latin typeface="Arial" pitchFamily="34" charset="0"/>
                <a:cs typeface="Arial" pitchFamily="34" charset="0"/>
              </a:rPr>
              <a:t>dalam</a:t>
            </a:r>
            <a:r>
              <a:rPr lang="en-US" dirty="0" smtClean="0">
                <a:latin typeface="Arial" pitchFamily="34" charset="0"/>
                <a:cs typeface="Arial" pitchFamily="34" charset="0"/>
              </a:rPr>
              <a:t> </a:t>
            </a:r>
            <a:r>
              <a:rPr lang="en-US" dirty="0" err="1" smtClean="0">
                <a:latin typeface="Arial" pitchFamily="34" charset="0"/>
                <a:cs typeface="Arial" pitchFamily="34" charset="0"/>
              </a:rPr>
              <a:t>pengalamannya</a:t>
            </a:r>
            <a:r>
              <a:rPr lang="en-US" dirty="0" smtClean="0">
                <a:latin typeface="Arial" pitchFamily="34" charset="0"/>
                <a:cs typeface="Arial" pitchFamily="34" charset="0"/>
              </a:rPr>
              <a:t> </a:t>
            </a:r>
            <a:r>
              <a:rPr lang="en-US" dirty="0" err="1" smtClean="0">
                <a:latin typeface="Arial" pitchFamily="34" charset="0"/>
                <a:cs typeface="Arial" pitchFamily="34" charset="0"/>
              </a:rPr>
              <a:t>pernah</a:t>
            </a:r>
            <a:r>
              <a:rPr lang="en-US" dirty="0" smtClean="0">
                <a:latin typeface="Arial" pitchFamily="34" charset="0"/>
                <a:cs typeface="Arial" pitchFamily="34" charset="0"/>
              </a:rPr>
              <a:t> </a:t>
            </a:r>
            <a:r>
              <a:rPr lang="en-US" dirty="0" err="1" smtClean="0">
                <a:latin typeface="Arial" pitchFamily="34" charset="0"/>
                <a:cs typeface="Arial" pitchFamily="34" charset="0"/>
              </a:rPr>
              <a:t>bekerja</a:t>
            </a:r>
            <a:r>
              <a:rPr lang="en-US" dirty="0" smtClean="0">
                <a:latin typeface="Arial" pitchFamily="34" charset="0"/>
                <a:cs typeface="Arial" pitchFamily="34" charset="0"/>
              </a:rPr>
              <a:t> </a:t>
            </a:r>
            <a:r>
              <a:rPr lang="en-US" dirty="0" err="1" smtClean="0">
                <a:latin typeface="Arial" pitchFamily="34" charset="0"/>
                <a:cs typeface="Arial" pitchFamily="34" charset="0"/>
              </a:rPr>
              <a:t>bersama-sama</a:t>
            </a:r>
            <a:r>
              <a:rPr lang="en-US" dirty="0" smtClean="0">
                <a:latin typeface="Arial" pitchFamily="34" charset="0"/>
                <a:cs typeface="Arial" pitchFamily="34" charset="0"/>
              </a:rPr>
              <a:t> </a:t>
            </a:r>
            <a:r>
              <a:rPr lang="en-US" dirty="0" err="1" smtClean="0">
                <a:latin typeface="Arial" pitchFamily="34" charset="0"/>
                <a:cs typeface="Arial" pitchFamily="34" charset="0"/>
              </a:rPr>
              <a:t>dengan</a:t>
            </a:r>
            <a:r>
              <a:rPr lang="en-US" dirty="0" smtClean="0">
                <a:latin typeface="Arial" pitchFamily="34" charset="0"/>
                <a:cs typeface="Arial" pitchFamily="34" charset="0"/>
              </a:rPr>
              <a:t> Taylor </a:t>
            </a:r>
            <a:r>
              <a:rPr lang="en-US" dirty="0" err="1" smtClean="0">
                <a:latin typeface="Arial" pitchFamily="34" charset="0"/>
                <a:cs typeface="Arial" pitchFamily="34" charset="0"/>
              </a:rPr>
              <a:t>mengemukakan</a:t>
            </a:r>
            <a:r>
              <a:rPr lang="en-US" dirty="0" smtClean="0">
                <a:latin typeface="Arial" pitchFamily="34" charset="0"/>
                <a:cs typeface="Arial" pitchFamily="34" charset="0"/>
              </a:rPr>
              <a:t> </a:t>
            </a:r>
            <a:r>
              <a:rPr lang="en-US" dirty="0" err="1" smtClean="0">
                <a:latin typeface="Arial" pitchFamily="34" charset="0"/>
                <a:cs typeface="Arial" pitchFamily="34" charset="0"/>
              </a:rPr>
              <a:t>teorinya</a:t>
            </a:r>
            <a:r>
              <a:rPr lang="en-US" dirty="0" smtClean="0">
                <a:latin typeface="Arial" pitchFamily="34" charset="0"/>
                <a:cs typeface="Arial" pitchFamily="34" charset="0"/>
              </a:rPr>
              <a:t>, </a:t>
            </a:r>
            <a:r>
              <a:rPr lang="en-US" dirty="0" err="1" smtClean="0">
                <a:latin typeface="Arial" pitchFamily="34" charset="0"/>
                <a:cs typeface="Arial" pitchFamily="34" charset="0"/>
              </a:rPr>
              <a:t>juga</a:t>
            </a:r>
            <a:r>
              <a:rPr lang="en-US" dirty="0" smtClean="0">
                <a:latin typeface="Arial" pitchFamily="34" charset="0"/>
                <a:cs typeface="Arial" pitchFamily="34" charset="0"/>
              </a:rPr>
              <a:t> </a:t>
            </a:r>
            <a:r>
              <a:rPr lang="en-US" dirty="0" err="1" smtClean="0">
                <a:latin typeface="Arial" pitchFamily="34" charset="0"/>
                <a:cs typeface="Arial" pitchFamily="34" charset="0"/>
              </a:rPr>
              <a:t>bertitik</a:t>
            </a:r>
            <a:r>
              <a:rPr lang="en-US" dirty="0" smtClean="0">
                <a:latin typeface="Arial" pitchFamily="34" charset="0"/>
                <a:cs typeface="Arial" pitchFamily="34" charset="0"/>
              </a:rPr>
              <a:t> </a:t>
            </a:r>
            <a:r>
              <a:rPr lang="en-US" dirty="0" err="1" smtClean="0">
                <a:latin typeface="Arial" pitchFamily="34" charset="0"/>
                <a:cs typeface="Arial" pitchFamily="34" charset="0"/>
              </a:rPr>
              <a:t>tolak</a:t>
            </a:r>
            <a:r>
              <a:rPr lang="en-US" dirty="0" smtClean="0">
                <a:latin typeface="Arial" pitchFamily="34" charset="0"/>
                <a:cs typeface="Arial" pitchFamily="34" charset="0"/>
              </a:rPr>
              <a:t> </a:t>
            </a:r>
            <a:r>
              <a:rPr lang="en-US" dirty="0" err="1" smtClean="0">
                <a:latin typeface="Arial" pitchFamily="34" charset="0"/>
                <a:cs typeface="Arial" pitchFamily="34" charset="0"/>
              </a:rPr>
              <a:t>pada</a:t>
            </a:r>
            <a:r>
              <a:rPr lang="en-US" dirty="0" smtClean="0">
                <a:latin typeface="Arial" pitchFamily="34" charset="0"/>
                <a:cs typeface="Arial" pitchFamily="34" charset="0"/>
              </a:rPr>
              <a:t> </a:t>
            </a:r>
            <a:r>
              <a:rPr lang="en-US" dirty="0" err="1" smtClean="0">
                <a:latin typeface="Arial" pitchFamily="34" charset="0"/>
                <a:cs typeface="Arial" pitchFamily="34" charset="0"/>
              </a:rPr>
              <a:t>usaha</a:t>
            </a:r>
            <a:r>
              <a:rPr lang="en-US" dirty="0" smtClean="0">
                <a:latin typeface="Arial" pitchFamily="34" charset="0"/>
                <a:cs typeface="Arial" pitchFamily="34" charset="0"/>
              </a:rPr>
              <a:t> </a:t>
            </a:r>
            <a:r>
              <a:rPr lang="en-US" dirty="0" err="1" smtClean="0">
                <a:latin typeface="Arial" pitchFamily="34" charset="0"/>
                <a:cs typeface="Arial" pitchFamily="34" charset="0"/>
              </a:rPr>
              <a:t>meningkatkan</a:t>
            </a:r>
            <a:r>
              <a:rPr lang="en-US" dirty="0" smtClean="0">
                <a:latin typeface="Arial" pitchFamily="34" charset="0"/>
                <a:cs typeface="Arial" pitchFamily="34" charset="0"/>
              </a:rPr>
              <a:t> </a:t>
            </a:r>
            <a:r>
              <a:rPr lang="en-US" dirty="0" err="1" smtClean="0">
                <a:latin typeface="Arial" pitchFamily="34" charset="0"/>
                <a:cs typeface="Arial" pitchFamily="34" charset="0"/>
              </a:rPr>
              <a:t>produktivitas</a:t>
            </a:r>
            <a:r>
              <a:rPr lang="en-US" dirty="0" smtClean="0">
                <a:latin typeface="Arial" pitchFamily="34" charset="0"/>
                <a:cs typeface="Arial" pitchFamily="34" charset="0"/>
              </a:rPr>
              <a:t> </a:t>
            </a:r>
            <a:r>
              <a:rPr lang="en-US" dirty="0" err="1" smtClean="0">
                <a:latin typeface="Arial" pitchFamily="34" charset="0"/>
                <a:cs typeface="Arial" pitchFamily="34" charset="0"/>
              </a:rPr>
              <a:t>efesiensin</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efektivitas</a:t>
            </a:r>
            <a:r>
              <a:rPr lang="en-US" dirty="0" smtClean="0">
                <a:latin typeface="Arial" pitchFamily="34" charset="0"/>
                <a:cs typeface="Arial" pitchFamily="34" charset="0"/>
              </a:rPr>
              <a:t> </a:t>
            </a:r>
            <a:r>
              <a:rPr lang="en-US" dirty="0" err="1" smtClean="0">
                <a:latin typeface="Arial" pitchFamily="34" charset="0"/>
                <a:cs typeface="Arial" pitchFamily="34" charset="0"/>
              </a:rPr>
              <a:t>kerja</a:t>
            </a:r>
            <a:r>
              <a:rPr lang="en-US" dirty="0" smtClean="0">
                <a:latin typeface="Arial" pitchFamily="34" charset="0"/>
                <a:cs typeface="Arial" pitchFamily="34" charset="0"/>
              </a:rPr>
              <a:t> </a:t>
            </a:r>
            <a:r>
              <a:rPr lang="en-US" dirty="0" err="1" smtClean="0">
                <a:latin typeface="Arial" pitchFamily="34" charset="0"/>
                <a:cs typeface="Arial" pitchFamily="34" charset="0"/>
              </a:rPr>
              <a:t>dengan</a:t>
            </a:r>
            <a:r>
              <a:rPr lang="en-US" dirty="0" smtClean="0">
                <a:latin typeface="Arial" pitchFamily="34" charset="0"/>
                <a:cs typeface="Arial" pitchFamily="34" charset="0"/>
              </a:rPr>
              <a:t> </a:t>
            </a:r>
            <a:r>
              <a:rPr lang="en-US" dirty="0" err="1" smtClean="0">
                <a:latin typeface="Arial" pitchFamily="34" charset="0"/>
                <a:cs typeface="Arial" pitchFamily="34" charset="0"/>
              </a:rPr>
              <a:t>rangsangan</a:t>
            </a:r>
            <a:r>
              <a:rPr lang="en-US" dirty="0" smtClean="0">
                <a:latin typeface="Arial" pitchFamily="34" charset="0"/>
                <a:cs typeface="Arial" pitchFamily="34" charset="0"/>
              </a:rPr>
              <a:t> </a:t>
            </a:r>
            <a:r>
              <a:rPr lang="en-US" dirty="0" err="1" smtClean="0">
                <a:latin typeface="Arial" pitchFamily="34" charset="0"/>
                <a:cs typeface="Arial" pitchFamily="34" charset="0"/>
              </a:rPr>
              <a:t>upah</a:t>
            </a:r>
            <a:r>
              <a:rPr lang="en-US" dirty="0" smtClean="0">
                <a:latin typeface="Arial" pitchFamily="34" charset="0"/>
                <a:cs typeface="Arial" pitchFamily="34" charset="0"/>
              </a:rPr>
              <a:t> </a:t>
            </a:r>
            <a:r>
              <a:rPr lang="en-US" dirty="0" err="1" smtClean="0">
                <a:latin typeface="Arial" pitchFamily="34" charset="0"/>
                <a:cs typeface="Arial" pitchFamily="34" charset="0"/>
              </a:rPr>
              <a:t>atau</a:t>
            </a:r>
            <a:r>
              <a:rPr lang="en-US" dirty="0" smtClean="0">
                <a:latin typeface="Arial" pitchFamily="34" charset="0"/>
                <a:cs typeface="Arial" pitchFamily="34" charset="0"/>
              </a:rPr>
              <a:t> </a:t>
            </a:r>
            <a:r>
              <a:rPr lang="en-US" dirty="0" err="1" smtClean="0">
                <a:latin typeface="Arial" pitchFamily="34" charset="0"/>
                <a:cs typeface="Arial" pitchFamily="34" charset="0"/>
              </a:rPr>
              <a:t>insentif</a:t>
            </a:r>
            <a:r>
              <a:rPr lang="en-US" dirty="0" smtClean="0">
                <a:latin typeface="Arial" pitchFamily="34" charset="0"/>
                <a:cs typeface="Arial" pitchFamily="34" charset="0"/>
              </a:rPr>
              <a:t>. </a:t>
            </a:r>
            <a:r>
              <a:rPr lang="en-US" dirty="0" err="1" smtClean="0">
                <a:latin typeface="Arial" pitchFamily="34" charset="0"/>
                <a:cs typeface="Arial" pitchFamily="34" charset="0"/>
              </a:rPr>
              <a:t>Gagasan</a:t>
            </a:r>
            <a:r>
              <a:rPr lang="en-US" dirty="0" smtClean="0">
                <a:latin typeface="Arial" pitchFamily="34" charset="0"/>
                <a:cs typeface="Arial" pitchFamily="34" charset="0"/>
              </a:rPr>
              <a:t> </a:t>
            </a:r>
            <a:r>
              <a:rPr lang="en-US" dirty="0" err="1" smtClean="0">
                <a:latin typeface="Arial" pitchFamily="34" charset="0"/>
                <a:cs typeface="Arial" pitchFamily="34" charset="0"/>
              </a:rPr>
              <a:t>hampir</a:t>
            </a:r>
            <a:r>
              <a:rPr lang="en-US" dirty="0" smtClean="0">
                <a:latin typeface="Arial" pitchFamily="34" charset="0"/>
                <a:cs typeface="Arial" pitchFamily="34" charset="0"/>
              </a:rPr>
              <a:t> </a:t>
            </a:r>
            <a:r>
              <a:rPr lang="en-US" dirty="0" err="1" smtClean="0">
                <a:latin typeface="Arial" pitchFamily="34" charset="0"/>
                <a:cs typeface="Arial" pitchFamily="34" charset="0"/>
              </a:rPr>
              <a:t>sama</a:t>
            </a:r>
            <a:r>
              <a:rPr lang="en-US" dirty="0" smtClean="0">
                <a:latin typeface="Arial" pitchFamily="34" charset="0"/>
                <a:cs typeface="Arial" pitchFamily="34" charset="0"/>
              </a:rPr>
              <a:t> </a:t>
            </a:r>
            <a:r>
              <a:rPr lang="en-US" dirty="0" err="1" smtClean="0">
                <a:latin typeface="Arial" pitchFamily="34" charset="0"/>
                <a:cs typeface="Arial" pitchFamily="34" charset="0"/>
              </a:rPr>
              <a:t>dengan</a:t>
            </a:r>
            <a:r>
              <a:rPr lang="en-US" dirty="0" smtClean="0">
                <a:latin typeface="Arial" pitchFamily="34" charset="0"/>
                <a:cs typeface="Arial" pitchFamily="34" charset="0"/>
              </a:rPr>
              <a:t> </a:t>
            </a:r>
            <a:r>
              <a:rPr lang="en-US" dirty="0" err="1" smtClean="0">
                <a:latin typeface="Arial" pitchFamily="34" charset="0"/>
                <a:cs typeface="Arial" pitchFamily="34" charset="0"/>
              </a:rPr>
              <a:t>gagasan</a:t>
            </a:r>
            <a:r>
              <a:rPr lang="en-US" dirty="0" smtClean="0">
                <a:latin typeface="Arial" pitchFamily="34" charset="0"/>
                <a:cs typeface="Arial" pitchFamily="34" charset="0"/>
              </a:rPr>
              <a:t> </a:t>
            </a:r>
            <a:r>
              <a:rPr lang="en-US" dirty="0" err="1" smtClean="0">
                <a:latin typeface="Arial" pitchFamily="34" charset="0"/>
                <a:cs typeface="Arial" pitchFamily="34" charset="0"/>
              </a:rPr>
              <a:t>taylor</a:t>
            </a:r>
            <a:r>
              <a:rPr lang="en-US" dirty="0" smtClean="0">
                <a:latin typeface="Arial" pitchFamily="34" charset="0"/>
                <a:cs typeface="Arial" pitchFamily="34" charset="0"/>
              </a:rPr>
              <a:t> </a:t>
            </a:r>
            <a:r>
              <a:rPr lang="en-US" dirty="0" err="1" smtClean="0">
                <a:latin typeface="Arial" pitchFamily="34" charset="0"/>
                <a:cs typeface="Arial" pitchFamily="34" charset="0"/>
              </a:rPr>
              <a:t>antara</a:t>
            </a:r>
            <a:r>
              <a:rPr lang="en-US" dirty="0" smtClean="0">
                <a:latin typeface="Arial" pitchFamily="34" charset="0"/>
                <a:cs typeface="Arial" pitchFamily="34" charset="0"/>
              </a:rPr>
              <a:t> lain. </a:t>
            </a:r>
            <a:endParaRPr lang="id-ID" dirty="0" smtClean="0">
              <a:latin typeface="Arial" pitchFamily="34" charset="0"/>
              <a:cs typeface="Arial" pitchFamily="34" charset="0"/>
            </a:endParaRPr>
          </a:p>
          <a:p>
            <a:pPr>
              <a:buNone/>
            </a:pPr>
            <a:r>
              <a:rPr lang="en-US" dirty="0" smtClean="0">
                <a:latin typeface="Arial" pitchFamily="34" charset="0"/>
                <a:cs typeface="Arial" pitchFamily="34" charset="0"/>
              </a:rPr>
              <a:t>a) </a:t>
            </a:r>
            <a:r>
              <a:rPr lang="en-US" dirty="0" err="1" smtClean="0">
                <a:latin typeface="Arial" pitchFamily="34" charset="0"/>
                <a:cs typeface="Arial" pitchFamily="34" charset="0"/>
              </a:rPr>
              <a:t>Kerja</a:t>
            </a:r>
            <a:r>
              <a:rPr lang="en-US" dirty="0" smtClean="0">
                <a:latin typeface="Arial" pitchFamily="34" charset="0"/>
                <a:cs typeface="Arial" pitchFamily="34" charset="0"/>
              </a:rPr>
              <a:t> </a:t>
            </a:r>
            <a:r>
              <a:rPr lang="en-US" dirty="0" err="1" smtClean="0">
                <a:latin typeface="Arial" pitchFamily="34" charset="0"/>
                <a:cs typeface="Arial" pitchFamily="34" charset="0"/>
              </a:rPr>
              <a:t>sama</a:t>
            </a:r>
            <a:r>
              <a:rPr lang="en-US" dirty="0" smtClean="0">
                <a:latin typeface="Arial" pitchFamily="34" charset="0"/>
                <a:cs typeface="Arial" pitchFamily="34" charset="0"/>
              </a:rPr>
              <a:t> </a:t>
            </a:r>
            <a:r>
              <a:rPr lang="en-US" dirty="0" err="1" smtClean="0">
                <a:latin typeface="Arial" pitchFamily="34" charset="0"/>
                <a:cs typeface="Arial" pitchFamily="34" charset="0"/>
              </a:rPr>
              <a:t>yg</a:t>
            </a:r>
            <a:r>
              <a:rPr lang="en-US" dirty="0" smtClean="0">
                <a:latin typeface="Arial" pitchFamily="34" charset="0"/>
                <a:cs typeface="Arial" pitchFamily="34" charset="0"/>
              </a:rPr>
              <a:t> </a:t>
            </a:r>
            <a:r>
              <a:rPr lang="en-US" dirty="0" err="1" smtClean="0">
                <a:latin typeface="Arial" pitchFamily="34" charset="0"/>
                <a:cs typeface="Arial" pitchFamily="34" charset="0"/>
              </a:rPr>
              <a:t>saling</a:t>
            </a:r>
            <a:r>
              <a:rPr lang="en-US" dirty="0" smtClean="0">
                <a:latin typeface="Arial" pitchFamily="34" charset="0"/>
                <a:cs typeface="Arial" pitchFamily="34" charset="0"/>
              </a:rPr>
              <a:t> </a:t>
            </a:r>
            <a:r>
              <a:rPr lang="en-US" dirty="0" err="1" smtClean="0">
                <a:latin typeface="Arial" pitchFamily="34" charset="0"/>
                <a:cs typeface="Arial" pitchFamily="34" charset="0"/>
              </a:rPr>
              <a:t>menguntungkan</a:t>
            </a:r>
            <a:r>
              <a:rPr lang="en-US" dirty="0" smtClean="0">
                <a:latin typeface="Arial" pitchFamily="34" charset="0"/>
                <a:cs typeface="Arial" pitchFamily="34" charset="0"/>
              </a:rPr>
              <a:t> </a:t>
            </a:r>
            <a:r>
              <a:rPr lang="en-US" dirty="0" err="1" smtClean="0">
                <a:latin typeface="Arial" pitchFamily="34" charset="0"/>
                <a:cs typeface="Arial" pitchFamily="34" charset="0"/>
              </a:rPr>
              <a:t>antara</a:t>
            </a:r>
            <a:r>
              <a:rPr lang="en-US" dirty="0" smtClean="0">
                <a:latin typeface="Arial" pitchFamily="34" charset="0"/>
                <a:cs typeface="Arial" pitchFamily="34" charset="0"/>
              </a:rPr>
              <a:t> </a:t>
            </a:r>
            <a:r>
              <a:rPr lang="en-US" dirty="0" err="1" smtClean="0">
                <a:latin typeface="Arial" pitchFamily="34" charset="0"/>
                <a:cs typeface="Arial" pitchFamily="34" charset="0"/>
              </a:rPr>
              <a:t>manajer</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karyawan</a:t>
            </a:r>
            <a:r>
              <a:rPr lang="en-US" dirty="0" smtClean="0">
                <a:latin typeface="Arial" pitchFamily="34" charset="0"/>
                <a:cs typeface="Arial" pitchFamily="34" charset="0"/>
              </a:rPr>
              <a:t>. </a:t>
            </a:r>
            <a:endParaRPr lang="id-ID" dirty="0" smtClean="0">
              <a:latin typeface="Arial" pitchFamily="34" charset="0"/>
              <a:cs typeface="Arial" pitchFamily="34" charset="0"/>
            </a:endParaRPr>
          </a:p>
          <a:p>
            <a:pPr>
              <a:buNone/>
            </a:pPr>
            <a:r>
              <a:rPr lang="en-US" dirty="0" smtClean="0">
                <a:latin typeface="Arial" pitchFamily="34" charset="0"/>
                <a:cs typeface="Arial" pitchFamily="34" charset="0"/>
              </a:rPr>
              <a:t>b) </a:t>
            </a:r>
            <a:r>
              <a:rPr lang="en-US" dirty="0" err="1" smtClean="0">
                <a:latin typeface="Arial" pitchFamily="34" charset="0"/>
                <a:cs typeface="Arial" pitchFamily="34" charset="0"/>
              </a:rPr>
              <a:t>metode</a:t>
            </a:r>
            <a:r>
              <a:rPr lang="en-US" dirty="0" smtClean="0">
                <a:latin typeface="Arial" pitchFamily="34" charset="0"/>
                <a:cs typeface="Arial" pitchFamily="34" charset="0"/>
              </a:rPr>
              <a:t> </a:t>
            </a:r>
            <a:r>
              <a:rPr lang="en-US" dirty="0" err="1" smtClean="0">
                <a:latin typeface="Arial" pitchFamily="34" charset="0"/>
                <a:cs typeface="Arial" pitchFamily="34" charset="0"/>
              </a:rPr>
              <a:t>seleksi</a:t>
            </a:r>
            <a:r>
              <a:rPr lang="en-US" dirty="0" smtClean="0">
                <a:latin typeface="Arial" pitchFamily="34" charset="0"/>
                <a:cs typeface="Arial" pitchFamily="34" charset="0"/>
              </a:rPr>
              <a:t> yang </a:t>
            </a:r>
            <a:r>
              <a:rPr lang="en-US" dirty="0" err="1" smtClean="0">
                <a:latin typeface="Arial" pitchFamily="34" charset="0"/>
                <a:cs typeface="Arial" pitchFamily="34" charset="0"/>
              </a:rPr>
              <a:t>ilmiah</a:t>
            </a:r>
            <a:r>
              <a:rPr lang="en-US" dirty="0" smtClean="0">
                <a:latin typeface="Arial" pitchFamily="34" charset="0"/>
                <a:cs typeface="Arial" pitchFamily="34" charset="0"/>
              </a:rPr>
              <a:t> </a:t>
            </a:r>
            <a:r>
              <a:rPr lang="en-US" dirty="0" err="1" smtClean="0">
                <a:latin typeface="Arial" pitchFamily="34" charset="0"/>
                <a:cs typeface="Arial" pitchFamily="34" charset="0"/>
              </a:rPr>
              <a:t>untuk</a:t>
            </a:r>
            <a:r>
              <a:rPr lang="en-US" dirty="0" smtClean="0">
                <a:latin typeface="Arial" pitchFamily="34" charset="0"/>
                <a:cs typeface="Arial" pitchFamily="34" charset="0"/>
              </a:rPr>
              <a:t> </a:t>
            </a:r>
            <a:r>
              <a:rPr lang="en-US" dirty="0" err="1" smtClean="0">
                <a:latin typeface="Arial" pitchFamily="34" charset="0"/>
                <a:cs typeface="Arial" pitchFamily="34" charset="0"/>
              </a:rPr>
              <a:t>menentukan</a:t>
            </a:r>
            <a:r>
              <a:rPr lang="en-US" dirty="0" smtClean="0">
                <a:latin typeface="Arial" pitchFamily="34" charset="0"/>
                <a:cs typeface="Arial" pitchFamily="34" charset="0"/>
              </a:rPr>
              <a:t> ten</a:t>
            </a:r>
            <a:r>
              <a:rPr lang="id-ID" dirty="0" smtClean="0">
                <a:latin typeface="Arial" pitchFamily="34" charset="0"/>
                <a:cs typeface="Arial" pitchFamily="34" charset="0"/>
              </a:rPr>
              <a:t>a</a:t>
            </a:r>
            <a:r>
              <a:rPr lang="en-US" dirty="0" err="1" smtClean="0">
                <a:latin typeface="Arial" pitchFamily="34" charset="0"/>
                <a:cs typeface="Arial" pitchFamily="34" charset="0"/>
              </a:rPr>
              <a:t>ga</a:t>
            </a:r>
            <a:r>
              <a:rPr lang="en-US" dirty="0" smtClean="0">
                <a:latin typeface="Arial" pitchFamily="34" charset="0"/>
                <a:cs typeface="Arial" pitchFamily="34" charset="0"/>
              </a:rPr>
              <a:t> </a:t>
            </a:r>
            <a:r>
              <a:rPr lang="en-US" dirty="0" err="1" smtClean="0">
                <a:latin typeface="Arial" pitchFamily="34" charset="0"/>
                <a:cs typeface="Arial" pitchFamily="34" charset="0"/>
              </a:rPr>
              <a:t>kerja</a:t>
            </a:r>
            <a:r>
              <a:rPr lang="en-US" dirty="0" smtClean="0">
                <a:latin typeface="Arial" pitchFamily="34" charset="0"/>
                <a:cs typeface="Arial" pitchFamily="34" charset="0"/>
              </a:rPr>
              <a:t> yang </a:t>
            </a:r>
            <a:r>
              <a:rPr lang="en-US" dirty="0" err="1" smtClean="0">
                <a:latin typeface="Arial" pitchFamily="34" charset="0"/>
                <a:cs typeface="Arial" pitchFamily="34" charset="0"/>
              </a:rPr>
              <a:t>benar</a:t>
            </a:r>
            <a:r>
              <a:rPr lang="en-US" dirty="0" smtClean="0">
                <a:latin typeface="Arial" pitchFamily="34" charset="0"/>
                <a:cs typeface="Arial" pitchFamily="34" charset="0"/>
              </a:rPr>
              <a:t>-b</a:t>
            </a:r>
            <a:r>
              <a:rPr lang="id-ID" dirty="0" smtClean="0">
                <a:latin typeface="Arial" pitchFamily="34" charset="0"/>
                <a:cs typeface="Arial" pitchFamily="34" charset="0"/>
              </a:rPr>
              <a:t>e</a:t>
            </a:r>
            <a:r>
              <a:rPr lang="en-US" dirty="0" err="1" smtClean="0">
                <a:latin typeface="Arial" pitchFamily="34" charset="0"/>
                <a:cs typeface="Arial" pitchFamily="34" charset="0"/>
              </a:rPr>
              <a:t>nar</a:t>
            </a:r>
            <a:r>
              <a:rPr lang="en-US" dirty="0" smtClean="0">
                <a:latin typeface="Arial" pitchFamily="34" charset="0"/>
                <a:cs typeface="Arial" pitchFamily="34" charset="0"/>
              </a:rPr>
              <a:t> </a:t>
            </a:r>
            <a:r>
              <a:rPr lang="en-US" dirty="0" err="1" smtClean="0">
                <a:latin typeface="Arial" pitchFamily="34" charset="0"/>
                <a:cs typeface="Arial" pitchFamily="34" charset="0"/>
              </a:rPr>
              <a:t>tepat</a:t>
            </a:r>
            <a:r>
              <a:rPr lang="en-US" dirty="0" smtClean="0">
                <a:latin typeface="Arial" pitchFamily="34" charset="0"/>
                <a:cs typeface="Arial" pitchFamily="34" charset="0"/>
              </a:rPr>
              <a:t>. </a:t>
            </a:r>
            <a:endParaRPr lang="id-ID" dirty="0" smtClean="0">
              <a:latin typeface="Arial" pitchFamily="34" charset="0"/>
              <a:cs typeface="Arial" pitchFamily="34" charset="0"/>
            </a:endParaRPr>
          </a:p>
          <a:p>
            <a:pPr>
              <a:buNone/>
            </a:pPr>
            <a:r>
              <a:rPr lang="en-US" dirty="0" smtClean="0">
                <a:latin typeface="Arial" pitchFamily="34" charset="0"/>
                <a:cs typeface="Arial" pitchFamily="34" charset="0"/>
              </a:rPr>
              <a:t>c) </a:t>
            </a:r>
            <a:r>
              <a:rPr lang="en-US" dirty="0" err="1" smtClean="0">
                <a:latin typeface="Arial" pitchFamily="34" charset="0"/>
                <a:cs typeface="Arial" pitchFamily="34" charset="0"/>
              </a:rPr>
              <a:t>Sistem</a:t>
            </a:r>
            <a:r>
              <a:rPr lang="en-US" dirty="0" smtClean="0">
                <a:latin typeface="Arial" pitchFamily="34" charset="0"/>
                <a:cs typeface="Arial" pitchFamily="34" charset="0"/>
              </a:rPr>
              <a:t> bonus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penggunaan</a:t>
            </a:r>
            <a:r>
              <a:rPr lang="en-US" dirty="0" smtClean="0">
                <a:latin typeface="Arial" pitchFamily="34" charset="0"/>
                <a:cs typeface="Arial" pitchFamily="34" charset="0"/>
              </a:rPr>
              <a:t> </a:t>
            </a:r>
            <a:r>
              <a:rPr lang="en-US" dirty="0" err="1" smtClean="0">
                <a:latin typeface="Arial" pitchFamily="34" charset="0"/>
                <a:cs typeface="Arial" pitchFamily="34" charset="0"/>
              </a:rPr>
              <a:t>instruksi</a:t>
            </a:r>
            <a:r>
              <a:rPr lang="en-US" dirty="0" smtClean="0">
                <a:latin typeface="Arial" pitchFamily="34" charset="0"/>
                <a:cs typeface="Arial" pitchFamily="34" charset="0"/>
              </a:rPr>
              <a:t> </a:t>
            </a:r>
            <a:r>
              <a:rPr lang="en-US" dirty="0" err="1" smtClean="0">
                <a:latin typeface="Arial" pitchFamily="34" charset="0"/>
                <a:cs typeface="Arial" pitchFamily="34" charset="0"/>
              </a:rPr>
              <a:t>dalam</a:t>
            </a:r>
            <a:r>
              <a:rPr lang="en-US" dirty="0" smtClean="0">
                <a:latin typeface="Arial" pitchFamily="34" charset="0"/>
                <a:cs typeface="Arial" pitchFamily="34" charset="0"/>
              </a:rPr>
              <a:t> </a:t>
            </a:r>
            <a:r>
              <a:rPr lang="en-US" dirty="0" err="1" smtClean="0">
                <a:latin typeface="Arial" pitchFamily="34" charset="0"/>
                <a:cs typeface="Arial" pitchFamily="34" charset="0"/>
              </a:rPr>
              <a:t>pengaturan</a:t>
            </a:r>
            <a:r>
              <a:rPr lang="en-US" dirty="0" smtClean="0">
                <a:latin typeface="Arial" pitchFamily="34" charset="0"/>
                <a:cs typeface="Arial" pitchFamily="34" charset="0"/>
              </a:rPr>
              <a:t> </a:t>
            </a:r>
            <a:r>
              <a:rPr lang="en-US" dirty="0" err="1" smtClean="0">
                <a:latin typeface="Arial" pitchFamily="34" charset="0"/>
                <a:cs typeface="Arial" pitchFamily="34" charset="0"/>
              </a:rPr>
              <a:t>kerja</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transition spd="slow">
    <p:dissolve/>
    <p:sndAc>
      <p:stSnd>
        <p:snd r:embed="rId3" name="applaus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edge">
                                      <p:cBhvr>
                                        <p:cTn id="7" dur="2000"/>
                                        <p:tgtEl>
                                          <p:spTgt spid="3"/>
                                        </p:tgtEl>
                                      </p:cBhvr>
                                    </p:animEffect>
                                  </p:childTnLst>
                                </p:cTn>
                              </p:par>
                            </p:childTnLst>
                          </p:cTn>
                        </p:par>
                        <p:par>
                          <p:cTn id="8" fill="hold">
                            <p:stCondLst>
                              <p:cond delay="2000"/>
                            </p:stCondLst>
                            <p:childTnLst>
                              <p:par>
                                <p:cTn id="9" presetID="20" presetClass="entr" presetSubtype="0" fill="hold" grpId="0" nodeType="afterEffect">
                                  <p:stCondLst>
                                    <p:cond delay="0"/>
                                  </p:stCondLst>
                                  <p:childTnLst>
                                    <p:set>
                                      <p:cBhvr>
                                        <p:cTn id="10" dur="1" fill="hold">
                                          <p:stCondLst>
                                            <p:cond delay="0"/>
                                          </p:stCondLst>
                                        </p:cTn>
                                        <p:tgtEl>
                                          <p:spTgt spid="2">
                                            <p:bg/>
                                          </p:spTgt>
                                        </p:tgtEl>
                                        <p:attrNameLst>
                                          <p:attrName>style.visibility</p:attrName>
                                        </p:attrNameLst>
                                      </p:cBhvr>
                                      <p:to>
                                        <p:strVal val="visible"/>
                                      </p:to>
                                    </p:set>
                                    <p:animEffect transition="in" filter="wedge">
                                      <p:cBhvr>
                                        <p:cTn id="11" dur="2000"/>
                                        <p:tgtEl>
                                          <p:spTgt spid="2">
                                            <p:bg/>
                                          </p:spTgt>
                                        </p:tgtEl>
                                      </p:cBhvr>
                                    </p:animEffect>
                                  </p:childTnLst>
                                </p:cTn>
                              </p:par>
                            </p:childTnLst>
                          </p:cTn>
                        </p:par>
                        <p:par>
                          <p:cTn id="12" fill="hold">
                            <p:stCondLst>
                              <p:cond delay="4000"/>
                            </p:stCondLst>
                            <p:childTnLst>
                              <p:par>
                                <p:cTn id="13" presetID="20" presetClass="entr" presetSubtype="0" fill="hold" grpId="0" nodeType="after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edge">
                                      <p:cBhvr>
                                        <p:cTn id="15" dur="2000"/>
                                        <p:tgtEl>
                                          <p:spTgt spid="2">
                                            <p:txEl>
                                              <p:pRg st="0" end="0"/>
                                            </p:txEl>
                                          </p:spTgt>
                                        </p:tgtEl>
                                      </p:cBhvr>
                                    </p:animEffect>
                                  </p:childTnLst>
                                </p:cTn>
                              </p:par>
                            </p:childTnLst>
                          </p:cTn>
                        </p:par>
                        <p:par>
                          <p:cTn id="16" fill="hold">
                            <p:stCondLst>
                              <p:cond delay="6000"/>
                            </p:stCondLst>
                            <p:childTnLst>
                              <p:par>
                                <p:cTn id="17" presetID="20" presetClass="entr" presetSubtype="0" fill="hold" grpId="0" nodeType="after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wedge">
                                      <p:cBhvr>
                                        <p:cTn id="19" dur="2000"/>
                                        <p:tgtEl>
                                          <p:spTgt spid="2">
                                            <p:txEl>
                                              <p:pRg st="1" end="1"/>
                                            </p:txEl>
                                          </p:spTgt>
                                        </p:tgtEl>
                                      </p:cBhvr>
                                    </p:animEffect>
                                  </p:childTnLst>
                                </p:cTn>
                              </p:par>
                            </p:childTnLst>
                          </p:cTn>
                        </p:par>
                        <p:par>
                          <p:cTn id="20" fill="hold">
                            <p:stCondLst>
                              <p:cond delay="8000"/>
                            </p:stCondLst>
                            <p:childTnLst>
                              <p:par>
                                <p:cTn id="21" presetID="20" presetClass="entr" presetSubtype="0" fill="hold" grpId="0" nodeType="after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wedge">
                                      <p:cBhvr>
                                        <p:cTn id="23" dur="2000"/>
                                        <p:tgtEl>
                                          <p:spTgt spid="2">
                                            <p:txEl>
                                              <p:pRg st="2" end="2"/>
                                            </p:txEl>
                                          </p:spTgt>
                                        </p:tgtEl>
                                      </p:cBhvr>
                                    </p:animEffect>
                                  </p:childTnLst>
                                </p:cTn>
                              </p:par>
                            </p:childTnLst>
                          </p:cTn>
                        </p:par>
                        <p:par>
                          <p:cTn id="24" fill="hold">
                            <p:stCondLst>
                              <p:cond delay="10000"/>
                            </p:stCondLst>
                            <p:childTnLst>
                              <p:par>
                                <p:cTn id="25" presetID="20" presetClass="entr" presetSubtype="0" fill="hold" grpId="0" nodeType="after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edge">
                                      <p:cBhvr>
                                        <p:cTn id="27"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build="p"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692696"/>
          </a:xfrm>
          <a:blipFill>
            <a:blip r:embed="rId4" cstate="print"/>
            <a:tile tx="0" ty="0" sx="100000" sy="100000" flip="none" algn="tl"/>
          </a:blipFill>
        </p:spPr>
        <p:txBody>
          <a:bodyPr>
            <a:noAutofit/>
          </a:bodyPr>
          <a:lstStyle/>
          <a:p>
            <a:pPr algn="l"/>
            <a:r>
              <a:rPr lang="en-US" sz="2400" dirty="0" smtClean="0">
                <a:solidFill>
                  <a:schemeClr val="bg1"/>
                </a:solidFill>
              </a:rPr>
              <a:t>e) Frank B (1924-1968) </a:t>
            </a:r>
            <a:r>
              <a:rPr lang="en-US" sz="2400" dirty="0" err="1" smtClean="0">
                <a:solidFill>
                  <a:schemeClr val="bg1"/>
                </a:solidFill>
              </a:rPr>
              <a:t>dan</a:t>
            </a:r>
            <a:r>
              <a:rPr lang="en-US" sz="2400" dirty="0" smtClean="0">
                <a:solidFill>
                  <a:schemeClr val="bg1"/>
                </a:solidFill>
              </a:rPr>
              <a:t> </a:t>
            </a:r>
            <a:r>
              <a:rPr lang="en-US" sz="2400" dirty="0" err="1" smtClean="0">
                <a:solidFill>
                  <a:schemeClr val="bg1"/>
                </a:solidFill>
              </a:rPr>
              <a:t>Lilian</a:t>
            </a:r>
            <a:r>
              <a:rPr lang="en-US" sz="2400" dirty="0" smtClean="0">
                <a:solidFill>
                  <a:schemeClr val="bg1"/>
                </a:solidFill>
              </a:rPr>
              <a:t> M. </a:t>
            </a:r>
            <a:r>
              <a:rPr lang="en-US" sz="2400" dirty="0" err="1" smtClean="0">
                <a:solidFill>
                  <a:schemeClr val="bg1"/>
                </a:solidFill>
              </a:rPr>
              <a:t>Gilbreth</a:t>
            </a:r>
            <a:r>
              <a:rPr lang="en-US" sz="2400" dirty="0" smtClean="0">
                <a:solidFill>
                  <a:schemeClr val="bg1"/>
                </a:solidFill>
              </a:rPr>
              <a:t> (1878-1972)</a:t>
            </a:r>
            <a:r>
              <a:rPr lang="id-ID" sz="2400" dirty="0" smtClean="0">
                <a:solidFill>
                  <a:schemeClr val="bg1"/>
                </a:solidFill>
              </a:rPr>
              <a:t> ilmiah klasik</a:t>
            </a:r>
            <a:endParaRPr lang="en-US" sz="2400" dirty="0">
              <a:solidFill>
                <a:schemeClr val="bg1"/>
              </a:solidFill>
            </a:endParaRPr>
          </a:p>
        </p:txBody>
      </p:sp>
      <p:sp>
        <p:nvSpPr>
          <p:cNvPr id="2" name="Content Placeholder 1"/>
          <p:cNvSpPr>
            <a:spLocks noGrp="1"/>
          </p:cNvSpPr>
          <p:nvPr>
            <p:ph idx="1"/>
          </p:nvPr>
        </p:nvSpPr>
        <p:spPr>
          <a:xfrm>
            <a:off x="0" y="642918"/>
            <a:ext cx="9144000" cy="6215082"/>
          </a:xfrm>
          <a:blipFill>
            <a:blip r:embed="rId5" cstate="print"/>
            <a:tile tx="0" ty="0" sx="100000" sy="100000" flip="none" algn="tl"/>
          </a:blipFill>
        </p:spPr>
        <p:txBody>
          <a:bodyPr>
            <a:normAutofit fontScale="92500" lnSpcReduction="10000"/>
          </a:bodyPr>
          <a:lstStyle/>
          <a:p>
            <a:pPr>
              <a:buNone/>
            </a:pPr>
            <a:r>
              <a:rPr lang="en-US" dirty="0" err="1" smtClean="0">
                <a:solidFill>
                  <a:schemeClr val="bg1"/>
                </a:solidFill>
              </a:rPr>
              <a:t>Kedua</a:t>
            </a:r>
            <a:r>
              <a:rPr lang="en-US" dirty="0" smtClean="0">
                <a:solidFill>
                  <a:schemeClr val="bg1"/>
                </a:solidFill>
              </a:rPr>
              <a:t> </a:t>
            </a:r>
            <a:r>
              <a:rPr lang="en-US" dirty="0" err="1" smtClean="0">
                <a:solidFill>
                  <a:schemeClr val="bg1"/>
                </a:solidFill>
              </a:rPr>
              <a:t>pelopor</a:t>
            </a:r>
            <a:r>
              <a:rPr lang="en-US" dirty="0" smtClean="0">
                <a:solidFill>
                  <a:schemeClr val="bg1"/>
                </a:solidFill>
              </a:rPr>
              <a:t> </a:t>
            </a:r>
            <a:r>
              <a:rPr lang="en-US" dirty="0" err="1" smtClean="0">
                <a:solidFill>
                  <a:schemeClr val="bg1"/>
                </a:solidFill>
              </a:rPr>
              <a:t>manajemen</a:t>
            </a:r>
            <a:r>
              <a:rPr lang="en-US" dirty="0" smtClean="0">
                <a:solidFill>
                  <a:schemeClr val="bg1"/>
                </a:solidFill>
              </a:rPr>
              <a:t> </a:t>
            </a:r>
            <a:r>
              <a:rPr lang="en-US" dirty="0" err="1" smtClean="0">
                <a:solidFill>
                  <a:schemeClr val="bg1"/>
                </a:solidFill>
              </a:rPr>
              <a:t>ilmiah</a:t>
            </a:r>
            <a:r>
              <a:rPr lang="en-US" dirty="0" smtClean="0">
                <a:solidFill>
                  <a:schemeClr val="bg1"/>
                </a:solidFill>
              </a:rPr>
              <a:t> </a:t>
            </a:r>
            <a:r>
              <a:rPr lang="en-US" dirty="0" err="1" smtClean="0">
                <a:solidFill>
                  <a:schemeClr val="bg1"/>
                </a:solidFill>
              </a:rPr>
              <a:t>ini</a:t>
            </a:r>
            <a:r>
              <a:rPr lang="en-US" dirty="0" smtClean="0">
                <a:solidFill>
                  <a:schemeClr val="bg1"/>
                </a:solidFill>
              </a:rPr>
              <a:t> </a:t>
            </a:r>
            <a:r>
              <a:rPr lang="en-US" dirty="0" err="1" smtClean="0">
                <a:solidFill>
                  <a:schemeClr val="bg1"/>
                </a:solidFill>
              </a:rPr>
              <a:t>mendasarkan</a:t>
            </a:r>
            <a:r>
              <a:rPr lang="en-US" dirty="0" smtClean="0">
                <a:solidFill>
                  <a:schemeClr val="bg1"/>
                </a:solidFill>
              </a:rPr>
              <a:t> </a:t>
            </a:r>
            <a:r>
              <a:rPr lang="en-US" dirty="0" err="1" smtClean="0">
                <a:solidFill>
                  <a:schemeClr val="bg1"/>
                </a:solidFill>
              </a:rPr>
              <a:t>gagasannya</a:t>
            </a:r>
            <a:r>
              <a:rPr lang="en-US" dirty="0" smtClean="0">
                <a:solidFill>
                  <a:schemeClr val="bg1"/>
                </a:solidFill>
              </a:rPr>
              <a:t> </a:t>
            </a:r>
            <a:r>
              <a:rPr lang="en-US" dirty="0" err="1" smtClean="0">
                <a:solidFill>
                  <a:schemeClr val="bg1"/>
                </a:solidFill>
              </a:rPr>
              <a:t>pada</a:t>
            </a:r>
            <a:r>
              <a:rPr lang="en-US" dirty="0" smtClean="0">
                <a:solidFill>
                  <a:schemeClr val="bg1"/>
                </a:solidFill>
              </a:rPr>
              <a:t> </a:t>
            </a:r>
            <a:r>
              <a:rPr lang="en-US" dirty="0" err="1" smtClean="0">
                <a:solidFill>
                  <a:schemeClr val="bg1"/>
                </a:solidFill>
              </a:rPr>
              <a:t>hasil</a:t>
            </a:r>
            <a:r>
              <a:rPr lang="en-US" dirty="0" smtClean="0">
                <a:solidFill>
                  <a:schemeClr val="bg1"/>
                </a:solidFill>
              </a:rPr>
              <a:t> </a:t>
            </a:r>
            <a:r>
              <a:rPr lang="en-US" dirty="0" err="1" smtClean="0">
                <a:solidFill>
                  <a:schemeClr val="bg1"/>
                </a:solidFill>
              </a:rPr>
              <a:t>penelitian</a:t>
            </a:r>
            <a:r>
              <a:rPr lang="en-US" dirty="0" smtClean="0">
                <a:solidFill>
                  <a:schemeClr val="bg1"/>
                </a:solidFill>
              </a:rPr>
              <a:t> </a:t>
            </a:r>
            <a:r>
              <a:rPr lang="en-US" dirty="0" err="1" smtClean="0">
                <a:solidFill>
                  <a:schemeClr val="bg1"/>
                </a:solidFill>
              </a:rPr>
              <a:t>tentang</a:t>
            </a:r>
            <a:r>
              <a:rPr lang="en-US" dirty="0" smtClean="0">
                <a:solidFill>
                  <a:schemeClr val="bg1"/>
                </a:solidFill>
              </a:rPr>
              <a:t> </a:t>
            </a:r>
            <a:r>
              <a:rPr lang="en-US" dirty="0" err="1" smtClean="0">
                <a:solidFill>
                  <a:schemeClr val="bg1"/>
                </a:solidFill>
              </a:rPr>
              <a:t>hubungan</a:t>
            </a:r>
            <a:r>
              <a:rPr lang="en-US" dirty="0" smtClean="0">
                <a:solidFill>
                  <a:schemeClr val="bg1"/>
                </a:solidFill>
              </a:rPr>
              <a:t> </a:t>
            </a:r>
            <a:r>
              <a:rPr lang="en-US" dirty="0" err="1" smtClean="0">
                <a:solidFill>
                  <a:schemeClr val="bg1"/>
                </a:solidFill>
              </a:rPr>
              <a:t>gerakan</a:t>
            </a:r>
            <a:r>
              <a:rPr lang="en-US" dirty="0" smtClean="0">
                <a:solidFill>
                  <a:schemeClr val="bg1"/>
                </a:solidFill>
              </a:rPr>
              <a:t> </a:t>
            </a:r>
            <a:r>
              <a:rPr lang="en-US" dirty="0" err="1" smtClean="0">
                <a:solidFill>
                  <a:schemeClr val="bg1"/>
                </a:solidFill>
              </a:rPr>
              <a:t>dan</a:t>
            </a:r>
            <a:r>
              <a:rPr lang="en-US" dirty="0" smtClean="0">
                <a:solidFill>
                  <a:schemeClr val="bg1"/>
                </a:solidFill>
              </a:rPr>
              <a:t> </a:t>
            </a:r>
            <a:r>
              <a:rPr lang="en-US" dirty="0" err="1" smtClean="0">
                <a:solidFill>
                  <a:schemeClr val="bg1"/>
                </a:solidFill>
              </a:rPr>
              <a:t>kelelahan</a:t>
            </a:r>
            <a:r>
              <a:rPr lang="en-US" dirty="0" smtClean="0">
                <a:solidFill>
                  <a:schemeClr val="bg1"/>
                </a:solidFill>
              </a:rPr>
              <a:t> </a:t>
            </a:r>
            <a:r>
              <a:rPr lang="en-US" dirty="0" err="1" smtClean="0">
                <a:solidFill>
                  <a:schemeClr val="bg1"/>
                </a:solidFill>
              </a:rPr>
              <a:t>dalam</a:t>
            </a:r>
            <a:r>
              <a:rPr lang="en-US" dirty="0" smtClean="0">
                <a:solidFill>
                  <a:schemeClr val="bg1"/>
                </a:solidFill>
              </a:rPr>
              <a:t> </a:t>
            </a:r>
            <a:r>
              <a:rPr lang="en-US" dirty="0" err="1" smtClean="0">
                <a:solidFill>
                  <a:schemeClr val="bg1"/>
                </a:solidFill>
              </a:rPr>
              <a:t>pekerjaan</a:t>
            </a:r>
            <a:r>
              <a:rPr lang="en-US" dirty="0" smtClean="0">
                <a:solidFill>
                  <a:schemeClr val="bg1"/>
                </a:solidFill>
              </a:rPr>
              <a:t>. </a:t>
            </a:r>
          </a:p>
          <a:p>
            <a:pPr>
              <a:buNone/>
            </a:pPr>
            <a:r>
              <a:rPr lang="en-US" dirty="0" err="1" smtClean="0">
                <a:solidFill>
                  <a:schemeClr val="bg1"/>
                </a:solidFill>
              </a:rPr>
              <a:t>Menurut</a:t>
            </a:r>
            <a:r>
              <a:rPr lang="en-US" dirty="0" smtClean="0">
                <a:solidFill>
                  <a:schemeClr val="bg1"/>
                </a:solidFill>
              </a:rPr>
              <a:t>  Frank &amp; </a:t>
            </a:r>
            <a:r>
              <a:rPr lang="en-US" dirty="0" err="1" smtClean="0">
                <a:solidFill>
                  <a:schemeClr val="bg1"/>
                </a:solidFill>
              </a:rPr>
              <a:t>gilbreth</a:t>
            </a:r>
            <a:r>
              <a:rPr lang="en-US" dirty="0" smtClean="0">
                <a:solidFill>
                  <a:schemeClr val="bg1"/>
                </a:solidFill>
              </a:rPr>
              <a:t> </a:t>
            </a:r>
            <a:r>
              <a:rPr lang="en-US" dirty="0" err="1" smtClean="0">
                <a:solidFill>
                  <a:schemeClr val="bg1"/>
                </a:solidFill>
              </a:rPr>
              <a:t>antra</a:t>
            </a:r>
            <a:r>
              <a:rPr lang="en-US" dirty="0" smtClean="0">
                <a:solidFill>
                  <a:schemeClr val="bg1"/>
                </a:solidFill>
              </a:rPr>
              <a:t> </a:t>
            </a:r>
            <a:r>
              <a:rPr lang="en-US" dirty="0" err="1" smtClean="0">
                <a:solidFill>
                  <a:schemeClr val="bg1"/>
                </a:solidFill>
              </a:rPr>
              <a:t>gerakan</a:t>
            </a:r>
            <a:r>
              <a:rPr lang="en-US" dirty="0" smtClean="0">
                <a:solidFill>
                  <a:schemeClr val="bg1"/>
                </a:solidFill>
              </a:rPr>
              <a:t> </a:t>
            </a:r>
            <a:r>
              <a:rPr lang="en-US" dirty="0" err="1" smtClean="0">
                <a:solidFill>
                  <a:schemeClr val="bg1"/>
                </a:solidFill>
              </a:rPr>
              <a:t>dan</a:t>
            </a:r>
            <a:r>
              <a:rPr lang="en-US" dirty="0" smtClean="0">
                <a:solidFill>
                  <a:schemeClr val="bg1"/>
                </a:solidFill>
              </a:rPr>
              <a:t> </a:t>
            </a:r>
            <a:r>
              <a:rPr lang="en-US" dirty="0" err="1" smtClean="0">
                <a:solidFill>
                  <a:schemeClr val="bg1"/>
                </a:solidFill>
              </a:rPr>
              <a:t>kelelahan</a:t>
            </a:r>
            <a:r>
              <a:rPr lang="en-US" dirty="0" smtClean="0">
                <a:solidFill>
                  <a:schemeClr val="bg1"/>
                </a:solidFill>
              </a:rPr>
              <a:t> </a:t>
            </a:r>
            <a:r>
              <a:rPr lang="en-US" dirty="0" err="1" smtClean="0">
                <a:solidFill>
                  <a:schemeClr val="bg1"/>
                </a:solidFill>
              </a:rPr>
              <a:t>saling</a:t>
            </a:r>
            <a:r>
              <a:rPr lang="en-US" dirty="0" smtClean="0">
                <a:solidFill>
                  <a:schemeClr val="bg1"/>
                </a:solidFill>
              </a:rPr>
              <a:t> </a:t>
            </a:r>
            <a:r>
              <a:rPr lang="en-US" dirty="0" err="1" smtClean="0">
                <a:solidFill>
                  <a:schemeClr val="bg1"/>
                </a:solidFill>
              </a:rPr>
              <a:t>berkaitan</a:t>
            </a:r>
            <a:r>
              <a:rPr lang="en-US" dirty="0" smtClean="0">
                <a:solidFill>
                  <a:schemeClr val="bg1"/>
                </a:solidFill>
              </a:rPr>
              <a:t>, </a:t>
            </a:r>
            <a:r>
              <a:rPr lang="en-US" dirty="0" err="1" smtClean="0">
                <a:solidFill>
                  <a:schemeClr val="bg1"/>
                </a:solidFill>
              </a:rPr>
              <a:t>setiap</a:t>
            </a:r>
            <a:r>
              <a:rPr lang="en-US" dirty="0" smtClean="0">
                <a:solidFill>
                  <a:schemeClr val="bg1"/>
                </a:solidFill>
              </a:rPr>
              <a:t> </a:t>
            </a:r>
            <a:r>
              <a:rPr lang="en-US" dirty="0" err="1" smtClean="0">
                <a:solidFill>
                  <a:schemeClr val="bg1"/>
                </a:solidFill>
              </a:rPr>
              <a:t>gerakan</a:t>
            </a:r>
            <a:r>
              <a:rPr lang="en-US" dirty="0" smtClean="0">
                <a:solidFill>
                  <a:schemeClr val="bg1"/>
                </a:solidFill>
              </a:rPr>
              <a:t> yang </a:t>
            </a:r>
            <a:r>
              <a:rPr lang="en-US" dirty="0" err="1" smtClean="0">
                <a:solidFill>
                  <a:schemeClr val="bg1"/>
                </a:solidFill>
              </a:rPr>
              <a:t>dihilangkan</a:t>
            </a:r>
            <a:r>
              <a:rPr lang="en-US" dirty="0" smtClean="0">
                <a:solidFill>
                  <a:schemeClr val="bg1"/>
                </a:solidFill>
              </a:rPr>
              <a:t> </a:t>
            </a:r>
            <a:r>
              <a:rPr lang="en-US" dirty="0" err="1" smtClean="0">
                <a:solidFill>
                  <a:schemeClr val="bg1"/>
                </a:solidFill>
              </a:rPr>
              <a:t>juga</a:t>
            </a:r>
            <a:r>
              <a:rPr lang="en-US" dirty="0" smtClean="0">
                <a:solidFill>
                  <a:schemeClr val="bg1"/>
                </a:solidFill>
              </a:rPr>
              <a:t> </a:t>
            </a:r>
            <a:r>
              <a:rPr lang="en-US" dirty="0" err="1" smtClean="0">
                <a:solidFill>
                  <a:schemeClr val="bg1"/>
                </a:solidFill>
              </a:rPr>
              <a:t>menimbulkan</a:t>
            </a:r>
            <a:r>
              <a:rPr lang="en-US" dirty="0" smtClean="0">
                <a:solidFill>
                  <a:schemeClr val="bg1"/>
                </a:solidFill>
              </a:rPr>
              <a:t> </a:t>
            </a:r>
            <a:r>
              <a:rPr lang="en-US" dirty="0" err="1" smtClean="0">
                <a:solidFill>
                  <a:schemeClr val="bg1"/>
                </a:solidFill>
              </a:rPr>
              <a:t>kelelahan</a:t>
            </a:r>
            <a:r>
              <a:rPr lang="en-US" dirty="0" smtClean="0">
                <a:solidFill>
                  <a:schemeClr val="bg1"/>
                </a:solidFill>
              </a:rPr>
              <a:t>, </a:t>
            </a:r>
          </a:p>
          <a:p>
            <a:pPr>
              <a:buNone/>
            </a:pPr>
            <a:r>
              <a:rPr lang="en-US" dirty="0" err="1" smtClean="0">
                <a:solidFill>
                  <a:schemeClr val="bg1"/>
                </a:solidFill>
              </a:rPr>
              <a:t>Gagasan</a:t>
            </a:r>
            <a:r>
              <a:rPr lang="en-US" dirty="0" smtClean="0">
                <a:solidFill>
                  <a:schemeClr val="bg1"/>
                </a:solidFill>
              </a:rPr>
              <a:t> program </a:t>
            </a:r>
            <a:r>
              <a:rPr lang="en-US" dirty="0" err="1" smtClean="0">
                <a:solidFill>
                  <a:schemeClr val="bg1"/>
                </a:solidFill>
              </a:rPr>
              <a:t>pengembangan</a:t>
            </a:r>
            <a:r>
              <a:rPr lang="en-US" dirty="0" smtClean="0">
                <a:solidFill>
                  <a:schemeClr val="bg1"/>
                </a:solidFill>
              </a:rPr>
              <a:t> </a:t>
            </a:r>
            <a:r>
              <a:rPr lang="en-US" dirty="0" err="1" smtClean="0">
                <a:solidFill>
                  <a:schemeClr val="bg1"/>
                </a:solidFill>
              </a:rPr>
              <a:t>karyawan</a:t>
            </a:r>
            <a:r>
              <a:rPr lang="en-US" dirty="0" smtClean="0">
                <a:solidFill>
                  <a:schemeClr val="bg1"/>
                </a:solidFill>
              </a:rPr>
              <a:t> </a:t>
            </a:r>
            <a:r>
              <a:rPr lang="en-US" dirty="0" err="1" smtClean="0">
                <a:solidFill>
                  <a:schemeClr val="bg1"/>
                </a:solidFill>
              </a:rPr>
              <a:t>lebih</a:t>
            </a:r>
            <a:r>
              <a:rPr lang="en-US" dirty="0" smtClean="0">
                <a:solidFill>
                  <a:schemeClr val="bg1"/>
                </a:solidFill>
              </a:rPr>
              <a:t> </a:t>
            </a:r>
            <a:r>
              <a:rPr lang="en-US" dirty="0" err="1" smtClean="0">
                <a:solidFill>
                  <a:schemeClr val="bg1"/>
                </a:solidFill>
              </a:rPr>
              <a:t>ditekankan</a:t>
            </a:r>
            <a:r>
              <a:rPr lang="en-US" dirty="0" smtClean="0">
                <a:solidFill>
                  <a:schemeClr val="bg1"/>
                </a:solidFill>
              </a:rPr>
              <a:t> </a:t>
            </a:r>
            <a:r>
              <a:rPr lang="en-US" dirty="0" err="1" smtClean="0">
                <a:solidFill>
                  <a:schemeClr val="bg1"/>
                </a:solidFill>
              </a:rPr>
              <a:t>pada</a:t>
            </a:r>
            <a:r>
              <a:rPr lang="en-US" dirty="0" smtClean="0">
                <a:solidFill>
                  <a:schemeClr val="bg1"/>
                </a:solidFill>
              </a:rPr>
              <a:t> </a:t>
            </a:r>
            <a:r>
              <a:rPr lang="en-US" dirty="0" err="1" smtClean="0">
                <a:solidFill>
                  <a:schemeClr val="bg1"/>
                </a:solidFill>
              </a:rPr>
              <a:t>karyawan</a:t>
            </a:r>
            <a:r>
              <a:rPr lang="en-US" dirty="0" smtClean="0">
                <a:solidFill>
                  <a:schemeClr val="bg1"/>
                </a:solidFill>
              </a:rPr>
              <a:t> </a:t>
            </a:r>
            <a:r>
              <a:rPr lang="en-US" dirty="0" err="1" smtClean="0">
                <a:solidFill>
                  <a:schemeClr val="bg1"/>
                </a:solidFill>
              </a:rPr>
              <a:t>itu</a:t>
            </a:r>
            <a:r>
              <a:rPr lang="en-US" dirty="0" smtClean="0">
                <a:solidFill>
                  <a:schemeClr val="bg1"/>
                </a:solidFill>
              </a:rPr>
              <a:t> </a:t>
            </a:r>
            <a:r>
              <a:rPr lang="en-US" dirty="0" err="1" smtClean="0">
                <a:solidFill>
                  <a:schemeClr val="bg1"/>
                </a:solidFill>
              </a:rPr>
              <a:t>sendiri</a:t>
            </a:r>
            <a:r>
              <a:rPr lang="en-US" dirty="0" smtClean="0">
                <a:solidFill>
                  <a:schemeClr val="bg1"/>
                </a:solidFill>
              </a:rPr>
              <a:t> </a:t>
            </a:r>
            <a:r>
              <a:rPr lang="en-US" dirty="0" err="1" smtClean="0">
                <a:solidFill>
                  <a:schemeClr val="bg1"/>
                </a:solidFill>
              </a:rPr>
              <a:t>untk</a:t>
            </a:r>
            <a:r>
              <a:rPr lang="en-US" dirty="0" smtClean="0">
                <a:solidFill>
                  <a:schemeClr val="bg1"/>
                </a:solidFill>
              </a:rPr>
              <a:t> </a:t>
            </a:r>
            <a:r>
              <a:rPr lang="en-US" dirty="0" err="1" smtClean="0">
                <a:solidFill>
                  <a:schemeClr val="bg1"/>
                </a:solidFill>
              </a:rPr>
              <a:t>mengembangkan</a:t>
            </a:r>
            <a:r>
              <a:rPr lang="en-US" dirty="0" smtClean="0">
                <a:solidFill>
                  <a:schemeClr val="bg1"/>
                </a:solidFill>
              </a:rPr>
              <a:t> </a:t>
            </a:r>
            <a:r>
              <a:rPr lang="en-US" dirty="0" err="1" smtClean="0">
                <a:solidFill>
                  <a:schemeClr val="bg1"/>
                </a:solidFill>
              </a:rPr>
              <a:t>dirinya</a:t>
            </a:r>
            <a:r>
              <a:rPr lang="en-US" dirty="0" smtClean="0">
                <a:solidFill>
                  <a:schemeClr val="bg1"/>
                </a:solidFill>
              </a:rPr>
              <a:t> </a:t>
            </a:r>
            <a:r>
              <a:rPr lang="en-US" dirty="0" err="1" smtClean="0">
                <a:solidFill>
                  <a:schemeClr val="bg1"/>
                </a:solidFill>
              </a:rPr>
              <a:t>melalui</a:t>
            </a:r>
            <a:r>
              <a:rPr lang="en-US" dirty="0" smtClean="0">
                <a:solidFill>
                  <a:schemeClr val="bg1"/>
                </a:solidFill>
              </a:rPr>
              <a:t> </a:t>
            </a:r>
            <a:r>
              <a:rPr lang="en-US" dirty="0" err="1" smtClean="0">
                <a:solidFill>
                  <a:schemeClr val="bg1"/>
                </a:solidFill>
              </a:rPr>
              <a:t>persiapan</a:t>
            </a:r>
            <a:r>
              <a:rPr lang="en-US" dirty="0" smtClean="0">
                <a:solidFill>
                  <a:schemeClr val="bg1"/>
                </a:solidFill>
              </a:rPr>
              <a:t> </a:t>
            </a:r>
            <a:r>
              <a:rPr lang="en-US" dirty="0" err="1" smtClean="0">
                <a:solidFill>
                  <a:schemeClr val="bg1"/>
                </a:solidFill>
              </a:rPr>
              <a:t>untuk</a:t>
            </a:r>
            <a:r>
              <a:rPr lang="en-US" dirty="0" smtClean="0">
                <a:solidFill>
                  <a:schemeClr val="bg1"/>
                </a:solidFill>
              </a:rPr>
              <a:t> </a:t>
            </a:r>
            <a:r>
              <a:rPr lang="en-US" dirty="0" err="1" smtClean="0">
                <a:solidFill>
                  <a:schemeClr val="bg1"/>
                </a:solidFill>
              </a:rPr>
              <a:t>dapat</a:t>
            </a:r>
            <a:r>
              <a:rPr lang="en-US" dirty="0" smtClean="0">
                <a:solidFill>
                  <a:schemeClr val="bg1"/>
                </a:solidFill>
              </a:rPr>
              <a:t> </a:t>
            </a:r>
            <a:r>
              <a:rPr lang="en-US" dirty="0" err="1" smtClean="0">
                <a:solidFill>
                  <a:schemeClr val="bg1"/>
                </a:solidFill>
              </a:rPr>
              <a:t>menerima</a:t>
            </a:r>
            <a:r>
              <a:rPr lang="en-US" dirty="0" smtClean="0">
                <a:solidFill>
                  <a:schemeClr val="bg1"/>
                </a:solidFill>
              </a:rPr>
              <a:t> </a:t>
            </a:r>
            <a:r>
              <a:rPr lang="en-US" dirty="0" err="1" smtClean="0">
                <a:solidFill>
                  <a:schemeClr val="bg1"/>
                </a:solidFill>
              </a:rPr>
              <a:t>jabatan</a:t>
            </a:r>
            <a:r>
              <a:rPr lang="en-US" dirty="0" smtClean="0">
                <a:solidFill>
                  <a:schemeClr val="bg1"/>
                </a:solidFill>
              </a:rPr>
              <a:t> yang </a:t>
            </a:r>
            <a:r>
              <a:rPr lang="en-US" dirty="0" err="1" smtClean="0">
                <a:solidFill>
                  <a:schemeClr val="bg1"/>
                </a:solidFill>
              </a:rPr>
              <a:t>lebih</a:t>
            </a:r>
            <a:r>
              <a:rPr lang="en-US" dirty="0" smtClean="0">
                <a:solidFill>
                  <a:schemeClr val="bg1"/>
                </a:solidFill>
              </a:rPr>
              <a:t> </a:t>
            </a:r>
            <a:r>
              <a:rPr lang="en-US" dirty="0" err="1" smtClean="0">
                <a:solidFill>
                  <a:schemeClr val="bg1"/>
                </a:solidFill>
              </a:rPr>
              <a:t>tinggi</a:t>
            </a:r>
            <a:r>
              <a:rPr lang="en-US" dirty="0" smtClean="0">
                <a:solidFill>
                  <a:schemeClr val="bg1"/>
                </a:solidFill>
              </a:rPr>
              <a:t>, </a:t>
            </a:r>
            <a:r>
              <a:rPr lang="en-US" dirty="0" err="1" smtClean="0">
                <a:solidFill>
                  <a:schemeClr val="bg1"/>
                </a:solidFill>
              </a:rPr>
              <a:t>menyelesaikan</a:t>
            </a:r>
            <a:r>
              <a:rPr lang="en-US" dirty="0" smtClean="0">
                <a:solidFill>
                  <a:schemeClr val="bg1"/>
                </a:solidFill>
              </a:rPr>
              <a:t> </a:t>
            </a:r>
            <a:r>
              <a:rPr lang="en-US" dirty="0" err="1" smtClean="0">
                <a:solidFill>
                  <a:schemeClr val="bg1"/>
                </a:solidFill>
              </a:rPr>
              <a:t>pekerjaan</a:t>
            </a:r>
            <a:r>
              <a:rPr lang="en-US" dirty="0" smtClean="0">
                <a:solidFill>
                  <a:schemeClr val="bg1"/>
                </a:solidFill>
              </a:rPr>
              <a:t> </a:t>
            </a:r>
            <a:r>
              <a:rPr lang="en-US" dirty="0" err="1" smtClean="0">
                <a:solidFill>
                  <a:schemeClr val="bg1"/>
                </a:solidFill>
              </a:rPr>
              <a:t>tepat</a:t>
            </a:r>
            <a:r>
              <a:rPr lang="en-US" dirty="0" smtClean="0">
                <a:solidFill>
                  <a:schemeClr val="bg1"/>
                </a:solidFill>
              </a:rPr>
              <a:t> </a:t>
            </a:r>
            <a:r>
              <a:rPr lang="en-US" dirty="0" err="1" smtClean="0">
                <a:solidFill>
                  <a:schemeClr val="bg1"/>
                </a:solidFill>
              </a:rPr>
              <a:t>waktunya</a:t>
            </a:r>
            <a:r>
              <a:rPr lang="en-US" dirty="0" smtClean="0">
                <a:solidFill>
                  <a:schemeClr val="bg1"/>
                </a:solidFill>
              </a:rPr>
              <a:t> </a:t>
            </a:r>
            <a:r>
              <a:rPr lang="en-US" dirty="0" err="1" smtClean="0">
                <a:solidFill>
                  <a:schemeClr val="bg1"/>
                </a:solidFill>
              </a:rPr>
              <a:t>dan</a:t>
            </a:r>
            <a:r>
              <a:rPr lang="en-US" dirty="0" smtClean="0">
                <a:solidFill>
                  <a:schemeClr val="bg1"/>
                </a:solidFill>
              </a:rPr>
              <a:t> </a:t>
            </a:r>
            <a:r>
              <a:rPr lang="en-US" dirty="0" err="1" smtClean="0">
                <a:solidFill>
                  <a:schemeClr val="bg1"/>
                </a:solidFill>
              </a:rPr>
              <a:t>mampu</a:t>
            </a:r>
            <a:r>
              <a:rPr lang="en-US" dirty="0" smtClean="0">
                <a:solidFill>
                  <a:schemeClr val="bg1"/>
                </a:solidFill>
              </a:rPr>
              <a:t> </a:t>
            </a:r>
            <a:r>
              <a:rPr lang="en-US" dirty="0" err="1" smtClean="0">
                <a:solidFill>
                  <a:schemeClr val="bg1"/>
                </a:solidFill>
              </a:rPr>
              <a:t>memberikan</a:t>
            </a:r>
            <a:r>
              <a:rPr lang="en-US" dirty="0" smtClean="0">
                <a:solidFill>
                  <a:schemeClr val="bg1"/>
                </a:solidFill>
              </a:rPr>
              <a:t> </a:t>
            </a:r>
            <a:r>
              <a:rPr lang="en-US" dirty="0" err="1" smtClean="0">
                <a:solidFill>
                  <a:schemeClr val="bg1"/>
                </a:solidFill>
              </a:rPr>
              <a:t>pelatihan</a:t>
            </a:r>
            <a:r>
              <a:rPr lang="en-US" dirty="0" smtClean="0">
                <a:solidFill>
                  <a:schemeClr val="bg1"/>
                </a:solidFill>
              </a:rPr>
              <a:t> </a:t>
            </a:r>
            <a:r>
              <a:rPr lang="en-US" dirty="0" err="1" smtClean="0">
                <a:solidFill>
                  <a:schemeClr val="bg1"/>
                </a:solidFill>
              </a:rPr>
              <a:t>terhadap</a:t>
            </a:r>
            <a:r>
              <a:rPr lang="en-US" dirty="0" smtClean="0">
                <a:solidFill>
                  <a:schemeClr val="bg1"/>
                </a:solidFill>
              </a:rPr>
              <a:t>  </a:t>
            </a:r>
            <a:r>
              <a:rPr lang="en-US" dirty="0" err="1" smtClean="0">
                <a:solidFill>
                  <a:schemeClr val="bg1"/>
                </a:solidFill>
              </a:rPr>
              <a:t>penganti-penggantinya</a:t>
            </a:r>
            <a:r>
              <a:rPr lang="en-US" dirty="0" smtClean="0">
                <a:solidFill>
                  <a:schemeClr val="bg1"/>
                </a:solidFill>
              </a:rPr>
              <a:t>. </a:t>
            </a:r>
            <a:r>
              <a:rPr lang="en-US" dirty="0" err="1" smtClean="0">
                <a:solidFill>
                  <a:schemeClr val="bg1"/>
                </a:solidFill>
              </a:rPr>
              <a:t>Jadi</a:t>
            </a:r>
            <a:r>
              <a:rPr lang="en-US" dirty="0" smtClean="0">
                <a:solidFill>
                  <a:schemeClr val="bg1"/>
                </a:solidFill>
              </a:rPr>
              <a:t> </a:t>
            </a:r>
            <a:r>
              <a:rPr lang="en-US" dirty="0" err="1" smtClean="0">
                <a:solidFill>
                  <a:schemeClr val="bg1"/>
                </a:solidFill>
              </a:rPr>
              <a:t>setiap</a:t>
            </a:r>
            <a:r>
              <a:rPr lang="en-US" dirty="0" smtClean="0">
                <a:solidFill>
                  <a:schemeClr val="bg1"/>
                </a:solidFill>
              </a:rPr>
              <a:t> </a:t>
            </a:r>
            <a:r>
              <a:rPr lang="en-US" dirty="0" err="1" smtClean="0">
                <a:solidFill>
                  <a:schemeClr val="bg1"/>
                </a:solidFill>
              </a:rPr>
              <a:t>pekerja</a:t>
            </a:r>
            <a:r>
              <a:rPr lang="en-US" dirty="0" smtClean="0">
                <a:solidFill>
                  <a:schemeClr val="bg1"/>
                </a:solidFill>
              </a:rPr>
              <a:t> </a:t>
            </a:r>
            <a:r>
              <a:rPr lang="en-US" dirty="0" err="1" smtClean="0">
                <a:solidFill>
                  <a:schemeClr val="bg1"/>
                </a:solidFill>
              </a:rPr>
              <a:t>harus</a:t>
            </a:r>
            <a:r>
              <a:rPr lang="en-US" dirty="0" smtClean="0">
                <a:solidFill>
                  <a:schemeClr val="bg1"/>
                </a:solidFill>
              </a:rPr>
              <a:t> </a:t>
            </a:r>
            <a:r>
              <a:rPr lang="en-US" dirty="0" err="1" smtClean="0">
                <a:solidFill>
                  <a:schemeClr val="bg1"/>
                </a:solidFill>
              </a:rPr>
              <a:t>bisa</a:t>
            </a:r>
            <a:r>
              <a:rPr lang="en-US" dirty="0" smtClean="0">
                <a:solidFill>
                  <a:schemeClr val="bg1"/>
                </a:solidFill>
              </a:rPr>
              <a:t> </a:t>
            </a:r>
            <a:r>
              <a:rPr lang="en-US" dirty="0" err="1" smtClean="0">
                <a:solidFill>
                  <a:schemeClr val="bg1"/>
                </a:solidFill>
              </a:rPr>
              <a:t>berfungsi</a:t>
            </a:r>
            <a:r>
              <a:rPr lang="en-US" dirty="0" smtClean="0">
                <a:solidFill>
                  <a:schemeClr val="bg1"/>
                </a:solidFill>
              </a:rPr>
              <a:t> </a:t>
            </a:r>
            <a:r>
              <a:rPr lang="en-US" dirty="0" err="1" smtClean="0">
                <a:solidFill>
                  <a:schemeClr val="bg1"/>
                </a:solidFill>
              </a:rPr>
              <a:t>sebagai</a:t>
            </a:r>
            <a:r>
              <a:rPr lang="en-US" dirty="0" smtClean="0">
                <a:solidFill>
                  <a:schemeClr val="bg1"/>
                </a:solidFill>
              </a:rPr>
              <a:t> </a:t>
            </a:r>
            <a:r>
              <a:rPr lang="en-US" dirty="0" err="1" smtClean="0">
                <a:solidFill>
                  <a:schemeClr val="bg1"/>
                </a:solidFill>
              </a:rPr>
              <a:t>pelaku</a:t>
            </a:r>
            <a:r>
              <a:rPr lang="en-US" dirty="0" smtClean="0">
                <a:solidFill>
                  <a:schemeClr val="bg1"/>
                </a:solidFill>
              </a:rPr>
              <a:t> , </a:t>
            </a:r>
            <a:r>
              <a:rPr lang="en-US" dirty="0" err="1" smtClean="0">
                <a:solidFill>
                  <a:schemeClr val="bg1"/>
                </a:solidFill>
              </a:rPr>
              <a:t>pelajar</a:t>
            </a:r>
            <a:r>
              <a:rPr lang="en-US" dirty="0" smtClean="0">
                <a:solidFill>
                  <a:schemeClr val="bg1"/>
                </a:solidFill>
              </a:rPr>
              <a:t> </a:t>
            </a:r>
            <a:r>
              <a:rPr lang="en-US" dirty="0" err="1" smtClean="0">
                <a:solidFill>
                  <a:schemeClr val="bg1"/>
                </a:solidFill>
              </a:rPr>
              <a:t>dan</a:t>
            </a:r>
            <a:r>
              <a:rPr lang="en-US" dirty="0" smtClean="0">
                <a:solidFill>
                  <a:schemeClr val="bg1"/>
                </a:solidFill>
              </a:rPr>
              <a:t> guru </a:t>
            </a:r>
            <a:r>
              <a:rPr lang="en-US" dirty="0" err="1" smtClean="0">
                <a:solidFill>
                  <a:schemeClr val="bg1"/>
                </a:solidFill>
              </a:rPr>
              <a:t>dan</a:t>
            </a:r>
            <a:r>
              <a:rPr lang="en-US" dirty="0" smtClean="0">
                <a:solidFill>
                  <a:schemeClr val="bg1"/>
                </a:solidFill>
              </a:rPr>
              <a:t> </a:t>
            </a:r>
            <a:r>
              <a:rPr lang="en-US" dirty="0" err="1" smtClean="0">
                <a:solidFill>
                  <a:schemeClr val="bg1"/>
                </a:solidFill>
              </a:rPr>
              <a:t>berharap</a:t>
            </a:r>
            <a:r>
              <a:rPr lang="en-US" dirty="0" smtClean="0">
                <a:solidFill>
                  <a:schemeClr val="bg1"/>
                </a:solidFill>
              </a:rPr>
              <a:t> </a:t>
            </a:r>
            <a:r>
              <a:rPr lang="en-US" dirty="0" err="1" smtClean="0">
                <a:solidFill>
                  <a:schemeClr val="bg1"/>
                </a:solidFill>
              </a:rPr>
              <a:t>akan</a:t>
            </a:r>
            <a:r>
              <a:rPr lang="en-US" dirty="0" smtClean="0">
                <a:solidFill>
                  <a:schemeClr val="bg1"/>
                </a:solidFill>
              </a:rPr>
              <a:t> </a:t>
            </a:r>
            <a:r>
              <a:rPr lang="en-US" dirty="0" err="1" smtClean="0">
                <a:solidFill>
                  <a:schemeClr val="bg1"/>
                </a:solidFill>
              </a:rPr>
              <a:t>kesempatan</a:t>
            </a:r>
            <a:r>
              <a:rPr lang="en-US" dirty="0" smtClean="0">
                <a:solidFill>
                  <a:schemeClr val="bg1"/>
                </a:solidFill>
              </a:rPr>
              <a:t> </a:t>
            </a:r>
            <a:r>
              <a:rPr lang="en-US" dirty="0" err="1" smtClean="0">
                <a:solidFill>
                  <a:schemeClr val="bg1"/>
                </a:solidFill>
              </a:rPr>
              <a:t>baru</a:t>
            </a:r>
            <a:r>
              <a:rPr lang="en-US" dirty="0" smtClean="0">
                <a:solidFill>
                  <a:schemeClr val="bg1"/>
                </a:solidFill>
              </a:rPr>
              <a:t>.  </a:t>
            </a:r>
            <a:endParaRPr lang="en-US" dirty="0">
              <a:solidFill>
                <a:schemeClr val="bg1"/>
              </a:solidFill>
            </a:endParaRPr>
          </a:p>
        </p:txBody>
      </p:sp>
    </p:spTree>
  </p:cSld>
  <p:clrMapOvr>
    <a:masterClrMapping/>
  </p:clrMapOvr>
  <p:transition>
    <p:dissolve/>
    <p:sndAc>
      <p:stSnd>
        <p:snd r:embed="rId3" name="laser.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2000"/>
                                        <p:tgtEl>
                                          <p:spTgt spid="3"/>
                                        </p:tgtEl>
                                      </p:cBhvr>
                                    </p:animEffect>
                                  </p:childTnLst>
                                </p:cTn>
                              </p:par>
                            </p:childTnLst>
                          </p:cTn>
                        </p:par>
                        <p:par>
                          <p:cTn id="8" fill="hold">
                            <p:stCondLst>
                              <p:cond delay="2000"/>
                            </p:stCondLst>
                            <p:childTnLst>
                              <p:par>
                                <p:cTn id="9" presetID="16" presetClass="entr" presetSubtype="21" fill="hold" grpId="0" nodeType="afterEffect">
                                  <p:stCondLst>
                                    <p:cond delay="0"/>
                                  </p:stCondLst>
                                  <p:childTnLst>
                                    <p:set>
                                      <p:cBhvr>
                                        <p:cTn id="10" dur="1" fill="hold">
                                          <p:stCondLst>
                                            <p:cond delay="0"/>
                                          </p:stCondLst>
                                        </p:cTn>
                                        <p:tgtEl>
                                          <p:spTgt spid="2">
                                            <p:bg/>
                                          </p:spTgt>
                                        </p:tgtEl>
                                        <p:attrNameLst>
                                          <p:attrName>style.visibility</p:attrName>
                                        </p:attrNameLst>
                                      </p:cBhvr>
                                      <p:to>
                                        <p:strVal val="visible"/>
                                      </p:to>
                                    </p:set>
                                    <p:animEffect transition="in" filter="barn(inVertical)">
                                      <p:cBhvr>
                                        <p:cTn id="11" dur="2000"/>
                                        <p:tgtEl>
                                          <p:spTgt spid="2">
                                            <p:bg/>
                                          </p:spTgt>
                                        </p:tgtEl>
                                      </p:cBhvr>
                                    </p:animEffect>
                                  </p:childTnLst>
                                </p:cTn>
                              </p:par>
                            </p:childTnLst>
                          </p:cTn>
                        </p:par>
                        <p:par>
                          <p:cTn id="12" fill="hold">
                            <p:stCondLst>
                              <p:cond delay="4000"/>
                            </p:stCondLst>
                            <p:childTnLst>
                              <p:par>
                                <p:cTn id="13" presetID="16" presetClass="entr" presetSubtype="21" fill="hold" grpId="0" nodeType="after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2000"/>
                                        <p:tgtEl>
                                          <p:spTgt spid="2">
                                            <p:txEl>
                                              <p:pRg st="0" end="0"/>
                                            </p:txEl>
                                          </p:spTgt>
                                        </p:tgtEl>
                                      </p:cBhvr>
                                    </p:animEffect>
                                  </p:childTnLst>
                                </p:cTn>
                              </p:par>
                            </p:childTnLst>
                          </p:cTn>
                        </p:par>
                        <p:par>
                          <p:cTn id="16" fill="hold">
                            <p:stCondLst>
                              <p:cond delay="6000"/>
                            </p:stCondLst>
                            <p:childTnLst>
                              <p:par>
                                <p:cTn id="17" presetID="16" presetClass="entr" presetSubtype="21" fill="hold" grpId="0" nodeType="after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barn(inVertical)">
                                      <p:cBhvr>
                                        <p:cTn id="19" dur="2000"/>
                                        <p:tgtEl>
                                          <p:spTgt spid="2">
                                            <p:txEl>
                                              <p:pRg st="1" end="1"/>
                                            </p:txEl>
                                          </p:spTgt>
                                        </p:tgtEl>
                                      </p:cBhvr>
                                    </p:animEffect>
                                  </p:childTnLst>
                                </p:cTn>
                              </p:par>
                            </p:childTnLst>
                          </p:cTn>
                        </p:par>
                        <p:par>
                          <p:cTn id="20" fill="hold">
                            <p:stCondLst>
                              <p:cond delay="8000"/>
                            </p:stCondLst>
                            <p:childTnLst>
                              <p:par>
                                <p:cTn id="21" presetID="16" presetClass="entr" presetSubtype="21" fill="hold" grpId="0" nodeType="after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barn(inVertical)">
                                      <p:cBhvr>
                                        <p:cTn id="23"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571480"/>
          </a:xfrm>
          <a:blipFill>
            <a:blip r:embed="rId4" cstate="print"/>
            <a:tile tx="0" ty="0" sx="100000" sy="100000" flip="none" algn="tl"/>
          </a:blipFill>
        </p:spPr>
        <p:txBody>
          <a:bodyPr>
            <a:noAutofit/>
          </a:bodyPr>
          <a:lstStyle/>
          <a:p>
            <a:r>
              <a:rPr lang="en-US" sz="2400" b="1" dirty="0" smtClean="0">
                <a:solidFill>
                  <a:schemeClr val="bg1"/>
                </a:solidFill>
                <a:latin typeface="Arial" pitchFamily="34" charset="0"/>
                <a:cs typeface="Arial" pitchFamily="34" charset="0"/>
              </a:rPr>
              <a:t>f. Herrington Emerson (1853-1931)</a:t>
            </a:r>
            <a:endParaRPr lang="en-US" sz="2400" b="1" dirty="0">
              <a:solidFill>
                <a:schemeClr val="bg1"/>
              </a:solidFill>
              <a:latin typeface="Arial" pitchFamily="34" charset="0"/>
              <a:cs typeface="Arial" pitchFamily="34" charset="0"/>
            </a:endParaRPr>
          </a:p>
        </p:txBody>
      </p:sp>
      <p:sp>
        <p:nvSpPr>
          <p:cNvPr id="2" name="Content Placeholder 1"/>
          <p:cNvSpPr>
            <a:spLocks noGrp="1"/>
          </p:cNvSpPr>
          <p:nvPr>
            <p:ph idx="1"/>
          </p:nvPr>
        </p:nvSpPr>
        <p:spPr>
          <a:xfrm>
            <a:off x="0" y="642918"/>
            <a:ext cx="9144000" cy="6215082"/>
          </a:xfrm>
          <a:blipFill>
            <a:blip r:embed="rId5" cstate="print"/>
            <a:tile tx="0" ty="0" sx="100000" sy="100000" flip="none" algn="tl"/>
          </a:blipFill>
          <a:ln w="76200">
            <a:noFill/>
          </a:ln>
        </p:spPr>
        <p:txBody>
          <a:bodyPr>
            <a:normAutofit fontScale="85000" lnSpcReduction="10000"/>
          </a:bodyPr>
          <a:lstStyle/>
          <a:p>
            <a:pPr>
              <a:buNone/>
            </a:pPr>
            <a:r>
              <a:rPr lang="en-US" b="1" dirty="0" smtClean="0">
                <a:latin typeface="Arial" pitchFamily="34" charset="0"/>
                <a:cs typeface="Arial" pitchFamily="34" charset="0"/>
              </a:rPr>
              <a:t>Herington Emerson </a:t>
            </a:r>
            <a:r>
              <a:rPr lang="en-US" b="1" dirty="0" err="1" smtClean="0">
                <a:latin typeface="Arial" pitchFamily="34" charset="0"/>
                <a:cs typeface="Arial" pitchFamily="34" charset="0"/>
              </a:rPr>
              <a:t>melihat</a:t>
            </a:r>
            <a:r>
              <a:rPr lang="en-US" b="1" dirty="0" smtClean="0">
                <a:latin typeface="Arial" pitchFamily="34" charset="0"/>
                <a:cs typeface="Arial" pitchFamily="34" charset="0"/>
              </a:rPr>
              <a:t> </a:t>
            </a:r>
            <a:r>
              <a:rPr lang="en-US" b="1" dirty="0" err="1" smtClean="0">
                <a:latin typeface="Arial" pitchFamily="34" charset="0"/>
                <a:cs typeface="Arial" pitchFamily="34" charset="0"/>
              </a:rPr>
              <a:t>bahwa</a:t>
            </a:r>
            <a:r>
              <a:rPr lang="en-US" b="1" dirty="0" smtClean="0">
                <a:latin typeface="Arial" pitchFamily="34" charset="0"/>
                <a:cs typeface="Arial" pitchFamily="34" charset="0"/>
              </a:rPr>
              <a:t> </a:t>
            </a:r>
            <a:r>
              <a:rPr lang="en-US" b="1" dirty="0" err="1" smtClean="0">
                <a:latin typeface="Arial" pitchFamily="34" charset="0"/>
                <a:cs typeface="Arial" pitchFamily="34" charset="0"/>
              </a:rPr>
              <a:t>penyakit</a:t>
            </a:r>
            <a:r>
              <a:rPr lang="en-US" b="1" dirty="0" smtClean="0">
                <a:latin typeface="Arial" pitchFamily="34" charset="0"/>
                <a:cs typeface="Arial" pitchFamily="34" charset="0"/>
              </a:rPr>
              <a:t> yang </a:t>
            </a:r>
            <a:r>
              <a:rPr lang="en-US" b="1" dirty="0" err="1" smtClean="0">
                <a:latin typeface="Arial" pitchFamily="34" charset="0"/>
                <a:cs typeface="Arial" pitchFamily="34" charset="0"/>
              </a:rPr>
              <a:t>mengganggu</a:t>
            </a:r>
            <a:r>
              <a:rPr lang="id-ID" b="1" dirty="0" smtClean="0">
                <a:latin typeface="Arial" pitchFamily="34" charset="0"/>
                <a:cs typeface="Arial" pitchFamily="34" charset="0"/>
              </a:rPr>
              <a:t> </a:t>
            </a:r>
            <a:r>
              <a:rPr lang="en-US" b="1" dirty="0" smtClean="0">
                <a:latin typeface="Arial" pitchFamily="34" charset="0"/>
                <a:cs typeface="Arial" pitchFamily="34" charset="0"/>
              </a:rPr>
              <a:t> </a:t>
            </a:r>
            <a:r>
              <a:rPr lang="en-US" b="1" dirty="0" err="1" smtClean="0">
                <a:latin typeface="Arial" pitchFamily="34" charset="0"/>
                <a:cs typeface="Arial" pitchFamily="34" charset="0"/>
              </a:rPr>
              <a:t>sistem</a:t>
            </a:r>
            <a:r>
              <a:rPr lang="en-US" b="1" dirty="0" smtClean="0">
                <a:latin typeface="Arial" pitchFamily="34" charset="0"/>
                <a:cs typeface="Arial" pitchFamily="34" charset="0"/>
              </a:rPr>
              <a:t> </a:t>
            </a:r>
            <a:r>
              <a:rPr lang="en-US" b="1" dirty="0" err="1" smtClean="0">
                <a:latin typeface="Arial" pitchFamily="34" charset="0"/>
                <a:cs typeface="Arial" pitchFamily="34" charset="0"/>
              </a:rPr>
              <a:t>manajemen</a:t>
            </a:r>
            <a:r>
              <a:rPr lang="en-US" b="1" dirty="0" smtClean="0">
                <a:latin typeface="Arial" pitchFamily="34" charset="0"/>
                <a:cs typeface="Arial" pitchFamily="34" charset="0"/>
              </a:rPr>
              <a:t> </a:t>
            </a:r>
            <a:r>
              <a:rPr lang="en-US" b="1" dirty="0" err="1" smtClean="0">
                <a:latin typeface="Arial" pitchFamily="34" charset="0"/>
                <a:cs typeface="Arial" pitchFamily="34" charset="0"/>
              </a:rPr>
              <a:t>di</a:t>
            </a:r>
            <a:r>
              <a:rPr lang="en-US" b="1" dirty="0" smtClean="0">
                <a:latin typeface="Arial" pitchFamily="34" charset="0"/>
                <a:cs typeface="Arial" pitchFamily="34" charset="0"/>
              </a:rPr>
              <a:t> </a:t>
            </a:r>
            <a:r>
              <a:rPr lang="en-US" b="1" dirty="0" err="1" smtClean="0">
                <a:latin typeface="Arial" pitchFamily="34" charset="0"/>
                <a:cs typeface="Arial" pitchFamily="34" charset="0"/>
              </a:rPr>
              <a:t>dalam</a:t>
            </a:r>
            <a:r>
              <a:rPr lang="en-US" b="1" dirty="0" smtClean="0">
                <a:latin typeface="Arial" pitchFamily="34" charset="0"/>
                <a:cs typeface="Arial" pitchFamily="34" charset="0"/>
              </a:rPr>
              <a:t> </a:t>
            </a:r>
            <a:r>
              <a:rPr lang="en-US" b="1" dirty="0" err="1" smtClean="0">
                <a:latin typeface="Arial" pitchFamily="34" charset="0"/>
                <a:cs typeface="Arial" pitchFamily="34" charset="0"/>
              </a:rPr>
              <a:t>industri</a:t>
            </a:r>
            <a:r>
              <a:rPr lang="en-US" b="1" dirty="0" smtClean="0">
                <a:latin typeface="Arial" pitchFamily="34" charset="0"/>
                <a:cs typeface="Arial" pitchFamily="34" charset="0"/>
              </a:rPr>
              <a:t> </a:t>
            </a:r>
            <a:r>
              <a:rPr lang="en-US" b="1" dirty="0" err="1" smtClean="0">
                <a:latin typeface="Arial" pitchFamily="34" charset="0"/>
                <a:cs typeface="Arial" pitchFamily="34" charset="0"/>
              </a:rPr>
              <a:t>ialah</a:t>
            </a:r>
            <a:r>
              <a:rPr lang="en-US" b="1" dirty="0" smtClean="0">
                <a:latin typeface="Arial" pitchFamily="34" charset="0"/>
                <a:cs typeface="Arial" pitchFamily="34" charset="0"/>
              </a:rPr>
              <a:t> </a:t>
            </a:r>
            <a:r>
              <a:rPr lang="en-US" b="1" dirty="0" err="1" smtClean="0">
                <a:latin typeface="Arial" pitchFamily="34" charset="0"/>
                <a:cs typeface="Arial" pitchFamily="34" charset="0"/>
              </a:rPr>
              <a:t>adanya</a:t>
            </a:r>
            <a:r>
              <a:rPr lang="en-US" b="1" dirty="0" smtClean="0">
                <a:latin typeface="Arial" pitchFamily="34" charset="0"/>
                <a:cs typeface="Arial" pitchFamily="34" charset="0"/>
              </a:rPr>
              <a:t> </a:t>
            </a:r>
            <a:r>
              <a:rPr lang="en-US" b="1" dirty="0" err="1" smtClean="0">
                <a:latin typeface="Arial" pitchFamily="34" charset="0"/>
                <a:cs typeface="Arial" pitchFamily="34" charset="0"/>
              </a:rPr>
              <a:t>masalah</a:t>
            </a:r>
            <a:r>
              <a:rPr lang="id-ID" b="1" dirty="0" smtClean="0">
                <a:latin typeface="Arial" pitchFamily="34" charset="0"/>
                <a:cs typeface="Arial" pitchFamily="34" charset="0"/>
              </a:rPr>
              <a:t> </a:t>
            </a:r>
            <a:r>
              <a:rPr lang="en-US" b="1" dirty="0" smtClean="0">
                <a:latin typeface="Arial" pitchFamily="34" charset="0"/>
                <a:cs typeface="Arial" pitchFamily="34" charset="0"/>
              </a:rPr>
              <a:t> </a:t>
            </a:r>
            <a:r>
              <a:rPr lang="en-US" b="1" dirty="0" err="1" smtClean="0">
                <a:latin typeface="Arial" pitchFamily="34" charset="0"/>
                <a:cs typeface="Arial" pitchFamily="34" charset="0"/>
              </a:rPr>
              <a:t>pemborosan</a:t>
            </a:r>
            <a:r>
              <a:rPr lang="en-US" b="1" dirty="0" smtClean="0">
                <a:latin typeface="Arial" pitchFamily="34" charset="0"/>
                <a:cs typeface="Arial" pitchFamily="34" charset="0"/>
              </a:rPr>
              <a:t> </a:t>
            </a:r>
            <a:r>
              <a:rPr lang="en-US" b="1" dirty="0" err="1" smtClean="0">
                <a:latin typeface="Arial" pitchFamily="34" charset="0"/>
                <a:cs typeface="Arial" pitchFamily="34" charset="0"/>
              </a:rPr>
              <a:t>dan</a:t>
            </a:r>
            <a:r>
              <a:rPr lang="en-US" b="1" dirty="0" smtClean="0">
                <a:latin typeface="Arial" pitchFamily="34" charset="0"/>
                <a:cs typeface="Arial" pitchFamily="34" charset="0"/>
              </a:rPr>
              <a:t> in-</a:t>
            </a:r>
            <a:r>
              <a:rPr lang="en-US" b="1" dirty="0" err="1" smtClean="0">
                <a:latin typeface="Arial" pitchFamily="34" charset="0"/>
                <a:cs typeface="Arial" pitchFamily="34" charset="0"/>
              </a:rPr>
              <a:t>efisiensi.oleh</a:t>
            </a:r>
            <a:r>
              <a:rPr lang="en-US" b="1" dirty="0" smtClean="0">
                <a:latin typeface="Arial" pitchFamily="34" charset="0"/>
                <a:cs typeface="Arial" pitchFamily="34" charset="0"/>
              </a:rPr>
              <a:t> </a:t>
            </a:r>
            <a:r>
              <a:rPr lang="en-US" b="1" dirty="0" err="1" smtClean="0">
                <a:latin typeface="Arial" pitchFamily="34" charset="0"/>
                <a:cs typeface="Arial" pitchFamily="34" charset="0"/>
              </a:rPr>
              <a:t>karena</a:t>
            </a:r>
            <a:r>
              <a:rPr lang="en-US" b="1" dirty="0" smtClean="0">
                <a:latin typeface="Arial" pitchFamily="34" charset="0"/>
                <a:cs typeface="Arial" pitchFamily="34" charset="0"/>
              </a:rPr>
              <a:t> </a:t>
            </a:r>
            <a:r>
              <a:rPr lang="en-US" b="1" dirty="0" err="1" smtClean="0">
                <a:latin typeface="Arial" pitchFamily="34" charset="0"/>
                <a:cs typeface="Arial" pitchFamily="34" charset="0"/>
              </a:rPr>
              <a:t>itu</a:t>
            </a:r>
            <a:r>
              <a:rPr lang="en-US" b="1" dirty="0" smtClean="0">
                <a:latin typeface="Arial" pitchFamily="34" charset="0"/>
                <a:cs typeface="Arial" pitchFamily="34" charset="0"/>
              </a:rPr>
              <a:t> </a:t>
            </a:r>
            <a:r>
              <a:rPr lang="en-US" b="1" dirty="0" err="1" smtClean="0">
                <a:latin typeface="Arial" pitchFamily="34" charset="0"/>
                <a:cs typeface="Arial" pitchFamily="34" charset="0"/>
              </a:rPr>
              <a:t>dia</a:t>
            </a:r>
            <a:r>
              <a:rPr lang="en-US" b="1" dirty="0" smtClean="0">
                <a:latin typeface="Arial" pitchFamily="34" charset="0"/>
                <a:cs typeface="Arial" pitchFamily="34" charset="0"/>
              </a:rPr>
              <a:t> </a:t>
            </a:r>
            <a:r>
              <a:rPr lang="en-US" b="1" dirty="0" err="1" smtClean="0">
                <a:latin typeface="Arial" pitchFamily="34" charset="0"/>
                <a:cs typeface="Arial" pitchFamily="34" charset="0"/>
              </a:rPr>
              <a:t>mencetuskan</a:t>
            </a:r>
            <a:endParaRPr lang="id-ID" b="1" dirty="0" smtClean="0">
              <a:latin typeface="Arial" pitchFamily="34" charset="0"/>
              <a:cs typeface="Arial" pitchFamily="34" charset="0"/>
            </a:endParaRPr>
          </a:p>
          <a:p>
            <a:pPr>
              <a:buNone/>
            </a:pPr>
            <a:r>
              <a:rPr lang="en-US" b="1" dirty="0" smtClean="0">
                <a:latin typeface="Arial" pitchFamily="34" charset="0"/>
                <a:cs typeface="Arial" pitchFamily="34" charset="0"/>
              </a:rPr>
              <a:t> </a:t>
            </a:r>
            <a:r>
              <a:rPr lang="en-US" b="1" dirty="0" err="1" smtClean="0">
                <a:latin typeface="Arial" pitchFamily="34" charset="0"/>
                <a:cs typeface="Arial" pitchFamily="34" charset="0"/>
              </a:rPr>
              <a:t>ide-ide</a:t>
            </a:r>
            <a:r>
              <a:rPr lang="en-US" b="1" dirty="0" smtClean="0">
                <a:latin typeface="Arial" pitchFamily="34" charset="0"/>
                <a:cs typeface="Arial" pitchFamily="34" charset="0"/>
              </a:rPr>
              <a:t> yang </a:t>
            </a:r>
            <a:r>
              <a:rPr lang="en-US" b="1" dirty="0" err="1" smtClean="0">
                <a:latin typeface="Arial" pitchFamily="34" charset="0"/>
                <a:cs typeface="Arial" pitchFamily="34" charset="0"/>
              </a:rPr>
              <a:t>terformulasikan</a:t>
            </a:r>
            <a:r>
              <a:rPr lang="en-US" b="1" dirty="0" smtClean="0">
                <a:latin typeface="Arial" pitchFamily="34" charset="0"/>
                <a:cs typeface="Arial" pitchFamily="34" charset="0"/>
              </a:rPr>
              <a:t> </a:t>
            </a:r>
            <a:r>
              <a:rPr lang="en-US" b="1" dirty="0" err="1" smtClean="0">
                <a:latin typeface="Arial" pitchFamily="34" charset="0"/>
                <a:cs typeface="Arial" pitchFamily="34" charset="0"/>
              </a:rPr>
              <a:t>dalam</a:t>
            </a:r>
            <a:r>
              <a:rPr lang="en-US" b="1" dirty="0" smtClean="0">
                <a:latin typeface="Arial" pitchFamily="34" charset="0"/>
                <a:cs typeface="Arial" pitchFamily="34" charset="0"/>
              </a:rPr>
              <a:t> </a:t>
            </a:r>
            <a:r>
              <a:rPr lang="en-US" b="1" dirty="0" err="1" smtClean="0">
                <a:latin typeface="Arial" pitchFamily="34" charset="0"/>
                <a:cs typeface="Arial" pitchFamily="34" charset="0"/>
              </a:rPr>
              <a:t>prinsif</a:t>
            </a:r>
            <a:r>
              <a:rPr lang="en-US" b="1" dirty="0" smtClean="0">
                <a:latin typeface="Arial" pitchFamily="34" charset="0"/>
                <a:cs typeface="Arial" pitchFamily="34" charset="0"/>
              </a:rPr>
              <a:t> </a:t>
            </a:r>
            <a:r>
              <a:rPr lang="en-US" b="1" dirty="0" err="1" smtClean="0">
                <a:latin typeface="Arial" pitchFamily="34" charset="0"/>
                <a:cs typeface="Arial" pitchFamily="34" charset="0"/>
              </a:rPr>
              <a:t>sbb</a:t>
            </a:r>
            <a:r>
              <a:rPr lang="en-US" b="1" dirty="0" smtClean="0">
                <a:latin typeface="Arial" pitchFamily="34" charset="0"/>
                <a:cs typeface="Arial" pitchFamily="34" charset="0"/>
              </a:rPr>
              <a:t> :</a:t>
            </a:r>
          </a:p>
          <a:p>
            <a:pPr>
              <a:buNone/>
            </a:pPr>
            <a:r>
              <a:rPr lang="en-US" b="1" dirty="0" smtClean="0">
                <a:latin typeface="Arial" pitchFamily="34" charset="0"/>
                <a:cs typeface="Arial" pitchFamily="34" charset="0"/>
              </a:rPr>
              <a:t>1) </a:t>
            </a:r>
            <a:r>
              <a:rPr lang="en-US" b="1" dirty="0" err="1" smtClean="0">
                <a:latin typeface="Arial" pitchFamily="34" charset="0"/>
                <a:cs typeface="Arial" pitchFamily="34" charset="0"/>
              </a:rPr>
              <a:t>Perumusan</a:t>
            </a:r>
            <a:r>
              <a:rPr lang="en-US" b="1" dirty="0" smtClean="0">
                <a:latin typeface="Arial" pitchFamily="34" charset="0"/>
                <a:cs typeface="Arial" pitchFamily="34" charset="0"/>
              </a:rPr>
              <a:t> </a:t>
            </a:r>
            <a:r>
              <a:rPr lang="en-US" b="1" dirty="0" err="1" smtClean="0">
                <a:latin typeface="Arial" pitchFamily="34" charset="0"/>
                <a:cs typeface="Arial" pitchFamily="34" charset="0"/>
              </a:rPr>
              <a:t>tujuan</a:t>
            </a:r>
            <a:r>
              <a:rPr lang="en-US" b="1" dirty="0" smtClean="0">
                <a:latin typeface="Arial" pitchFamily="34" charset="0"/>
                <a:cs typeface="Arial" pitchFamily="34" charset="0"/>
              </a:rPr>
              <a:t> </a:t>
            </a:r>
            <a:r>
              <a:rPr lang="en-US" b="1" dirty="0" err="1" smtClean="0">
                <a:latin typeface="Arial" pitchFamily="34" charset="0"/>
                <a:cs typeface="Arial" pitchFamily="34" charset="0"/>
              </a:rPr>
              <a:t>dengan</a:t>
            </a:r>
            <a:r>
              <a:rPr lang="en-US" b="1" dirty="0" smtClean="0">
                <a:latin typeface="Arial" pitchFamily="34" charset="0"/>
                <a:cs typeface="Arial" pitchFamily="34" charset="0"/>
              </a:rPr>
              <a:t> </a:t>
            </a:r>
            <a:r>
              <a:rPr lang="en-US" b="1" dirty="0" err="1" smtClean="0">
                <a:latin typeface="Arial" pitchFamily="34" charset="0"/>
                <a:cs typeface="Arial" pitchFamily="34" charset="0"/>
              </a:rPr>
              <a:t>jelas</a:t>
            </a:r>
            <a:r>
              <a:rPr lang="en-US" b="1" dirty="0" smtClean="0">
                <a:latin typeface="Arial" pitchFamily="34" charset="0"/>
                <a:cs typeface="Arial" pitchFamily="34" charset="0"/>
              </a:rPr>
              <a:t>. 2</a:t>
            </a:r>
            <a:r>
              <a:rPr lang="id-ID" b="1" dirty="0" smtClean="0">
                <a:latin typeface="Arial" pitchFamily="34" charset="0"/>
                <a:cs typeface="Arial" pitchFamily="34" charset="0"/>
              </a:rPr>
              <a:t>)</a:t>
            </a:r>
            <a:r>
              <a:rPr lang="en-US" b="1" dirty="0" smtClean="0">
                <a:latin typeface="Arial" pitchFamily="34" charset="0"/>
                <a:cs typeface="Arial" pitchFamily="34" charset="0"/>
              </a:rPr>
              <a:t>. </a:t>
            </a:r>
            <a:r>
              <a:rPr lang="en-US" b="1" dirty="0" err="1" smtClean="0">
                <a:latin typeface="Arial" pitchFamily="34" charset="0"/>
                <a:cs typeface="Arial" pitchFamily="34" charset="0"/>
              </a:rPr>
              <a:t>kegitan</a:t>
            </a:r>
            <a:r>
              <a:rPr lang="en-US" b="1" dirty="0" smtClean="0">
                <a:latin typeface="Arial" pitchFamily="34" charset="0"/>
                <a:cs typeface="Arial" pitchFamily="34" charset="0"/>
              </a:rPr>
              <a:t> </a:t>
            </a:r>
            <a:r>
              <a:rPr lang="en-US" b="1" dirty="0" err="1" smtClean="0">
                <a:latin typeface="Arial" pitchFamily="34" charset="0"/>
                <a:cs typeface="Arial" pitchFamily="34" charset="0"/>
              </a:rPr>
              <a:t>yg</a:t>
            </a:r>
            <a:r>
              <a:rPr lang="en-US" b="1" dirty="0" smtClean="0">
                <a:latin typeface="Arial" pitchFamily="34" charset="0"/>
                <a:cs typeface="Arial" pitchFamily="34" charset="0"/>
              </a:rPr>
              <a:t> </a:t>
            </a:r>
            <a:r>
              <a:rPr lang="en-US" b="1" dirty="0" err="1" smtClean="0">
                <a:latin typeface="Arial" pitchFamily="34" charset="0"/>
                <a:cs typeface="Arial" pitchFamily="34" charset="0"/>
              </a:rPr>
              <a:t>dilaksanakan</a:t>
            </a:r>
            <a:r>
              <a:rPr lang="en-US" b="1" dirty="0" smtClean="0">
                <a:latin typeface="Arial" pitchFamily="34" charset="0"/>
                <a:cs typeface="Arial" pitchFamily="34" charset="0"/>
              </a:rPr>
              <a:t> </a:t>
            </a:r>
            <a:r>
              <a:rPr lang="en-US" b="1" dirty="0" err="1" smtClean="0">
                <a:latin typeface="Arial" pitchFamily="34" charset="0"/>
                <a:cs typeface="Arial" pitchFamily="34" charset="0"/>
              </a:rPr>
              <a:t>masuk</a:t>
            </a:r>
            <a:r>
              <a:rPr lang="en-US" b="1" dirty="0" smtClean="0">
                <a:latin typeface="Arial" pitchFamily="34" charset="0"/>
                <a:cs typeface="Arial" pitchFamily="34" charset="0"/>
              </a:rPr>
              <a:t> </a:t>
            </a:r>
            <a:r>
              <a:rPr lang="en-US" b="1" dirty="0" err="1" smtClean="0">
                <a:latin typeface="Arial" pitchFamily="34" charset="0"/>
                <a:cs typeface="Arial" pitchFamily="34" charset="0"/>
              </a:rPr>
              <a:t>akal</a:t>
            </a:r>
            <a:r>
              <a:rPr lang="en-US" b="1" dirty="0" smtClean="0">
                <a:latin typeface="Arial" pitchFamily="34" charset="0"/>
                <a:cs typeface="Arial" pitchFamily="34" charset="0"/>
              </a:rPr>
              <a:t>. 3) </a:t>
            </a:r>
            <a:r>
              <a:rPr lang="en-US" b="1" dirty="0" err="1" smtClean="0">
                <a:latin typeface="Arial" pitchFamily="34" charset="0"/>
                <a:cs typeface="Arial" pitchFamily="34" charset="0"/>
              </a:rPr>
              <a:t>Tersedianya</a:t>
            </a:r>
            <a:r>
              <a:rPr lang="en-US" b="1" dirty="0" smtClean="0">
                <a:latin typeface="Arial" pitchFamily="34" charset="0"/>
                <a:cs typeface="Arial" pitchFamily="34" charset="0"/>
              </a:rPr>
              <a:t> </a:t>
            </a:r>
            <a:r>
              <a:rPr lang="en-US" b="1" dirty="0" err="1" smtClean="0">
                <a:latin typeface="Arial" pitchFamily="34" charset="0"/>
                <a:cs typeface="Arial" pitchFamily="34" charset="0"/>
              </a:rPr>
              <a:t>staf</a:t>
            </a:r>
            <a:r>
              <a:rPr lang="en-US" b="1" dirty="0" smtClean="0">
                <a:latin typeface="Arial" pitchFamily="34" charset="0"/>
                <a:cs typeface="Arial" pitchFamily="34" charset="0"/>
              </a:rPr>
              <a:t> yang </a:t>
            </a:r>
            <a:r>
              <a:rPr lang="en-US" b="1" dirty="0" err="1" smtClean="0">
                <a:latin typeface="Arial" pitchFamily="34" charset="0"/>
                <a:cs typeface="Arial" pitchFamily="34" charset="0"/>
              </a:rPr>
              <a:t>cakap</a:t>
            </a:r>
            <a:r>
              <a:rPr lang="en-US" b="1" dirty="0" smtClean="0">
                <a:latin typeface="Arial" pitchFamily="34" charset="0"/>
                <a:cs typeface="Arial" pitchFamily="34" charset="0"/>
              </a:rPr>
              <a:t> 4) </a:t>
            </a:r>
            <a:r>
              <a:rPr lang="en-US" b="1" dirty="0" err="1" smtClean="0">
                <a:latin typeface="Arial" pitchFamily="34" charset="0"/>
                <a:cs typeface="Arial" pitchFamily="34" charset="0"/>
              </a:rPr>
              <a:t>Terciptanya</a:t>
            </a:r>
            <a:r>
              <a:rPr lang="en-US" b="1" dirty="0" smtClean="0">
                <a:latin typeface="Arial" pitchFamily="34" charset="0"/>
                <a:cs typeface="Arial" pitchFamily="34" charset="0"/>
              </a:rPr>
              <a:t> </a:t>
            </a:r>
            <a:r>
              <a:rPr lang="en-US" b="1" dirty="0" err="1" smtClean="0">
                <a:latin typeface="Arial" pitchFamily="34" charset="0"/>
                <a:cs typeface="Arial" pitchFamily="34" charset="0"/>
              </a:rPr>
              <a:t>disiplin</a:t>
            </a:r>
            <a:r>
              <a:rPr lang="en-US" b="1" dirty="0" smtClean="0">
                <a:latin typeface="Arial" pitchFamily="34" charset="0"/>
                <a:cs typeface="Arial" pitchFamily="34" charset="0"/>
              </a:rPr>
              <a:t> </a:t>
            </a:r>
            <a:r>
              <a:rPr lang="en-US" b="1" dirty="0" err="1" smtClean="0">
                <a:latin typeface="Arial" pitchFamily="34" charset="0"/>
                <a:cs typeface="Arial" pitchFamily="34" charset="0"/>
              </a:rPr>
              <a:t>kerja</a:t>
            </a:r>
            <a:r>
              <a:rPr lang="en-US" b="1" dirty="0" smtClean="0">
                <a:latin typeface="Arial" pitchFamily="34" charset="0"/>
                <a:cs typeface="Arial" pitchFamily="34" charset="0"/>
              </a:rPr>
              <a:t> 5) </a:t>
            </a:r>
            <a:r>
              <a:rPr lang="en-US" b="1" dirty="0" err="1" smtClean="0">
                <a:latin typeface="Arial" pitchFamily="34" charset="0"/>
                <a:cs typeface="Arial" pitchFamily="34" charset="0"/>
              </a:rPr>
              <a:t>Pemberian</a:t>
            </a:r>
            <a:r>
              <a:rPr lang="en-US" b="1" dirty="0" smtClean="0">
                <a:latin typeface="Arial" pitchFamily="34" charset="0"/>
                <a:cs typeface="Arial" pitchFamily="34" charset="0"/>
              </a:rPr>
              <a:t> </a:t>
            </a:r>
            <a:r>
              <a:rPr lang="en-US" b="1" dirty="0" err="1" smtClean="0">
                <a:latin typeface="Arial" pitchFamily="34" charset="0"/>
                <a:cs typeface="Arial" pitchFamily="34" charset="0"/>
              </a:rPr>
              <a:t>balas</a:t>
            </a:r>
            <a:r>
              <a:rPr lang="en-US" b="1" dirty="0" smtClean="0">
                <a:latin typeface="Arial" pitchFamily="34" charset="0"/>
                <a:cs typeface="Arial" pitchFamily="34" charset="0"/>
              </a:rPr>
              <a:t> </a:t>
            </a:r>
            <a:r>
              <a:rPr lang="en-US" b="1" dirty="0" err="1" smtClean="0">
                <a:latin typeface="Arial" pitchFamily="34" charset="0"/>
                <a:cs typeface="Arial" pitchFamily="34" charset="0"/>
              </a:rPr>
              <a:t>jasa</a:t>
            </a:r>
            <a:r>
              <a:rPr lang="en-US" b="1" dirty="0" smtClean="0">
                <a:latin typeface="Arial" pitchFamily="34" charset="0"/>
                <a:cs typeface="Arial" pitchFamily="34" charset="0"/>
              </a:rPr>
              <a:t> yang </a:t>
            </a:r>
            <a:r>
              <a:rPr lang="en-US" b="1" dirty="0" err="1" smtClean="0">
                <a:latin typeface="Arial" pitchFamily="34" charset="0"/>
                <a:cs typeface="Arial" pitchFamily="34" charset="0"/>
              </a:rPr>
              <a:t>adil</a:t>
            </a:r>
            <a:r>
              <a:rPr lang="en-US" b="1" dirty="0" smtClean="0">
                <a:latin typeface="Arial" pitchFamily="34" charset="0"/>
                <a:cs typeface="Arial" pitchFamily="34" charset="0"/>
              </a:rPr>
              <a:t> 6) </a:t>
            </a:r>
            <a:r>
              <a:rPr lang="en-US" b="1" dirty="0" err="1" smtClean="0">
                <a:latin typeface="Arial" pitchFamily="34" charset="0"/>
                <a:cs typeface="Arial" pitchFamily="34" charset="0"/>
              </a:rPr>
              <a:t>Laporan</a:t>
            </a:r>
            <a:r>
              <a:rPr lang="en-US" b="1" dirty="0" smtClean="0">
                <a:latin typeface="Arial" pitchFamily="34" charset="0"/>
                <a:cs typeface="Arial" pitchFamily="34" charset="0"/>
              </a:rPr>
              <a:t> </a:t>
            </a:r>
            <a:r>
              <a:rPr lang="en-US" b="1" dirty="0" err="1" smtClean="0">
                <a:latin typeface="Arial" pitchFamily="34" charset="0"/>
                <a:cs typeface="Arial" pitchFamily="34" charset="0"/>
              </a:rPr>
              <a:t>terpercaya</a:t>
            </a:r>
            <a:r>
              <a:rPr lang="en-US" b="1" dirty="0" smtClean="0">
                <a:latin typeface="Arial" pitchFamily="34" charset="0"/>
                <a:cs typeface="Arial" pitchFamily="34" charset="0"/>
              </a:rPr>
              <a:t>, </a:t>
            </a:r>
            <a:r>
              <a:rPr lang="en-US" b="1" dirty="0" err="1" smtClean="0">
                <a:latin typeface="Arial" pitchFamily="34" charset="0"/>
                <a:cs typeface="Arial" pitchFamily="34" charset="0"/>
              </a:rPr>
              <a:t>cepat,tepat</a:t>
            </a:r>
            <a:r>
              <a:rPr lang="en-US" b="1" dirty="0" smtClean="0">
                <a:latin typeface="Arial" pitchFamily="34" charset="0"/>
                <a:cs typeface="Arial" pitchFamily="34" charset="0"/>
              </a:rPr>
              <a:t>, </a:t>
            </a:r>
            <a:r>
              <a:rPr lang="en-US" b="1" dirty="0" err="1" smtClean="0">
                <a:latin typeface="Arial" pitchFamily="34" charset="0"/>
                <a:cs typeface="Arial" pitchFamily="34" charset="0"/>
              </a:rPr>
              <a:t>dan</a:t>
            </a:r>
            <a:r>
              <a:rPr lang="en-US" b="1" dirty="0" smtClean="0">
                <a:latin typeface="Arial" pitchFamily="34" charset="0"/>
                <a:cs typeface="Arial" pitchFamily="34" charset="0"/>
              </a:rPr>
              <a:t> </a:t>
            </a:r>
            <a:r>
              <a:rPr lang="en-US" b="1" dirty="0" err="1" smtClean="0">
                <a:latin typeface="Arial" pitchFamily="34" charset="0"/>
                <a:cs typeface="Arial" pitchFamily="34" charset="0"/>
              </a:rPr>
              <a:t>kontinyu</a:t>
            </a:r>
            <a:r>
              <a:rPr lang="en-US" b="1" dirty="0" smtClean="0">
                <a:latin typeface="Arial" pitchFamily="34" charset="0"/>
                <a:cs typeface="Arial" pitchFamily="34" charset="0"/>
              </a:rPr>
              <a:t>. 7) </a:t>
            </a:r>
            <a:r>
              <a:rPr lang="en-US" b="1" dirty="0" err="1" smtClean="0">
                <a:latin typeface="Arial" pitchFamily="34" charset="0"/>
                <a:cs typeface="Arial" pitchFamily="34" charset="0"/>
              </a:rPr>
              <a:t>Pemberian</a:t>
            </a:r>
            <a:r>
              <a:rPr lang="en-US" b="1" dirty="0" smtClean="0">
                <a:latin typeface="Arial" pitchFamily="34" charset="0"/>
                <a:cs typeface="Arial" pitchFamily="34" charset="0"/>
              </a:rPr>
              <a:t> </a:t>
            </a:r>
            <a:r>
              <a:rPr lang="en-US" b="1" dirty="0" err="1" smtClean="0">
                <a:latin typeface="Arial" pitchFamily="34" charset="0"/>
                <a:cs typeface="Arial" pitchFamily="34" charset="0"/>
              </a:rPr>
              <a:t>intruksi</a:t>
            </a:r>
            <a:r>
              <a:rPr lang="en-US" b="1" dirty="0" smtClean="0">
                <a:latin typeface="Arial" pitchFamily="34" charset="0"/>
                <a:cs typeface="Arial" pitchFamily="34" charset="0"/>
              </a:rPr>
              <a:t> </a:t>
            </a:r>
            <a:r>
              <a:rPr lang="en-US" b="1" dirty="0" err="1" smtClean="0">
                <a:latin typeface="Arial" pitchFamily="34" charset="0"/>
                <a:cs typeface="Arial" pitchFamily="34" charset="0"/>
              </a:rPr>
              <a:t>perencanaan</a:t>
            </a:r>
            <a:r>
              <a:rPr lang="en-US" b="1" dirty="0" smtClean="0">
                <a:latin typeface="Arial" pitchFamily="34" charset="0"/>
                <a:cs typeface="Arial" pitchFamily="34" charset="0"/>
              </a:rPr>
              <a:t> </a:t>
            </a:r>
            <a:r>
              <a:rPr lang="en-US" b="1" dirty="0" err="1" smtClean="0">
                <a:latin typeface="Arial" pitchFamily="34" charset="0"/>
                <a:cs typeface="Arial" pitchFamily="34" charset="0"/>
              </a:rPr>
              <a:t>dari</a:t>
            </a:r>
            <a:r>
              <a:rPr lang="en-US" b="1" dirty="0" smtClean="0">
                <a:latin typeface="Arial" pitchFamily="34" charset="0"/>
                <a:cs typeface="Arial" pitchFamily="34" charset="0"/>
              </a:rPr>
              <a:t> </a:t>
            </a:r>
            <a:r>
              <a:rPr lang="en-US" b="1" dirty="0" err="1" smtClean="0">
                <a:latin typeface="Arial" pitchFamily="34" charset="0"/>
                <a:cs typeface="Arial" pitchFamily="34" charset="0"/>
              </a:rPr>
              <a:t>urutan-urutan</a:t>
            </a:r>
            <a:r>
              <a:rPr lang="en-US" b="1" dirty="0" smtClean="0">
                <a:latin typeface="Arial" pitchFamily="34" charset="0"/>
                <a:cs typeface="Arial" pitchFamily="34" charset="0"/>
              </a:rPr>
              <a:t> </a:t>
            </a:r>
            <a:r>
              <a:rPr lang="en-US" b="1" dirty="0" err="1" smtClean="0">
                <a:latin typeface="Arial" pitchFamily="34" charset="0"/>
                <a:cs typeface="Arial" pitchFamily="34" charset="0"/>
              </a:rPr>
              <a:t>kerja</a:t>
            </a:r>
            <a:r>
              <a:rPr lang="en-US" b="1" dirty="0" smtClean="0">
                <a:latin typeface="Arial" pitchFamily="34" charset="0"/>
                <a:cs typeface="Arial" pitchFamily="34" charset="0"/>
              </a:rPr>
              <a:t>. 8) </a:t>
            </a:r>
            <a:r>
              <a:rPr lang="en-US" b="1" dirty="0" err="1" smtClean="0">
                <a:latin typeface="Arial" pitchFamily="34" charset="0"/>
                <a:cs typeface="Arial" pitchFamily="34" charset="0"/>
              </a:rPr>
              <a:t>adanya</a:t>
            </a:r>
            <a:r>
              <a:rPr lang="en-US" b="1" dirty="0" smtClean="0">
                <a:latin typeface="Arial" pitchFamily="34" charset="0"/>
                <a:cs typeface="Arial" pitchFamily="34" charset="0"/>
              </a:rPr>
              <a:t> </a:t>
            </a:r>
            <a:r>
              <a:rPr lang="en-US" b="1" dirty="0" err="1" smtClean="0">
                <a:latin typeface="Arial" pitchFamily="34" charset="0"/>
                <a:cs typeface="Arial" pitchFamily="34" charset="0"/>
              </a:rPr>
              <a:t>setandar</a:t>
            </a:r>
            <a:r>
              <a:rPr lang="en-US" b="1" dirty="0" smtClean="0">
                <a:latin typeface="Arial" pitchFamily="34" charset="0"/>
                <a:cs typeface="Arial" pitchFamily="34" charset="0"/>
              </a:rPr>
              <a:t> –</a:t>
            </a:r>
            <a:r>
              <a:rPr lang="en-US" b="1" dirty="0" err="1" smtClean="0">
                <a:latin typeface="Arial" pitchFamily="34" charset="0"/>
                <a:cs typeface="Arial" pitchFamily="34" charset="0"/>
              </a:rPr>
              <a:t>standar</a:t>
            </a:r>
            <a:r>
              <a:rPr lang="en-US" b="1" dirty="0" smtClean="0">
                <a:latin typeface="Arial" pitchFamily="34" charset="0"/>
                <a:cs typeface="Arial" pitchFamily="34" charset="0"/>
              </a:rPr>
              <a:t> </a:t>
            </a:r>
            <a:r>
              <a:rPr lang="en-US" b="1" dirty="0" err="1" smtClean="0">
                <a:latin typeface="Arial" pitchFamily="34" charset="0"/>
                <a:cs typeface="Arial" pitchFamily="34" charset="0"/>
              </a:rPr>
              <a:t>dan</a:t>
            </a:r>
            <a:r>
              <a:rPr lang="en-US" b="1" dirty="0" smtClean="0">
                <a:latin typeface="Arial" pitchFamily="34" charset="0"/>
                <a:cs typeface="Arial" pitchFamily="34" charset="0"/>
              </a:rPr>
              <a:t> </a:t>
            </a:r>
            <a:r>
              <a:rPr lang="en-US" b="1" dirty="0" err="1" smtClean="0">
                <a:latin typeface="Arial" pitchFamily="34" charset="0"/>
                <a:cs typeface="Arial" pitchFamily="34" charset="0"/>
              </a:rPr>
              <a:t>skedul</a:t>
            </a:r>
            <a:r>
              <a:rPr lang="en-US" b="1" dirty="0" smtClean="0">
                <a:latin typeface="Arial" pitchFamily="34" charset="0"/>
                <a:cs typeface="Arial" pitchFamily="34" charset="0"/>
              </a:rPr>
              <a:t>, </a:t>
            </a:r>
            <a:r>
              <a:rPr lang="en-US" b="1" dirty="0" err="1" smtClean="0">
                <a:latin typeface="Arial" pitchFamily="34" charset="0"/>
                <a:cs typeface="Arial" pitchFamily="34" charset="0"/>
              </a:rPr>
              <a:t>methode</a:t>
            </a:r>
            <a:r>
              <a:rPr lang="en-US" b="1" dirty="0" smtClean="0">
                <a:latin typeface="Arial" pitchFamily="34" charset="0"/>
                <a:cs typeface="Arial" pitchFamily="34" charset="0"/>
              </a:rPr>
              <a:t>, </a:t>
            </a:r>
            <a:r>
              <a:rPr lang="en-US" b="1" dirty="0" err="1" smtClean="0">
                <a:latin typeface="Arial" pitchFamily="34" charset="0"/>
                <a:cs typeface="Arial" pitchFamily="34" charset="0"/>
              </a:rPr>
              <a:t>dan</a:t>
            </a:r>
            <a:r>
              <a:rPr lang="en-US" b="1" dirty="0" smtClean="0">
                <a:latin typeface="Arial" pitchFamily="34" charset="0"/>
                <a:cs typeface="Arial" pitchFamily="34" charset="0"/>
              </a:rPr>
              <a:t> </a:t>
            </a:r>
            <a:r>
              <a:rPr lang="en-US" b="1" dirty="0" err="1" smtClean="0">
                <a:latin typeface="Arial" pitchFamily="34" charset="0"/>
                <a:cs typeface="Arial" pitchFamily="34" charset="0"/>
              </a:rPr>
              <a:t>waktu</a:t>
            </a:r>
            <a:r>
              <a:rPr lang="en-US" b="1" dirty="0" smtClean="0">
                <a:latin typeface="Arial" pitchFamily="34" charset="0"/>
                <a:cs typeface="Arial" pitchFamily="34" charset="0"/>
              </a:rPr>
              <a:t> </a:t>
            </a:r>
            <a:r>
              <a:rPr lang="en-US" b="1" dirty="0" err="1" smtClean="0">
                <a:latin typeface="Arial" pitchFamily="34" charset="0"/>
                <a:cs typeface="Arial" pitchFamily="34" charset="0"/>
              </a:rPr>
              <a:t>setiap</a:t>
            </a:r>
            <a:r>
              <a:rPr lang="en-US" b="1" dirty="0" smtClean="0">
                <a:latin typeface="Arial" pitchFamily="34" charset="0"/>
                <a:cs typeface="Arial" pitchFamily="34" charset="0"/>
              </a:rPr>
              <a:t> </a:t>
            </a:r>
            <a:r>
              <a:rPr lang="en-US" b="1" dirty="0" err="1" smtClean="0">
                <a:latin typeface="Arial" pitchFamily="34" charset="0"/>
                <a:cs typeface="Arial" pitchFamily="34" charset="0"/>
              </a:rPr>
              <a:t>kegiatan</a:t>
            </a:r>
            <a:r>
              <a:rPr lang="en-US" b="1" dirty="0" smtClean="0">
                <a:latin typeface="Arial" pitchFamily="34" charset="0"/>
                <a:cs typeface="Arial" pitchFamily="34" charset="0"/>
              </a:rPr>
              <a:t>. 9) </a:t>
            </a:r>
            <a:r>
              <a:rPr lang="en-US" b="1" dirty="0" err="1" smtClean="0">
                <a:latin typeface="Arial" pitchFamily="34" charset="0"/>
                <a:cs typeface="Arial" pitchFamily="34" charset="0"/>
              </a:rPr>
              <a:t>Kondisi</a:t>
            </a:r>
            <a:r>
              <a:rPr lang="en-US" b="1" dirty="0" smtClean="0">
                <a:latin typeface="Arial" pitchFamily="34" charset="0"/>
                <a:cs typeface="Arial" pitchFamily="34" charset="0"/>
              </a:rPr>
              <a:t> yang </a:t>
            </a:r>
            <a:r>
              <a:rPr lang="en-US" b="1" dirty="0" err="1" smtClean="0">
                <a:latin typeface="Arial" pitchFamily="34" charset="0"/>
                <a:cs typeface="Arial" pitchFamily="34" charset="0"/>
              </a:rPr>
              <a:t>standar</a:t>
            </a:r>
            <a:r>
              <a:rPr lang="en-US" b="1" dirty="0" smtClean="0">
                <a:latin typeface="Arial" pitchFamily="34" charset="0"/>
                <a:cs typeface="Arial" pitchFamily="34" charset="0"/>
              </a:rPr>
              <a:t> 10) </a:t>
            </a:r>
            <a:r>
              <a:rPr lang="en-US" b="1" dirty="0" err="1" smtClean="0">
                <a:latin typeface="Arial" pitchFamily="34" charset="0"/>
                <a:cs typeface="Arial" pitchFamily="34" charset="0"/>
              </a:rPr>
              <a:t>Opersi</a:t>
            </a:r>
            <a:r>
              <a:rPr lang="en-US" b="1" dirty="0" smtClean="0">
                <a:latin typeface="Arial" pitchFamily="34" charset="0"/>
                <a:cs typeface="Arial" pitchFamily="34" charset="0"/>
              </a:rPr>
              <a:t> yang </a:t>
            </a:r>
            <a:r>
              <a:rPr lang="en-US" b="1" dirty="0" err="1" smtClean="0">
                <a:latin typeface="Arial" pitchFamily="34" charset="0"/>
                <a:cs typeface="Arial" pitchFamily="34" charset="0"/>
              </a:rPr>
              <a:t>standar</a:t>
            </a:r>
            <a:r>
              <a:rPr lang="en-US" b="1" dirty="0" smtClean="0">
                <a:latin typeface="Arial" pitchFamily="34" charset="0"/>
                <a:cs typeface="Arial" pitchFamily="34" charset="0"/>
              </a:rPr>
              <a:t> 11) </a:t>
            </a:r>
            <a:r>
              <a:rPr lang="en-US" b="1" dirty="0" err="1" smtClean="0">
                <a:latin typeface="Arial" pitchFamily="34" charset="0"/>
                <a:cs typeface="Arial" pitchFamily="34" charset="0"/>
              </a:rPr>
              <a:t>Intruksi-instruksi</a:t>
            </a:r>
            <a:r>
              <a:rPr lang="en-US" b="1" dirty="0" smtClean="0">
                <a:latin typeface="Arial" pitchFamily="34" charset="0"/>
                <a:cs typeface="Arial" pitchFamily="34" charset="0"/>
              </a:rPr>
              <a:t> </a:t>
            </a:r>
            <a:r>
              <a:rPr lang="en-US" b="1" dirty="0" err="1" smtClean="0">
                <a:latin typeface="Arial" pitchFamily="34" charset="0"/>
                <a:cs typeface="Arial" pitchFamily="34" charset="0"/>
              </a:rPr>
              <a:t>praktis</a:t>
            </a:r>
            <a:r>
              <a:rPr lang="en-US" b="1" dirty="0" smtClean="0">
                <a:latin typeface="Arial" pitchFamily="34" charset="0"/>
                <a:cs typeface="Arial" pitchFamily="34" charset="0"/>
              </a:rPr>
              <a:t> </a:t>
            </a:r>
            <a:r>
              <a:rPr lang="en-US" b="1" dirty="0" err="1" smtClean="0">
                <a:latin typeface="Arial" pitchFamily="34" charset="0"/>
                <a:cs typeface="Arial" pitchFamily="34" charset="0"/>
              </a:rPr>
              <a:t>tertulis</a:t>
            </a:r>
            <a:r>
              <a:rPr lang="en-US" b="1" dirty="0" smtClean="0">
                <a:latin typeface="Arial" pitchFamily="34" charset="0"/>
                <a:cs typeface="Arial" pitchFamily="34" charset="0"/>
              </a:rPr>
              <a:t> </a:t>
            </a:r>
            <a:r>
              <a:rPr lang="en-US" b="1" dirty="0" err="1" smtClean="0">
                <a:latin typeface="Arial" pitchFamily="34" charset="0"/>
                <a:cs typeface="Arial" pitchFamily="34" charset="0"/>
              </a:rPr>
              <a:t>standar</a:t>
            </a:r>
            <a:r>
              <a:rPr lang="en-US" b="1" dirty="0" smtClean="0">
                <a:latin typeface="Arial" pitchFamily="34" charset="0"/>
                <a:cs typeface="Arial" pitchFamily="34" charset="0"/>
              </a:rPr>
              <a:t>. 12) </a:t>
            </a:r>
            <a:r>
              <a:rPr lang="en-US" b="1" dirty="0" err="1" smtClean="0">
                <a:latin typeface="Arial" pitchFamily="34" charset="0"/>
                <a:cs typeface="Arial" pitchFamily="34" charset="0"/>
              </a:rPr>
              <a:t>Balas</a:t>
            </a:r>
            <a:r>
              <a:rPr lang="en-US" b="1" dirty="0" smtClean="0">
                <a:latin typeface="Arial" pitchFamily="34" charset="0"/>
                <a:cs typeface="Arial" pitchFamily="34" charset="0"/>
              </a:rPr>
              <a:t> </a:t>
            </a:r>
            <a:r>
              <a:rPr lang="en-US" b="1" dirty="0" err="1" smtClean="0">
                <a:latin typeface="Arial" pitchFamily="34" charset="0"/>
                <a:cs typeface="Arial" pitchFamily="34" charset="0"/>
              </a:rPr>
              <a:t>jasa</a:t>
            </a:r>
            <a:r>
              <a:rPr lang="en-US" b="1" dirty="0" smtClean="0">
                <a:latin typeface="Arial" pitchFamily="34" charset="0"/>
                <a:cs typeface="Arial" pitchFamily="34" charset="0"/>
              </a:rPr>
              <a:t> </a:t>
            </a:r>
            <a:r>
              <a:rPr lang="en-US" b="1" dirty="0" err="1" smtClean="0">
                <a:latin typeface="Arial" pitchFamily="34" charset="0"/>
                <a:cs typeface="Arial" pitchFamily="34" charset="0"/>
              </a:rPr>
              <a:t>efisien</a:t>
            </a:r>
            <a:r>
              <a:rPr lang="en-US" b="1" dirty="0" smtClean="0">
                <a:latin typeface="Arial" pitchFamily="34" charset="0"/>
                <a:cs typeface="Arial" pitchFamily="34" charset="0"/>
              </a:rPr>
              <a:t> –</a:t>
            </a:r>
            <a:r>
              <a:rPr lang="en-US" b="1" dirty="0" err="1" smtClean="0">
                <a:latin typeface="Arial" pitchFamily="34" charset="0"/>
                <a:cs typeface="Arial" pitchFamily="34" charset="0"/>
              </a:rPr>
              <a:t>rencana</a:t>
            </a:r>
            <a:r>
              <a:rPr lang="en-US" b="1" dirty="0" smtClean="0">
                <a:latin typeface="Arial" pitchFamily="34" charset="0"/>
                <a:cs typeface="Arial" pitchFamily="34" charset="0"/>
              </a:rPr>
              <a:t> </a:t>
            </a:r>
            <a:r>
              <a:rPr lang="en-US" b="1" dirty="0" err="1" smtClean="0">
                <a:latin typeface="Arial" pitchFamily="34" charset="0"/>
                <a:cs typeface="Arial" pitchFamily="34" charset="0"/>
              </a:rPr>
              <a:t>insentif</a:t>
            </a:r>
            <a:r>
              <a:rPr lang="en-US" b="1" dirty="0" smtClean="0">
                <a:latin typeface="Arial" pitchFamily="34" charset="0"/>
                <a:cs typeface="Arial" pitchFamily="34" charset="0"/>
              </a:rPr>
              <a:t>.  </a:t>
            </a:r>
            <a:endParaRPr lang="en-US" b="1" dirty="0">
              <a:latin typeface="Arial" pitchFamily="34" charset="0"/>
              <a:cs typeface="Arial" pitchFamily="34" charset="0"/>
            </a:endParaRPr>
          </a:p>
        </p:txBody>
      </p:sp>
    </p:spTree>
  </p:cSld>
  <p:clrMapOvr>
    <a:masterClrMapping/>
  </p:clrMapOvr>
  <p:transition spd="slow">
    <p:dissolve/>
    <p:sndAc>
      <p:stSnd>
        <p:snd r:embed="rId3" name="wind.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2000"/>
                                        <p:tgtEl>
                                          <p:spTgt spid="3"/>
                                        </p:tgtEl>
                                      </p:cBhvr>
                                    </p:animEffect>
                                  </p:childTnLst>
                                </p:cTn>
                              </p:par>
                            </p:childTnLst>
                          </p:cTn>
                        </p:par>
                        <p:par>
                          <p:cTn id="8" fill="hold">
                            <p:stCondLst>
                              <p:cond delay="2000"/>
                            </p:stCondLst>
                            <p:childTnLst>
                              <p:par>
                                <p:cTn id="9" presetID="12" presetClass="entr" presetSubtype="8" fill="hold" grpId="0" nodeType="afterEffect">
                                  <p:stCondLst>
                                    <p:cond delay="0"/>
                                  </p:stCondLst>
                                  <p:childTnLst>
                                    <p:set>
                                      <p:cBhvr>
                                        <p:cTn id="10" dur="1" fill="hold">
                                          <p:stCondLst>
                                            <p:cond delay="0"/>
                                          </p:stCondLst>
                                        </p:cTn>
                                        <p:tgtEl>
                                          <p:spTgt spid="2">
                                            <p:bg/>
                                          </p:spTgt>
                                        </p:tgtEl>
                                        <p:attrNameLst>
                                          <p:attrName>style.visibility</p:attrName>
                                        </p:attrNameLst>
                                      </p:cBhvr>
                                      <p:to>
                                        <p:strVal val="visible"/>
                                      </p:to>
                                    </p:set>
                                    <p:animEffect transition="in" filter="slide(fromLeft)">
                                      <p:cBhvr>
                                        <p:cTn id="11" dur="2000"/>
                                        <p:tgtEl>
                                          <p:spTgt spid="2">
                                            <p:bg/>
                                          </p:spTgt>
                                        </p:tgtEl>
                                      </p:cBhvr>
                                    </p:animEffect>
                                  </p:childTnLst>
                                </p:cTn>
                              </p:par>
                            </p:childTnLst>
                          </p:cTn>
                        </p:par>
                        <p:par>
                          <p:cTn id="12" fill="hold">
                            <p:stCondLst>
                              <p:cond delay="4000"/>
                            </p:stCondLst>
                            <p:childTnLst>
                              <p:par>
                                <p:cTn id="13" presetID="12" presetClass="entr" presetSubtype="8" fill="hold" grpId="0" nodeType="after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slide(fromLeft)">
                                      <p:cBhvr>
                                        <p:cTn id="15" dur="2000"/>
                                        <p:tgtEl>
                                          <p:spTgt spid="2">
                                            <p:txEl>
                                              <p:pRg st="0" end="0"/>
                                            </p:txEl>
                                          </p:spTgt>
                                        </p:tgtEl>
                                      </p:cBhvr>
                                    </p:animEffect>
                                  </p:childTnLst>
                                </p:cTn>
                              </p:par>
                            </p:childTnLst>
                          </p:cTn>
                        </p:par>
                        <p:par>
                          <p:cTn id="16" fill="hold">
                            <p:stCondLst>
                              <p:cond delay="6000"/>
                            </p:stCondLst>
                            <p:childTnLst>
                              <p:par>
                                <p:cTn id="17" presetID="12" presetClass="entr" presetSubtype="8" fill="hold" grpId="0" nodeType="after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slide(fromLeft)">
                                      <p:cBhvr>
                                        <p:cTn id="19" dur="2000"/>
                                        <p:tgtEl>
                                          <p:spTgt spid="2">
                                            <p:txEl>
                                              <p:pRg st="1" end="1"/>
                                            </p:txEl>
                                          </p:spTgt>
                                        </p:tgtEl>
                                      </p:cBhvr>
                                    </p:animEffect>
                                  </p:childTnLst>
                                </p:cTn>
                              </p:par>
                            </p:childTnLst>
                          </p:cTn>
                        </p:par>
                        <p:par>
                          <p:cTn id="20" fill="hold">
                            <p:stCondLst>
                              <p:cond delay="8000"/>
                            </p:stCondLst>
                            <p:childTnLst>
                              <p:par>
                                <p:cTn id="21" presetID="12" presetClass="entr" presetSubtype="8" fill="hold" grpId="0" nodeType="after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slide(fromLeft)">
                                      <p:cBhvr>
                                        <p:cTn id="23"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4"/>
            <a:ext cx="9144000" cy="439718"/>
          </a:xfrm>
          <a:blipFill>
            <a:blip r:embed="rId4" cstate="print"/>
            <a:tile tx="0" ty="0" sx="100000" sy="100000" flip="none" algn="tl"/>
          </a:blipFill>
          <a:ln w="76200">
            <a:noFill/>
          </a:ln>
        </p:spPr>
        <p:txBody>
          <a:bodyPr>
            <a:noAutofit/>
          </a:bodyPr>
          <a:lstStyle/>
          <a:p>
            <a:r>
              <a:rPr lang="en-US" sz="2400" b="1" dirty="0" err="1" smtClean="0">
                <a:latin typeface="Arial" pitchFamily="34" charset="0"/>
                <a:cs typeface="Arial" pitchFamily="34" charset="0"/>
              </a:rPr>
              <a:t>Sumbangan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dan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Keterbatasan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Manajemen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Ilmiah</a:t>
            </a:r>
            <a:r>
              <a:rPr lang="en-US" sz="2400" b="1" dirty="0" smtClean="0">
                <a:latin typeface="Arial" pitchFamily="34" charset="0"/>
                <a:cs typeface="Arial" pitchFamily="34" charset="0"/>
              </a:rPr>
              <a:t>.</a:t>
            </a:r>
            <a:r>
              <a:rPr lang="en-US" sz="2400" dirty="0" smtClean="0"/>
              <a:t> </a:t>
            </a:r>
            <a:endParaRPr lang="en-US" sz="2400" dirty="0"/>
          </a:p>
        </p:txBody>
      </p:sp>
      <p:sp>
        <p:nvSpPr>
          <p:cNvPr id="2" name="Content Placeholder 1"/>
          <p:cNvSpPr>
            <a:spLocks noGrp="1"/>
          </p:cNvSpPr>
          <p:nvPr>
            <p:ph idx="1"/>
          </p:nvPr>
        </p:nvSpPr>
        <p:spPr>
          <a:xfrm>
            <a:off x="0" y="500042"/>
            <a:ext cx="9144000" cy="6357958"/>
          </a:xfrm>
          <a:blipFill>
            <a:blip r:embed="rId5" cstate="print"/>
            <a:tile tx="0" ty="0" sx="100000" sy="100000" flip="none" algn="tl"/>
          </a:blipFill>
          <a:ln w="76200">
            <a:noFill/>
          </a:ln>
        </p:spPr>
        <p:txBody>
          <a:bodyPr>
            <a:normAutofit fontScale="85000" lnSpcReduction="20000"/>
          </a:bodyPr>
          <a:lstStyle/>
          <a:p>
            <a:pPr>
              <a:buNone/>
            </a:pPr>
            <a:r>
              <a:rPr lang="en-US" dirty="0" err="1" smtClean="0">
                <a:latin typeface="Arial" pitchFamily="34" charset="0"/>
                <a:cs typeface="Arial" pitchFamily="34" charset="0"/>
              </a:rPr>
              <a:t>Sumbangan</a:t>
            </a:r>
            <a:r>
              <a:rPr lang="en-US" dirty="0" smtClean="0">
                <a:latin typeface="Arial" pitchFamily="34" charset="0"/>
                <a:cs typeface="Arial" pitchFamily="34" charset="0"/>
              </a:rPr>
              <a:t> </a:t>
            </a:r>
            <a:r>
              <a:rPr lang="en-US" dirty="0" err="1" smtClean="0">
                <a:latin typeface="Arial" pitchFamily="34" charset="0"/>
                <a:cs typeface="Arial" pitchFamily="34" charset="0"/>
              </a:rPr>
              <a:t>manajemen</a:t>
            </a:r>
            <a:r>
              <a:rPr lang="en-US" dirty="0" smtClean="0">
                <a:latin typeface="Arial" pitchFamily="34" charset="0"/>
                <a:cs typeface="Arial" pitchFamily="34" charset="0"/>
              </a:rPr>
              <a:t> </a:t>
            </a:r>
            <a:r>
              <a:rPr lang="en-US" dirty="0" err="1" smtClean="0">
                <a:latin typeface="Arial" pitchFamily="34" charset="0"/>
                <a:cs typeface="Arial" pitchFamily="34" charset="0"/>
              </a:rPr>
              <a:t>ilmiah</a:t>
            </a:r>
            <a:r>
              <a:rPr lang="en-US" dirty="0" smtClean="0">
                <a:latin typeface="Arial" pitchFamily="34" charset="0"/>
                <a:cs typeface="Arial" pitchFamily="34" charset="0"/>
              </a:rPr>
              <a:t> </a:t>
            </a:r>
            <a:r>
              <a:rPr lang="en-US" dirty="0" err="1" smtClean="0">
                <a:latin typeface="Arial" pitchFamily="34" charset="0"/>
                <a:cs typeface="Arial" pitchFamily="34" charset="0"/>
              </a:rPr>
              <a:t>telah</a:t>
            </a:r>
            <a:r>
              <a:rPr lang="en-US" dirty="0" smtClean="0">
                <a:latin typeface="Arial" pitchFamily="34" charset="0"/>
                <a:cs typeface="Arial" pitchFamily="34" charset="0"/>
              </a:rPr>
              <a:t> </a:t>
            </a:r>
            <a:r>
              <a:rPr lang="en-US" dirty="0" err="1" smtClean="0">
                <a:latin typeface="Arial" pitchFamily="34" charset="0"/>
                <a:cs typeface="Arial" pitchFamily="34" charset="0"/>
              </a:rPr>
              <a:t>diakui</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dapat</a:t>
            </a:r>
            <a:r>
              <a:rPr lang="en-US" dirty="0" smtClean="0">
                <a:latin typeface="Arial" pitchFamily="34" charset="0"/>
                <a:cs typeface="Arial" pitchFamily="34" charset="0"/>
              </a:rPr>
              <a:t> </a:t>
            </a:r>
            <a:r>
              <a:rPr lang="en-US" dirty="0" err="1" smtClean="0">
                <a:latin typeface="Arial" pitchFamily="34" charset="0"/>
                <a:cs typeface="Arial" pitchFamily="34" charset="0"/>
              </a:rPr>
              <a:t>memberikan</a:t>
            </a:r>
            <a:r>
              <a:rPr lang="en-US" dirty="0" smtClean="0">
                <a:latin typeface="Arial" pitchFamily="34" charset="0"/>
                <a:cs typeface="Arial" pitchFamily="34" charset="0"/>
              </a:rPr>
              <a:t> </a:t>
            </a:r>
            <a:r>
              <a:rPr lang="en-US" dirty="0" err="1" smtClean="0">
                <a:latin typeface="Arial" pitchFamily="34" charset="0"/>
                <a:cs typeface="Arial" pitchFamily="34" charset="0"/>
              </a:rPr>
              <a:t>kontribusi</a:t>
            </a:r>
            <a:r>
              <a:rPr lang="en-US" dirty="0" smtClean="0">
                <a:latin typeface="Arial" pitchFamily="34" charset="0"/>
                <a:cs typeface="Arial" pitchFamily="34" charset="0"/>
              </a:rPr>
              <a:t> yang </a:t>
            </a:r>
            <a:r>
              <a:rPr lang="en-US" dirty="0" err="1" smtClean="0">
                <a:latin typeface="Arial" pitchFamily="34" charset="0"/>
                <a:cs typeface="Arial" pitchFamily="34" charset="0"/>
              </a:rPr>
              <a:t>cukup</a:t>
            </a:r>
            <a:r>
              <a:rPr lang="en-US" dirty="0" smtClean="0">
                <a:latin typeface="Arial" pitchFamily="34" charset="0"/>
                <a:cs typeface="Arial" pitchFamily="34" charset="0"/>
              </a:rPr>
              <a:t> </a:t>
            </a:r>
            <a:r>
              <a:rPr lang="en-US" dirty="0" err="1" smtClean="0">
                <a:latin typeface="Arial" pitchFamily="34" charset="0"/>
                <a:cs typeface="Arial" pitchFamily="34" charset="0"/>
              </a:rPr>
              <a:t>baik</a:t>
            </a:r>
            <a:r>
              <a:rPr lang="en-US" dirty="0" smtClean="0">
                <a:latin typeface="Arial" pitchFamily="34" charset="0"/>
                <a:cs typeface="Arial" pitchFamily="34" charset="0"/>
              </a:rPr>
              <a:t> </a:t>
            </a:r>
            <a:r>
              <a:rPr lang="en-US" dirty="0" err="1" smtClean="0">
                <a:latin typeface="Arial" pitchFamily="34" charset="0"/>
                <a:cs typeface="Arial" pitchFamily="34" charset="0"/>
              </a:rPr>
              <a:t>bagi</a:t>
            </a:r>
            <a:r>
              <a:rPr lang="en-US" dirty="0" smtClean="0">
                <a:latin typeface="Arial" pitchFamily="34" charset="0"/>
                <a:cs typeface="Arial" pitchFamily="34" charset="0"/>
              </a:rPr>
              <a:t> </a:t>
            </a:r>
            <a:r>
              <a:rPr lang="en-US" dirty="0" err="1" smtClean="0">
                <a:latin typeface="Arial" pitchFamily="34" charset="0"/>
                <a:cs typeface="Arial" pitchFamily="34" charset="0"/>
              </a:rPr>
              <a:t>peningkatan</a:t>
            </a:r>
            <a:r>
              <a:rPr lang="en-US" dirty="0" smtClean="0">
                <a:latin typeface="Arial" pitchFamily="34" charset="0"/>
                <a:cs typeface="Arial" pitchFamily="34" charset="0"/>
              </a:rPr>
              <a:t> </a:t>
            </a:r>
            <a:r>
              <a:rPr lang="en-US" dirty="0" err="1" smtClean="0">
                <a:latin typeface="Arial" pitchFamily="34" charset="0"/>
                <a:cs typeface="Arial" pitchFamily="34" charset="0"/>
              </a:rPr>
              <a:t>produktivitas</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efisiensi</a:t>
            </a:r>
            <a:r>
              <a:rPr lang="en-US" dirty="0" smtClean="0">
                <a:latin typeface="Arial" pitchFamily="34" charset="0"/>
                <a:cs typeface="Arial" pitchFamily="34" charset="0"/>
              </a:rPr>
              <a:t> </a:t>
            </a:r>
            <a:r>
              <a:rPr lang="en-US" dirty="0" err="1" smtClean="0">
                <a:latin typeface="Arial" pitchFamily="34" charset="0"/>
                <a:cs typeface="Arial" pitchFamily="34" charset="0"/>
              </a:rPr>
              <a:t>kerja</a:t>
            </a:r>
            <a:r>
              <a:rPr lang="en-US" dirty="0" smtClean="0">
                <a:latin typeface="Arial" pitchFamily="34" charset="0"/>
                <a:cs typeface="Arial" pitchFamily="34" charset="0"/>
              </a:rPr>
              <a:t> (</a:t>
            </a:r>
            <a:r>
              <a:rPr lang="en-US" dirty="0" err="1" smtClean="0">
                <a:latin typeface="Arial" pitchFamily="34" charset="0"/>
                <a:cs typeface="Arial" pitchFamily="34" charset="0"/>
              </a:rPr>
              <a:t>penemuan</a:t>
            </a:r>
            <a:r>
              <a:rPr lang="en-US" dirty="0" smtClean="0">
                <a:latin typeface="Arial" pitchFamily="34" charset="0"/>
                <a:cs typeface="Arial" pitchFamily="34" charset="0"/>
              </a:rPr>
              <a:t> </a:t>
            </a:r>
            <a:r>
              <a:rPr lang="en-US" dirty="0" err="1" smtClean="0">
                <a:latin typeface="Arial" pitchFamily="34" charset="0"/>
                <a:cs typeface="Arial" pitchFamily="34" charset="0"/>
              </a:rPr>
              <a:t>studi</a:t>
            </a:r>
            <a:r>
              <a:rPr lang="en-US" dirty="0" smtClean="0">
                <a:latin typeface="Arial" pitchFamily="34" charset="0"/>
                <a:cs typeface="Arial" pitchFamily="34" charset="0"/>
              </a:rPr>
              <a:t> </a:t>
            </a:r>
            <a:r>
              <a:rPr lang="en-US" dirty="0" err="1" smtClean="0">
                <a:latin typeface="Arial" pitchFamily="34" charset="0"/>
                <a:cs typeface="Arial" pitchFamily="34" charset="0"/>
              </a:rPr>
              <a:t>gerak</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waktu</a:t>
            </a:r>
            <a:r>
              <a:rPr lang="en-US" dirty="0" smtClean="0">
                <a:latin typeface="Arial" pitchFamily="34" charset="0"/>
                <a:cs typeface="Arial" pitchFamily="34" charset="0"/>
              </a:rPr>
              <a:t>)  </a:t>
            </a:r>
            <a:r>
              <a:rPr lang="en-US" dirty="0" err="1" smtClean="0">
                <a:latin typeface="Arial" pitchFamily="34" charset="0"/>
                <a:cs typeface="Arial" pitchFamily="34" charset="0"/>
              </a:rPr>
              <a:t>telah</a:t>
            </a:r>
            <a:r>
              <a:rPr lang="en-US" dirty="0" smtClean="0">
                <a:latin typeface="Arial" pitchFamily="34" charset="0"/>
                <a:cs typeface="Arial" pitchFamily="34" charset="0"/>
              </a:rPr>
              <a:t> </a:t>
            </a:r>
            <a:r>
              <a:rPr lang="en-US" dirty="0" err="1" smtClean="0">
                <a:latin typeface="Arial" pitchFamily="34" charset="0"/>
                <a:cs typeface="Arial" pitchFamily="34" charset="0"/>
              </a:rPr>
              <a:t>membuktikan</a:t>
            </a:r>
            <a:r>
              <a:rPr lang="en-US" dirty="0" smtClean="0">
                <a:latin typeface="Arial" pitchFamily="34" charset="0"/>
                <a:cs typeface="Arial" pitchFamily="34" charset="0"/>
              </a:rPr>
              <a:t> </a:t>
            </a:r>
            <a:r>
              <a:rPr lang="en-US" dirty="0" err="1" smtClean="0">
                <a:latin typeface="Arial" pitchFamily="34" charset="0"/>
                <a:cs typeface="Arial" pitchFamily="34" charset="0"/>
              </a:rPr>
              <a:t>bahwa</a:t>
            </a:r>
            <a:r>
              <a:rPr lang="en-US" dirty="0" smtClean="0">
                <a:latin typeface="Arial" pitchFamily="34" charset="0"/>
                <a:cs typeface="Arial" pitchFamily="34" charset="0"/>
              </a:rPr>
              <a:t> </a:t>
            </a:r>
            <a:r>
              <a:rPr lang="en-US" dirty="0" err="1" smtClean="0">
                <a:latin typeface="Arial" pitchFamily="34" charset="0"/>
                <a:cs typeface="Arial" pitchFamily="34" charset="0"/>
              </a:rPr>
              <a:t>kegiatan</a:t>
            </a:r>
            <a:r>
              <a:rPr lang="en-US" dirty="0" smtClean="0">
                <a:latin typeface="Arial" pitchFamily="34" charset="0"/>
                <a:cs typeface="Arial" pitchFamily="34" charset="0"/>
              </a:rPr>
              <a:t> yang </a:t>
            </a:r>
            <a:r>
              <a:rPr lang="en-US" dirty="0" err="1" smtClean="0">
                <a:latin typeface="Arial" pitchFamily="34" charset="0"/>
                <a:cs typeface="Arial" pitchFamily="34" charset="0"/>
              </a:rPr>
              <a:t>dilaksanakan</a:t>
            </a:r>
            <a:r>
              <a:rPr lang="en-US" dirty="0" smtClean="0">
                <a:latin typeface="Arial" pitchFamily="34" charset="0"/>
                <a:cs typeface="Arial" pitchFamily="34" charset="0"/>
              </a:rPr>
              <a:t> d</a:t>
            </a:r>
            <a:r>
              <a:rPr lang="id-ID" dirty="0" smtClean="0">
                <a:latin typeface="Arial" pitchFamily="34" charset="0"/>
                <a:cs typeface="Arial" pitchFamily="34" charset="0"/>
              </a:rPr>
              <a:t>a</a:t>
            </a:r>
            <a:r>
              <a:rPr lang="en-US" dirty="0" smtClean="0">
                <a:latin typeface="Arial" pitchFamily="34" charset="0"/>
                <a:cs typeface="Arial" pitchFamily="34" charset="0"/>
              </a:rPr>
              <a:t>pat </a:t>
            </a:r>
            <a:r>
              <a:rPr lang="en-US" dirty="0" err="1" smtClean="0">
                <a:latin typeface="Arial" pitchFamily="34" charset="0"/>
                <a:cs typeface="Arial" pitchFamily="34" charset="0"/>
              </a:rPr>
              <a:t>lebih</a:t>
            </a:r>
            <a:r>
              <a:rPr lang="en-US" dirty="0" smtClean="0">
                <a:latin typeface="Arial" pitchFamily="34" charset="0"/>
                <a:cs typeface="Arial" pitchFamily="34" charset="0"/>
              </a:rPr>
              <a:t> </a:t>
            </a:r>
            <a:r>
              <a:rPr lang="en-US" dirty="0" err="1" smtClean="0">
                <a:latin typeface="Arial" pitchFamily="34" charset="0"/>
                <a:cs typeface="Arial" pitchFamily="34" charset="0"/>
              </a:rPr>
              <a:t>efisien</a:t>
            </a:r>
            <a:r>
              <a:rPr lang="en-US" dirty="0" smtClean="0">
                <a:latin typeface="Arial" pitchFamily="34" charset="0"/>
                <a:cs typeface="Arial" pitchFamily="34" charset="0"/>
              </a:rPr>
              <a:t>.</a:t>
            </a:r>
          </a:p>
          <a:p>
            <a:pPr>
              <a:buNone/>
            </a:pPr>
            <a:r>
              <a:rPr lang="en-US" dirty="0" err="1" smtClean="0">
                <a:latin typeface="Arial" pitchFamily="34" charset="0"/>
                <a:cs typeface="Arial" pitchFamily="34" charset="0"/>
              </a:rPr>
              <a:t>Demikian</a:t>
            </a:r>
            <a:r>
              <a:rPr lang="en-US" dirty="0" smtClean="0">
                <a:latin typeface="Arial" pitchFamily="34" charset="0"/>
                <a:cs typeface="Arial" pitchFamily="34" charset="0"/>
              </a:rPr>
              <a:t> </a:t>
            </a:r>
            <a:r>
              <a:rPr lang="en-US" dirty="0" err="1" smtClean="0">
                <a:latin typeface="Arial" pitchFamily="34" charset="0"/>
                <a:cs typeface="Arial" pitchFamily="34" charset="0"/>
              </a:rPr>
              <a:t>juga</a:t>
            </a:r>
            <a:r>
              <a:rPr lang="en-US" dirty="0" smtClean="0">
                <a:latin typeface="Arial" pitchFamily="34" charset="0"/>
                <a:cs typeface="Arial" pitchFamily="34" charset="0"/>
              </a:rPr>
              <a:t> </a:t>
            </a:r>
            <a:r>
              <a:rPr lang="en-US" dirty="0" err="1" smtClean="0">
                <a:latin typeface="Arial" pitchFamily="34" charset="0"/>
                <a:cs typeface="Arial" pitchFamily="34" charset="0"/>
              </a:rPr>
              <a:t>sistem</a:t>
            </a:r>
            <a:r>
              <a:rPr lang="en-US" dirty="0" smtClean="0">
                <a:latin typeface="Arial" pitchFamily="34" charset="0"/>
                <a:cs typeface="Arial" pitchFamily="34" charset="0"/>
              </a:rPr>
              <a:t> </a:t>
            </a:r>
            <a:r>
              <a:rPr lang="en-US" dirty="0" err="1" smtClean="0">
                <a:latin typeface="Arial" pitchFamily="34" charset="0"/>
                <a:cs typeface="Arial" pitchFamily="34" charset="0"/>
              </a:rPr>
              <a:t>seleksi</a:t>
            </a:r>
            <a:r>
              <a:rPr lang="en-US" dirty="0" smtClean="0">
                <a:latin typeface="Arial" pitchFamily="34" charset="0"/>
                <a:cs typeface="Arial" pitchFamily="34" charset="0"/>
              </a:rPr>
              <a:t> </a:t>
            </a:r>
            <a:r>
              <a:rPr lang="en-US" dirty="0" err="1" smtClean="0">
                <a:latin typeface="Arial" pitchFamily="34" charset="0"/>
                <a:cs typeface="Arial" pitchFamily="34" charset="0"/>
              </a:rPr>
              <a:t>dan</a:t>
            </a:r>
            <a:r>
              <a:rPr lang="en-US" dirty="0" smtClean="0">
                <a:latin typeface="Arial" pitchFamily="34" charset="0"/>
                <a:cs typeface="Arial" pitchFamily="34" charset="0"/>
              </a:rPr>
              <a:t> </a:t>
            </a:r>
            <a:r>
              <a:rPr lang="en-US" dirty="0" err="1" smtClean="0">
                <a:latin typeface="Arial" pitchFamily="34" charset="0"/>
                <a:cs typeface="Arial" pitchFamily="34" charset="0"/>
              </a:rPr>
              <a:t>pengembangan</a:t>
            </a:r>
            <a:r>
              <a:rPr lang="en-US" dirty="0" smtClean="0">
                <a:latin typeface="Arial" pitchFamily="34" charset="0"/>
                <a:cs typeface="Arial" pitchFamily="34" charset="0"/>
              </a:rPr>
              <a:t> </a:t>
            </a:r>
            <a:r>
              <a:rPr lang="en-US" dirty="0" err="1" smtClean="0">
                <a:latin typeface="Arial" pitchFamily="34" charset="0"/>
                <a:cs typeface="Arial" pitchFamily="34" charset="0"/>
              </a:rPr>
              <a:t>ilmiah</a:t>
            </a:r>
            <a:r>
              <a:rPr lang="en-US" dirty="0" smtClean="0">
                <a:latin typeface="Arial" pitchFamily="34" charset="0"/>
                <a:cs typeface="Arial" pitchFamily="34" charset="0"/>
              </a:rPr>
              <a:t> </a:t>
            </a:r>
            <a:r>
              <a:rPr lang="en-US" dirty="0" err="1" smtClean="0">
                <a:latin typeface="Arial" pitchFamily="34" charset="0"/>
                <a:cs typeface="Arial" pitchFamily="34" charset="0"/>
              </a:rPr>
              <a:t>para</a:t>
            </a:r>
            <a:r>
              <a:rPr lang="en-US" dirty="0" smtClean="0">
                <a:latin typeface="Arial" pitchFamily="34" charset="0"/>
                <a:cs typeface="Arial" pitchFamily="34" charset="0"/>
              </a:rPr>
              <a:t> </a:t>
            </a:r>
            <a:r>
              <a:rPr lang="en-US" dirty="0" err="1" smtClean="0">
                <a:latin typeface="Arial" pitchFamily="34" charset="0"/>
                <a:cs typeface="Arial" pitchFamily="34" charset="0"/>
              </a:rPr>
              <a:t>pekerja</a:t>
            </a:r>
            <a:r>
              <a:rPr lang="en-US" dirty="0" smtClean="0">
                <a:latin typeface="Arial" pitchFamily="34" charset="0"/>
                <a:cs typeface="Arial" pitchFamily="34" charset="0"/>
              </a:rPr>
              <a:t> </a:t>
            </a:r>
            <a:r>
              <a:rPr lang="en-US" dirty="0" err="1" smtClean="0">
                <a:latin typeface="Arial" pitchFamily="34" charset="0"/>
                <a:cs typeface="Arial" pitchFamily="34" charset="0"/>
              </a:rPr>
              <a:t>justru</a:t>
            </a:r>
            <a:r>
              <a:rPr lang="en-US" dirty="0" smtClean="0">
                <a:latin typeface="Arial" pitchFamily="34" charset="0"/>
                <a:cs typeface="Arial" pitchFamily="34" charset="0"/>
              </a:rPr>
              <a:t>  </a:t>
            </a:r>
            <a:r>
              <a:rPr lang="en-US" dirty="0" err="1" smtClean="0">
                <a:latin typeface="Arial" pitchFamily="34" charset="0"/>
                <a:cs typeface="Arial" pitchFamily="34" charset="0"/>
              </a:rPr>
              <a:t>menimbulkan</a:t>
            </a:r>
            <a:r>
              <a:rPr lang="en-US" dirty="0" smtClean="0">
                <a:latin typeface="Arial" pitchFamily="34" charset="0"/>
                <a:cs typeface="Arial" pitchFamily="34" charset="0"/>
              </a:rPr>
              <a:t> </a:t>
            </a:r>
            <a:r>
              <a:rPr lang="en-US" dirty="0" err="1" smtClean="0">
                <a:latin typeface="Arial" pitchFamily="34" charset="0"/>
                <a:cs typeface="Arial" pitchFamily="34" charset="0"/>
              </a:rPr>
              <a:t>kesadaran</a:t>
            </a:r>
            <a:r>
              <a:rPr lang="en-US" dirty="0" smtClean="0">
                <a:latin typeface="Arial" pitchFamily="34" charset="0"/>
                <a:cs typeface="Arial" pitchFamily="34" charset="0"/>
              </a:rPr>
              <a:t> </a:t>
            </a:r>
            <a:r>
              <a:rPr lang="en-US" dirty="0" err="1" smtClean="0">
                <a:latin typeface="Arial" pitchFamily="34" charset="0"/>
                <a:cs typeface="Arial" pitchFamily="34" charset="0"/>
              </a:rPr>
              <a:t>tentang</a:t>
            </a:r>
            <a:r>
              <a:rPr lang="en-US" dirty="0" smtClean="0">
                <a:latin typeface="Arial" pitchFamily="34" charset="0"/>
                <a:cs typeface="Arial" pitchFamily="34" charset="0"/>
              </a:rPr>
              <a:t> </a:t>
            </a:r>
            <a:r>
              <a:rPr lang="en-US" dirty="0" err="1" smtClean="0">
                <a:latin typeface="Arial" pitchFamily="34" charset="0"/>
                <a:cs typeface="Arial" pitchFamily="34" charset="0"/>
              </a:rPr>
              <a:t>latihan-latihan</a:t>
            </a:r>
            <a:r>
              <a:rPr lang="en-US" dirty="0" smtClean="0">
                <a:latin typeface="Arial" pitchFamily="34" charset="0"/>
                <a:cs typeface="Arial" pitchFamily="34" charset="0"/>
              </a:rPr>
              <a:t> </a:t>
            </a:r>
            <a:r>
              <a:rPr lang="en-US" dirty="0" err="1" smtClean="0">
                <a:latin typeface="Arial" pitchFamily="34" charset="0"/>
                <a:cs typeface="Arial" pitchFamily="34" charset="0"/>
              </a:rPr>
              <a:t>untuk</a:t>
            </a:r>
            <a:r>
              <a:rPr lang="en-US" dirty="0" smtClean="0">
                <a:latin typeface="Arial" pitchFamily="34" charset="0"/>
                <a:cs typeface="Arial" pitchFamily="34" charset="0"/>
              </a:rPr>
              <a:t> </a:t>
            </a:r>
            <a:r>
              <a:rPr lang="en-US" dirty="0" err="1" smtClean="0">
                <a:latin typeface="Arial" pitchFamily="34" charset="0"/>
                <a:cs typeface="Arial" pitchFamily="34" charset="0"/>
              </a:rPr>
              <a:t>meningkatkan</a:t>
            </a:r>
            <a:r>
              <a:rPr lang="en-US" dirty="0" smtClean="0">
                <a:latin typeface="Arial" pitchFamily="34" charset="0"/>
                <a:cs typeface="Arial" pitchFamily="34" charset="0"/>
              </a:rPr>
              <a:t> </a:t>
            </a:r>
            <a:r>
              <a:rPr lang="en-US" dirty="0" err="1" smtClean="0">
                <a:latin typeface="Arial" pitchFamily="34" charset="0"/>
                <a:cs typeface="Arial" pitchFamily="34" charset="0"/>
              </a:rPr>
              <a:t>aktivitas</a:t>
            </a:r>
            <a:r>
              <a:rPr lang="id-ID" dirty="0" smtClean="0">
                <a:latin typeface="Arial" pitchFamily="34" charset="0"/>
                <a:cs typeface="Arial" pitchFamily="34" charset="0"/>
              </a:rPr>
              <a:t> </a:t>
            </a:r>
            <a:r>
              <a:rPr lang="en-US" dirty="0" err="1" smtClean="0">
                <a:latin typeface="Arial" pitchFamily="34" charset="0"/>
                <a:cs typeface="Arial" pitchFamily="34" charset="0"/>
              </a:rPr>
              <a:t>serta</a:t>
            </a:r>
            <a:r>
              <a:rPr lang="en-US" dirty="0" smtClean="0">
                <a:latin typeface="Arial" pitchFamily="34" charset="0"/>
                <a:cs typeface="Arial" pitchFamily="34" charset="0"/>
              </a:rPr>
              <a:t> </a:t>
            </a:r>
            <a:r>
              <a:rPr lang="en-US" dirty="0" err="1" smtClean="0">
                <a:latin typeface="Arial" pitchFamily="34" charset="0"/>
                <a:cs typeface="Arial" pitchFamily="34" charset="0"/>
              </a:rPr>
              <a:t>evisiensi</a:t>
            </a:r>
            <a:r>
              <a:rPr lang="en-US" dirty="0" smtClean="0">
                <a:latin typeface="Arial" pitchFamily="34" charset="0"/>
                <a:cs typeface="Arial" pitchFamily="34" charset="0"/>
              </a:rPr>
              <a:t> </a:t>
            </a:r>
            <a:r>
              <a:rPr lang="en-US" dirty="0" err="1" smtClean="0">
                <a:latin typeface="Arial" pitchFamily="34" charset="0"/>
                <a:cs typeface="Arial" pitchFamily="34" charset="0"/>
              </a:rPr>
              <a:t>kerja</a:t>
            </a:r>
            <a:r>
              <a:rPr lang="en-US" dirty="0" smtClean="0">
                <a:latin typeface="Arial" pitchFamily="34" charset="0"/>
                <a:cs typeface="Arial" pitchFamily="34" charset="0"/>
              </a:rPr>
              <a:t>. Yang lain </a:t>
            </a:r>
            <a:r>
              <a:rPr lang="en-US" dirty="0" err="1" smtClean="0">
                <a:latin typeface="Arial" pitchFamily="34" charset="0"/>
                <a:cs typeface="Arial" pitchFamily="34" charset="0"/>
              </a:rPr>
              <a:t>adanya</a:t>
            </a:r>
            <a:r>
              <a:rPr lang="en-US" dirty="0" smtClean="0">
                <a:latin typeface="Arial" pitchFamily="34" charset="0"/>
                <a:cs typeface="Arial" pitchFamily="34" charset="0"/>
              </a:rPr>
              <a:t> </a:t>
            </a:r>
            <a:r>
              <a:rPr lang="en-US" dirty="0" err="1" smtClean="0">
                <a:latin typeface="Arial" pitchFamily="34" charset="0"/>
                <a:cs typeface="Arial" pitchFamily="34" charset="0"/>
              </a:rPr>
              <a:t>desain</a:t>
            </a:r>
            <a:r>
              <a:rPr lang="en-US" dirty="0" smtClean="0">
                <a:latin typeface="Arial" pitchFamily="34" charset="0"/>
                <a:cs typeface="Arial" pitchFamily="34" charset="0"/>
              </a:rPr>
              <a:t> </a:t>
            </a:r>
            <a:r>
              <a:rPr lang="en-US" dirty="0" err="1" smtClean="0">
                <a:latin typeface="Arial" pitchFamily="34" charset="0"/>
                <a:cs typeface="Arial" pitchFamily="34" charset="0"/>
              </a:rPr>
              <a:t>kerja</a:t>
            </a:r>
            <a:r>
              <a:rPr lang="en-US" dirty="0" smtClean="0">
                <a:latin typeface="Arial" pitchFamily="34" charset="0"/>
                <a:cs typeface="Arial" pitchFamily="34" charset="0"/>
              </a:rPr>
              <a:t>, </a:t>
            </a:r>
            <a:r>
              <a:rPr lang="en-US" dirty="0" err="1" smtClean="0">
                <a:latin typeface="Arial" pitchFamily="34" charset="0"/>
                <a:cs typeface="Arial" pitchFamily="34" charset="0"/>
              </a:rPr>
              <a:t>manajemen</a:t>
            </a:r>
            <a:r>
              <a:rPr lang="en-US" dirty="0" smtClean="0">
                <a:latin typeface="Arial" pitchFamily="34" charset="0"/>
                <a:cs typeface="Arial" pitchFamily="34" charset="0"/>
              </a:rPr>
              <a:t> </a:t>
            </a:r>
            <a:r>
              <a:rPr lang="en-US" dirty="0" err="1" smtClean="0">
                <a:latin typeface="Arial" pitchFamily="34" charset="0"/>
                <a:cs typeface="Arial" pitchFamily="34" charset="0"/>
              </a:rPr>
              <a:t>ada</a:t>
            </a:r>
            <a:r>
              <a:rPr lang="en-US" dirty="0" smtClean="0">
                <a:latin typeface="Arial" pitchFamily="34" charset="0"/>
                <a:cs typeface="Arial" pitchFamily="34" charset="0"/>
              </a:rPr>
              <a:t> </a:t>
            </a:r>
            <a:r>
              <a:rPr lang="en-US" dirty="0" err="1" smtClean="0">
                <a:latin typeface="Arial" pitchFamily="34" charset="0"/>
                <a:cs typeface="Arial" pitchFamily="34" charset="0"/>
              </a:rPr>
              <a:t>keterbatasan</a:t>
            </a:r>
            <a:r>
              <a:rPr lang="en-US" dirty="0" smtClean="0">
                <a:latin typeface="Arial" pitchFamily="34" charset="0"/>
                <a:cs typeface="Arial" pitchFamily="34" charset="0"/>
              </a:rPr>
              <a:t> </a:t>
            </a:r>
            <a:r>
              <a:rPr lang="en-US" dirty="0" err="1" smtClean="0">
                <a:latin typeface="Arial" pitchFamily="34" charset="0"/>
                <a:cs typeface="Arial" pitchFamily="34" charset="0"/>
              </a:rPr>
              <a:t>terutama</a:t>
            </a:r>
            <a:r>
              <a:rPr lang="en-US" dirty="0" smtClean="0">
                <a:latin typeface="Arial" pitchFamily="34" charset="0"/>
                <a:cs typeface="Arial" pitchFamily="34" charset="0"/>
              </a:rPr>
              <a:t> </a:t>
            </a:r>
            <a:r>
              <a:rPr lang="en-US" dirty="0" err="1" smtClean="0">
                <a:latin typeface="Arial" pitchFamily="34" charset="0"/>
                <a:cs typeface="Arial" pitchFamily="34" charset="0"/>
              </a:rPr>
              <a:t>dalam</a:t>
            </a:r>
            <a:r>
              <a:rPr lang="en-US" dirty="0" smtClean="0">
                <a:latin typeface="Arial" pitchFamily="34" charset="0"/>
                <a:cs typeface="Arial" pitchFamily="34" charset="0"/>
              </a:rPr>
              <a:t> </a:t>
            </a:r>
            <a:r>
              <a:rPr lang="en-US" dirty="0" err="1" smtClean="0">
                <a:latin typeface="Arial" pitchFamily="34" charset="0"/>
                <a:cs typeface="Arial" pitchFamily="34" charset="0"/>
              </a:rPr>
              <a:t>aplikasinya</a:t>
            </a:r>
            <a:r>
              <a:rPr lang="en-US" dirty="0" smtClean="0">
                <a:latin typeface="Arial" pitchFamily="34" charset="0"/>
                <a:cs typeface="Arial" pitchFamily="34" charset="0"/>
              </a:rPr>
              <a:t>.</a:t>
            </a:r>
          </a:p>
          <a:p>
            <a:pPr>
              <a:buNone/>
            </a:pPr>
            <a:r>
              <a:rPr lang="en-US" dirty="0" err="1" smtClean="0">
                <a:latin typeface="Arial" pitchFamily="34" charset="0"/>
                <a:cs typeface="Arial" pitchFamily="34" charset="0"/>
              </a:rPr>
              <a:t>Ajaran</a:t>
            </a:r>
            <a:r>
              <a:rPr lang="en-US" dirty="0" smtClean="0">
                <a:latin typeface="Arial" pitchFamily="34" charset="0"/>
                <a:cs typeface="Arial" pitchFamily="34" charset="0"/>
              </a:rPr>
              <a:t> </a:t>
            </a:r>
            <a:r>
              <a:rPr lang="en-US" dirty="0" err="1" smtClean="0">
                <a:latin typeface="Arial" pitchFamily="34" charset="0"/>
                <a:cs typeface="Arial" pitchFamily="34" charset="0"/>
              </a:rPr>
              <a:t>manajemen</a:t>
            </a:r>
            <a:r>
              <a:rPr lang="en-US" dirty="0" smtClean="0">
                <a:latin typeface="Arial" pitchFamily="34" charset="0"/>
                <a:cs typeface="Arial" pitchFamily="34" charset="0"/>
              </a:rPr>
              <a:t> </a:t>
            </a:r>
            <a:r>
              <a:rPr lang="en-US" dirty="0" err="1" smtClean="0">
                <a:latin typeface="Arial" pitchFamily="34" charset="0"/>
                <a:cs typeface="Arial" pitchFamily="34" charset="0"/>
              </a:rPr>
              <a:t>ilmiah</a:t>
            </a:r>
            <a:r>
              <a:rPr lang="en-US" dirty="0" smtClean="0">
                <a:latin typeface="Arial" pitchFamily="34" charset="0"/>
                <a:cs typeface="Arial" pitchFamily="34" charset="0"/>
              </a:rPr>
              <a:t> </a:t>
            </a:r>
            <a:r>
              <a:rPr lang="en-US" dirty="0" err="1" smtClean="0">
                <a:latin typeface="Arial" pitchFamily="34" charset="0"/>
                <a:cs typeface="Arial" pitchFamily="34" charset="0"/>
              </a:rPr>
              <a:t>mengenai</a:t>
            </a:r>
            <a:r>
              <a:rPr lang="en-US" dirty="0" smtClean="0">
                <a:latin typeface="Arial" pitchFamily="34" charset="0"/>
                <a:cs typeface="Arial" pitchFamily="34" charset="0"/>
              </a:rPr>
              <a:t> </a:t>
            </a:r>
            <a:r>
              <a:rPr lang="en-US" dirty="0" err="1" smtClean="0">
                <a:latin typeface="Arial" pitchFamily="34" charset="0"/>
                <a:cs typeface="Arial" pitchFamily="34" charset="0"/>
              </a:rPr>
              <a:t>upaya</a:t>
            </a:r>
            <a:r>
              <a:rPr lang="en-US" dirty="0" smtClean="0">
                <a:latin typeface="Arial" pitchFamily="34" charset="0"/>
                <a:cs typeface="Arial" pitchFamily="34" charset="0"/>
              </a:rPr>
              <a:t> </a:t>
            </a:r>
            <a:r>
              <a:rPr lang="en-US" dirty="0" err="1" smtClean="0">
                <a:latin typeface="Arial" pitchFamily="34" charset="0"/>
                <a:cs typeface="Arial" pitchFamily="34" charset="0"/>
              </a:rPr>
              <a:t>peningkatan</a:t>
            </a:r>
            <a:r>
              <a:rPr lang="en-US" dirty="0" smtClean="0">
                <a:latin typeface="Arial" pitchFamily="34" charset="0"/>
                <a:cs typeface="Arial" pitchFamily="34" charset="0"/>
              </a:rPr>
              <a:t> </a:t>
            </a:r>
            <a:r>
              <a:rPr lang="en-US" dirty="0" err="1" smtClean="0">
                <a:latin typeface="Arial" pitchFamily="34" charset="0"/>
                <a:cs typeface="Arial" pitchFamily="34" charset="0"/>
              </a:rPr>
              <a:t>produktivitas</a:t>
            </a:r>
            <a:r>
              <a:rPr lang="en-US" dirty="0" smtClean="0">
                <a:latin typeface="Arial" pitchFamily="34" charset="0"/>
                <a:cs typeface="Arial" pitchFamily="34" charset="0"/>
              </a:rPr>
              <a:t> </a:t>
            </a:r>
            <a:r>
              <a:rPr lang="en-US" dirty="0" err="1" smtClean="0">
                <a:latin typeface="Arial" pitchFamily="34" charset="0"/>
                <a:cs typeface="Arial" pitchFamily="34" charset="0"/>
              </a:rPr>
              <a:t>justru</a:t>
            </a:r>
            <a:r>
              <a:rPr lang="en-US" dirty="0" smtClean="0">
                <a:latin typeface="Arial" pitchFamily="34" charset="0"/>
                <a:cs typeface="Arial" pitchFamily="34" charset="0"/>
              </a:rPr>
              <a:t> </a:t>
            </a:r>
            <a:r>
              <a:rPr lang="en-US" dirty="0" err="1" smtClean="0">
                <a:latin typeface="Arial" pitchFamily="34" charset="0"/>
                <a:cs typeface="Arial" pitchFamily="34" charset="0"/>
              </a:rPr>
              <a:t>dalam</a:t>
            </a:r>
            <a:r>
              <a:rPr lang="en-US" dirty="0" smtClean="0">
                <a:latin typeface="Arial" pitchFamily="34" charset="0"/>
                <a:cs typeface="Arial" pitchFamily="34" charset="0"/>
              </a:rPr>
              <a:t> </a:t>
            </a:r>
            <a:r>
              <a:rPr lang="en-US" dirty="0" err="1" smtClean="0">
                <a:latin typeface="Arial" pitchFamily="34" charset="0"/>
                <a:cs typeface="Arial" pitchFamily="34" charset="0"/>
              </a:rPr>
              <a:t>aplikasinya</a:t>
            </a:r>
            <a:r>
              <a:rPr lang="en-US" dirty="0" smtClean="0">
                <a:latin typeface="Arial" pitchFamily="34" charset="0"/>
                <a:cs typeface="Arial" pitchFamily="34" charset="0"/>
              </a:rPr>
              <a:t> </a:t>
            </a:r>
            <a:r>
              <a:rPr lang="en-US" dirty="0" err="1" smtClean="0">
                <a:latin typeface="Arial" pitchFamily="34" charset="0"/>
                <a:cs typeface="Arial" pitchFamily="34" charset="0"/>
              </a:rPr>
              <a:t>menimbulkan</a:t>
            </a:r>
            <a:r>
              <a:rPr lang="en-US" dirty="0" smtClean="0">
                <a:latin typeface="Arial" pitchFamily="34" charset="0"/>
                <a:cs typeface="Arial" pitchFamily="34" charset="0"/>
              </a:rPr>
              <a:t> </a:t>
            </a:r>
            <a:r>
              <a:rPr lang="en-US" dirty="0" err="1" smtClean="0">
                <a:latin typeface="Arial" pitchFamily="34" charset="0"/>
                <a:cs typeface="Arial" pitchFamily="34" charset="0"/>
              </a:rPr>
              <a:t>beberpa</a:t>
            </a:r>
            <a:r>
              <a:rPr lang="en-US" dirty="0" smtClean="0">
                <a:latin typeface="Arial" pitchFamily="34" charset="0"/>
                <a:cs typeface="Arial" pitchFamily="34" charset="0"/>
              </a:rPr>
              <a:t> </a:t>
            </a:r>
            <a:r>
              <a:rPr lang="en-US" dirty="0" err="1" smtClean="0">
                <a:latin typeface="Arial" pitchFamily="34" charset="0"/>
                <a:cs typeface="Arial" pitchFamily="34" charset="0"/>
              </a:rPr>
              <a:t>pengaruh</a:t>
            </a:r>
            <a:r>
              <a:rPr lang="en-US" dirty="0" smtClean="0">
                <a:latin typeface="Arial" pitchFamily="34" charset="0"/>
                <a:cs typeface="Arial" pitchFamily="34" charset="0"/>
              </a:rPr>
              <a:t> yang </a:t>
            </a:r>
            <a:r>
              <a:rPr lang="en-US" dirty="0" err="1" smtClean="0">
                <a:latin typeface="Arial" pitchFamily="34" charset="0"/>
                <a:cs typeface="Arial" pitchFamily="34" charset="0"/>
              </a:rPr>
              <a:t>tidak</a:t>
            </a:r>
            <a:r>
              <a:rPr lang="en-US" dirty="0" smtClean="0">
                <a:latin typeface="Arial" pitchFamily="34" charset="0"/>
                <a:cs typeface="Arial" pitchFamily="34" charset="0"/>
              </a:rPr>
              <a:t> </a:t>
            </a:r>
            <a:r>
              <a:rPr lang="en-US" dirty="0" err="1" smtClean="0">
                <a:latin typeface="Arial" pitchFamily="34" charset="0"/>
                <a:cs typeface="Arial" pitchFamily="34" charset="0"/>
              </a:rPr>
              <a:t>menguntungkan</a:t>
            </a:r>
            <a:r>
              <a:rPr lang="en-US" dirty="0" smtClean="0">
                <a:latin typeface="Arial" pitchFamily="34" charset="0"/>
                <a:cs typeface="Arial" pitchFamily="34" charset="0"/>
              </a:rPr>
              <a:t> </a:t>
            </a:r>
            <a:r>
              <a:rPr lang="en-US" dirty="0" err="1" smtClean="0">
                <a:latin typeface="Arial" pitchFamily="34" charset="0"/>
                <a:cs typeface="Arial" pitchFamily="34" charset="0"/>
              </a:rPr>
              <a:t>bagi</a:t>
            </a:r>
            <a:r>
              <a:rPr lang="en-US" dirty="0" smtClean="0">
                <a:latin typeface="Arial" pitchFamily="34" charset="0"/>
                <a:cs typeface="Arial" pitchFamily="34" charset="0"/>
              </a:rPr>
              <a:t> </a:t>
            </a:r>
            <a:r>
              <a:rPr lang="en-US" dirty="0" err="1" smtClean="0">
                <a:latin typeface="Arial" pitchFamily="34" charset="0"/>
                <a:cs typeface="Arial" pitchFamily="34" charset="0"/>
              </a:rPr>
              <a:t>kepentingan</a:t>
            </a:r>
            <a:r>
              <a:rPr lang="en-US" dirty="0" smtClean="0">
                <a:latin typeface="Arial" pitchFamily="34" charset="0"/>
                <a:cs typeface="Arial" pitchFamily="34" charset="0"/>
              </a:rPr>
              <a:t> </a:t>
            </a:r>
            <a:r>
              <a:rPr lang="en-US" dirty="0" err="1" smtClean="0">
                <a:latin typeface="Arial" pitchFamily="34" charset="0"/>
                <a:cs typeface="Arial" pitchFamily="34" charset="0"/>
              </a:rPr>
              <a:t>sistem</a:t>
            </a:r>
            <a:r>
              <a:rPr lang="en-US" dirty="0" smtClean="0">
                <a:latin typeface="Arial" pitchFamily="34" charset="0"/>
                <a:cs typeface="Arial" pitchFamily="34" charset="0"/>
              </a:rPr>
              <a:t> </a:t>
            </a:r>
            <a:r>
              <a:rPr lang="en-US" dirty="0" err="1" smtClean="0">
                <a:latin typeface="Arial" pitchFamily="34" charset="0"/>
                <a:cs typeface="Arial" pitchFamily="34" charset="0"/>
              </a:rPr>
              <a:t>manajemen</a:t>
            </a:r>
            <a:r>
              <a:rPr lang="en-US" dirty="0" smtClean="0">
                <a:latin typeface="Arial" pitchFamily="34" charset="0"/>
                <a:cs typeface="Arial" pitchFamily="34" charset="0"/>
              </a:rPr>
              <a:t> </a:t>
            </a:r>
            <a:r>
              <a:rPr lang="en-US" dirty="0" err="1" smtClean="0">
                <a:latin typeface="Arial" pitchFamily="34" charset="0"/>
                <a:cs typeface="Arial" pitchFamily="34" charset="0"/>
              </a:rPr>
              <a:t>itu</a:t>
            </a:r>
            <a:r>
              <a:rPr lang="en-US" dirty="0" smtClean="0">
                <a:latin typeface="Arial" pitchFamily="34" charset="0"/>
                <a:cs typeface="Arial" pitchFamily="34" charset="0"/>
              </a:rPr>
              <a:t> </a:t>
            </a:r>
            <a:r>
              <a:rPr lang="en-US" dirty="0" err="1" smtClean="0">
                <a:latin typeface="Arial" pitchFamily="34" charset="0"/>
                <a:cs typeface="Arial" pitchFamily="34" charset="0"/>
              </a:rPr>
              <a:t>sendiri</a:t>
            </a:r>
            <a:r>
              <a:rPr lang="en-US" dirty="0" smtClean="0">
                <a:latin typeface="Arial" pitchFamily="34" charset="0"/>
                <a:cs typeface="Arial" pitchFamily="34" charset="0"/>
              </a:rPr>
              <a:t>. </a:t>
            </a:r>
            <a:r>
              <a:rPr lang="en-US" dirty="0" err="1" smtClean="0">
                <a:latin typeface="Arial" pitchFamily="34" charset="0"/>
                <a:cs typeface="Arial" pitchFamily="34" charset="0"/>
              </a:rPr>
              <a:t>Contoh</a:t>
            </a:r>
            <a:r>
              <a:rPr lang="en-US" dirty="0" smtClean="0">
                <a:latin typeface="Arial" pitchFamily="34" charset="0"/>
                <a:cs typeface="Arial" pitchFamily="34" charset="0"/>
              </a:rPr>
              <a:t> </a:t>
            </a:r>
            <a:r>
              <a:rPr lang="en-US" dirty="0" err="1" smtClean="0">
                <a:latin typeface="Arial" pitchFamily="34" charset="0"/>
                <a:cs typeface="Arial" pitchFamily="34" charset="0"/>
              </a:rPr>
              <a:t>konsep</a:t>
            </a:r>
            <a:r>
              <a:rPr lang="en-US" dirty="0" smtClean="0">
                <a:latin typeface="Arial" pitchFamily="34" charset="0"/>
                <a:cs typeface="Arial" pitchFamily="34" charset="0"/>
              </a:rPr>
              <a:t> </a:t>
            </a:r>
            <a:r>
              <a:rPr lang="en-US" dirty="0" err="1" smtClean="0">
                <a:latin typeface="Arial" pitchFamily="34" charset="0"/>
                <a:cs typeface="Arial" pitchFamily="34" charset="0"/>
              </a:rPr>
              <a:t>produktivitas</a:t>
            </a:r>
            <a:r>
              <a:rPr lang="en-US" dirty="0" smtClean="0">
                <a:latin typeface="Arial" pitchFamily="34" charset="0"/>
                <a:cs typeface="Arial" pitchFamily="34" charset="0"/>
              </a:rPr>
              <a:t> </a:t>
            </a:r>
            <a:r>
              <a:rPr lang="en-US" dirty="0" err="1" smtClean="0">
                <a:latin typeface="Arial" pitchFamily="34" charset="0"/>
                <a:cs typeface="Arial" pitchFamily="34" charset="0"/>
              </a:rPr>
              <a:t>dengan</a:t>
            </a:r>
            <a:r>
              <a:rPr lang="en-US" dirty="0" smtClean="0">
                <a:latin typeface="Arial" pitchFamily="34" charset="0"/>
                <a:cs typeface="Arial" pitchFamily="34" charset="0"/>
              </a:rPr>
              <a:t> </a:t>
            </a:r>
            <a:r>
              <a:rPr lang="en-US" dirty="0" err="1" smtClean="0">
                <a:latin typeface="Arial" pitchFamily="34" charset="0"/>
                <a:cs typeface="Arial" pitchFamily="34" charset="0"/>
              </a:rPr>
              <a:t>dukungan</a:t>
            </a:r>
            <a:r>
              <a:rPr lang="en-US" dirty="0" smtClean="0">
                <a:latin typeface="Arial" pitchFamily="34" charset="0"/>
                <a:cs typeface="Arial" pitchFamily="34" charset="0"/>
              </a:rPr>
              <a:t> </a:t>
            </a:r>
            <a:r>
              <a:rPr lang="en-US" dirty="0" err="1" smtClean="0">
                <a:latin typeface="Arial" pitchFamily="34" charset="0"/>
                <a:cs typeface="Arial" pitchFamily="34" charset="0"/>
              </a:rPr>
              <a:t>penerimaan</a:t>
            </a:r>
            <a:r>
              <a:rPr lang="en-US" dirty="0" smtClean="0">
                <a:latin typeface="Arial" pitchFamily="34" charset="0"/>
                <a:cs typeface="Arial" pitchFamily="34" charset="0"/>
              </a:rPr>
              <a:t> </a:t>
            </a:r>
            <a:r>
              <a:rPr lang="en-US" dirty="0" err="1" smtClean="0">
                <a:latin typeface="Arial" pitchFamily="34" charset="0"/>
                <a:cs typeface="Arial" pitchFamily="34" charset="0"/>
              </a:rPr>
              <a:t>teknologi</a:t>
            </a:r>
            <a:r>
              <a:rPr lang="en-US" dirty="0" smtClean="0">
                <a:latin typeface="Arial" pitchFamily="34" charset="0"/>
                <a:cs typeface="Arial" pitchFamily="34" charset="0"/>
              </a:rPr>
              <a:t> </a:t>
            </a:r>
            <a:r>
              <a:rPr lang="en-US" dirty="0" err="1" smtClean="0">
                <a:latin typeface="Arial" pitchFamily="34" charset="0"/>
                <a:cs typeface="Arial" pitchFamily="34" charset="0"/>
              </a:rPr>
              <a:t>justru</a:t>
            </a:r>
            <a:r>
              <a:rPr lang="en-US" dirty="0" smtClean="0">
                <a:latin typeface="Arial" pitchFamily="34" charset="0"/>
                <a:cs typeface="Arial" pitchFamily="34" charset="0"/>
              </a:rPr>
              <a:t> </a:t>
            </a:r>
            <a:r>
              <a:rPr lang="en-US" dirty="0" err="1" smtClean="0">
                <a:latin typeface="Arial" pitchFamily="34" charset="0"/>
                <a:cs typeface="Arial" pitchFamily="34" charset="0"/>
              </a:rPr>
              <a:t>banyak</a:t>
            </a:r>
            <a:r>
              <a:rPr lang="en-US" dirty="0" smtClean="0">
                <a:latin typeface="Arial" pitchFamily="34" charset="0"/>
                <a:cs typeface="Arial" pitchFamily="34" charset="0"/>
              </a:rPr>
              <a:t> </a:t>
            </a:r>
            <a:r>
              <a:rPr lang="en-US" dirty="0" err="1" smtClean="0">
                <a:latin typeface="Arial" pitchFamily="34" charset="0"/>
                <a:cs typeface="Arial" pitchFamily="34" charset="0"/>
              </a:rPr>
              <a:t>mengurangkan</a:t>
            </a:r>
            <a:r>
              <a:rPr lang="en-US" dirty="0" smtClean="0">
                <a:latin typeface="Arial" pitchFamily="34" charset="0"/>
                <a:cs typeface="Arial" pitchFamily="34" charset="0"/>
              </a:rPr>
              <a:t> (</a:t>
            </a:r>
            <a:r>
              <a:rPr lang="en-US" dirty="0" err="1" smtClean="0">
                <a:latin typeface="Arial" pitchFamily="34" charset="0"/>
                <a:cs typeface="Arial" pitchFamily="34" charset="0"/>
              </a:rPr>
              <a:t>menciutkan</a:t>
            </a:r>
            <a:r>
              <a:rPr lang="en-US" dirty="0" smtClean="0">
                <a:latin typeface="Arial" pitchFamily="34" charset="0"/>
                <a:cs typeface="Arial" pitchFamily="34" charset="0"/>
              </a:rPr>
              <a:t>) </a:t>
            </a:r>
            <a:r>
              <a:rPr lang="en-US" dirty="0" err="1" smtClean="0">
                <a:latin typeface="Arial" pitchFamily="34" charset="0"/>
                <a:cs typeface="Arial" pitchFamily="34" charset="0"/>
              </a:rPr>
              <a:t>skala</a:t>
            </a:r>
            <a:r>
              <a:rPr lang="en-US" dirty="0" smtClean="0">
                <a:latin typeface="Arial" pitchFamily="34" charset="0"/>
                <a:cs typeface="Arial" pitchFamily="34" charset="0"/>
              </a:rPr>
              <a:t> </a:t>
            </a:r>
            <a:r>
              <a:rPr lang="en-US" dirty="0" err="1" smtClean="0">
                <a:latin typeface="Arial" pitchFamily="34" charset="0"/>
                <a:cs typeface="Arial" pitchFamily="34" charset="0"/>
              </a:rPr>
              <a:t>penggunaan</a:t>
            </a:r>
            <a:r>
              <a:rPr lang="en-US" dirty="0" smtClean="0">
                <a:latin typeface="Arial" pitchFamily="34" charset="0"/>
                <a:cs typeface="Arial" pitchFamily="34" charset="0"/>
              </a:rPr>
              <a:t> </a:t>
            </a:r>
            <a:r>
              <a:rPr lang="en-US" dirty="0" err="1" smtClean="0">
                <a:latin typeface="Arial" pitchFamily="34" charset="0"/>
                <a:cs typeface="Arial" pitchFamily="34" charset="0"/>
              </a:rPr>
              <a:t>tenaga</a:t>
            </a:r>
            <a:r>
              <a:rPr lang="en-US" dirty="0" smtClean="0">
                <a:latin typeface="Arial" pitchFamily="34" charset="0"/>
                <a:cs typeface="Arial" pitchFamily="34" charset="0"/>
              </a:rPr>
              <a:t> </a:t>
            </a:r>
            <a:r>
              <a:rPr lang="en-US" dirty="0" err="1" smtClean="0">
                <a:latin typeface="Arial" pitchFamily="34" charset="0"/>
                <a:cs typeface="Arial" pitchFamily="34" charset="0"/>
              </a:rPr>
              <a:t>kerja</a:t>
            </a:r>
            <a:r>
              <a:rPr lang="en-US" dirty="0" smtClean="0">
                <a:latin typeface="Arial" pitchFamily="34" charset="0"/>
                <a:cs typeface="Arial" pitchFamily="34" charset="0"/>
              </a:rPr>
              <a:t>.  </a:t>
            </a:r>
            <a:endParaRPr lang="en-US" dirty="0">
              <a:latin typeface="Arial" pitchFamily="34" charset="0"/>
              <a:cs typeface="Arial" pitchFamily="34" charset="0"/>
            </a:endParaRPr>
          </a:p>
        </p:txBody>
      </p:sp>
    </p:spTree>
  </p:cSld>
  <p:clrMapOvr>
    <a:masterClrMapping/>
  </p:clrMapOvr>
  <p:transition>
    <p:dissolve/>
    <p:sndAc>
      <p:stSnd>
        <p:snd r:embed="rId3" name="whoosh.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2000"/>
                                        <p:tgtEl>
                                          <p:spTgt spid="3"/>
                                        </p:tgtEl>
                                      </p:cBhvr>
                                    </p:animEffect>
                                  </p:childTnLst>
                                </p:cTn>
                              </p:par>
                            </p:childTnLst>
                          </p:cTn>
                        </p:par>
                        <p:par>
                          <p:cTn id="8" fill="hold">
                            <p:stCondLst>
                              <p:cond delay="2000"/>
                            </p:stCondLst>
                            <p:childTnLst>
                              <p:par>
                                <p:cTn id="9" presetID="16" presetClass="entr" presetSubtype="21" fill="hold" grpId="0" nodeType="afterEffect">
                                  <p:stCondLst>
                                    <p:cond delay="0"/>
                                  </p:stCondLst>
                                  <p:childTnLst>
                                    <p:set>
                                      <p:cBhvr>
                                        <p:cTn id="10" dur="1" fill="hold">
                                          <p:stCondLst>
                                            <p:cond delay="0"/>
                                          </p:stCondLst>
                                        </p:cTn>
                                        <p:tgtEl>
                                          <p:spTgt spid="2">
                                            <p:bg/>
                                          </p:spTgt>
                                        </p:tgtEl>
                                        <p:attrNameLst>
                                          <p:attrName>style.visibility</p:attrName>
                                        </p:attrNameLst>
                                      </p:cBhvr>
                                      <p:to>
                                        <p:strVal val="visible"/>
                                      </p:to>
                                    </p:set>
                                    <p:animEffect transition="in" filter="barn(inVertical)">
                                      <p:cBhvr>
                                        <p:cTn id="11" dur="2000"/>
                                        <p:tgtEl>
                                          <p:spTgt spid="2">
                                            <p:bg/>
                                          </p:spTgt>
                                        </p:tgtEl>
                                      </p:cBhvr>
                                    </p:animEffect>
                                  </p:childTnLst>
                                </p:cTn>
                              </p:par>
                            </p:childTnLst>
                          </p:cTn>
                        </p:par>
                        <p:par>
                          <p:cTn id="12" fill="hold">
                            <p:stCondLst>
                              <p:cond delay="4000"/>
                            </p:stCondLst>
                            <p:childTnLst>
                              <p:par>
                                <p:cTn id="13" presetID="16" presetClass="entr" presetSubtype="21" fill="hold" grpId="0" nodeType="after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barn(inVertical)">
                                      <p:cBhvr>
                                        <p:cTn id="15" dur="2000"/>
                                        <p:tgtEl>
                                          <p:spTgt spid="2">
                                            <p:txEl>
                                              <p:pRg st="0" end="0"/>
                                            </p:txEl>
                                          </p:spTgt>
                                        </p:tgtEl>
                                      </p:cBhvr>
                                    </p:animEffect>
                                  </p:childTnLst>
                                </p:cTn>
                              </p:par>
                            </p:childTnLst>
                          </p:cTn>
                        </p:par>
                        <p:par>
                          <p:cTn id="16" fill="hold">
                            <p:stCondLst>
                              <p:cond delay="6000"/>
                            </p:stCondLst>
                            <p:childTnLst>
                              <p:par>
                                <p:cTn id="17" presetID="16" presetClass="entr" presetSubtype="21" fill="hold" grpId="0" nodeType="after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barn(inVertical)">
                                      <p:cBhvr>
                                        <p:cTn id="19" dur="2000"/>
                                        <p:tgtEl>
                                          <p:spTgt spid="2">
                                            <p:txEl>
                                              <p:pRg st="1" end="1"/>
                                            </p:txEl>
                                          </p:spTgt>
                                        </p:tgtEl>
                                      </p:cBhvr>
                                    </p:animEffect>
                                  </p:childTnLst>
                                </p:cTn>
                              </p:par>
                            </p:childTnLst>
                          </p:cTn>
                        </p:par>
                        <p:par>
                          <p:cTn id="20" fill="hold">
                            <p:stCondLst>
                              <p:cond delay="8000"/>
                            </p:stCondLst>
                            <p:childTnLst>
                              <p:par>
                                <p:cTn id="21" presetID="16" presetClass="entr" presetSubtype="21" fill="hold" grpId="0" nodeType="after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barn(inVertical)">
                                      <p:cBhvr>
                                        <p:cTn id="23"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4"/>
            <a:ext cx="9144000" cy="357190"/>
          </a:xfrm>
          <a:blipFill>
            <a:blip r:embed="rId4" cstate="print"/>
            <a:tile tx="0" ty="0" sx="100000" sy="100000" flip="none" algn="tl"/>
          </a:blipFill>
        </p:spPr>
        <p:txBody>
          <a:bodyPr>
            <a:noAutofit/>
          </a:bodyPr>
          <a:lstStyle/>
          <a:p>
            <a:r>
              <a:rPr lang="en-US" sz="2400" b="1" dirty="0" smtClean="0">
                <a:solidFill>
                  <a:srgbClr val="FF0000"/>
                </a:solidFill>
              </a:rPr>
              <a:t>C. </a:t>
            </a:r>
            <a:r>
              <a:rPr lang="en-US" sz="2400" b="1" dirty="0" err="1" smtClean="0">
                <a:solidFill>
                  <a:srgbClr val="FF0000"/>
                </a:solidFill>
              </a:rPr>
              <a:t>Teori</a:t>
            </a:r>
            <a:r>
              <a:rPr lang="en-US" sz="2400" b="1" dirty="0" smtClean="0">
                <a:solidFill>
                  <a:srgbClr val="FF0000"/>
                </a:solidFill>
              </a:rPr>
              <a:t> </a:t>
            </a:r>
            <a:r>
              <a:rPr lang="en-US" sz="2400" b="1" dirty="0" err="1" smtClean="0">
                <a:solidFill>
                  <a:srgbClr val="FF0000"/>
                </a:solidFill>
              </a:rPr>
              <a:t>Manajemen</a:t>
            </a:r>
            <a:r>
              <a:rPr lang="en-US" sz="2400" b="1" dirty="0" smtClean="0">
                <a:solidFill>
                  <a:srgbClr val="FF0000"/>
                </a:solidFill>
              </a:rPr>
              <a:t> </a:t>
            </a:r>
            <a:r>
              <a:rPr lang="en-US" sz="2400" b="1" dirty="0" err="1" smtClean="0">
                <a:solidFill>
                  <a:srgbClr val="FF0000"/>
                </a:solidFill>
              </a:rPr>
              <a:t>Klasik</a:t>
            </a:r>
            <a:r>
              <a:rPr lang="en-US" sz="2400" b="1" dirty="0" smtClean="0">
                <a:solidFill>
                  <a:srgbClr val="FF0000"/>
                </a:solidFill>
              </a:rPr>
              <a:t>.</a:t>
            </a:r>
            <a:endParaRPr lang="en-US" sz="2400" b="1" dirty="0">
              <a:solidFill>
                <a:srgbClr val="FF0000"/>
              </a:solidFill>
            </a:endParaRPr>
          </a:p>
        </p:txBody>
      </p:sp>
      <p:sp>
        <p:nvSpPr>
          <p:cNvPr id="2" name="Content Placeholder 1"/>
          <p:cNvSpPr>
            <a:spLocks noGrp="1"/>
          </p:cNvSpPr>
          <p:nvPr>
            <p:ph idx="1"/>
          </p:nvPr>
        </p:nvSpPr>
        <p:spPr>
          <a:xfrm>
            <a:off x="0" y="428604"/>
            <a:ext cx="9144000" cy="6715172"/>
          </a:xfrm>
          <a:blipFill>
            <a:blip r:embed="rId5" cstate="print"/>
            <a:tile tx="0" ty="0" sx="100000" sy="100000" flip="none" algn="tl"/>
          </a:blipFill>
          <a:ln w="76200">
            <a:noFill/>
          </a:ln>
        </p:spPr>
        <p:txBody>
          <a:bodyPr>
            <a:normAutofit fontScale="32500" lnSpcReduction="20000"/>
          </a:bodyPr>
          <a:lstStyle/>
          <a:p>
            <a:pPr marL="624078" indent="-514350">
              <a:buNone/>
            </a:pPr>
            <a:r>
              <a:rPr lang="en-US" dirty="0" smtClean="0"/>
              <a:t> </a:t>
            </a:r>
            <a:r>
              <a:rPr lang="en-US" sz="7400" dirty="0" smtClean="0">
                <a:latin typeface="Arial" pitchFamily="34" charset="0"/>
                <a:cs typeface="Arial" pitchFamily="34" charset="0"/>
              </a:rPr>
              <a:t>1. </a:t>
            </a:r>
            <a:r>
              <a:rPr lang="en-US" sz="7400" b="1" dirty="0" smtClean="0">
                <a:latin typeface="Arial" pitchFamily="34" charset="0"/>
                <a:cs typeface="Arial" pitchFamily="34" charset="0"/>
              </a:rPr>
              <a:t>Henry </a:t>
            </a:r>
            <a:r>
              <a:rPr lang="en-US" sz="7400" b="1" dirty="0" err="1" smtClean="0">
                <a:latin typeface="Arial" pitchFamily="34" charset="0"/>
                <a:cs typeface="Arial" pitchFamily="34" charset="0"/>
              </a:rPr>
              <a:t>fayol</a:t>
            </a:r>
            <a:r>
              <a:rPr lang="en-US" sz="7400" b="1" dirty="0" smtClean="0">
                <a:latin typeface="Arial" pitchFamily="34" charset="0"/>
                <a:cs typeface="Arial" pitchFamily="34" charset="0"/>
              </a:rPr>
              <a:t> (1841-1925) </a:t>
            </a:r>
            <a:endParaRPr lang="id-ID" sz="7400" b="1" dirty="0" smtClean="0">
              <a:latin typeface="Arial" pitchFamily="34" charset="0"/>
              <a:cs typeface="Arial" pitchFamily="34" charset="0"/>
            </a:endParaRPr>
          </a:p>
          <a:p>
            <a:pPr marL="624078" indent="-514350">
              <a:buNone/>
            </a:pPr>
            <a:r>
              <a:rPr lang="id-ID" sz="7400" b="1" dirty="0" err="1" smtClean="0">
                <a:latin typeface="Arial" pitchFamily="34" charset="0"/>
                <a:cs typeface="Arial" pitchFamily="34" charset="0"/>
              </a:rPr>
              <a:t>A</a:t>
            </a:r>
            <a:r>
              <a:rPr lang="en-US" sz="7400" b="1" dirty="0" err="1" smtClean="0">
                <a:latin typeface="Arial" pitchFamily="34" charset="0"/>
                <a:cs typeface="Arial" pitchFamily="34" charset="0"/>
              </a:rPr>
              <a:t>dalah</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seorang</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indutriawan</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perancis</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yg</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kemudian</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terkenal</a:t>
            </a:r>
            <a:endParaRPr lang="id-ID" sz="7400" b="1" dirty="0" smtClean="0">
              <a:latin typeface="Arial" pitchFamily="34" charset="0"/>
              <a:cs typeface="Arial" pitchFamily="34" charset="0"/>
            </a:endParaRPr>
          </a:p>
          <a:p>
            <a:pPr marL="624078" indent="-514350">
              <a:buNone/>
            </a:pP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sebagai</a:t>
            </a:r>
            <a:r>
              <a:rPr lang="id-ID" sz="7400" b="1" dirty="0" smtClean="0">
                <a:latin typeface="Arial" pitchFamily="34" charset="0"/>
                <a:cs typeface="Arial" pitchFamily="34" charset="0"/>
              </a:rPr>
              <a:t> b</a:t>
            </a:r>
            <a:r>
              <a:rPr lang="en-US" sz="7400" b="1" dirty="0" err="1" smtClean="0">
                <a:latin typeface="Arial" pitchFamily="34" charset="0"/>
                <a:cs typeface="Arial" pitchFamily="34" charset="0"/>
              </a:rPr>
              <a:t>apak</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manajemen</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opersional</a:t>
            </a:r>
            <a:r>
              <a:rPr lang="id-ID" sz="7400" b="1" dirty="0" smtClean="0">
                <a:latin typeface="Arial" pitchFamily="34" charset="0"/>
                <a:cs typeface="Arial" pitchFamily="34" charset="0"/>
              </a:rPr>
              <a:t>,</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mengembangkan</a:t>
            </a:r>
            <a:endParaRPr lang="id-ID" sz="7400" b="1" dirty="0" smtClean="0">
              <a:latin typeface="Arial" pitchFamily="34" charset="0"/>
              <a:cs typeface="Arial" pitchFamily="34" charset="0"/>
            </a:endParaRPr>
          </a:p>
          <a:p>
            <a:pPr marL="624078" indent="-514350">
              <a:buNone/>
            </a:pP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manajemen</a:t>
            </a:r>
            <a:r>
              <a:rPr lang="id-ID" sz="7400" b="1" dirty="0" smtClean="0">
                <a:latin typeface="Arial" pitchFamily="34" charset="0"/>
                <a:cs typeface="Arial" pitchFamily="34" charset="0"/>
              </a:rPr>
              <a:t> </a:t>
            </a:r>
            <a:r>
              <a:rPr lang="en-US" sz="7400" b="1" dirty="0" smtClean="0">
                <a:latin typeface="Arial" pitchFamily="34" charset="0"/>
                <a:cs typeface="Arial" pitchFamily="34" charset="0"/>
              </a:rPr>
              <a:t> </a:t>
            </a:r>
            <a:r>
              <a:rPr lang="id-ID" sz="7400" b="1" dirty="0" smtClean="0">
                <a:latin typeface="Arial" pitchFamily="34" charset="0"/>
                <a:cs typeface="Arial" pitchFamily="34" charset="0"/>
              </a:rPr>
              <a:t>s</a:t>
            </a:r>
            <a:r>
              <a:rPr lang="en-US" sz="7400" b="1" dirty="0" err="1" smtClean="0">
                <a:latin typeface="Arial" pitchFamily="34" charset="0"/>
                <a:cs typeface="Arial" pitchFamily="34" charset="0"/>
              </a:rPr>
              <a:t>ebagaimana</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yg</a:t>
            </a:r>
            <a:r>
              <a:rPr lang="en-US" sz="7400" b="1" dirty="0" smtClean="0">
                <a:latin typeface="Arial" pitchFamily="34" charset="0"/>
                <a:cs typeface="Arial" pitchFamily="34" charset="0"/>
              </a:rPr>
              <a:t> </a:t>
            </a:r>
            <a:r>
              <a:rPr lang="id-ID" sz="7400" b="1" dirty="0" smtClean="0">
                <a:latin typeface="Arial" pitchFamily="34" charset="0"/>
                <a:cs typeface="Arial" pitchFamily="34" charset="0"/>
              </a:rPr>
              <a:t>d</a:t>
            </a:r>
            <a:r>
              <a:rPr lang="en-US" sz="7400" b="1" dirty="0" err="1" smtClean="0">
                <a:latin typeface="Arial" pitchFamily="34" charset="0"/>
                <a:cs typeface="Arial" pitchFamily="34" charset="0"/>
              </a:rPr>
              <a:t>ikemukakannya</a:t>
            </a:r>
            <a:r>
              <a:rPr lang="en-US" sz="7400" b="1" dirty="0" smtClean="0">
                <a:latin typeface="Arial" pitchFamily="34" charset="0"/>
                <a:cs typeface="Arial" pitchFamily="34" charset="0"/>
              </a:rPr>
              <a:t> </a:t>
            </a:r>
            <a:r>
              <a:rPr lang="id-ID" sz="7400" b="1" dirty="0" smtClean="0">
                <a:latin typeface="Arial" pitchFamily="34" charset="0"/>
                <a:cs typeface="Arial" pitchFamily="34" charset="0"/>
              </a:rPr>
              <a:t> d</a:t>
            </a:r>
            <a:r>
              <a:rPr lang="en-US" sz="7400" b="1" dirty="0" err="1" smtClean="0">
                <a:latin typeface="Arial" pitchFamily="34" charset="0"/>
                <a:cs typeface="Arial" pitchFamily="34" charset="0"/>
              </a:rPr>
              <a:t>alam</a:t>
            </a:r>
            <a:r>
              <a:rPr lang="id-ID" sz="7400" b="1" dirty="0" smtClean="0">
                <a:latin typeface="Arial" pitchFamily="34" charset="0"/>
                <a:cs typeface="Arial" pitchFamily="34" charset="0"/>
              </a:rPr>
              <a:t> </a:t>
            </a:r>
          </a:p>
          <a:p>
            <a:pPr marL="624078" indent="-514350">
              <a:buNone/>
            </a:pPr>
            <a:r>
              <a:rPr lang="en-US" sz="7400" b="1" dirty="0" err="1" smtClean="0">
                <a:latin typeface="Arial" pitchFamily="34" charset="0"/>
                <a:cs typeface="Arial" pitchFamily="34" charset="0"/>
              </a:rPr>
              <a:t>bukunya</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yg</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terkenal</a:t>
            </a:r>
            <a:r>
              <a:rPr lang="en-US" sz="7400" b="1" dirty="0" smtClean="0">
                <a:latin typeface="Arial" pitchFamily="34" charset="0"/>
                <a:cs typeface="Arial" pitchFamily="34" charset="0"/>
              </a:rPr>
              <a:t> </a:t>
            </a:r>
            <a:r>
              <a:rPr lang="id-ID" sz="7400" b="1" dirty="0" smtClean="0">
                <a:latin typeface="Arial" pitchFamily="34" charset="0"/>
                <a:cs typeface="Arial" pitchFamily="34" charset="0"/>
              </a:rPr>
              <a:t> </a:t>
            </a:r>
            <a:r>
              <a:rPr lang="en-US" sz="7400" b="1" dirty="0" err="1" smtClean="0">
                <a:latin typeface="Arial" pitchFamily="34" charset="0"/>
                <a:cs typeface="Arial" pitchFamily="34" charset="0"/>
              </a:rPr>
              <a:t>berjudul</a:t>
            </a:r>
            <a:r>
              <a:rPr lang="en-US" sz="7400" b="1" dirty="0" smtClean="0">
                <a:latin typeface="Arial" pitchFamily="34" charset="0"/>
                <a:cs typeface="Arial" pitchFamily="34" charset="0"/>
              </a:rPr>
              <a:t>, Administration</a:t>
            </a:r>
            <a:r>
              <a:rPr lang="id-ID" sz="7400" b="1" dirty="0" smtClean="0">
                <a:latin typeface="Arial" pitchFamily="34" charset="0"/>
                <a:cs typeface="Arial" pitchFamily="34" charset="0"/>
              </a:rPr>
              <a:t> </a:t>
            </a:r>
            <a:r>
              <a:rPr lang="en-US" sz="7400" b="1" dirty="0" err="1" smtClean="0">
                <a:latin typeface="Arial" pitchFamily="34" charset="0"/>
                <a:cs typeface="Arial" pitchFamily="34" charset="0"/>
              </a:rPr>
              <a:t>Industrielle</a:t>
            </a:r>
            <a:r>
              <a:rPr lang="en-US" sz="7400" b="1" dirty="0" smtClean="0">
                <a:latin typeface="Arial" pitchFamily="34" charset="0"/>
                <a:cs typeface="Arial" pitchFamily="34" charset="0"/>
              </a:rPr>
              <a:t> et</a:t>
            </a:r>
            <a:endParaRPr lang="id-ID" sz="7400" b="1" dirty="0" smtClean="0">
              <a:latin typeface="Arial" pitchFamily="34" charset="0"/>
              <a:cs typeface="Arial" pitchFamily="34" charset="0"/>
            </a:endParaRPr>
          </a:p>
          <a:p>
            <a:pPr marL="624078" indent="-514350">
              <a:buNone/>
            </a:pP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Generale</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Fayol</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berpendapat</a:t>
            </a:r>
            <a:r>
              <a:rPr lang="en-US" sz="7400" b="1" dirty="0" smtClean="0">
                <a:latin typeface="Arial" pitchFamily="34" charset="0"/>
                <a:cs typeface="Arial" pitchFamily="34" charset="0"/>
              </a:rPr>
              <a:t> </a:t>
            </a:r>
            <a:r>
              <a:rPr lang="id-ID" sz="7400" b="1" dirty="0" smtClean="0">
                <a:latin typeface="Arial" pitchFamily="34" charset="0"/>
                <a:cs typeface="Arial" pitchFamily="34" charset="0"/>
              </a:rPr>
              <a:t> </a:t>
            </a:r>
            <a:r>
              <a:rPr lang="en-US" sz="7400" b="1" dirty="0" err="1" smtClean="0">
                <a:latin typeface="Arial" pitchFamily="34" charset="0"/>
                <a:cs typeface="Arial" pitchFamily="34" charset="0"/>
              </a:rPr>
              <a:t>bahwa</a:t>
            </a:r>
            <a:r>
              <a:rPr lang="id-ID" sz="7400" b="1" dirty="0" smtClean="0">
                <a:latin typeface="Arial" pitchFamily="34" charset="0"/>
                <a:cs typeface="Arial" pitchFamily="34" charset="0"/>
              </a:rPr>
              <a:t> </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dalam</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perusahaan</a:t>
            </a:r>
            <a:endParaRPr lang="id-ID" sz="7400" b="1" dirty="0" smtClean="0">
              <a:latin typeface="Arial" pitchFamily="34" charset="0"/>
              <a:cs typeface="Arial" pitchFamily="34" charset="0"/>
            </a:endParaRPr>
          </a:p>
          <a:p>
            <a:pPr marL="624078" indent="-514350">
              <a:buNone/>
            </a:pP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industri</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kegiatan-kegiatan</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yg</a:t>
            </a:r>
            <a:r>
              <a:rPr lang="id-ID" sz="7400" b="1" dirty="0" smtClean="0">
                <a:latin typeface="Arial" pitchFamily="34" charset="0"/>
                <a:cs typeface="Arial" pitchFamily="34" charset="0"/>
              </a:rPr>
              <a:t> </a:t>
            </a:r>
            <a:r>
              <a:rPr lang="en-US" sz="7400" b="1" dirty="0" err="1" smtClean="0">
                <a:latin typeface="Arial" pitchFamily="34" charset="0"/>
                <a:cs typeface="Arial" pitchFamily="34" charset="0"/>
              </a:rPr>
              <a:t>dilaksanakan</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manajemen</a:t>
            </a:r>
            <a:endParaRPr lang="id-ID" sz="7400" b="1" dirty="0" smtClean="0">
              <a:latin typeface="Arial" pitchFamily="34" charset="0"/>
              <a:cs typeface="Arial" pitchFamily="34" charset="0"/>
            </a:endParaRPr>
          </a:p>
          <a:p>
            <a:pPr marL="624078" indent="-514350">
              <a:buNone/>
            </a:pP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dapat</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di</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bagi</a:t>
            </a:r>
            <a:r>
              <a:rPr lang="id-ID" sz="7400" b="1" dirty="0" smtClean="0">
                <a:latin typeface="Arial" pitchFamily="34" charset="0"/>
                <a:cs typeface="Arial" pitchFamily="34" charset="0"/>
              </a:rPr>
              <a:t>.</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Dalam</a:t>
            </a:r>
            <a:r>
              <a:rPr lang="id-ID" sz="7400" b="1" dirty="0" smtClean="0">
                <a:latin typeface="Arial" pitchFamily="34" charset="0"/>
                <a:cs typeface="Arial" pitchFamily="34" charset="0"/>
              </a:rPr>
              <a:t> </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beberapa</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kelompok</a:t>
            </a:r>
            <a:r>
              <a:rPr lang="id-ID" sz="7400" b="1" dirty="0" smtClean="0">
                <a:latin typeface="Arial" pitchFamily="34" charset="0"/>
                <a:cs typeface="Arial" pitchFamily="34" charset="0"/>
              </a:rPr>
              <a:t> </a:t>
            </a:r>
            <a:r>
              <a:rPr lang="en-US" sz="7400" b="1" dirty="0" err="1" smtClean="0">
                <a:latin typeface="Arial" pitchFamily="34" charset="0"/>
                <a:cs typeface="Arial" pitchFamily="34" charset="0"/>
              </a:rPr>
              <a:t>tugas</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yaitu</a:t>
            </a:r>
            <a:r>
              <a:rPr lang="en-US" sz="7400" b="1" dirty="0" smtClean="0">
                <a:latin typeface="Arial" pitchFamily="34" charset="0"/>
                <a:cs typeface="Arial" pitchFamily="34" charset="0"/>
              </a:rPr>
              <a:t> : </a:t>
            </a:r>
          </a:p>
          <a:p>
            <a:pPr marL="624078" indent="-514350">
              <a:buFont typeface="Arial" pitchFamily="34" charset="0"/>
              <a:buChar char="•"/>
            </a:pPr>
            <a:r>
              <a:rPr lang="en-US" sz="7400" b="1" dirty="0" smtClean="0">
                <a:latin typeface="Arial" pitchFamily="34" charset="0"/>
                <a:cs typeface="Arial" pitchFamily="34" charset="0"/>
              </a:rPr>
              <a:t>Technical : (</a:t>
            </a:r>
            <a:r>
              <a:rPr lang="en-US" sz="7400" b="1" dirty="0" err="1" smtClean="0">
                <a:latin typeface="Arial" pitchFamily="34" charset="0"/>
                <a:cs typeface="Arial" pitchFamily="34" charset="0"/>
              </a:rPr>
              <a:t>Kegiatannya</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meliputi</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merencanakan</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dan</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meng</a:t>
            </a:r>
            <a:r>
              <a:rPr lang="id-ID" sz="7400" b="1" dirty="0" smtClean="0">
                <a:latin typeface="Arial" pitchFamily="34" charset="0"/>
                <a:cs typeface="Arial" pitchFamily="34" charset="0"/>
              </a:rPr>
              <a:t>o</a:t>
            </a:r>
            <a:r>
              <a:rPr lang="en-US" sz="7400" b="1" dirty="0" err="1" smtClean="0">
                <a:latin typeface="Arial" pitchFamily="34" charset="0"/>
                <a:cs typeface="Arial" pitchFamily="34" charset="0"/>
              </a:rPr>
              <a:t>rganisasi</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produk</a:t>
            </a:r>
            <a:r>
              <a:rPr lang="en-US" sz="7400" b="1" dirty="0" smtClean="0">
                <a:latin typeface="Arial" pitchFamily="34" charset="0"/>
                <a:cs typeface="Arial" pitchFamily="34" charset="0"/>
              </a:rPr>
              <a:t>)</a:t>
            </a:r>
          </a:p>
          <a:p>
            <a:pPr marL="624078" indent="-514350">
              <a:buFont typeface="Arial" pitchFamily="34" charset="0"/>
              <a:buChar char="•"/>
            </a:pPr>
            <a:r>
              <a:rPr lang="en-US" sz="7400" b="1" dirty="0" smtClean="0">
                <a:latin typeface="Arial" pitchFamily="34" charset="0"/>
                <a:cs typeface="Arial" pitchFamily="34" charset="0"/>
              </a:rPr>
              <a:t>Commercial : (</a:t>
            </a:r>
            <a:r>
              <a:rPr lang="en-US" sz="7400" b="1" dirty="0" err="1" smtClean="0">
                <a:latin typeface="Arial" pitchFamily="34" charset="0"/>
                <a:cs typeface="Arial" pitchFamily="34" charset="0"/>
              </a:rPr>
              <a:t>membeli</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bahan</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dan</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menjual</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barang</a:t>
            </a:r>
            <a:r>
              <a:rPr lang="en-US" sz="7400" b="1" dirty="0" smtClean="0">
                <a:latin typeface="Arial" pitchFamily="34" charset="0"/>
                <a:cs typeface="Arial" pitchFamily="34" charset="0"/>
              </a:rPr>
              <a:t>)</a:t>
            </a:r>
          </a:p>
          <a:p>
            <a:pPr marL="624078" indent="-514350">
              <a:buFont typeface="Arial" pitchFamily="34" charset="0"/>
              <a:buChar char="•"/>
            </a:pPr>
            <a:r>
              <a:rPr lang="en-US" sz="7400" b="1" dirty="0" err="1" smtClean="0">
                <a:latin typeface="Arial" pitchFamily="34" charset="0"/>
                <a:cs typeface="Arial" pitchFamily="34" charset="0"/>
              </a:rPr>
              <a:t>Finansial</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Mencari</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dan</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menggunakan</a:t>
            </a:r>
            <a:r>
              <a:rPr lang="en-US" sz="7400" b="1" dirty="0" smtClean="0">
                <a:latin typeface="Arial" pitchFamily="34" charset="0"/>
                <a:cs typeface="Arial" pitchFamily="34" charset="0"/>
              </a:rPr>
              <a:t> modal)</a:t>
            </a:r>
          </a:p>
          <a:p>
            <a:pPr marL="624078" indent="-514350">
              <a:buFont typeface="Arial" pitchFamily="34" charset="0"/>
              <a:buChar char="•"/>
            </a:pPr>
            <a:r>
              <a:rPr lang="en-US" sz="7400" b="1" dirty="0" smtClean="0">
                <a:latin typeface="Arial" pitchFamily="34" charset="0"/>
                <a:cs typeface="Arial" pitchFamily="34" charset="0"/>
              </a:rPr>
              <a:t>Security (</a:t>
            </a:r>
            <a:r>
              <a:rPr lang="en-US" sz="7400" b="1" dirty="0" err="1" smtClean="0">
                <a:latin typeface="Arial" pitchFamily="34" charset="0"/>
                <a:cs typeface="Arial" pitchFamily="34" charset="0"/>
              </a:rPr>
              <a:t>menjaga</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keamanan</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menjaga</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har</a:t>
            </a:r>
            <a:r>
              <a:rPr lang="id-ID" sz="7400" b="1" dirty="0" smtClean="0">
                <a:latin typeface="Arial" pitchFamily="34" charset="0"/>
                <a:cs typeface="Arial" pitchFamily="34" charset="0"/>
              </a:rPr>
              <a:t>t</a:t>
            </a:r>
            <a:r>
              <a:rPr lang="en-US" sz="7400" b="1" dirty="0" smtClean="0">
                <a:latin typeface="Arial" pitchFamily="34" charset="0"/>
                <a:cs typeface="Arial" pitchFamily="34" charset="0"/>
              </a:rPr>
              <a:t>a </a:t>
            </a:r>
            <a:r>
              <a:rPr lang="en-US" sz="7400" b="1" dirty="0" err="1" smtClean="0">
                <a:latin typeface="Arial" pitchFamily="34" charset="0"/>
                <a:cs typeface="Arial" pitchFamily="34" charset="0"/>
              </a:rPr>
              <a:t>benda</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perusahaan</a:t>
            </a:r>
            <a:endParaRPr lang="en-US" sz="7400" b="1" dirty="0" smtClean="0">
              <a:latin typeface="Arial" pitchFamily="34" charset="0"/>
              <a:cs typeface="Arial" pitchFamily="34" charset="0"/>
            </a:endParaRPr>
          </a:p>
          <a:p>
            <a:pPr marL="624078" indent="-514350">
              <a:buFont typeface="Arial" pitchFamily="34" charset="0"/>
              <a:buChar char="•"/>
            </a:pPr>
            <a:r>
              <a:rPr lang="en-US" sz="7400" b="1" dirty="0" err="1" smtClean="0">
                <a:latin typeface="Arial" pitchFamily="34" charset="0"/>
                <a:cs typeface="Arial" pitchFamily="34" charset="0"/>
              </a:rPr>
              <a:t>Akuntansi</a:t>
            </a:r>
            <a:r>
              <a:rPr lang="en-US" sz="7400" b="1" dirty="0" smtClean="0">
                <a:latin typeface="Arial" pitchFamily="34" charset="0"/>
                <a:cs typeface="Arial" pitchFamily="34" charset="0"/>
              </a:rPr>
              <a:t> : (</a:t>
            </a:r>
            <a:r>
              <a:rPr lang="en-US" sz="7400" b="1" dirty="0" err="1" smtClean="0">
                <a:latin typeface="Arial" pitchFamily="34" charset="0"/>
                <a:cs typeface="Arial" pitchFamily="34" charset="0"/>
              </a:rPr>
              <a:t>Mencata</a:t>
            </a:r>
            <a:r>
              <a:rPr lang="id-ID" sz="7400" b="1" dirty="0" smtClean="0">
                <a:latin typeface="Arial" pitchFamily="34" charset="0"/>
                <a:cs typeface="Arial" pitchFamily="34" charset="0"/>
              </a:rPr>
              <a:t>t</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menghitung</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mengkalkulasi</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biaya</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menhitung</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dan</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menentukan</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keuntungan</a:t>
            </a:r>
            <a:r>
              <a:rPr lang="en-US" sz="7400" b="1" dirty="0" smtClean="0">
                <a:latin typeface="Arial" pitchFamily="34" charset="0"/>
                <a:cs typeface="Arial" pitchFamily="34" charset="0"/>
              </a:rPr>
              <a:t> )</a:t>
            </a:r>
          </a:p>
          <a:p>
            <a:pPr marL="624078" indent="-514350">
              <a:buFont typeface="Arial" pitchFamily="34" charset="0"/>
              <a:buChar char="•"/>
            </a:pPr>
            <a:r>
              <a:rPr lang="en-US" sz="7400" b="1" dirty="0" err="1" smtClean="0">
                <a:latin typeface="Arial" pitchFamily="34" charset="0"/>
                <a:cs typeface="Arial" pitchFamily="34" charset="0"/>
              </a:rPr>
              <a:t>Tugas</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manajerial</a:t>
            </a:r>
            <a:r>
              <a:rPr lang="en-US" sz="7400" b="1" dirty="0" smtClean="0">
                <a:latin typeface="Arial" pitchFamily="34" charset="0"/>
                <a:cs typeface="Arial" pitchFamily="34" charset="0"/>
              </a:rPr>
              <a:t> ; (</a:t>
            </a:r>
            <a:r>
              <a:rPr lang="en-US" sz="7400" b="1" dirty="0" err="1" smtClean="0">
                <a:latin typeface="Arial" pitchFamily="34" charset="0"/>
                <a:cs typeface="Arial" pitchFamily="34" charset="0"/>
              </a:rPr>
              <a:t>menjalankan</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fungsi</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dalam</a:t>
            </a:r>
            <a:r>
              <a:rPr lang="en-US" sz="7400" b="1" dirty="0" smtClean="0">
                <a:latin typeface="Arial" pitchFamily="34" charset="0"/>
                <a:cs typeface="Arial" pitchFamily="34" charset="0"/>
              </a:rPr>
              <a:t> </a:t>
            </a:r>
            <a:r>
              <a:rPr lang="en-US" sz="7400" b="1" dirty="0" err="1" smtClean="0">
                <a:latin typeface="Arial" pitchFamily="34" charset="0"/>
                <a:cs typeface="Arial" pitchFamily="34" charset="0"/>
              </a:rPr>
              <a:t>manajemen</a:t>
            </a:r>
            <a:r>
              <a:rPr lang="en-US" sz="7400" b="1" dirty="0" smtClean="0">
                <a:latin typeface="Arial" pitchFamily="34" charset="0"/>
                <a:cs typeface="Arial" pitchFamily="34" charset="0"/>
              </a:rPr>
              <a:t>)</a:t>
            </a:r>
          </a:p>
          <a:p>
            <a:pPr marL="624078" indent="-514350">
              <a:buAutoNum type="arabicPeriod"/>
            </a:pPr>
            <a:endParaRPr lang="en-US" dirty="0"/>
          </a:p>
        </p:txBody>
      </p:sp>
    </p:spTree>
  </p:cSld>
  <p:clrMapOvr>
    <a:masterClrMapping/>
  </p:clrMapOvr>
  <p:transition spd="slow">
    <p:sndAc>
      <p:stSnd>
        <p:snd r:embed="rId3" name="coin.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2000" fill="hold"/>
                                        <p:tgtEl>
                                          <p:spTgt spid="3"/>
                                        </p:tgtEl>
                                        <p:attrNameLst>
                                          <p:attrName>ppt_x</p:attrName>
                                        </p:attrNameLst>
                                      </p:cBhvr>
                                      <p:tavLst>
                                        <p:tav tm="0">
                                          <p:val>
                                            <p:strVal val="0-#ppt_w/2"/>
                                          </p:val>
                                        </p:tav>
                                        <p:tav tm="100000">
                                          <p:val>
                                            <p:strVal val="#ppt_x"/>
                                          </p:val>
                                        </p:tav>
                                      </p:tavLst>
                                    </p:anim>
                                    <p:anim calcmode="lin" valueType="num">
                                      <p:cBhvr additive="base">
                                        <p:cTn id="8" dur="2000" fill="hold"/>
                                        <p:tgtEl>
                                          <p:spTgt spid="3"/>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grpId="0" nodeType="afterEffect">
                                  <p:stCondLst>
                                    <p:cond delay="0"/>
                                  </p:stCondLst>
                                  <p:childTnLst>
                                    <p:set>
                                      <p:cBhvr>
                                        <p:cTn id="11" dur="1" fill="hold">
                                          <p:stCondLst>
                                            <p:cond delay="0"/>
                                          </p:stCondLst>
                                        </p:cTn>
                                        <p:tgtEl>
                                          <p:spTgt spid="2">
                                            <p:bg/>
                                          </p:spTgt>
                                        </p:tgtEl>
                                        <p:attrNameLst>
                                          <p:attrName>style.visibility</p:attrName>
                                        </p:attrNameLst>
                                      </p:cBhvr>
                                      <p:to>
                                        <p:strVal val="visible"/>
                                      </p:to>
                                    </p:set>
                                    <p:anim calcmode="lin" valueType="num">
                                      <p:cBhvr additive="base">
                                        <p:cTn id="12" dur="2000" fill="hold"/>
                                        <p:tgtEl>
                                          <p:spTgt spid="2">
                                            <p:bg/>
                                          </p:spTgt>
                                        </p:tgtEl>
                                        <p:attrNameLst>
                                          <p:attrName>ppt_x</p:attrName>
                                        </p:attrNameLst>
                                      </p:cBhvr>
                                      <p:tavLst>
                                        <p:tav tm="0">
                                          <p:val>
                                            <p:strVal val="0-#ppt_w/2"/>
                                          </p:val>
                                        </p:tav>
                                        <p:tav tm="100000">
                                          <p:val>
                                            <p:strVal val="#ppt_x"/>
                                          </p:val>
                                        </p:tav>
                                      </p:tavLst>
                                    </p:anim>
                                    <p:anim calcmode="lin" valueType="num">
                                      <p:cBhvr additive="base">
                                        <p:cTn id="13" dur="2000" fill="hold"/>
                                        <p:tgtEl>
                                          <p:spTgt spid="2">
                                            <p:bg/>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grpId="0" nodeType="after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 calcmode="lin" valueType="num">
                                      <p:cBhvr additive="base">
                                        <p:cTn id="17" dur="20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grpId="0" nodeType="after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 calcmode="lin" valueType="num">
                                      <p:cBhvr additive="base">
                                        <p:cTn id="22" dur="20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12" fill="hold" grpId="0" nodeType="afterEffect">
                                  <p:stCondLst>
                                    <p:cond delay="0"/>
                                  </p:stCondLst>
                                  <p:childTnLst>
                                    <p:set>
                                      <p:cBhvr>
                                        <p:cTn id="26" dur="1" fill="hold">
                                          <p:stCondLst>
                                            <p:cond delay="0"/>
                                          </p:stCondLst>
                                        </p:cTn>
                                        <p:tgtEl>
                                          <p:spTgt spid="2">
                                            <p:txEl>
                                              <p:pRg st="2" end="2"/>
                                            </p:txEl>
                                          </p:spTgt>
                                        </p:tgtEl>
                                        <p:attrNameLst>
                                          <p:attrName>style.visibility</p:attrName>
                                        </p:attrNameLst>
                                      </p:cBhvr>
                                      <p:to>
                                        <p:strVal val="visible"/>
                                      </p:to>
                                    </p:set>
                                    <p:anim calcmode="lin" valueType="num">
                                      <p:cBhvr additive="base">
                                        <p:cTn id="27" dur="20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par>
                          <p:cTn id="29" fill="hold">
                            <p:stCondLst>
                              <p:cond delay="10000"/>
                            </p:stCondLst>
                            <p:childTnLst>
                              <p:par>
                                <p:cTn id="30" presetID="2" presetClass="entr" presetSubtype="12" fill="hold" grpId="0" nodeType="afterEffect">
                                  <p:stCondLst>
                                    <p:cond delay="0"/>
                                  </p:stCondLst>
                                  <p:childTnLst>
                                    <p:set>
                                      <p:cBhvr>
                                        <p:cTn id="31" dur="1" fill="hold">
                                          <p:stCondLst>
                                            <p:cond delay="0"/>
                                          </p:stCondLst>
                                        </p:cTn>
                                        <p:tgtEl>
                                          <p:spTgt spid="2">
                                            <p:txEl>
                                              <p:pRg st="3" end="3"/>
                                            </p:txEl>
                                          </p:spTgt>
                                        </p:tgtEl>
                                        <p:attrNameLst>
                                          <p:attrName>style.visibility</p:attrName>
                                        </p:attrNameLst>
                                      </p:cBhvr>
                                      <p:to>
                                        <p:strVal val="visible"/>
                                      </p:to>
                                    </p:set>
                                    <p:anim calcmode="lin" valueType="num">
                                      <p:cBhvr additive="base">
                                        <p:cTn id="32" dur="2000" fill="hold"/>
                                        <p:tgtEl>
                                          <p:spTgt spid="2">
                                            <p:txEl>
                                              <p:pRg st="3" end="3"/>
                                            </p:txEl>
                                          </p:spTgt>
                                        </p:tgtEl>
                                        <p:attrNameLst>
                                          <p:attrName>ppt_x</p:attrName>
                                        </p:attrNameLst>
                                      </p:cBhvr>
                                      <p:tavLst>
                                        <p:tav tm="0">
                                          <p:val>
                                            <p:strVal val="0-#ppt_w/2"/>
                                          </p:val>
                                        </p:tav>
                                        <p:tav tm="100000">
                                          <p:val>
                                            <p:strVal val="#ppt_x"/>
                                          </p:val>
                                        </p:tav>
                                      </p:tavLst>
                                    </p:anim>
                                    <p:anim calcmode="lin" valueType="num">
                                      <p:cBhvr additive="base">
                                        <p:cTn id="33" dur="20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par>
                          <p:cTn id="34" fill="hold">
                            <p:stCondLst>
                              <p:cond delay="12000"/>
                            </p:stCondLst>
                            <p:childTnLst>
                              <p:par>
                                <p:cTn id="35" presetID="2" presetClass="entr" presetSubtype="12" fill="hold" grpId="0" nodeType="after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additive="base">
                                        <p:cTn id="37" dur="2000" fill="hold"/>
                                        <p:tgtEl>
                                          <p:spTgt spid="2">
                                            <p:txEl>
                                              <p:pRg st="4" end="4"/>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par>
                          <p:cTn id="39" fill="hold">
                            <p:stCondLst>
                              <p:cond delay="14000"/>
                            </p:stCondLst>
                            <p:childTnLst>
                              <p:par>
                                <p:cTn id="40" presetID="2" presetClass="entr" presetSubtype="12" fill="hold" grpId="0" nodeType="afterEffect">
                                  <p:stCondLst>
                                    <p:cond delay="0"/>
                                  </p:stCondLst>
                                  <p:childTnLst>
                                    <p:set>
                                      <p:cBhvr>
                                        <p:cTn id="41" dur="1" fill="hold">
                                          <p:stCondLst>
                                            <p:cond delay="0"/>
                                          </p:stCondLst>
                                        </p:cTn>
                                        <p:tgtEl>
                                          <p:spTgt spid="2">
                                            <p:txEl>
                                              <p:pRg st="5" end="5"/>
                                            </p:txEl>
                                          </p:spTgt>
                                        </p:tgtEl>
                                        <p:attrNameLst>
                                          <p:attrName>style.visibility</p:attrName>
                                        </p:attrNameLst>
                                      </p:cBhvr>
                                      <p:to>
                                        <p:strVal val="visible"/>
                                      </p:to>
                                    </p:set>
                                    <p:anim calcmode="lin" valueType="num">
                                      <p:cBhvr additive="base">
                                        <p:cTn id="42" dur="2000" fill="hold"/>
                                        <p:tgtEl>
                                          <p:spTgt spid="2">
                                            <p:txEl>
                                              <p:pRg st="5" end="5"/>
                                            </p:txEl>
                                          </p:spTgt>
                                        </p:tgtEl>
                                        <p:attrNameLst>
                                          <p:attrName>ppt_x</p:attrName>
                                        </p:attrNameLst>
                                      </p:cBhvr>
                                      <p:tavLst>
                                        <p:tav tm="0">
                                          <p:val>
                                            <p:strVal val="0-#ppt_w/2"/>
                                          </p:val>
                                        </p:tav>
                                        <p:tav tm="100000">
                                          <p:val>
                                            <p:strVal val="#ppt_x"/>
                                          </p:val>
                                        </p:tav>
                                      </p:tavLst>
                                    </p:anim>
                                    <p:anim calcmode="lin" valueType="num">
                                      <p:cBhvr additive="base">
                                        <p:cTn id="43" dur="20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par>
                          <p:cTn id="44" fill="hold">
                            <p:stCondLst>
                              <p:cond delay="16000"/>
                            </p:stCondLst>
                            <p:childTnLst>
                              <p:par>
                                <p:cTn id="45" presetID="2" presetClass="entr" presetSubtype="12" fill="hold" grpId="0" nodeType="afterEffect">
                                  <p:stCondLst>
                                    <p:cond delay="0"/>
                                  </p:stCondLst>
                                  <p:childTnLst>
                                    <p:set>
                                      <p:cBhvr>
                                        <p:cTn id="46" dur="1" fill="hold">
                                          <p:stCondLst>
                                            <p:cond delay="0"/>
                                          </p:stCondLst>
                                        </p:cTn>
                                        <p:tgtEl>
                                          <p:spTgt spid="2">
                                            <p:txEl>
                                              <p:pRg st="6" end="6"/>
                                            </p:txEl>
                                          </p:spTgt>
                                        </p:tgtEl>
                                        <p:attrNameLst>
                                          <p:attrName>style.visibility</p:attrName>
                                        </p:attrNameLst>
                                      </p:cBhvr>
                                      <p:to>
                                        <p:strVal val="visible"/>
                                      </p:to>
                                    </p:set>
                                    <p:anim calcmode="lin" valueType="num">
                                      <p:cBhvr additive="base">
                                        <p:cTn id="47" dur="2000" fill="hold"/>
                                        <p:tgtEl>
                                          <p:spTgt spid="2">
                                            <p:txEl>
                                              <p:pRg st="6" end="6"/>
                                            </p:txEl>
                                          </p:spTgt>
                                        </p:tgtEl>
                                        <p:attrNameLst>
                                          <p:attrName>ppt_x</p:attrName>
                                        </p:attrNameLst>
                                      </p:cBhvr>
                                      <p:tavLst>
                                        <p:tav tm="0">
                                          <p:val>
                                            <p:strVal val="0-#ppt_w/2"/>
                                          </p:val>
                                        </p:tav>
                                        <p:tav tm="100000">
                                          <p:val>
                                            <p:strVal val="#ppt_x"/>
                                          </p:val>
                                        </p:tav>
                                      </p:tavLst>
                                    </p:anim>
                                    <p:anim calcmode="lin" valueType="num">
                                      <p:cBhvr additive="base">
                                        <p:cTn id="48" dur="20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par>
                          <p:cTn id="49" fill="hold">
                            <p:stCondLst>
                              <p:cond delay="18000"/>
                            </p:stCondLst>
                            <p:childTnLst>
                              <p:par>
                                <p:cTn id="50" presetID="2" presetClass="entr" presetSubtype="12" fill="hold" grpId="0" nodeType="afterEffect">
                                  <p:stCondLst>
                                    <p:cond delay="0"/>
                                  </p:stCondLst>
                                  <p:childTnLst>
                                    <p:set>
                                      <p:cBhvr>
                                        <p:cTn id="51" dur="1" fill="hold">
                                          <p:stCondLst>
                                            <p:cond delay="0"/>
                                          </p:stCondLst>
                                        </p:cTn>
                                        <p:tgtEl>
                                          <p:spTgt spid="2">
                                            <p:txEl>
                                              <p:pRg st="7" end="7"/>
                                            </p:txEl>
                                          </p:spTgt>
                                        </p:tgtEl>
                                        <p:attrNameLst>
                                          <p:attrName>style.visibility</p:attrName>
                                        </p:attrNameLst>
                                      </p:cBhvr>
                                      <p:to>
                                        <p:strVal val="visible"/>
                                      </p:to>
                                    </p:set>
                                    <p:anim calcmode="lin" valueType="num">
                                      <p:cBhvr additive="base">
                                        <p:cTn id="52" dur="2000" fill="hold"/>
                                        <p:tgtEl>
                                          <p:spTgt spid="2">
                                            <p:txEl>
                                              <p:pRg st="7" end="7"/>
                                            </p:txEl>
                                          </p:spTgt>
                                        </p:tgtEl>
                                        <p:attrNameLst>
                                          <p:attrName>ppt_x</p:attrName>
                                        </p:attrNameLst>
                                      </p:cBhvr>
                                      <p:tavLst>
                                        <p:tav tm="0">
                                          <p:val>
                                            <p:strVal val="0-#ppt_w/2"/>
                                          </p:val>
                                        </p:tav>
                                        <p:tav tm="100000">
                                          <p:val>
                                            <p:strVal val="#ppt_x"/>
                                          </p:val>
                                        </p:tav>
                                      </p:tavLst>
                                    </p:anim>
                                    <p:anim calcmode="lin" valueType="num">
                                      <p:cBhvr additive="base">
                                        <p:cTn id="53" dur="20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par>
                          <p:cTn id="54" fill="hold">
                            <p:stCondLst>
                              <p:cond delay="20000"/>
                            </p:stCondLst>
                            <p:childTnLst>
                              <p:par>
                                <p:cTn id="55" presetID="2" presetClass="entr" presetSubtype="12" fill="hold" grpId="0" nodeType="afterEffect">
                                  <p:stCondLst>
                                    <p:cond delay="0"/>
                                  </p:stCondLst>
                                  <p:childTnLst>
                                    <p:set>
                                      <p:cBhvr>
                                        <p:cTn id="56" dur="1" fill="hold">
                                          <p:stCondLst>
                                            <p:cond delay="0"/>
                                          </p:stCondLst>
                                        </p:cTn>
                                        <p:tgtEl>
                                          <p:spTgt spid="2">
                                            <p:txEl>
                                              <p:pRg st="8" end="8"/>
                                            </p:txEl>
                                          </p:spTgt>
                                        </p:tgtEl>
                                        <p:attrNameLst>
                                          <p:attrName>style.visibility</p:attrName>
                                        </p:attrNameLst>
                                      </p:cBhvr>
                                      <p:to>
                                        <p:strVal val="visible"/>
                                      </p:to>
                                    </p:set>
                                    <p:anim calcmode="lin" valueType="num">
                                      <p:cBhvr additive="base">
                                        <p:cTn id="57" dur="2000" fill="hold"/>
                                        <p:tgtEl>
                                          <p:spTgt spid="2">
                                            <p:txEl>
                                              <p:pRg st="8" end="8"/>
                                            </p:txEl>
                                          </p:spTgt>
                                        </p:tgtEl>
                                        <p:attrNameLst>
                                          <p:attrName>ppt_x</p:attrName>
                                        </p:attrNameLst>
                                      </p:cBhvr>
                                      <p:tavLst>
                                        <p:tav tm="0">
                                          <p:val>
                                            <p:strVal val="0-#ppt_w/2"/>
                                          </p:val>
                                        </p:tav>
                                        <p:tav tm="100000">
                                          <p:val>
                                            <p:strVal val="#ppt_x"/>
                                          </p:val>
                                        </p:tav>
                                      </p:tavLst>
                                    </p:anim>
                                    <p:anim calcmode="lin" valueType="num">
                                      <p:cBhvr additive="base">
                                        <p:cTn id="58" dur="20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par>
                          <p:cTn id="59" fill="hold">
                            <p:stCondLst>
                              <p:cond delay="22000"/>
                            </p:stCondLst>
                            <p:childTnLst>
                              <p:par>
                                <p:cTn id="60" presetID="2" presetClass="entr" presetSubtype="12" fill="hold" grpId="0" nodeType="afterEffect">
                                  <p:stCondLst>
                                    <p:cond delay="0"/>
                                  </p:stCondLst>
                                  <p:childTnLst>
                                    <p:set>
                                      <p:cBhvr>
                                        <p:cTn id="61" dur="1" fill="hold">
                                          <p:stCondLst>
                                            <p:cond delay="0"/>
                                          </p:stCondLst>
                                        </p:cTn>
                                        <p:tgtEl>
                                          <p:spTgt spid="2">
                                            <p:txEl>
                                              <p:pRg st="9" end="9"/>
                                            </p:txEl>
                                          </p:spTgt>
                                        </p:tgtEl>
                                        <p:attrNameLst>
                                          <p:attrName>style.visibility</p:attrName>
                                        </p:attrNameLst>
                                      </p:cBhvr>
                                      <p:to>
                                        <p:strVal val="visible"/>
                                      </p:to>
                                    </p:set>
                                    <p:anim calcmode="lin" valueType="num">
                                      <p:cBhvr additive="base">
                                        <p:cTn id="62" dur="2000" fill="hold"/>
                                        <p:tgtEl>
                                          <p:spTgt spid="2">
                                            <p:txEl>
                                              <p:pRg st="9" end="9"/>
                                            </p:txEl>
                                          </p:spTgt>
                                        </p:tgtEl>
                                        <p:attrNameLst>
                                          <p:attrName>ppt_x</p:attrName>
                                        </p:attrNameLst>
                                      </p:cBhvr>
                                      <p:tavLst>
                                        <p:tav tm="0">
                                          <p:val>
                                            <p:strVal val="0-#ppt_w/2"/>
                                          </p:val>
                                        </p:tav>
                                        <p:tav tm="100000">
                                          <p:val>
                                            <p:strVal val="#ppt_x"/>
                                          </p:val>
                                        </p:tav>
                                      </p:tavLst>
                                    </p:anim>
                                    <p:anim calcmode="lin" valueType="num">
                                      <p:cBhvr additive="base">
                                        <p:cTn id="63" dur="2000" fill="hold"/>
                                        <p:tgtEl>
                                          <p:spTgt spid="2">
                                            <p:txEl>
                                              <p:pRg st="9" end="9"/>
                                            </p:txEl>
                                          </p:spTgt>
                                        </p:tgtEl>
                                        <p:attrNameLst>
                                          <p:attrName>ppt_y</p:attrName>
                                        </p:attrNameLst>
                                      </p:cBhvr>
                                      <p:tavLst>
                                        <p:tav tm="0">
                                          <p:val>
                                            <p:strVal val="1+#ppt_h/2"/>
                                          </p:val>
                                        </p:tav>
                                        <p:tav tm="100000">
                                          <p:val>
                                            <p:strVal val="#ppt_y"/>
                                          </p:val>
                                        </p:tav>
                                      </p:tavLst>
                                    </p:anim>
                                  </p:childTnLst>
                                </p:cTn>
                              </p:par>
                            </p:childTnLst>
                          </p:cTn>
                        </p:par>
                        <p:par>
                          <p:cTn id="64" fill="hold">
                            <p:stCondLst>
                              <p:cond delay="24000"/>
                            </p:stCondLst>
                            <p:childTnLst>
                              <p:par>
                                <p:cTn id="65" presetID="2" presetClass="entr" presetSubtype="12" fill="hold" grpId="0" nodeType="afterEffect">
                                  <p:stCondLst>
                                    <p:cond delay="0"/>
                                  </p:stCondLst>
                                  <p:childTnLst>
                                    <p:set>
                                      <p:cBhvr>
                                        <p:cTn id="66" dur="1" fill="hold">
                                          <p:stCondLst>
                                            <p:cond delay="0"/>
                                          </p:stCondLst>
                                        </p:cTn>
                                        <p:tgtEl>
                                          <p:spTgt spid="2">
                                            <p:txEl>
                                              <p:pRg st="10" end="10"/>
                                            </p:txEl>
                                          </p:spTgt>
                                        </p:tgtEl>
                                        <p:attrNameLst>
                                          <p:attrName>style.visibility</p:attrName>
                                        </p:attrNameLst>
                                      </p:cBhvr>
                                      <p:to>
                                        <p:strVal val="visible"/>
                                      </p:to>
                                    </p:set>
                                    <p:anim calcmode="lin" valueType="num">
                                      <p:cBhvr additive="base">
                                        <p:cTn id="67" dur="2000" fill="hold"/>
                                        <p:tgtEl>
                                          <p:spTgt spid="2">
                                            <p:txEl>
                                              <p:pRg st="10" end="10"/>
                                            </p:txEl>
                                          </p:spTgt>
                                        </p:tgtEl>
                                        <p:attrNameLst>
                                          <p:attrName>ppt_x</p:attrName>
                                        </p:attrNameLst>
                                      </p:cBhvr>
                                      <p:tavLst>
                                        <p:tav tm="0">
                                          <p:val>
                                            <p:strVal val="0-#ppt_w/2"/>
                                          </p:val>
                                        </p:tav>
                                        <p:tav tm="100000">
                                          <p:val>
                                            <p:strVal val="#ppt_x"/>
                                          </p:val>
                                        </p:tav>
                                      </p:tavLst>
                                    </p:anim>
                                    <p:anim calcmode="lin" valueType="num">
                                      <p:cBhvr additive="base">
                                        <p:cTn id="68" dur="20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par>
                          <p:cTn id="69" fill="hold">
                            <p:stCondLst>
                              <p:cond delay="26000"/>
                            </p:stCondLst>
                            <p:childTnLst>
                              <p:par>
                                <p:cTn id="70" presetID="2" presetClass="entr" presetSubtype="12" fill="hold" grpId="0" nodeType="afterEffect">
                                  <p:stCondLst>
                                    <p:cond delay="0"/>
                                  </p:stCondLst>
                                  <p:childTnLst>
                                    <p:set>
                                      <p:cBhvr>
                                        <p:cTn id="71" dur="1" fill="hold">
                                          <p:stCondLst>
                                            <p:cond delay="0"/>
                                          </p:stCondLst>
                                        </p:cTn>
                                        <p:tgtEl>
                                          <p:spTgt spid="2">
                                            <p:txEl>
                                              <p:pRg st="11" end="11"/>
                                            </p:txEl>
                                          </p:spTgt>
                                        </p:tgtEl>
                                        <p:attrNameLst>
                                          <p:attrName>style.visibility</p:attrName>
                                        </p:attrNameLst>
                                      </p:cBhvr>
                                      <p:to>
                                        <p:strVal val="visible"/>
                                      </p:to>
                                    </p:set>
                                    <p:anim calcmode="lin" valueType="num">
                                      <p:cBhvr additive="base">
                                        <p:cTn id="72" dur="2000" fill="hold"/>
                                        <p:tgtEl>
                                          <p:spTgt spid="2">
                                            <p:txEl>
                                              <p:pRg st="11" end="11"/>
                                            </p:txEl>
                                          </p:spTgt>
                                        </p:tgtEl>
                                        <p:attrNameLst>
                                          <p:attrName>ppt_x</p:attrName>
                                        </p:attrNameLst>
                                      </p:cBhvr>
                                      <p:tavLst>
                                        <p:tav tm="0">
                                          <p:val>
                                            <p:strVal val="0-#ppt_w/2"/>
                                          </p:val>
                                        </p:tav>
                                        <p:tav tm="100000">
                                          <p:val>
                                            <p:strVal val="#ppt_x"/>
                                          </p:val>
                                        </p:tav>
                                      </p:tavLst>
                                    </p:anim>
                                    <p:anim calcmode="lin" valueType="num">
                                      <p:cBhvr additive="base">
                                        <p:cTn id="73" dur="2000" fill="hold"/>
                                        <p:tgtEl>
                                          <p:spTgt spid="2">
                                            <p:txEl>
                                              <p:pRg st="11" end="11"/>
                                            </p:txEl>
                                          </p:spTgt>
                                        </p:tgtEl>
                                        <p:attrNameLst>
                                          <p:attrName>ppt_y</p:attrName>
                                        </p:attrNameLst>
                                      </p:cBhvr>
                                      <p:tavLst>
                                        <p:tav tm="0">
                                          <p:val>
                                            <p:strVal val="1+#ppt_h/2"/>
                                          </p:val>
                                        </p:tav>
                                        <p:tav tm="100000">
                                          <p:val>
                                            <p:strVal val="#ppt_y"/>
                                          </p:val>
                                        </p:tav>
                                      </p:tavLst>
                                    </p:anim>
                                  </p:childTnLst>
                                </p:cTn>
                              </p:par>
                            </p:childTnLst>
                          </p:cTn>
                        </p:par>
                        <p:par>
                          <p:cTn id="74" fill="hold">
                            <p:stCondLst>
                              <p:cond delay="28000"/>
                            </p:stCondLst>
                            <p:childTnLst>
                              <p:par>
                                <p:cTn id="75" presetID="2" presetClass="entr" presetSubtype="12" fill="hold" grpId="0" nodeType="afterEffect">
                                  <p:stCondLst>
                                    <p:cond delay="0"/>
                                  </p:stCondLst>
                                  <p:childTnLst>
                                    <p:set>
                                      <p:cBhvr>
                                        <p:cTn id="76" dur="1" fill="hold">
                                          <p:stCondLst>
                                            <p:cond delay="0"/>
                                          </p:stCondLst>
                                        </p:cTn>
                                        <p:tgtEl>
                                          <p:spTgt spid="2">
                                            <p:txEl>
                                              <p:pRg st="12" end="12"/>
                                            </p:txEl>
                                          </p:spTgt>
                                        </p:tgtEl>
                                        <p:attrNameLst>
                                          <p:attrName>style.visibility</p:attrName>
                                        </p:attrNameLst>
                                      </p:cBhvr>
                                      <p:to>
                                        <p:strVal val="visible"/>
                                      </p:to>
                                    </p:set>
                                    <p:anim calcmode="lin" valueType="num">
                                      <p:cBhvr additive="base">
                                        <p:cTn id="77" dur="2000" fill="hold"/>
                                        <p:tgtEl>
                                          <p:spTgt spid="2">
                                            <p:txEl>
                                              <p:pRg st="12" end="12"/>
                                            </p:txEl>
                                          </p:spTgt>
                                        </p:tgtEl>
                                        <p:attrNameLst>
                                          <p:attrName>ppt_x</p:attrName>
                                        </p:attrNameLst>
                                      </p:cBhvr>
                                      <p:tavLst>
                                        <p:tav tm="0">
                                          <p:val>
                                            <p:strVal val="0-#ppt_w/2"/>
                                          </p:val>
                                        </p:tav>
                                        <p:tav tm="100000">
                                          <p:val>
                                            <p:strVal val="#ppt_x"/>
                                          </p:val>
                                        </p:tav>
                                      </p:tavLst>
                                    </p:anim>
                                    <p:anim calcmode="lin" valueType="num">
                                      <p:cBhvr additive="base">
                                        <p:cTn id="78" dur="2000" fill="hold"/>
                                        <p:tgtEl>
                                          <p:spTgt spid="2">
                                            <p:txEl>
                                              <p:pRg st="12" end="12"/>
                                            </p:txEl>
                                          </p:spTgt>
                                        </p:tgtEl>
                                        <p:attrNameLst>
                                          <p:attrName>ppt_y</p:attrName>
                                        </p:attrNameLst>
                                      </p:cBhvr>
                                      <p:tavLst>
                                        <p:tav tm="0">
                                          <p:val>
                                            <p:strVal val="1+#ppt_h/2"/>
                                          </p:val>
                                        </p:tav>
                                        <p:tav tm="100000">
                                          <p:val>
                                            <p:strVal val="#ppt_y"/>
                                          </p:val>
                                        </p:tav>
                                      </p:tavLst>
                                    </p:anim>
                                  </p:childTnLst>
                                </p:cTn>
                              </p:par>
                            </p:childTnLst>
                          </p:cTn>
                        </p:par>
                        <p:par>
                          <p:cTn id="79" fill="hold">
                            <p:stCondLst>
                              <p:cond delay="30000"/>
                            </p:stCondLst>
                            <p:childTnLst>
                              <p:par>
                                <p:cTn id="80" presetID="2" presetClass="entr" presetSubtype="12" fill="hold" grpId="0" nodeType="afterEffect">
                                  <p:stCondLst>
                                    <p:cond delay="0"/>
                                  </p:stCondLst>
                                  <p:childTnLst>
                                    <p:set>
                                      <p:cBhvr>
                                        <p:cTn id="81" dur="1" fill="hold">
                                          <p:stCondLst>
                                            <p:cond delay="0"/>
                                          </p:stCondLst>
                                        </p:cTn>
                                        <p:tgtEl>
                                          <p:spTgt spid="2">
                                            <p:txEl>
                                              <p:pRg st="13" end="13"/>
                                            </p:txEl>
                                          </p:spTgt>
                                        </p:tgtEl>
                                        <p:attrNameLst>
                                          <p:attrName>style.visibility</p:attrName>
                                        </p:attrNameLst>
                                      </p:cBhvr>
                                      <p:to>
                                        <p:strVal val="visible"/>
                                      </p:to>
                                    </p:set>
                                    <p:anim calcmode="lin" valueType="num">
                                      <p:cBhvr additive="base">
                                        <p:cTn id="82" dur="2000" fill="hold"/>
                                        <p:tgtEl>
                                          <p:spTgt spid="2">
                                            <p:txEl>
                                              <p:pRg st="13" end="13"/>
                                            </p:txEl>
                                          </p:spTgt>
                                        </p:tgtEl>
                                        <p:attrNameLst>
                                          <p:attrName>ppt_x</p:attrName>
                                        </p:attrNameLst>
                                      </p:cBhvr>
                                      <p:tavLst>
                                        <p:tav tm="0">
                                          <p:val>
                                            <p:strVal val="0-#ppt_w/2"/>
                                          </p:val>
                                        </p:tav>
                                        <p:tav tm="100000">
                                          <p:val>
                                            <p:strVal val="#ppt_x"/>
                                          </p:val>
                                        </p:tav>
                                      </p:tavLst>
                                    </p:anim>
                                    <p:anim calcmode="lin" valueType="num">
                                      <p:cBhvr additive="base">
                                        <p:cTn id="83" dur="2000" fill="hold"/>
                                        <p:tgtEl>
                                          <p:spTgt spid="2">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build="p"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71414"/>
            <a:ext cx="9144000" cy="368280"/>
          </a:xfrm>
          <a:solidFill>
            <a:schemeClr val="accent6">
              <a:lumMod val="60000"/>
              <a:lumOff val="40000"/>
            </a:schemeClr>
          </a:solidFill>
        </p:spPr>
        <p:txBody>
          <a:bodyPr>
            <a:noAutofit/>
          </a:bodyPr>
          <a:lstStyle/>
          <a:p>
            <a:r>
              <a:rPr lang="en-US" sz="2800" b="1" dirty="0" smtClean="0">
                <a:latin typeface="Arial" pitchFamily="34" charset="0"/>
                <a:cs typeface="Arial" pitchFamily="34" charset="0"/>
              </a:rPr>
              <a:t>2. </a:t>
            </a:r>
            <a:r>
              <a:rPr lang="en-US" sz="2800" b="1" dirty="0" err="1" smtClean="0">
                <a:latin typeface="Arial" pitchFamily="34" charset="0"/>
                <a:cs typeface="Arial" pitchFamily="34" charset="0"/>
              </a:rPr>
              <a:t>Jamaes</a:t>
            </a:r>
            <a:r>
              <a:rPr lang="en-US" sz="2800" b="1" dirty="0" smtClean="0">
                <a:latin typeface="Arial" pitchFamily="34" charset="0"/>
                <a:cs typeface="Arial" pitchFamily="34" charset="0"/>
              </a:rPr>
              <a:t> D. Mooney.</a:t>
            </a:r>
            <a:endParaRPr lang="en-US" sz="2800" b="1" dirty="0">
              <a:latin typeface="Arial" pitchFamily="34" charset="0"/>
              <a:cs typeface="Arial" pitchFamily="34" charset="0"/>
            </a:endParaRPr>
          </a:p>
        </p:txBody>
      </p:sp>
      <p:sp>
        <p:nvSpPr>
          <p:cNvPr id="2" name="Content Placeholder 1"/>
          <p:cNvSpPr>
            <a:spLocks noGrp="1"/>
          </p:cNvSpPr>
          <p:nvPr>
            <p:ph idx="1"/>
          </p:nvPr>
        </p:nvSpPr>
        <p:spPr>
          <a:xfrm>
            <a:off x="0" y="500042"/>
            <a:ext cx="9144000" cy="6357958"/>
          </a:xfrm>
          <a:solidFill>
            <a:schemeClr val="accent6">
              <a:lumMod val="40000"/>
              <a:lumOff val="60000"/>
            </a:schemeClr>
          </a:solidFill>
        </p:spPr>
        <p:txBody>
          <a:bodyPr>
            <a:noAutofit/>
          </a:bodyPr>
          <a:lstStyle/>
          <a:p>
            <a:pPr>
              <a:buNone/>
            </a:pPr>
            <a:r>
              <a:rPr lang="en-US" sz="2600" b="1" dirty="0" err="1" smtClean="0">
                <a:latin typeface="Arial" pitchFamily="34" charset="0"/>
                <a:cs typeface="Arial" pitchFamily="34" charset="0"/>
              </a:rPr>
              <a:t>Menurut</a:t>
            </a:r>
            <a:r>
              <a:rPr lang="en-US" sz="2600" b="1" dirty="0" smtClean="0">
                <a:latin typeface="Arial" pitchFamily="34" charset="0"/>
                <a:cs typeface="Arial" pitchFamily="34" charset="0"/>
              </a:rPr>
              <a:t> James D. Mooney, </a:t>
            </a:r>
            <a:r>
              <a:rPr lang="en-US" sz="2600" b="1" dirty="0" err="1" smtClean="0">
                <a:latin typeface="Arial" pitchFamily="34" charset="0"/>
                <a:cs typeface="Arial" pitchFamily="34" charset="0"/>
              </a:rPr>
              <a:t>kaidah-kaidah</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yg</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diperlukan</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untuk</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menetapkan</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organisasi</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manajemen</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adalah</a:t>
            </a:r>
            <a:r>
              <a:rPr lang="en-US" sz="2600" b="1" dirty="0" smtClean="0">
                <a:latin typeface="Arial" pitchFamily="34" charset="0"/>
                <a:cs typeface="Arial" pitchFamily="34" charset="0"/>
              </a:rPr>
              <a:t> S</a:t>
            </a:r>
            <a:r>
              <a:rPr lang="id-ID" sz="2600" b="1" dirty="0" smtClean="0">
                <a:latin typeface="Arial" pitchFamily="34" charset="0"/>
                <a:cs typeface="Arial" pitchFamily="34" charset="0"/>
              </a:rPr>
              <a:t>bb</a:t>
            </a:r>
            <a:r>
              <a:rPr lang="en-US" sz="2600" b="1" dirty="0" smtClean="0">
                <a:latin typeface="Arial" pitchFamily="34" charset="0"/>
                <a:cs typeface="Arial" pitchFamily="34" charset="0"/>
              </a:rPr>
              <a:t>;</a:t>
            </a:r>
          </a:p>
          <a:p>
            <a:pPr>
              <a:buFont typeface="Wingdings" pitchFamily="2" charset="2"/>
              <a:buChar char="§"/>
            </a:pPr>
            <a:r>
              <a:rPr lang="en-US" sz="2600" b="1" dirty="0" err="1" smtClean="0">
                <a:latin typeface="Arial" pitchFamily="34" charset="0"/>
                <a:cs typeface="Arial" pitchFamily="34" charset="0"/>
              </a:rPr>
              <a:t>Koordinasi</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merupakan</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kaidah</a:t>
            </a:r>
            <a:r>
              <a:rPr lang="en-US" sz="2600" b="1" dirty="0" smtClean="0">
                <a:latin typeface="Arial" pitchFamily="34" charset="0"/>
                <a:cs typeface="Arial" pitchFamily="34" charset="0"/>
              </a:rPr>
              <a:t> yang </a:t>
            </a:r>
            <a:r>
              <a:rPr lang="en-US" sz="2600" b="1" dirty="0" err="1" smtClean="0">
                <a:latin typeface="Arial" pitchFamily="34" charset="0"/>
                <a:cs typeface="Arial" pitchFamily="34" charset="0"/>
              </a:rPr>
              <a:t>menghendaki</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adanya</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wewenag</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saling</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melayani</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perumusan</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tujuan</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dan</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kedisiplinan</a:t>
            </a:r>
            <a:r>
              <a:rPr lang="en-US" sz="2600" b="1" dirty="0" smtClean="0">
                <a:latin typeface="Arial" pitchFamily="34" charset="0"/>
                <a:cs typeface="Arial" pitchFamily="34" charset="0"/>
              </a:rPr>
              <a:t> yang </a:t>
            </a:r>
            <a:r>
              <a:rPr lang="en-US" sz="2600" b="1" dirty="0" err="1" smtClean="0">
                <a:latin typeface="Arial" pitchFamily="34" charset="0"/>
                <a:cs typeface="Arial" pitchFamily="34" charset="0"/>
              </a:rPr>
              <a:t>tinggi</a:t>
            </a:r>
            <a:r>
              <a:rPr lang="en-US" sz="2600" b="1" dirty="0" smtClean="0">
                <a:latin typeface="Arial" pitchFamily="34" charset="0"/>
                <a:cs typeface="Arial" pitchFamily="34" charset="0"/>
              </a:rPr>
              <a:t>.</a:t>
            </a:r>
          </a:p>
          <a:p>
            <a:pPr>
              <a:buFont typeface="Wingdings" pitchFamily="2" charset="2"/>
              <a:buChar char="§"/>
            </a:pPr>
            <a:r>
              <a:rPr lang="en-US" sz="2600" b="1" dirty="0" err="1" smtClean="0">
                <a:latin typeface="Arial" pitchFamily="34" charset="0"/>
                <a:cs typeface="Arial" pitchFamily="34" charset="0"/>
              </a:rPr>
              <a:t>Prinsip</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skalar</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yaitu</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suatu</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prinsip</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yg</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mendefinisikan</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tentang</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hubungan</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kepemimpinan</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pendelegasian</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dan</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antar</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fungsi-fungsi</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tertentu</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yg</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dibutuhkan</a:t>
            </a:r>
            <a:r>
              <a:rPr lang="en-US" sz="2600" b="1" dirty="0" smtClean="0">
                <a:latin typeface="Arial" pitchFamily="34" charset="0"/>
                <a:cs typeface="Arial" pitchFamily="34" charset="0"/>
              </a:rPr>
              <a:t>.</a:t>
            </a:r>
          </a:p>
          <a:p>
            <a:pPr>
              <a:buFont typeface="Wingdings" pitchFamily="2" charset="2"/>
              <a:buChar char="§"/>
            </a:pPr>
            <a:r>
              <a:rPr lang="en-US" sz="2600" b="1" dirty="0" err="1" smtClean="0">
                <a:latin typeface="Arial" pitchFamily="34" charset="0"/>
                <a:cs typeface="Arial" pitchFamily="34" charset="0"/>
              </a:rPr>
              <a:t>Prins</a:t>
            </a:r>
            <a:r>
              <a:rPr lang="id-ID" sz="2600" b="1" dirty="0" smtClean="0">
                <a:latin typeface="Arial" pitchFamily="34" charset="0"/>
                <a:cs typeface="Arial" pitchFamily="34" charset="0"/>
              </a:rPr>
              <a:t>i</a:t>
            </a:r>
            <a:r>
              <a:rPr lang="en-US" sz="2600" b="1" dirty="0" smtClean="0">
                <a:latin typeface="Arial" pitchFamily="34" charset="0"/>
                <a:cs typeface="Arial" pitchFamily="34" charset="0"/>
              </a:rPr>
              <a:t>f </a:t>
            </a:r>
            <a:r>
              <a:rPr lang="en-US" sz="2600" b="1" dirty="0" err="1" smtClean="0">
                <a:latin typeface="Arial" pitchFamily="34" charset="0"/>
                <a:cs typeface="Arial" pitchFamily="34" charset="0"/>
              </a:rPr>
              <a:t>fungsional</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merupakan</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suatu</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prinsipyg</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mendefinisikan</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berbagai</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macam</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tugas</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yg</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harus</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diselesaikan</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serta</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dalam</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usaha</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mencapai</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tujuan</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bersama</a:t>
            </a:r>
            <a:r>
              <a:rPr lang="en-US" sz="2600" b="1" dirty="0" smtClean="0">
                <a:latin typeface="Arial" pitchFamily="34" charset="0"/>
                <a:cs typeface="Arial" pitchFamily="34" charset="0"/>
              </a:rPr>
              <a:t>.</a:t>
            </a:r>
          </a:p>
          <a:p>
            <a:pPr>
              <a:buFont typeface="Wingdings" pitchFamily="2" charset="2"/>
              <a:buChar char="§"/>
            </a:pPr>
            <a:r>
              <a:rPr lang="en-US" sz="2600" b="1" dirty="0" err="1" smtClean="0">
                <a:latin typeface="Arial" pitchFamily="34" charset="0"/>
                <a:cs typeface="Arial" pitchFamily="34" charset="0"/>
              </a:rPr>
              <a:t>Prinsif</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staf</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Merupakan</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prinsip</a:t>
            </a:r>
            <a:r>
              <a:rPr lang="en-US" sz="2600" b="1" dirty="0" smtClean="0">
                <a:latin typeface="Arial" pitchFamily="34" charset="0"/>
                <a:cs typeface="Arial" pitchFamily="34" charset="0"/>
              </a:rPr>
              <a:t> yang </a:t>
            </a:r>
            <a:r>
              <a:rPr lang="en-US" sz="2600" b="1" dirty="0" err="1" smtClean="0">
                <a:latin typeface="Arial" pitchFamily="34" charset="0"/>
                <a:cs typeface="Arial" pitchFamily="34" charset="0"/>
              </a:rPr>
              <a:t>membedakannya</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sebagai</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manajer</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staf</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dan</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lini</a:t>
            </a:r>
            <a:r>
              <a:rPr lang="en-US" sz="2600" b="1" dirty="0" smtClean="0">
                <a:latin typeface="Arial" pitchFamily="34" charset="0"/>
                <a:cs typeface="Arial" pitchFamily="34" charset="0"/>
              </a:rPr>
              <a:t> </a:t>
            </a:r>
            <a:r>
              <a:rPr lang="en-US" sz="2600" b="1" dirty="0" err="1" smtClean="0">
                <a:latin typeface="Arial" pitchFamily="34" charset="0"/>
                <a:cs typeface="Arial" pitchFamily="34" charset="0"/>
              </a:rPr>
              <a:t>lainnya</a:t>
            </a:r>
            <a:r>
              <a:rPr lang="en-US" sz="2600" b="1" dirty="0" smtClean="0">
                <a:latin typeface="Arial" pitchFamily="34" charset="0"/>
                <a:cs typeface="Arial" pitchFamily="34" charset="0"/>
              </a:rPr>
              <a:t>.</a:t>
            </a:r>
            <a:endParaRPr lang="en-US" sz="2600" b="1" dirty="0">
              <a:latin typeface="Arial" pitchFamily="34" charset="0"/>
              <a:cs typeface="Arial" pitchFamily="34" charset="0"/>
            </a:endParaRPr>
          </a:p>
        </p:txBody>
      </p:sp>
    </p:spTree>
  </p:cSld>
  <p:clrMapOvr>
    <a:masterClrMapping/>
  </p:clrMapOvr>
  <p:transition spd="slow">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lide(fromLeft)">
                                      <p:cBhvr>
                                        <p:cTn id="7" dur="2000"/>
                                        <p:tgtEl>
                                          <p:spTgt spid="3"/>
                                        </p:tgtEl>
                                      </p:cBhvr>
                                    </p:animEffect>
                                  </p:childTnLst>
                                </p:cTn>
                              </p:par>
                            </p:childTnLst>
                          </p:cTn>
                        </p:par>
                        <p:par>
                          <p:cTn id="8" fill="hold">
                            <p:stCondLst>
                              <p:cond delay="2000"/>
                            </p:stCondLst>
                            <p:childTnLst>
                              <p:par>
                                <p:cTn id="9" presetID="12" presetClass="entr" presetSubtype="8" fill="hold" grpId="0" nodeType="afterEffect">
                                  <p:stCondLst>
                                    <p:cond delay="0"/>
                                  </p:stCondLst>
                                  <p:childTnLst>
                                    <p:set>
                                      <p:cBhvr>
                                        <p:cTn id="10" dur="1" fill="hold">
                                          <p:stCondLst>
                                            <p:cond delay="0"/>
                                          </p:stCondLst>
                                        </p:cTn>
                                        <p:tgtEl>
                                          <p:spTgt spid="2">
                                            <p:bg/>
                                          </p:spTgt>
                                        </p:tgtEl>
                                        <p:attrNameLst>
                                          <p:attrName>style.visibility</p:attrName>
                                        </p:attrNameLst>
                                      </p:cBhvr>
                                      <p:to>
                                        <p:strVal val="visible"/>
                                      </p:to>
                                    </p:set>
                                    <p:animEffect transition="in" filter="slide(fromLeft)">
                                      <p:cBhvr>
                                        <p:cTn id="11" dur="2000"/>
                                        <p:tgtEl>
                                          <p:spTgt spid="2">
                                            <p:bg/>
                                          </p:spTgt>
                                        </p:tgtEl>
                                      </p:cBhvr>
                                    </p:animEffect>
                                  </p:childTnLst>
                                </p:cTn>
                              </p:par>
                            </p:childTnLst>
                          </p:cTn>
                        </p:par>
                        <p:par>
                          <p:cTn id="12" fill="hold">
                            <p:stCondLst>
                              <p:cond delay="4000"/>
                            </p:stCondLst>
                            <p:childTnLst>
                              <p:par>
                                <p:cTn id="13" presetID="12" presetClass="entr" presetSubtype="8" fill="hold" grpId="0" nodeType="after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slide(fromLeft)">
                                      <p:cBhvr>
                                        <p:cTn id="15" dur="2000"/>
                                        <p:tgtEl>
                                          <p:spTgt spid="2">
                                            <p:txEl>
                                              <p:pRg st="0" end="0"/>
                                            </p:txEl>
                                          </p:spTgt>
                                        </p:tgtEl>
                                      </p:cBhvr>
                                    </p:animEffect>
                                  </p:childTnLst>
                                </p:cTn>
                              </p:par>
                            </p:childTnLst>
                          </p:cTn>
                        </p:par>
                        <p:par>
                          <p:cTn id="16" fill="hold">
                            <p:stCondLst>
                              <p:cond delay="6000"/>
                            </p:stCondLst>
                            <p:childTnLst>
                              <p:par>
                                <p:cTn id="17" presetID="12" presetClass="entr" presetSubtype="8" fill="hold" grpId="0" nodeType="after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slide(fromLeft)">
                                      <p:cBhvr>
                                        <p:cTn id="19" dur="2000"/>
                                        <p:tgtEl>
                                          <p:spTgt spid="2">
                                            <p:txEl>
                                              <p:pRg st="1" end="1"/>
                                            </p:txEl>
                                          </p:spTgt>
                                        </p:tgtEl>
                                      </p:cBhvr>
                                    </p:animEffect>
                                  </p:childTnLst>
                                </p:cTn>
                              </p:par>
                            </p:childTnLst>
                          </p:cTn>
                        </p:par>
                        <p:par>
                          <p:cTn id="20" fill="hold">
                            <p:stCondLst>
                              <p:cond delay="8000"/>
                            </p:stCondLst>
                            <p:childTnLst>
                              <p:par>
                                <p:cTn id="21" presetID="12" presetClass="entr" presetSubtype="8" fill="hold" grpId="0" nodeType="after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slide(fromLeft)">
                                      <p:cBhvr>
                                        <p:cTn id="23" dur="2000"/>
                                        <p:tgtEl>
                                          <p:spTgt spid="2">
                                            <p:txEl>
                                              <p:pRg st="2" end="2"/>
                                            </p:txEl>
                                          </p:spTgt>
                                        </p:tgtEl>
                                      </p:cBhvr>
                                    </p:animEffect>
                                  </p:childTnLst>
                                </p:cTn>
                              </p:par>
                            </p:childTnLst>
                          </p:cTn>
                        </p:par>
                        <p:par>
                          <p:cTn id="24" fill="hold">
                            <p:stCondLst>
                              <p:cond delay="10000"/>
                            </p:stCondLst>
                            <p:childTnLst>
                              <p:par>
                                <p:cTn id="25" presetID="12" presetClass="entr" presetSubtype="8" fill="hold" grpId="0" nodeType="after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slide(fromLeft)">
                                      <p:cBhvr>
                                        <p:cTn id="27" dur="2000"/>
                                        <p:tgtEl>
                                          <p:spTgt spid="2">
                                            <p:txEl>
                                              <p:pRg st="3" end="3"/>
                                            </p:txEl>
                                          </p:spTgt>
                                        </p:tgtEl>
                                      </p:cBhvr>
                                    </p:animEffect>
                                  </p:childTnLst>
                                </p:cTn>
                              </p:par>
                            </p:childTnLst>
                          </p:cTn>
                        </p:par>
                        <p:par>
                          <p:cTn id="28" fill="hold">
                            <p:stCondLst>
                              <p:cond delay="12000"/>
                            </p:stCondLst>
                            <p:childTnLst>
                              <p:par>
                                <p:cTn id="29" presetID="12" presetClass="entr" presetSubtype="8" fill="hold" grpId="0" nodeType="after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slide(fromLeft)">
                                      <p:cBhvr>
                                        <p:cTn id="31"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build="p"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4"/>
            <a:ext cx="9144000" cy="439718"/>
          </a:xfrm>
          <a:solidFill>
            <a:schemeClr val="accent2">
              <a:lumMod val="75000"/>
            </a:schemeClr>
          </a:solidFill>
        </p:spPr>
        <p:txBody>
          <a:bodyPr>
            <a:noAutofit/>
          </a:bodyPr>
          <a:lstStyle/>
          <a:p>
            <a:r>
              <a:rPr lang="en-US" sz="2400" b="1" dirty="0" smtClean="0">
                <a:solidFill>
                  <a:schemeClr val="bg1"/>
                </a:solidFill>
                <a:latin typeface="Arial" pitchFamily="34" charset="0"/>
                <a:cs typeface="Arial" pitchFamily="34" charset="0"/>
              </a:rPr>
              <a:t>3. Mary Parker </a:t>
            </a:r>
            <a:r>
              <a:rPr lang="en-US" sz="2400" b="1" dirty="0" err="1" smtClean="0">
                <a:solidFill>
                  <a:schemeClr val="bg1"/>
                </a:solidFill>
                <a:latin typeface="Arial" pitchFamily="34" charset="0"/>
                <a:cs typeface="Arial" pitchFamily="34" charset="0"/>
              </a:rPr>
              <a:t>Follet</a:t>
            </a:r>
            <a:r>
              <a:rPr lang="en-US" sz="2400" b="1" dirty="0" smtClean="0">
                <a:solidFill>
                  <a:schemeClr val="bg1"/>
                </a:solidFill>
                <a:latin typeface="Arial" pitchFamily="34" charset="0"/>
                <a:cs typeface="Arial" pitchFamily="34" charset="0"/>
              </a:rPr>
              <a:t> (1868-1933)</a:t>
            </a:r>
            <a:endParaRPr lang="en-US" sz="2400" b="1" dirty="0">
              <a:solidFill>
                <a:schemeClr val="bg1"/>
              </a:solidFill>
              <a:latin typeface="Arial" pitchFamily="34" charset="0"/>
              <a:cs typeface="Arial" pitchFamily="34" charset="0"/>
            </a:endParaRPr>
          </a:p>
        </p:txBody>
      </p:sp>
      <p:sp>
        <p:nvSpPr>
          <p:cNvPr id="2" name="Content Placeholder 1"/>
          <p:cNvSpPr>
            <a:spLocks noGrp="1"/>
          </p:cNvSpPr>
          <p:nvPr>
            <p:ph idx="1"/>
          </p:nvPr>
        </p:nvSpPr>
        <p:spPr>
          <a:xfrm>
            <a:off x="0" y="428604"/>
            <a:ext cx="9144000" cy="6429396"/>
          </a:xfrm>
          <a:solidFill>
            <a:schemeClr val="accent1">
              <a:lumMod val="50000"/>
            </a:schemeClr>
          </a:solidFill>
          <a:ln w="76200">
            <a:solidFill>
              <a:schemeClr val="tx1"/>
            </a:solidFill>
          </a:ln>
        </p:spPr>
        <p:txBody>
          <a:bodyPr>
            <a:normAutofit fontScale="77500" lnSpcReduction="20000"/>
          </a:bodyPr>
          <a:lstStyle/>
          <a:p>
            <a:pPr>
              <a:buNone/>
            </a:pPr>
            <a:r>
              <a:rPr lang="en-US" b="1" dirty="0" err="1" smtClean="0">
                <a:solidFill>
                  <a:schemeClr val="bg1"/>
                </a:solidFill>
                <a:latin typeface="Arial" pitchFamily="34" charset="0"/>
                <a:cs typeface="Arial" pitchFamily="34" charset="0"/>
              </a:rPr>
              <a:t>Wanita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terpenting</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yg</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dihasil</a:t>
            </a:r>
            <a:r>
              <a:rPr lang="id-ID" b="1" dirty="0" smtClean="0">
                <a:solidFill>
                  <a:schemeClr val="bg1"/>
                </a:solidFill>
                <a:latin typeface="Arial" pitchFamily="34" charset="0"/>
                <a:cs typeface="Arial" pitchFamily="34" charset="0"/>
              </a:rPr>
              <a:t>kan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oleh</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Amerika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Serikat</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bidan</a:t>
            </a:r>
            <a:r>
              <a:rPr lang="id-ID" b="1" dirty="0" smtClean="0">
                <a:solidFill>
                  <a:schemeClr val="bg1"/>
                </a:solidFill>
                <a:latin typeface="Arial" pitchFamily="34" charset="0"/>
                <a:cs typeface="Arial" pitchFamily="34" charset="0"/>
              </a:rPr>
              <a:t>g</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sosiologi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kewarganegaraan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Follet</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mengulas</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pemahaman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tentang</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kelompok</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tentang</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komitmen</a:t>
            </a:r>
            <a:r>
              <a:rPr lang="en-US" b="1" dirty="0" smtClean="0">
                <a:solidFill>
                  <a:schemeClr val="bg1"/>
                </a:solidFill>
                <a:latin typeface="Arial" pitchFamily="34" charset="0"/>
                <a:cs typeface="Arial" pitchFamily="34" charset="0"/>
              </a:rPr>
              <a:t> yang </a:t>
            </a:r>
            <a:r>
              <a:rPr lang="en-US" b="1" dirty="0" err="1" smtClean="0">
                <a:solidFill>
                  <a:schemeClr val="bg1"/>
                </a:solidFill>
                <a:latin typeface="Arial" pitchFamily="34" charset="0"/>
                <a:cs typeface="Arial" pitchFamily="34" charset="0"/>
              </a:rPr>
              <a:t>tinggi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terhadap</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kerja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sama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antar</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manusia</a:t>
            </a:r>
            <a:r>
              <a:rPr lang="en-US" b="1" dirty="0" smtClean="0">
                <a:solidFill>
                  <a:schemeClr val="bg1"/>
                </a:solidFill>
                <a:latin typeface="Arial" pitchFamily="34" charset="0"/>
                <a:cs typeface="Arial" pitchFamily="34" charset="0"/>
              </a:rPr>
              <a:t>. </a:t>
            </a:r>
          </a:p>
          <a:p>
            <a:pPr>
              <a:buNone/>
            </a:pPr>
            <a:r>
              <a:rPr lang="en-US" b="1" dirty="0" err="1" smtClean="0">
                <a:solidFill>
                  <a:schemeClr val="bg1"/>
                </a:solidFill>
                <a:latin typeface="Arial" pitchFamily="34" charset="0"/>
                <a:cs typeface="Arial" pitchFamily="34" charset="0"/>
              </a:rPr>
              <a:t>Organisasi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dianggap</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sebagai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sesuatu</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komonitas</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tempat</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manajer</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karyawan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bekerja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secara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harmonis</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tampa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salah</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satu</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fihak</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menguasai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fihak</a:t>
            </a:r>
            <a:r>
              <a:rPr lang="en-US" b="1" dirty="0" smtClean="0">
                <a:solidFill>
                  <a:schemeClr val="bg1"/>
                </a:solidFill>
                <a:latin typeface="Arial" pitchFamily="34" charset="0"/>
                <a:cs typeface="Arial" pitchFamily="34" charset="0"/>
              </a:rPr>
              <a:t> lain, </a:t>
            </a:r>
            <a:r>
              <a:rPr lang="en-US" b="1" dirty="0" err="1" smtClean="0">
                <a:solidFill>
                  <a:schemeClr val="bg1"/>
                </a:solidFill>
                <a:latin typeface="Arial" pitchFamily="34" charset="0"/>
                <a:cs typeface="Arial" pitchFamily="34" charset="0"/>
              </a:rPr>
              <a:t>serta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mampu</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menyelesaikan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perbedaan</a:t>
            </a:r>
            <a:r>
              <a:rPr lang="id-ID"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pertentangan</a:t>
            </a:r>
            <a:r>
              <a:rPr lang="en-US" b="1" dirty="0" smtClean="0">
                <a:solidFill>
                  <a:schemeClr val="bg1"/>
                </a:solidFill>
                <a:latin typeface="Arial" pitchFamily="34" charset="0"/>
                <a:cs typeface="Arial" pitchFamily="34" charset="0"/>
              </a:rPr>
              <a:t> yang </a:t>
            </a:r>
            <a:r>
              <a:rPr lang="en-US" b="1" dirty="0" err="1" smtClean="0">
                <a:solidFill>
                  <a:schemeClr val="bg1"/>
                </a:solidFill>
                <a:latin typeface="Arial" pitchFamily="34" charset="0"/>
                <a:cs typeface="Arial" pitchFamily="34" charset="0"/>
              </a:rPr>
              <a:t>ada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melalui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diskusi</a:t>
            </a:r>
            <a:r>
              <a:rPr lang="en-US" b="1" dirty="0" smtClean="0">
                <a:solidFill>
                  <a:schemeClr val="bg1"/>
                </a:solidFill>
                <a:latin typeface="Arial" pitchFamily="34" charset="0"/>
                <a:cs typeface="Arial" pitchFamily="34" charset="0"/>
              </a:rPr>
              <a:t>.</a:t>
            </a:r>
          </a:p>
          <a:p>
            <a:pPr>
              <a:buNone/>
            </a:pPr>
            <a:r>
              <a:rPr lang="en-US" b="1" dirty="0" err="1" smtClean="0">
                <a:solidFill>
                  <a:schemeClr val="bg1"/>
                </a:solidFill>
                <a:latin typeface="Arial" pitchFamily="34" charset="0"/>
                <a:cs typeface="Arial" pitchFamily="34" charset="0"/>
              </a:rPr>
              <a:t>Manajer</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adalah</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membantu</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karyawan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dalam</a:t>
            </a:r>
            <a:r>
              <a:rPr lang="en-US" b="1" dirty="0" smtClean="0">
                <a:solidFill>
                  <a:schemeClr val="bg1"/>
                </a:solidFill>
                <a:latin typeface="Arial" pitchFamily="34" charset="0"/>
                <a:cs typeface="Arial" pitchFamily="34" charset="0"/>
              </a:rPr>
              <a:t> o</a:t>
            </a:r>
            <a:r>
              <a:rPr lang="id-ID" b="1" dirty="0" smtClean="0">
                <a:solidFill>
                  <a:schemeClr val="bg1"/>
                </a:solidFill>
                <a:latin typeface="Arial" pitchFamily="34" charset="0"/>
                <a:cs typeface="Arial" pitchFamily="34" charset="0"/>
              </a:rPr>
              <a:t>r</a:t>
            </a:r>
            <a:r>
              <a:rPr lang="en-US" b="1" dirty="0" err="1" smtClean="0">
                <a:solidFill>
                  <a:schemeClr val="bg1"/>
                </a:solidFill>
                <a:latin typeface="Arial" pitchFamily="34" charset="0"/>
                <a:cs typeface="Arial" pitchFamily="34" charset="0"/>
              </a:rPr>
              <a:t>ganisasi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untuk</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saling</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bekerja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bersama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mencapai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kepentingan</a:t>
            </a:r>
            <a:r>
              <a:rPr lang="en-US" b="1" dirty="0" smtClean="0">
                <a:solidFill>
                  <a:schemeClr val="bg1"/>
                </a:solidFill>
                <a:latin typeface="Arial" pitchFamily="34" charset="0"/>
                <a:cs typeface="Arial" pitchFamily="34" charset="0"/>
              </a:rPr>
              <a:t> yang </a:t>
            </a:r>
            <a:r>
              <a:rPr lang="en-US" b="1" dirty="0" err="1" smtClean="0">
                <a:solidFill>
                  <a:schemeClr val="bg1"/>
                </a:solidFill>
                <a:latin typeface="Arial" pitchFamily="34" charset="0"/>
                <a:cs typeface="Arial" pitchFamily="34" charset="0"/>
              </a:rPr>
              <a:t>terintegrasi</a:t>
            </a:r>
            <a:r>
              <a:rPr lang="en-US" b="1" dirty="0" smtClean="0">
                <a:solidFill>
                  <a:schemeClr val="bg1"/>
                </a:solidFill>
                <a:latin typeface="Arial" pitchFamily="34" charset="0"/>
                <a:cs typeface="Arial" pitchFamily="34" charset="0"/>
              </a:rPr>
              <a:t>.</a:t>
            </a:r>
          </a:p>
          <a:p>
            <a:pPr>
              <a:buNone/>
            </a:pPr>
            <a:r>
              <a:rPr lang="en-US" b="1" dirty="0" err="1" smtClean="0">
                <a:solidFill>
                  <a:schemeClr val="bg1"/>
                </a:solidFill>
                <a:latin typeface="Arial" pitchFamily="34" charset="0"/>
                <a:cs typeface="Arial" pitchFamily="34" charset="0"/>
              </a:rPr>
              <a:t>Pandangan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Follet</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dalam</a:t>
            </a:r>
            <a:r>
              <a:rPr lang="en-US" b="1" dirty="0" smtClean="0">
                <a:solidFill>
                  <a:schemeClr val="bg1"/>
                </a:solidFill>
                <a:latin typeface="Arial" pitchFamily="34" charset="0"/>
                <a:cs typeface="Arial" pitchFamily="34" charset="0"/>
              </a:rPr>
              <a:t> Dynamic Administration : The Collected papers of Mary Parker </a:t>
            </a:r>
            <a:r>
              <a:rPr lang="en-US" b="1" dirty="0" err="1" smtClean="0">
                <a:solidFill>
                  <a:schemeClr val="bg1"/>
                </a:solidFill>
                <a:latin typeface="Arial" pitchFamily="34" charset="0"/>
                <a:cs typeface="Arial" pitchFamily="34" charset="0"/>
              </a:rPr>
              <a:t>Follet</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Berpendapat</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bahwa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dengan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membuat</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karyawan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merasa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memiliki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perusahaan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akan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tercipta</a:t>
            </a:r>
            <a:r>
              <a:rPr lang="en-US" b="1" dirty="0" smtClean="0">
                <a:solidFill>
                  <a:schemeClr val="bg1"/>
                </a:solidFill>
                <a:latin typeface="Arial" pitchFamily="34" charset="0"/>
                <a:cs typeface="Arial" pitchFamily="34" charset="0"/>
              </a:rPr>
              <a:t> rasa </a:t>
            </a:r>
            <a:r>
              <a:rPr lang="en-US" b="1" dirty="0" err="1" smtClean="0">
                <a:solidFill>
                  <a:schemeClr val="bg1"/>
                </a:solidFill>
                <a:latin typeface="Arial" pitchFamily="34" charset="0"/>
                <a:cs typeface="Arial" pitchFamily="34" charset="0"/>
              </a:rPr>
              <a:t>tanggung</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jawab</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kolektif</a:t>
            </a:r>
            <a:endParaRPr lang="en-US" b="1" dirty="0" smtClean="0">
              <a:solidFill>
                <a:schemeClr val="bg1"/>
              </a:solidFill>
              <a:latin typeface="Arial" pitchFamily="34" charset="0"/>
              <a:cs typeface="Arial" pitchFamily="34" charset="0"/>
            </a:endParaRPr>
          </a:p>
          <a:p>
            <a:pPr>
              <a:buNone/>
            </a:pPr>
            <a:r>
              <a:rPr lang="en-US" b="1" dirty="0" err="1" smtClean="0">
                <a:solidFill>
                  <a:schemeClr val="bg1"/>
                </a:solidFill>
                <a:latin typeface="Arial" pitchFamily="34" charset="0"/>
                <a:cs typeface="Arial" pitchFamily="34" charset="0"/>
              </a:rPr>
              <a:t>Follet</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yakin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pelayanan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keuntungan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harus</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dikaitkan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dengan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kesejahteraan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karyawan</a:t>
            </a:r>
            <a:r>
              <a:rPr lang="en-US" b="1" dirty="0" smtClean="0">
                <a:solidFill>
                  <a:schemeClr val="bg1"/>
                </a:solidFill>
                <a:latin typeface="Arial" pitchFamily="34" charset="0"/>
                <a:cs typeface="Arial" pitchFamily="34" charset="0"/>
              </a:rPr>
              <a:t>.</a:t>
            </a:r>
          </a:p>
          <a:p>
            <a:pPr>
              <a:buNone/>
            </a:pPr>
            <a:r>
              <a:rPr lang="en-US" b="1" dirty="0" smtClean="0">
                <a:solidFill>
                  <a:schemeClr val="bg1"/>
                </a:solidFill>
              </a:rPr>
              <a:t> </a:t>
            </a:r>
            <a:endParaRPr lang="en-US" b="1" dirty="0">
              <a:solidFill>
                <a:schemeClr val="bg1"/>
              </a:solidFill>
            </a:endParaRPr>
          </a:p>
        </p:txBody>
      </p:sp>
    </p:spTree>
  </p:cSld>
  <p:clrMapOvr>
    <a:masterClrMapping/>
  </p:clrMapOvr>
  <p:transition spd="slow">
    <p:dissolve/>
    <p:sndAc>
      <p:stSnd>
        <p:snd r:embed="rId3" name="typ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right)">
                                      <p:cBhvr>
                                        <p:cTn id="7" dur="2000"/>
                                        <p:tgtEl>
                                          <p:spTgt spid="3"/>
                                        </p:tgtEl>
                                      </p:cBhvr>
                                    </p:animEffect>
                                  </p:childTnLst>
                                </p:cTn>
                              </p:par>
                            </p:childTnLst>
                          </p:cTn>
                        </p:par>
                        <p:par>
                          <p:cTn id="8" fill="hold">
                            <p:stCondLst>
                              <p:cond delay="2000"/>
                            </p:stCondLst>
                            <p:childTnLst>
                              <p:par>
                                <p:cTn id="9" presetID="22" presetClass="entr" presetSubtype="4" fill="hold" grpId="0" nodeType="afterEffect">
                                  <p:stCondLst>
                                    <p:cond delay="0"/>
                                  </p:stCondLst>
                                  <p:childTnLst>
                                    <p:set>
                                      <p:cBhvr>
                                        <p:cTn id="10" dur="1" fill="hold">
                                          <p:stCondLst>
                                            <p:cond delay="0"/>
                                          </p:stCondLst>
                                        </p:cTn>
                                        <p:tgtEl>
                                          <p:spTgt spid="2">
                                            <p:bg/>
                                          </p:spTgt>
                                        </p:tgtEl>
                                        <p:attrNameLst>
                                          <p:attrName>style.visibility</p:attrName>
                                        </p:attrNameLst>
                                      </p:cBhvr>
                                      <p:to>
                                        <p:strVal val="visible"/>
                                      </p:to>
                                    </p:set>
                                    <p:animEffect transition="in" filter="wipe(down)">
                                      <p:cBhvr>
                                        <p:cTn id="11" dur="2000"/>
                                        <p:tgtEl>
                                          <p:spTgt spid="2">
                                            <p:bg/>
                                          </p:spTgt>
                                        </p:tgtEl>
                                      </p:cBhvr>
                                    </p:animEffect>
                                  </p:childTnLst>
                                </p:cTn>
                              </p:par>
                            </p:childTnLst>
                          </p:cTn>
                        </p:par>
                        <p:par>
                          <p:cTn id="12" fill="hold">
                            <p:stCondLst>
                              <p:cond delay="4000"/>
                            </p:stCondLst>
                            <p:childTnLst>
                              <p:par>
                                <p:cTn id="13" presetID="22" presetClass="entr" presetSubtype="4" fill="hold" grpId="0" nodeType="after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ipe(down)">
                                      <p:cBhvr>
                                        <p:cTn id="15" dur="2000"/>
                                        <p:tgtEl>
                                          <p:spTgt spid="2">
                                            <p:txEl>
                                              <p:pRg st="0" end="0"/>
                                            </p:txEl>
                                          </p:spTgt>
                                        </p:tgtEl>
                                      </p:cBhvr>
                                    </p:animEffect>
                                  </p:childTnLst>
                                </p:cTn>
                              </p:par>
                            </p:childTnLst>
                          </p:cTn>
                        </p:par>
                        <p:par>
                          <p:cTn id="16" fill="hold">
                            <p:stCondLst>
                              <p:cond delay="6000"/>
                            </p:stCondLst>
                            <p:childTnLst>
                              <p:par>
                                <p:cTn id="17" presetID="22" presetClass="entr" presetSubtype="4" fill="hold" grpId="0" nodeType="after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wipe(down)">
                                      <p:cBhvr>
                                        <p:cTn id="19" dur="2000"/>
                                        <p:tgtEl>
                                          <p:spTgt spid="2">
                                            <p:txEl>
                                              <p:pRg st="1" end="1"/>
                                            </p:txEl>
                                          </p:spTgt>
                                        </p:tgtEl>
                                      </p:cBhvr>
                                    </p:animEffect>
                                  </p:childTnLst>
                                </p:cTn>
                              </p:par>
                            </p:childTnLst>
                          </p:cTn>
                        </p:par>
                        <p:par>
                          <p:cTn id="20" fill="hold">
                            <p:stCondLst>
                              <p:cond delay="8000"/>
                            </p:stCondLst>
                            <p:childTnLst>
                              <p:par>
                                <p:cTn id="21" presetID="22" presetClass="entr" presetSubtype="4" fill="hold" grpId="0" nodeType="after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wipe(down)">
                                      <p:cBhvr>
                                        <p:cTn id="23" dur="2000"/>
                                        <p:tgtEl>
                                          <p:spTgt spid="2">
                                            <p:txEl>
                                              <p:pRg st="2" end="2"/>
                                            </p:txEl>
                                          </p:spTgt>
                                        </p:tgtEl>
                                      </p:cBhvr>
                                    </p:animEffect>
                                  </p:childTnLst>
                                </p:cTn>
                              </p:par>
                            </p:childTnLst>
                          </p:cTn>
                        </p:par>
                        <p:par>
                          <p:cTn id="24" fill="hold">
                            <p:stCondLst>
                              <p:cond delay="10000"/>
                            </p:stCondLst>
                            <p:childTnLst>
                              <p:par>
                                <p:cTn id="25" presetID="22" presetClass="entr" presetSubtype="4" fill="hold" grpId="0" nodeType="after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ipe(down)">
                                      <p:cBhvr>
                                        <p:cTn id="27" dur="2000"/>
                                        <p:tgtEl>
                                          <p:spTgt spid="2">
                                            <p:txEl>
                                              <p:pRg st="3" end="3"/>
                                            </p:txEl>
                                          </p:spTgt>
                                        </p:tgtEl>
                                      </p:cBhvr>
                                    </p:animEffect>
                                  </p:childTnLst>
                                </p:cTn>
                              </p:par>
                            </p:childTnLst>
                          </p:cTn>
                        </p:par>
                        <p:par>
                          <p:cTn id="28" fill="hold">
                            <p:stCondLst>
                              <p:cond delay="12000"/>
                            </p:stCondLst>
                            <p:childTnLst>
                              <p:par>
                                <p:cTn id="29" presetID="22" presetClass="entr" presetSubtype="4" fill="hold" grpId="0" nodeType="after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wipe(down)">
                                      <p:cBhvr>
                                        <p:cTn id="31" dur="2000"/>
                                        <p:tgtEl>
                                          <p:spTgt spid="2">
                                            <p:txEl>
                                              <p:pRg st="4" end="4"/>
                                            </p:txEl>
                                          </p:spTgt>
                                        </p:tgtEl>
                                      </p:cBhvr>
                                    </p:animEffect>
                                  </p:childTnLst>
                                </p:cTn>
                              </p:par>
                            </p:childTnLst>
                          </p:cTn>
                        </p:par>
                        <p:par>
                          <p:cTn id="32" fill="hold">
                            <p:stCondLst>
                              <p:cond delay="14000"/>
                            </p:stCondLst>
                            <p:childTnLst>
                              <p:par>
                                <p:cTn id="33" presetID="22" presetClass="entr" presetSubtype="4" fill="hold" grpId="0" nodeType="after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wipe(down)">
                                      <p:cBhvr>
                                        <p:cTn id="35"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4" name="Picture 2"/>
          <p:cNvPicPr>
            <a:picLocks noGrp="1" noChangeAspect="1" noChangeArrowheads="1"/>
          </p:cNvPicPr>
          <p:nvPr>
            <p:ph idx="1"/>
          </p:nvPr>
        </p:nvPicPr>
        <p:blipFill>
          <a:blip r:embed="rId2" cstate="print"/>
          <a:srcRect/>
          <a:stretch>
            <a:fillRect/>
          </a:stretch>
        </p:blipFill>
        <p:spPr bwMode="auto">
          <a:xfrm>
            <a:off x="5940152" y="-27384"/>
            <a:ext cx="3240360" cy="3600400"/>
          </a:xfrm>
          <a:prstGeom prst="rect">
            <a:avLst/>
          </a:prstGeom>
          <a:noFill/>
          <a:ln w="9525">
            <a:noFill/>
            <a:miter lim="800000"/>
            <a:headEnd/>
            <a:tailEnd/>
          </a:ln>
        </p:spPr>
      </p:pic>
      <p:pic>
        <p:nvPicPr>
          <p:cNvPr id="5" name="Picture 2"/>
          <p:cNvPicPr>
            <a:picLocks noChangeAspect="1" noChangeArrowheads="1"/>
          </p:cNvPicPr>
          <p:nvPr/>
        </p:nvPicPr>
        <p:blipFill>
          <a:blip r:embed="rId3" cstate="print"/>
          <a:srcRect/>
          <a:stretch>
            <a:fillRect/>
          </a:stretch>
        </p:blipFill>
        <p:spPr bwMode="auto">
          <a:xfrm>
            <a:off x="35496" y="-27384"/>
            <a:ext cx="2808312" cy="3528392"/>
          </a:xfrm>
          <a:prstGeom prst="rect">
            <a:avLst/>
          </a:prstGeom>
          <a:noFill/>
          <a:ln w="9525">
            <a:noFill/>
            <a:miter lim="800000"/>
            <a:headEnd/>
            <a:tailEnd/>
          </a:ln>
        </p:spPr>
      </p:pic>
      <p:pic>
        <p:nvPicPr>
          <p:cNvPr id="1026" name="Picture 2" descr="E:\Tembok cina.jpg"/>
          <p:cNvPicPr>
            <a:picLocks noChangeAspect="1" noChangeArrowheads="1"/>
          </p:cNvPicPr>
          <p:nvPr/>
        </p:nvPicPr>
        <p:blipFill>
          <a:blip r:embed="rId4" cstate="print"/>
          <a:srcRect/>
          <a:stretch>
            <a:fillRect/>
          </a:stretch>
        </p:blipFill>
        <p:spPr bwMode="auto">
          <a:xfrm>
            <a:off x="0" y="3501008"/>
            <a:ext cx="4427984" cy="3356992"/>
          </a:xfrm>
          <a:prstGeom prst="rect">
            <a:avLst/>
          </a:prstGeom>
          <a:noFill/>
        </p:spPr>
      </p:pic>
      <p:pic>
        <p:nvPicPr>
          <p:cNvPr id="3" name="Picture 2" descr="E:\kabah.jpg"/>
          <p:cNvPicPr>
            <a:picLocks noChangeAspect="1" noChangeArrowheads="1"/>
          </p:cNvPicPr>
          <p:nvPr/>
        </p:nvPicPr>
        <p:blipFill>
          <a:blip r:embed="rId5" cstate="print"/>
          <a:srcRect/>
          <a:stretch>
            <a:fillRect/>
          </a:stretch>
        </p:blipFill>
        <p:spPr bwMode="auto">
          <a:xfrm>
            <a:off x="2843808" y="0"/>
            <a:ext cx="3330832" cy="3501008"/>
          </a:xfrm>
          <a:prstGeom prst="rect">
            <a:avLst/>
          </a:prstGeom>
          <a:noFill/>
        </p:spPr>
      </p:pic>
      <p:pic>
        <p:nvPicPr>
          <p:cNvPr id="6" name="Picture 2" descr="E:\sping.jpg"/>
          <p:cNvPicPr>
            <a:picLocks noChangeAspect="1" noChangeArrowheads="1"/>
          </p:cNvPicPr>
          <p:nvPr/>
        </p:nvPicPr>
        <p:blipFill>
          <a:blip r:embed="rId6" cstate="print"/>
          <a:srcRect/>
          <a:stretch>
            <a:fillRect/>
          </a:stretch>
        </p:blipFill>
        <p:spPr bwMode="auto">
          <a:xfrm>
            <a:off x="4427984" y="3501008"/>
            <a:ext cx="4716016" cy="3356992"/>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4"/>
            <a:ext cx="9144000" cy="357190"/>
          </a:xfrm>
          <a:solidFill>
            <a:srgbClr val="00B050"/>
          </a:solidFill>
        </p:spPr>
        <p:txBody>
          <a:bodyPr>
            <a:noAutofit/>
          </a:bodyPr>
          <a:lstStyle/>
          <a:p>
            <a:r>
              <a:rPr lang="en-US" sz="2400" b="1" dirty="0" smtClean="0">
                <a:solidFill>
                  <a:schemeClr val="bg1"/>
                </a:solidFill>
                <a:latin typeface="Arial" pitchFamily="34" charset="0"/>
                <a:cs typeface="Arial" pitchFamily="34" charset="0"/>
              </a:rPr>
              <a:t>4. </a:t>
            </a:r>
            <a:r>
              <a:rPr lang="en-US" sz="2400" b="1" dirty="0" err="1" smtClean="0">
                <a:solidFill>
                  <a:schemeClr val="bg1"/>
                </a:solidFill>
                <a:latin typeface="Arial" pitchFamily="34" charset="0"/>
                <a:cs typeface="Arial" pitchFamily="34" charset="0"/>
              </a:rPr>
              <a:t>Chaster</a:t>
            </a:r>
            <a:r>
              <a:rPr lang="en-US" sz="2400" b="1" dirty="0" smtClean="0">
                <a:solidFill>
                  <a:schemeClr val="bg1"/>
                </a:solidFill>
                <a:latin typeface="Arial" pitchFamily="34" charset="0"/>
                <a:cs typeface="Arial" pitchFamily="34" charset="0"/>
              </a:rPr>
              <a:t> I. Barnard (1886-1961)</a:t>
            </a:r>
            <a:endParaRPr lang="en-US" sz="2400" b="1" dirty="0">
              <a:solidFill>
                <a:schemeClr val="bg1"/>
              </a:solidFill>
              <a:latin typeface="Arial" pitchFamily="34" charset="0"/>
              <a:cs typeface="Arial" pitchFamily="34" charset="0"/>
            </a:endParaRPr>
          </a:p>
        </p:txBody>
      </p:sp>
      <p:sp>
        <p:nvSpPr>
          <p:cNvPr id="2" name="Content Placeholder 1"/>
          <p:cNvSpPr>
            <a:spLocks noGrp="1"/>
          </p:cNvSpPr>
          <p:nvPr>
            <p:ph idx="1"/>
          </p:nvPr>
        </p:nvSpPr>
        <p:spPr>
          <a:xfrm>
            <a:off x="0" y="428604"/>
            <a:ext cx="9144000" cy="6429396"/>
          </a:xfrm>
          <a:solidFill>
            <a:schemeClr val="accent4">
              <a:lumMod val="50000"/>
            </a:schemeClr>
          </a:solidFill>
        </p:spPr>
        <p:txBody>
          <a:bodyPr>
            <a:normAutofit fontScale="85000" lnSpcReduction="10000"/>
          </a:bodyPr>
          <a:lstStyle/>
          <a:p>
            <a:pPr>
              <a:buNone/>
            </a:pPr>
            <a:r>
              <a:rPr lang="en-US" b="1" dirty="0" err="1" smtClean="0">
                <a:solidFill>
                  <a:schemeClr val="bg1"/>
                </a:solidFill>
                <a:latin typeface="Arial" pitchFamily="34" charset="0"/>
                <a:cs typeface="Arial" pitchFamily="34" charset="0"/>
              </a:rPr>
              <a:t>Chaster</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memandang</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organisasi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sebagai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si</a:t>
            </a:r>
            <a:r>
              <a:rPr lang="id-ID" b="1" dirty="0" smtClean="0">
                <a:solidFill>
                  <a:schemeClr val="bg1"/>
                </a:solidFill>
                <a:latin typeface="Arial" pitchFamily="34" charset="0"/>
                <a:cs typeface="Arial" pitchFamily="34" charset="0"/>
              </a:rPr>
              <a:t>s</a:t>
            </a:r>
            <a:r>
              <a:rPr lang="en-US" b="1" dirty="0" smtClean="0">
                <a:solidFill>
                  <a:schemeClr val="bg1"/>
                </a:solidFill>
                <a:latin typeface="Arial" pitchFamily="34" charset="0"/>
                <a:cs typeface="Arial" pitchFamily="34" charset="0"/>
              </a:rPr>
              <a:t>tem </a:t>
            </a:r>
            <a:endParaRPr lang="id-ID" b="1" dirty="0" smtClean="0">
              <a:solidFill>
                <a:schemeClr val="bg1"/>
              </a:solidFill>
              <a:latin typeface="Arial" pitchFamily="34" charset="0"/>
              <a:cs typeface="Arial" pitchFamily="34" charset="0"/>
            </a:endParaRPr>
          </a:p>
          <a:p>
            <a:pPr>
              <a:buNone/>
            </a:pPr>
            <a:r>
              <a:rPr lang="en-US" b="1" dirty="0" err="1" smtClean="0">
                <a:solidFill>
                  <a:schemeClr val="bg1"/>
                </a:solidFill>
                <a:latin typeface="Arial" pitchFamily="34" charset="0"/>
                <a:cs typeface="Arial" pitchFamily="34" charset="0"/>
              </a:rPr>
              <a:t>kegiatan</a:t>
            </a:r>
            <a:r>
              <a:rPr lang="en-US" b="1" dirty="0" smtClean="0">
                <a:solidFill>
                  <a:schemeClr val="bg1"/>
                </a:solidFill>
                <a:latin typeface="Arial" pitchFamily="34" charset="0"/>
                <a:cs typeface="Arial" pitchFamily="34" charset="0"/>
              </a:rPr>
              <a:t> yang </a:t>
            </a:r>
            <a:r>
              <a:rPr lang="en-US" b="1" dirty="0" err="1" smtClean="0">
                <a:solidFill>
                  <a:schemeClr val="bg1"/>
                </a:solidFill>
                <a:latin typeface="Arial" pitchFamily="34" charset="0"/>
                <a:cs typeface="Arial" pitchFamily="34" charset="0"/>
              </a:rPr>
              <a:t>diarahkan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pada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tujuan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Fungsi-fungsi</a:t>
            </a:r>
            <a:r>
              <a:rPr lang="en-US" b="1" dirty="0" smtClean="0">
                <a:solidFill>
                  <a:schemeClr val="bg1"/>
                </a:solidFill>
                <a:latin typeface="Arial" pitchFamily="34" charset="0"/>
                <a:cs typeface="Arial" pitchFamily="34" charset="0"/>
              </a:rPr>
              <a:t> </a:t>
            </a:r>
            <a:endParaRPr lang="id-ID" b="1" dirty="0" smtClean="0">
              <a:solidFill>
                <a:schemeClr val="bg1"/>
              </a:solidFill>
              <a:latin typeface="Arial" pitchFamily="34" charset="0"/>
              <a:cs typeface="Arial" pitchFamily="34" charset="0"/>
            </a:endParaRPr>
          </a:p>
          <a:p>
            <a:pPr>
              <a:buNone/>
            </a:pPr>
            <a:r>
              <a:rPr lang="en-US" b="1" dirty="0" err="1" smtClean="0">
                <a:solidFill>
                  <a:schemeClr val="bg1"/>
                </a:solidFill>
                <a:latin typeface="Arial" pitchFamily="34" charset="0"/>
                <a:cs typeface="Arial" pitchFamily="34" charset="0"/>
              </a:rPr>
              <a:t>utama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manajemen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menurut</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pandangan</a:t>
            </a:r>
            <a:r>
              <a:rPr lang="en-US" b="1" dirty="0" smtClean="0">
                <a:solidFill>
                  <a:schemeClr val="bg1"/>
                </a:solidFill>
                <a:latin typeface="Arial" pitchFamily="34" charset="0"/>
                <a:cs typeface="Arial" pitchFamily="34" charset="0"/>
              </a:rPr>
              <a:t> Bernard</a:t>
            </a:r>
            <a:endParaRPr lang="id-ID" b="1" dirty="0" smtClean="0">
              <a:solidFill>
                <a:schemeClr val="bg1"/>
              </a:solidFill>
              <a:latin typeface="Arial" pitchFamily="34" charset="0"/>
              <a:cs typeface="Arial" pitchFamily="34" charset="0"/>
            </a:endParaRPr>
          </a:p>
          <a:p>
            <a:pPr>
              <a:buNone/>
            </a:pP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adalah</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perumusan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tujuan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pengadaan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sumber</a:t>
            </a:r>
            <a:endParaRPr lang="id-ID" b="1" dirty="0" smtClean="0">
              <a:solidFill>
                <a:schemeClr val="bg1"/>
              </a:solidFill>
              <a:latin typeface="Arial" pitchFamily="34" charset="0"/>
              <a:cs typeface="Arial" pitchFamily="34" charset="0"/>
            </a:endParaRPr>
          </a:p>
          <a:p>
            <a:pPr>
              <a:buNone/>
            </a:pP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daya-sumber</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daya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dibutuhkan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untuk</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mencapai</a:t>
            </a:r>
            <a:endParaRPr lang="id-ID" b="1" dirty="0" smtClean="0">
              <a:solidFill>
                <a:schemeClr val="bg1"/>
              </a:solidFill>
              <a:latin typeface="Arial" pitchFamily="34" charset="0"/>
              <a:cs typeface="Arial" pitchFamily="34" charset="0"/>
            </a:endParaRPr>
          </a:p>
          <a:p>
            <a:pPr>
              <a:buNone/>
            </a:pP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tujuan</a:t>
            </a:r>
            <a:r>
              <a:rPr lang="en-US" b="1" dirty="0" smtClean="0">
                <a:solidFill>
                  <a:schemeClr val="bg1"/>
                </a:solidFill>
                <a:latin typeface="Arial" pitchFamily="34" charset="0"/>
                <a:cs typeface="Arial" pitchFamily="34" charset="0"/>
              </a:rPr>
              <a:t>. Bernard </a:t>
            </a:r>
            <a:r>
              <a:rPr lang="en-US" b="1" dirty="0" err="1" smtClean="0">
                <a:solidFill>
                  <a:schemeClr val="bg1"/>
                </a:solidFill>
                <a:latin typeface="Arial" pitchFamily="34" charset="0"/>
                <a:cs typeface="Arial" pitchFamily="34" charset="0"/>
              </a:rPr>
              <a:t>menekankan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pentingnya</a:t>
            </a:r>
            <a:r>
              <a:rPr lang="en-US" b="1" dirty="0" smtClean="0">
                <a:solidFill>
                  <a:schemeClr val="bg1"/>
                </a:solidFill>
                <a:latin typeface="Arial" pitchFamily="34" charset="0"/>
                <a:cs typeface="Arial" pitchFamily="34" charset="0"/>
              </a:rPr>
              <a:t> </a:t>
            </a:r>
            <a:r>
              <a:rPr lang="en-US" b="1" u="sng" dirty="0" err="1" smtClean="0">
                <a:solidFill>
                  <a:schemeClr val="bg1"/>
                </a:solidFill>
                <a:latin typeface="Arial" pitchFamily="34" charset="0"/>
                <a:cs typeface="Arial" pitchFamily="34" charset="0"/>
              </a:rPr>
              <a:t>pe</a:t>
            </a:r>
            <a:r>
              <a:rPr lang="id-ID" b="1" u="sng" dirty="0" smtClean="0">
                <a:solidFill>
                  <a:schemeClr val="bg1"/>
                </a:solidFill>
                <a:latin typeface="Arial" pitchFamily="34" charset="0"/>
                <a:cs typeface="Arial" pitchFamily="34" charset="0"/>
              </a:rPr>
              <a:t>r</a:t>
            </a:r>
            <a:r>
              <a:rPr lang="en-US" b="1" u="sng" dirty="0" err="1" smtClean="0">
                <a:solidFill>
                  <a:schemeClr val="bg1"/>
                </a:solidFill>
                <a:latin typeface="Arial" pitchFamily="34" charset="0"/>
                <a:cs typeface="Arial" pitchFamily="34" charset="0"/>
              </a:rPr>
              <a:t>alatan</a:t>
            </a:r>
            <a:endParaRPr lang="id-ID" b="1" u="sng" dirty="0" smtClean="0">
              <a:solidFill>
                <a:schemeClr val="bg1"/>
              </a:solidFill>
              <a:latin typeface="Arial" pitchFamily="34" charset="0"/>
              <a:cs typeface="Arial" pitchFamily="34" charset="0"/>
            </a:endParaRPr>
          </a:p>
          <a:p>
            <a:pPr>
              <a:buNone/>
            </a:pPr>
            <a:r>
              <a:rPr lang="en-US" b="1" u="sng" dirty="0" smtClean="0">
                <a:solidFill>
                  <a:schemeClr val="bg1"/>
                </a:solidFill>
                <a:latin typeface="Arial" pitchFamily="34" charset="0"/>
                <a:cs typeface="Arial" pitchFamily="34" charset="0"/>
              </a:rPr>
              <a:t> </a:t>
            </a:r>
            <a:r>
              <a:rPr lang="en-US" b="1" u="sng" dirty="0" err="1" smtClean="0">
                <a:solidFill>
                  <a:schemeClr val="bg1"/>
                </a:solidFill>
                <a:latin typeface="Arial" pitchFamily="34" charset="0"/>
                <a:cs typeface="Arial" pitchFamily="34" charset="0"/>
              </a:rPr>
              <a:t>komonikasi</a:t>
            </a:r>
            <a:r>
              <a:rPr lang="en-US" b="1" u="sng" dirty="0" smtClean="0">
                <a:solidFill>
                  <a:schemeClr val="bg1"/>
                </a:solidFill>
                <a:latin typeface="Arial" pitchFamily="34" charset="0"/>
                <a:cs typeface="Arial" pitchFamily="34" charset="0"/>
              </a:rPr>
              <a:t> </a:t>
            </a:r>
            <a:r>
              <a:rPr lang="en-US" b="1" u="sng" dirty="0" err="1" smtClean="0">
                <a:solidFill>
                  <a:schemeClr val="bg1"/>
                </a:solidFill>
                <a:latin typeface="Arial" pitchFamily="34" charset="0"/>
                <a:cs typeface="Arial" pitchFamily="34" charset="0"/>
              </a:rPr>
              <a:t>untuk</a:t>
            </a:r>
            <a:r>
              <a:rPr lang="en-US" b="1" u="sng" dirty="0" smtClean="0">
                <a:solidFill>
                  <a:schemeClr val="bg1"/>
                </a:solidFill>
                <a:latin typeface="Arial" pitchFamily="34" charset="0"/>
                <a:cs typeface="Arial" pitchFamily="34" charset="0"/>
              </a:rPr>
              <a:t> </a:t>
            </a:r>
            <a:r>
              <a:rPr lang="en-US" b="1" u="sng" dirty="0" err="1" smtClean="0">
                <a:solidFill>
                  <a:schemeClr val="bg1"/>
                </a:solidFill>
                <a:latin typeface="Arial" pitchFamily="34" charset="0"/>
                <a:cs typeface="Arial" pitchFamily="34" charset="0"/>
              </a:rPr>
              <a:t>mencapai</a:t>
            </a:r>
            <a:r>
              <a:rPr lang="en-US" b="1" u="sng" dirty="0" smtClean="0">
                <a:solidFill>
                  <a:schemeClr val="bg1"/>
                </a:solidFill>
                <a:latin typeface="Arial" pitchFamily="34" charset="0"/>
                <a:cs typeface="Arial" pitchFamily="34" charset="0"/>
              </a:rPr>
              <a:t> </a:t>
            </a:r>
            <a:r>
              <a:rPr lang="en-US" b="1" u="sng" dirty="0" err="1" smtClean="0">
                <a:solidFill>
                  <a:schemeClr val="bg1"/>
                </a:solidFill>
                <a:latin typeface="Arial" pitchFamily="34" charset="0"/>
                <a:cs typeface="Arial" pitchFamily="34" charset="0"/>
              </a:rPr>
              <a:t>tujuan</a:t>
            </a:r>
            <a:r>
              <a:rPr lang="en-US" b="1" u="sng" dirty="0" smtClean="0">
                <a:solidFill>
                  <a:schemeClr val="bg1"/>
                </a:solidFill>
                <a:latin typeface="Arial" pitchFamily="34" charset="0"/>
                <a:cs typeface="Arial" pitchFamily="34" charset="0"/>
              </a:rPr>
              <a:t> </a:t>
            </a:r>
            <a:r>
              <a:rPr lang="en-US" b="1" u="sng" dirty="0" err="1" smtClean="0">
                <a:solidFill>
                  <a:schemeClr val="bg1"/>
                </a:solidFill>
                <a:latin typeface="Arial" pitchFamily="34" charset="0"/>
                <a:cs typeface="Arial" pitchFamily="34" charset="0"/>
              </a:rPr>
              <a:t>kelompok</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Dia</a:t>
            </a:r>
            <a:endParaRPr lang="id-ID" b="1" dirty="0" smtClean="0">
              <a:solidFill>
                <a:schemeClr val="bg1"/>
              </a:solidFill>
              <a:latin typeface="Arial" pitchFamily="34" charset="0"/>
              <a:cs typeface="Arial" pitchFamily="34" charset="0"/>
            </a:endParaRPr>
          </a:p>
          <a:p>
            <a:pPr>
              <a:buNone/>
            </a:pP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juga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mengemukakan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teori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penerimaan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pada</a:t>
            </a:r>
            <a:r>
              <a:rPr lang="en-US" b="1" dirty="0" smtClean="0">
                <a:solidFill>
                  <a:schemeClr val="bg1"/>
                </a:solidFill>
                <a:latin typeface="Arial" pitchFamily="34" charset="0"/>
                <a:cs typeface="Arial" pitchFamily="34" charset="0"/>
              </a:rPr>
              <a:t> </a:t>
            </a:r>
            <a:endParaRPr lang="id-ID" b="1" dirty="0" smtClean="0">
              <a:solidFill>
                <a:schemeClr val="bg1"/>
              </a:solidFill>
              <a:latin typeface="Arial" pitchFamily="34" charset="0"/>
              <a:cs typeface="Arial" pitchFamily="34" charset="0"/>
            </a:endParaRPr>
          </a:p>
          <a:p>
            <a:pPr>
              <a:buNone/>
            </a:pPr>
            <a:r>
              <a:rPr lang="en-US" b="1" dirty="0" err="1" smtClean="0">
                <a:solidFill>
                  <a:schemeClr val="bg1"/>
                </a:solidFill>
                <a:latin typeface="Arial" pitchFamily="34" charset="0"/>
                <a:cs typeface="Arial" pitchFamily="34" charset="0"/>
              </a:rPr>
              <a:t>wewena</a:t>
            </a:r>
            <a:r>
              <a:rPr lang="id-ID" b="1" dirty="0" smtClean="0">
                <a:solidFill>
                  <a:schemeClr val="bg1"/>
                </a:solidFill>
                <a:latin typeface="Arial" pitchFamily="34" charset="0"/>
                <a:cs typeface="Arial" pitchFamily="34" charset="0"/>
              </a:rPr>
              <a:t>n</a:t>
            </a:r>
            <a:r>
              <a:rPr lang="en-US" b="1" dirty="0" smtClean="0">
                <a:solidFill>
                  <a:schemeClr val="bg1"/>
                </a:solidFill>
                <a:latin typeface="Arial" pitchFamily="34" charset="0"/>
                <a:cs typeface="Arial" pitchFamily="34" charset="0"/>
              </a:rPr>
              <a:t>g. </a:t>
            </a:r>
            <a:r>
              <a:rPr lang="id-ID"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Menurut</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teorinya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bawahan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akan</a:t>
            </a:r>
            <a:r>
              <a:rPr lang="en-US" b="1" dirty="0" smtClean="0">
                <a:solidFill>
                  <a:schemeClr val="bg1"/>
                </a:solidFill>
                <a:latin typeface="Arial" pitchFamily="34" charset="0"/>
                <a:cs typeface="Arial" pitchFamily="34" charset="0"/>
              </a:rPr>
              <a:t> </a:t>
            </a:r>
            <a:endParaRPr lang="id-ID" b="1" dirty="0" smtClean="0">
              <a:solidFill>
                <a:schemeClr val="bg1"/>
              </a:solidFill>
              <a:latin typeface="Arial" pitchFamily="34" charset="0"/>
              <a:cs typeface="Arial" pitchFamily="34" charset="0"/>
            </a:endParaRPr>
          </a:p>
          <a:p>
            <a:pPr>
              <a:buNone/>
            </a:pPr>
            <a:r>
              <a:rPr lang="en-US" b="1" dirty="0" err="1" smtClean="0">
                <a:solidFill>
                  <a:schemeClr val="bg1"/>
                </a:solidFill>
                <a:latin typeface="Arial" pitchFamily="34" charset="0"/>
                <a:cs typeface="Arial" pitchFamily="34" charset="0"/>
              </a:rPr>
              <a:t>menerima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perintah</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hanya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bila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mereka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memahami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dan</a:t>
            </a:r>
            <a:endParaRPr lang="id-ID" b="1" dirty="0" smtClean="0">
              <a:solidFill>
                <a:schemeClr val="bg1"/>
              </a:solidFill>
              <a:latin typeface="Arial" pitchFamily="34" charset="0"/>
              <a:cs typeface="Arial" pitchFamily="34" charset="0"/>
            </a:endParaRPr>
          </a:p>
          <a:p>
            <a:pPr>
              <a:buNone/>
            </a:pP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mampu</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serta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berkeinginan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menuruti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atasan</a:t>
            </a:r>
            <a:r>
              <a:rPr lang="en-US" b="1" dirty="0" smtClean="0">
                <a:solidFill>
                  <a:schemeClr val="bg1"/>
                </a:solidFill>
                <a:latin typeface="Arial" pitchFamily="34" charset="0"/>
                <a:cs typeface="Arial" pitchFamily="34" charset="0"/>
              </a:rPr>
              <a:t>. Bernard </a:t>
            </a:r>
            <a:endParaRPr lang="id-ID" b="1" dirty="0" smtClean="0">
              <a:solidFill>
                <a:schemeClr val="bg1"/>
              </a:solidFill>
              <a:latin typeface="Arial" pitchFamily="34" charset="0"/>
              <a:cs typeface="Arial" pitchFamily="34" charset="0"/>
            </a:endParaRPr>
          </a:p>
          <a:p>
            <a:pPr>
              <a:buNone/>
            </a:pPr>
            <a:r>
              <a:rPr lang="en-US" b="1" dirty="0" err="1" smtClean="0">
                <a:solidFill>
                  <a:schemeClr val="bg1"/>
                </a:solidFill>
                <a:latin typeface="Arial" pitchFamily="34" charset="0"/>
                <a:cs typeface="Arial" pitchFamily="34" charset="0"/>
              </a:rPr>
              <a:t>adalah</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pelopor</a:t>
            </a:r>
            <a:r>
              <a:rPr lang="en-US" b="1" dirty="0" smtClean="0">
                <a:solidFill>
                  <a:schemeClr val="bg1"/>
                </a:solidFill>
                <a:latin typeface="Arial" pitchFamily="34" charset="0"/>
                <a:cs typeface="Arial" pitchFamily="34" charset="0"/>
              </a:rPr>
              <a:t> </a:t>
            </a:r>
            <a:r>
              <a:rPr lang="id-ID"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dalam</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penggunaan</a:t>
            </a:r>
            <a:r>
              <a:rPr lang="en-US" b="1" dirty="0" smtClean="0">
                <a:solidFill>
                  <a:schemeClr val="bg1"/>
                </a:solidFill>
                <a:latin typeface="Arial" pitchFamily="34" charset="0"/>
                <a:cs typeface="Arial" pitchFamily="34" charset="0"/>
              </a:rPr>
              <a:t> </a:t>
            </a:r>
            <a:r>
              <a:rPr lang="en-US" b="1" u="sng" dirty="0" err="1" smtClean="0">
                <a:solidFill>
                  <a:schemeClr val="bg1"/>
                </a:solidFill>
                <a:latin typeface="Arial" pitchFamily="34" charset="0"/>
                <a:cs typeface="Arial" pitchFamily="34" charset="0"/>
              </a:rPr>
              <a:t>pendekatan</a:t>
            </a:r>
            <a:r>
              <a:rPr lang="en-US" b="1" u="sng" dirty="0" smtClean="0">
                <a:solidFill>
                  <a:schemeClr val="bg1"/>
                </a:solidFill>
                <a:latin typeface="Arial" pitchFamily="34" charset="0"/>
                <a:cs typeface="Arial" pitchFamily="34" charset="0"/>
              </a:rPr>
              <a:t> </a:t>
            </a:r>
            <a:r>
              <a:rPr lang="en-US" b="1" u="sng" dirty="0" err="1" smtClean="0">
                <a:solidFill>
                  <a:schemeClr val="bg1"/>
                </a:solidFill>
                <a:latin typeface="Arial" pitchFamily="34" charset="0"/>
                <a:cs typeface="Arial" pitchFamily="34" charset="0"/>
              </a:rPr>
              <a:t>sistem</a:t>
            </a:r>
            <a:endParaRPr lang="id-ID" b="1" u="sng" dirty="0" smtClean="0">
              <a:solidFill>
                <a:schemeClr val="bg1"/>
              </a:solidFill>
              <a:latin typeface="Arial" pitchFamily="34" charset="0"/>
              <a:cs typeface="Arial" pitchFamily="34" charset="0"/>
            </a:endParaRPr>
          </a:p>
          <a:p>
            <a:pPr>
              <a:buNone/>
            </a:pPr>
            <a:r>
              <a:rPr lang="en-US" b="1" u="sng" dirty="0" smtClean="0">
                <a:solidFill>
                  <a:schemeClr val="bg1"/>
                </a:solidFill>
                <a:latin typeface="Arial" pitchFamily="34" charset="0"/>
                <a:cs typeface="Arial" pitchFamily="34" charset="0"/>
              </a:rPr>
              <a:t> </a:t>
            </a:r>
            <a:r>
              <a:rPr lang="en-US" b="1" u="sng" dirty="0" err="1" smtClean="0">
                <a:solidFill>
                  <a:schemeClr val="bg1"/>
                </a:solidFill>
                <a:latin typeface="Arial" pitchFamily="34" charset="0"/>
                <a:cs typeface="Arial" pitchFamily="34" charset="0"/>
              </a:rPr>
              <a:t>untuk</a:t>
            </a:r>
            <a:r>
              <a:rPr lang="en-US" b="1" u="sng" dirty="0" smtClean="0">
                <a:solidFill>
                  <a:schemeClr val="bg1"/>
                </a:solidFill>
                <a:latin typeface="Arial" pitchFamily="34" charset="0"/>
                <a:cs typeface="Arial" pitchFamily="34" charset="0"/>
              </a:rPr>
              <a:t> </a:t>
            </a:r>
            <a:r>
              <a:rPr lang="en-US" b="1" u="sng" dirty="0" err="1" smtClean="0">
                <a:solidFill>
                  <a:schemeClr val="bg1"/>
                </a:solidFill>
                <a:latin typeface="Arial" pitchFamily="34" charset="0"/>
                <a:cs typeface="Arial" pitchFamily="34" charset="0"/>
              </a:rPr>
              <a:t>pengelolaan</a:t>
            </a:r>
            <a:r>
              <a:rPr lang="id-ID" b="1" u="sng" dirty="0" smtClean="0">
                <a:solidFill>
                  <a:schemeClr val="bg1"/>
                </a:solidFill>
                <a:latin typeface="Arial" pitchFamily="34" charset="0"/>
                <a:cs typeface="Arial" pitchFamily="34" charset="0"/>
              </a:rPr>
              <a:t> </a:t>
            </a:r>
            <a:r>
              <a:rPr lang="en-US" b="1" u="sng" dirty="0" smtClean="0">
                <a:solidFill>
                  <a:schemeClr val="bg1"/>
                </a:solidFill>
                <a:latin typeface="Arial" pitchFamily="34" charset="0"/>
                <a:cs typeface="Arial" pitchFamily="34" charset="0"/>
              </a:rPr>
              <a:t> </a:t>
            </a:r>
            <a:r>
              <a:rPr lang="en-US" b="1" u="sng" dirty="0" err="1" smtClean="0">
                <a:solidFill>
                  <a:schemeClr val="bg1"/>
                </a:solidFill>
                <a:latin typeface="Arial" pitchFamily="34" charset="0"/>
                <a:cs typeface="Arial" pitchFamily="34" charset="0"/>
              </a:rPr>
              <a:t>organisasi</a:t>
            </a:r>
            <a:r>
              <a:rPr lang="en-US" b="1" u="sng" dirty="0" smtClean="0">
                <a:solidFill>
                  <a:schemeClr val="bg1"/>
                </a:solidFill>
                <a:latin typeface="Arial" pitchFamily="34" charset="0"/>
                <a:cs typeface="Arial" pitchFamily="34" charset="0"/>
              </a:rPr>
              <a:t>.</a:t>
            </a:r>
            <a:r>
              <a:rPr lang="en-US" b="1" dirty="0" smtClean="0">
                <a:solidFill>
                  <a:schemeClr val="bg1"/>
                </a:solidFill>
                <a:latin typeface="Arial" pitchFamily="34" charset="0"/>
                <a:cs typeface="Arial" pitchFamily="34" charset="0"/>
              </a:rPr>
              <a:t>   </a:t>
            </a:r>
            <a:endParaRPr lang="en-US" b="1" dirty="0">
              <a:solidFill>
                <a:schemeClr val="bg1"/>
              </a:solidFill>
              <a:latin typeface="Arial" pitchFamily="34" charset="0"/>
              <a:cs typeface="Arial" pitchFamily="34" charset="0"/>
            </a:endParaRPr>
          </a:p>
        </p:txBody>
      </p:sp>
    </p:spTree>
  </p:cSld>
  <p:clrMapOvr>
    <a:masterClrMapping/>
  </p:clrMapOvr>
  <p:transition>
    <p:dissolve/>
    <p:sndAc>
      <p:stSnd>
        <p:snd r:embed="rId3" name="suction.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3"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3)">
                                      <p:cBhvr>
                                        <p:cTn id="7" dur="2000"/>
                                        <p:tgtEl>
                                          <p:spTgt spid="3"/>
                                        </p:tgtEl>
                                      </p:cBhvr>
                                    </p:animEffect>
                                  </p:childTnLst>
                                </p:cTn>
                              </p:par>
                            </p:childTnLst>
                          </p:cTn>
                        </p:par>
                        <p:par>
                          <p:cTn id="8" fill="hold">
                            <p:stCondLst>
                              <p:cond delay="2000"/>
                            </p:stCondLst>
                            <p:childTnLst>
                              <p:par>
                                <p:cTn id="9" presetID="13" presetClass="entr" presetSubtype="16" fill="hold" grpId="0" nodeType="afterEffect">
                                  <p:stCondLst>
                                    <p:cond delay="0"/>
                                  </p:stCondLst>
                                  <p:childTnLst>
                                    <p:set>
                                      <p:cBhvr>
                                        <p:cTn id="10" dur="1" fill="hold">
                                          <p:stCondLst>
                                            <p:cond delay="0"/>
                                          </p:stCondLst>
                                        </p:cTn>
                                        <p:tgtEl>
                                          <p:spTgt spid="2">
                                            <p:bg/>
                                          </p:spTgt>
                                        </p:tgtEl>
                                        <p:attrNameLst>
                                          <p:attrName>style.visibility</p:attrName>
                                        </p:attrNameLst>
                                      </p:cBhvr>
                                      <p:to>
                                        <p:strVal val="visible"/>
                                      </p:to>
                                    </p:set>
                                    <p:animEffect transition="in" filter="plus(in)">
                                      <p:cBhvr>
                                        <p:cTn id="11" dur="2000"/>
                                        <p:tgtEl>
                                          <p:spTgt spid="2">
                                            <p:bg/>
                                          </p:spTgt>
                                        </p:tgtEl>
                                      </p:cBhvr>
                                    </p:animEffect>
                                  </p:childTnLst>
                                </p:cTn>
                              </p:par>
                            </p:childTnLst>
                          </p:cTn>
                        </p:par>
                        <p:par>
                          <p:cTn id="12" fill="hold">
                            <p:stCondLst>
                              <p:cond delay="4000"/>
                            </p:stCondLst>
                            <p:childTnLst>
                              <p:par>
                                <p:cTn id="13" presetID="13" presetClass="entr" presetSubtype="16" fill="hold" grpId="0" nodeType="after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plus(in)">
                                      <p:cBhvr>
                                        <p:cTn id="15" dur="2000"/>
                                        <p:tgtEl>
                                          <p:spTgt spid="2">
                                            <p:txEl>
                                              <p:pRg st="0" end="0"/>
                                            </p:txEl>
                                          </p:spTgt>
                                        </p:tgtEl>
                                      </p:cBhvr>
                                    </p:animEffect>
                                  </p:childTnLst>
                                </p:cTn>
                              </p:par>
                            </p:childTnLst>
                          </p:cTn>
                        </p:par>
                        <p:par>
                          <p:cTn id="16" fill="hold">
                            <p:stCondLst>
                              <p:cond delay="6000"/>
                            </p:stCondLst>
                            <p:childTnLst>
                              <p:par>
                                <p:cTn id="17" presetID="13" presetClass="entr" presetSubtype="16" fill="hold" grpId="0" nodeType="after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plus(in)">
                                      <p:cBhvr>
                                        <p:cTn id="19" dur="2000"/>
                                        <p:tgtEl>
                                          <p:spTgt spid="2">
                                            <p:txEl>
                                              <p:pRg st="1" end="1"/>
                                            </p:txEl>
                                          </p:spTgt>
                                        </p:tgtEl>
                                      </p:cBhvr>
                                    </p:animEffect>
                                  </p:childTnLst>
                                </p:cTn>
                              </p:par>
                            </p:childTnLst>
                          </p:cTn>
                        </p:par>
                        <p:par>
                          <p:cTn id="20" fill="hold">
                            <p:stCondLst>
                              <p:cond delay="8000"/>
                            </p:stCondLst>
                            <p:childTnLst>
                              <p:par>
                                <p:cTn id="21" presetID="13" presetClass="entr" presetSubtype="16" fill="hold" grpId="0" nodeType="after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plus(in)">
                                      <p:cBhvr>
                                        <p:cTn id="23" dur="2000"/>
                                        <p:tgtEl>
                                          <p:spTgt spid="2">
                                            <p:txEl>
                                              <p:pRg st="2" end="2"/>
                                            </p:txEl>
                                          </p:spTgt>
                                        </p:tgtEl>
                                      </p:cBhvr>
                                    </p:animEffect>
                                  </p:childTnLst>
                                </p:cTn>
                              </p:par>
                            </p:childTnLst>
                          </p:cTn>
                        </p:par>
                        <p:par>
                          <p:cTn id="24" fill="hold">
                            <p:stCondLst>
                              <p:cond delay="10000"/>
                            </p:stCondLst>
                            <p:childTnLst>
                              <p:par>
                                <p:cTn id="25" presetID="13" presetClass="entr" presetSubtype="16" fill="hold" grpId="0" nodeType="after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plus(in)">
                                      <p:cBhvr>
                                        <p:cTn id="27" dur="2000"/>
                                        <p:tgtEl>
                                          <p:spTgt spid="2">
                                            <p:txEl>
                                              <p:pRg st="3" end="3"/>
                                            </p:txEl>
                                          </p:spTgt>
                                        </p:tgtEl>
                                      </p:cBhvr>
                                    </p:animEffect>
                                  </p:childTnLst>
                                </p:cTn>
                              </p:par>
                            </p:childTnLst>
                          </p:cTn>
                        </p:par>
                        <p:par>
                          <p:cTn id="28" fill="hold">
                            <p:stCondLst>
                              <p:cond delay="12000"/>
                            </p:stCondLst>
                            <p:childTnLst>
                              <p:par>
                                <p:cTn id="29" presetID="13" presetClass="entr" presetSubtype="16" fill="hold" grpId="0" nodeType="after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plus(in)">
                                      <p:cBhvr>
                                        <p:cTn id="31" dur="2000"/>
                                        <p:tgtEl>
                                          <p:spTgt spid="2">
                                            <p:txEl>
                                              <p:pRg st="4" end="4"/>
                                            </p:txEl>
                                          </p:spTgt>
                                        </p:tgtEl>
                                      </p:cBhvr>
                                    </p:animEffect>
                                  </p:childTnLst>
                                </p:cTn>
                              </p:par>
                            </p:childTnLst>
                          </p:cTn>
                        </p:par>
                        <p:par>
                          <p:cTn id="32" fill="hold">
                            <p:stCondLst>
                              <p:cond delay="14000"/>
                            </p:stCondLst>
                            <p:childTnLst>
                              <p:par>
                                <p:cTn id="33" presetID="13" presetClass="entr" presetSubtype="16" fill="hold" grpId="0" nodeType="after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plus(in)">
                                      <p:cBhvr>
                                        <p:cTn id="35" dur="2000"/>
                                        <p:tgtEl>
                                          <p:spTgt spid="2">
                                            <p:txEl>
                                              <p:pRg st="5" end="5"/>
                                            </p:txEl>
                                          </p:spTgt>
                                        </p:tgtEl>
                                      </p:cBhvr>
                                    </p:animEffect>
                                  </p:childTnLst>
                                </p:cTn>
                              </p:par>
                            </p:childTnLst>
                          </p:cTn>
                        </p:par>
                        <p:par>
                          <p:cTn id="36" fill="hold">
                            <p:stCondLst>
                              <p:cond delay="16000"/>
                            </p:stCondLst>
                            <p:childTnLst>
                              <p:par>
                                <p:cTn id="37" presetID="13" presetClass="entr" presetSubtype="16" fill="hold" grpId="0" nodeType="after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Effect transition="in" filter="plus(in)">
                                      <p:cBhvr>
                                        <p:cTn id="39" dur="2000"/>
                                        <p:tgtEl>
                                          <p:spTgt spid="2">
                                            <p:txEl>
                                              <p:pRg st="6" end="6"/>
                                            </p:txEl>
                                          </p:spTgt>
                                        </p:tgtEl>
                                      </p:cBhvr>
                                    </p:animEffect>
                                  </p:childTnLst>
                                </p:cTn>
                              </p:par>
                            </p:childTnLst>
                          </p:cTn>
                        </p:par>
                        <p:par>
                          <p:cTn id="40" fill="hold">
                            <p:stCondLst>
                              <p:cond delay="18000"/>
                            </p:stCondLst>
                            <p:childTnLst>
                              <p:par>
                                <p:cTn id="41" presetID="13" presetClass="entr" presetSubtype="16" fill="hold" grpId="0" nodeType="afterEffect">
                                  <p:stCondLst>
                                    <p:cond delay="0"/>
                                  </p:stCondLst>
                                  <p:childTnLst>
                                    <p:set>
                                      <p:cBhvr>
                                        <p:cTn id="42" dur="1" fill="hold">
                                          <p:stCondLst>
                                            <p:cond delay="0"/>
                                          </p:stCondLst>
                                        </p:cTn>
                                        <p:tgtEl>
                                          <p:spTgt spid="2">
                                            <p:txEl>
                                              <p:pRg st="7" end="7"/>
                                            </p:txEl>
                                          </p:spTgt>
                                        </p:tgtEl>
                                        <p:attrNameLst>
                                          <p:attrName>style.visibility</p:attrName>
                                        </p:attrNameLst>
                                      </p:cBhvr>
                                      <p:to>
                                        <p:strVal val="visible"/>
                                      </p:to>
                                    </p:set>
                                    <p:animEffect transition="in" filter="plus(in)">
                                      <p:cBhvr>
                                        <p:cTn id="43" dur="2000"/>
                                        <p:tgtEl>
                                          <p:spTgt spid="2">
                                            <p:txEl>
                                              <p:pRg st="7" end="7"/>
                                            </p:txEl>
                                          </p:spTgt>
                                        </p:tgtEl>
                                      </p:cBhvr>
                                    </p:animEffect>
                                  </p:childTnLst>
                                </p:cTn>
                              </p:par>
                            </p:childTnLst>
                          </p:cTn>
                        </p:par>
                        <p:par>
                          <p:cTn id="44" fill="hold">
                            <p:stCondLst>
                              <p:cond delay="20000"/>
                            </p:stCondLst>
                            <p:childTnLst>
                              <p:par>
                                <p:cTn id="45" presetID="13" presetClass="entr" presetSubtype="16" fill="hold" grpId="0" nodeType="afterEffect">
                                  <p:stCondLst>
                                    <p:cond delay="0"/>
                                  </p:stCondLst>
                                  <p:childTnLst>
                                    <p:set>
                                      <p:cBhvr>
                                        <p:cTn id="46" dur="1" fill="hold">
                                          <p:stCondLst>
                                            <p:cond delay="0"/>
                                          </p:stCondLst>
                                        </p:cTn>
                                        <p:tgtEl>
                                          <p:spTgt spid="2">
                                            <p:txEl>
                                              <p:pRg st="8" end="8"/>
                                            </p:txEl>
                                          </p:spTgt>
                                        </p:tgtEl>
                                        <p:attrNameLst>
                                          <p:attrName>style.visibility</p:attrName>
                                        </p:attrNameLst>
                                      </p:cBhvr>
                                      <p:to>
                                        <p:strVal val="visible"/>
                                      </p:to>
                                    </p:set>
                                    <p:animEffect transition="in" filter="plus(in)">
                                      <p:cBhvr>
                                        <p:cTn id="47" dur="2000"/>
                                        <p:tgtEl>
                                          <p:spTgt spid="2">
                                            <p:txEl>
                                              <p:pRg st="8" end="8"/>
                                            </p:txEl>
                                          </p:spTgt>
                                        </p:tgtEl>
                                      </p:cBhvr>
                                    </p:animEffect>
                                  </p:childTnLst>
                                </p:cTn>
                              </p:par>
                            </p:childTnLst>
                          </p:cTn>
                        </p:par>
                        <p:par>
                          <p:cTn id="48" fill="hold">
                            <p:stCondLst>
                              <p:cond delay="22000"/>
                            </p:stCondLst>
                            <p:childTnLst>
                              <p:par>
                                <p:cTn id="49" presetID="13" presetClass="entr" presetSubtype="16" fill="hold" grpId="0" nodeType="afterEffect">
                                  <p:stCondLst>
                                    <p:cond delay="0"/>
                                  </p:stCondLst>
                                  <p:childTnLst>
                                    <p:set>
                                      <p:cBhvr>
                                        <p:cTn id="50" dur="1" fill="hold">
                                          <p:stCondLst>
                                            <p:cond delay="0"/>
                                          </p:stCondLst>
                                        </p:cTn>
                                        <p:tgtEl>
                                          <p:spTgt spid="2">
                                            <p:txEl>
                                              <p:pRg st="9" end="9"/>
                                            </p:txEl>
                                          </p:spTgt>
                                        </p:tgtEl>
                                        <p:attrNameLst>
                                          <p:attrName>style.visibility</p:attrName>
                                        </p:attrNameLst>
                                      </p:cBhvr>
                                      <p:to>
                                        <p:strVal val="visible"/>
                                      </p:to>
                                    </p:set>
                                    <p:animEffect transition="in" filter="plus(in)">
                                      <p:cBhvr>
                                        <p:cTn id="51" dur="2000"/>
                                        <p:tgtEl>
                                          <p:spTgt spid="2">
                                            <p:txEl>
                                              <p:pRg st="9" end="9"/>
                                            </p:txEl>
                                          </p:spTgt>
                                        </p:tgtEl>
                                      </p:cBhvr>
                                    </p:animEffect>
                                  </p:childTnLst>
                                </p:cTn>
                              </p:par>
                            </p:childTnLst>
                          </p:cTn>
                        </p:par>
                        <p:par>
                          <p:cTn id="52" fill="hold">
                            <p:stCondLst>
                              <p:cond delay="24000"/>
                            </p:stCondLst>
                            <p:childTnLst>
                              <p:par>
                                <p:cTn id="53" presetID="13" presetClass="entr" presetSubtype="16" fill="hold" grpId="0" nodeType="afterEffect">
                                  <p:stCondLst>
                                    <p:cond delay="0"/>
                                  </p:stCondLst>
                                  <p:childTnLst>
                                    <p:set>
                                      <p:cBhvr>
                                        <p:cTn id="54" dur="1" fill="hold">
                                          <p:stCondLst>
                                            <p:cond delay="0"/>
                                          </p:stCondLst>
                                        </p:cTn>
                                        <p:tgtEl>
                                          <p:spTgt spid="2">
                                            <p:txEl>
                                              <p:pRg st="10" end="10"/>
                                            </p:txEl>
                                          </p:spTgt>
                                        </p:tgtEl>
                                        <p:attrNameLst>
                                          <p:attrName>style.visibility</p:attrName>
                                        </p:attrNameLst>
                                      </p:cBhvr>
                                      <p:to>
                                        <p:strVal val="visible"/>
                                      </p:to>
                                    </p:set>
                                    <p:animEffect transition="in" filter="plus(in)">
                                      <p:cBhvr>
                                        <p:cTn id="55" dur="2000"/>
                                        <p:tgtEl>
                                          <p:spTgt spid="2">
                                            <p:txEl>
                                              <p:pRg st="10" end="10"/>
                                            </p:txEl>
                                          </p:spTgt>
                                        </p:tgtEl>
                                      </p:cBhvr>
                                    </p:animEffect>
                                  </p:childTnLst>
                                </p:cTn>
                              </p:par>
                            </p:childTnLst>
                          </p:cTn>
                        </p:par>
                        <p:par>
                          <p:cTn id="56" fill="hold">
                            <p:stCondLst>
                              <p:cond delay="26000"/>
                            </p:stCondLst>
                            <p:childTnLst>
                              <p:par>
                                <p:cTn id="57" presetID="13" presetClass="entr" presetSubtype="16" fill="hold" grpId="0" nodeType="afterEffect">
                                  <p:stCondLst>
                                    <p:cond delay="0"/>
                                  </p:stCondLst>
                                  <p:childTnLst>
                                    <p:set>
                                      <p:cBhvr>
                                        <p:cTn id="58" dur="1" fill="hold">
                                          <p:stCondLst>
                                            <p:cond delay="0"/>
                                          </p:stCondLst>
                                        </p:cTn>
                                        <p:tgtEl>
                                          <p:spTgt spid="2">
                                            <p:txEl>
                                              <p:pRg st="11" end="11"/>
                                            </p:txEl>
                                          </p:spTgt>
                                        </p:tgtEl>
                                        <p:attrNameLst>
                                          <p:attrName>style.visibility</p:attrName>
                                        </p:attrNameLst>
                                      </p:cBhvr>
                                      <p:to>
                                        <p:strVal val="visible"/>
                                      </p:to>
                                    </p:set>
                                    <p:animEffect transition="in" filter="plus(in)">
                                      <p:cBhvr>
                                        <p:cTn id="59" dur="2000"/>
                                        <p:tgtEl>
                                          <p:spTgt spid="2">
                                            <p:txEl>
                                              <p:pRg st="11" end="11"/>
                                            </p:txEl>
                                          </p:spTgt>
                                        </p:tgtEl>
                                      </p:cBhvr>
                                    </p:animEffect>
                                  </p:childTnLst>
                                </p:cTn>
                              </p:par>
                            </p:childTnLst>
                          </p:cTn>
                        </p:par>
                        <p:par>
                          <p:cTn id="60" fill="hold">
                            <p:stCondLst>
                              <p:cond delay="28000"/>
                            </p:stCondLst>
                            <p:childTnLst>
                              <p:par>
                                <p:cTn id="61" presetID="13" presetClass="entr" presetSubtype="16" fill="hold" grpId="0" nodeType="afterEffect">
                                  <p:stCondLst>
                                    <p:cond delay="0"/>
                                  </p:stCondLst>
                                  <p:childTnLst>
                                    <p:set>
                                      <p:cBhvr>
                                        <p:cTn id="62" dur="1" fill="hold">
                                          <p:stCondLst>
                                            <p:cond delay="0"/>
                                          </p:stCondLst>
                                        </p:cTn>
                                        <p:tgtEl>
                                          <p:spTgt spid="2">
                                            <p:txEl>
                                              <p:pRg st="12" end="12"/>
                                            </p:txEl>
                                          </p:spTgt>
                                        </p:tgtEl>
                                        <p:attrNameLst>
                                          <p:attrName>style.visibility</p:attrName>
                                        </p:attrNameLst>
                                      </p:cBhvr>
                                      <p:to>
                                        <p:strVal val="visible"/>
                                      </p:to>
                                    </p:set>
                                    <p:animEffect transition="in" filter="plus(in)">
                                      <p:cBhvr>
                                        <p:cTn id="63" dur="20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build="p"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582570"/>
          </a:xfrm>
          <a:solidFill>
            <a:schemeClr val="accent4">
              <a:lumMod val="60000"/>
              <a:lumOff val="40000"/>
            </a:schemeClr>
          </a:solidFill>
        </p:spPr>
        <p:txBody>
          <a:bodyPr>
            <a:noAutofit/>
          </a:bodyPr>
          <a:lstStyle/>
          <a:p>
            <a:r>
              <a:rPr lang="en-US" sz="2400" b="1" dirty="0" smtClean="0">
                <a:latin typeface="Arial" pitchFamily="34" charset="0"/>
                <a:cs typeface="Arial" pitchFamily="34" charset="0"/>
              </a:rPr>
              <a:t>D. </a:t>
            </a:r>
            <a:r>
              <a:rPr lang="en-US" sz="2400" b="1" dirty="0" err="1" smtClean="0">
                <a:latin typeface="Arial" pitchFamily="34" charset="0"/>
                <a:cs typeface="Arial" pitchFamily="34" charset="0"/>
              </a:rPr>
              <a:t>Pendekatan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Hubungan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Manusiaa</a:t>
            </a:r>
            <a:r>
              <a:rPr lang="en-US" sz="2400" b="1" dirty="0" smtClean="0">
                <a:latin typeface="Arial" pitchFamily="34" charset="0"/>
                <a:cs typeface="Arial" pitchFamily="34" charset="0"/>
              </a:rPr>
              <a:t>.</a:t>
            </a:r>
            <a:endParaRPr lang="en-US" sz="2400" b="1" dirty="0">
              <a:latin typeface="Arial" pitchFamily="34" charset="0"/>
              <a:cs typeface="Arial" pitchFamily="34" charset="0"/>
            </a:endParaRPr>
          </a:p>
        </p:txBody>
      </p:sp>
      <p:sp>
        <p:nvSpPr>
          <p:cNvPr id="2" name="Content Placeholder 1"/>
          <p:cNvSpPr>
            <a:spLocks noGrp="1"/>
          </p:cNvSpPr>
          <p:nvPr>
            <p:ph idx="1"/>
          </p:nvPr>
        </p:nvSpPr>
        <p:spPr>
          <a:xfrm>
            <a:off x="0" y="642918"/>
            <a:ext cx="9144000" cy="6215082"/>
          </a:xfrm>
          <a:solidFill>
            <a:schemeClr val="accent4">
              <a:lumMod val="40000"/>
              <a:lumOff val="60000"/>
            </a:schemeClr>
          </a:solidFill>
        </p:spPr>
        <p:txBody>
          <a:bodyPr>
            <a:normAutofit/>
          </a:bodyPr>
          <a:lstStyle/>
          <a:p>
            <a:pPr>
              <a:buNone/>
            </a:pPr>
            <a:r>
              <a:rPr lang="en-US" sz="3000" b="1" dirty="0" err="1" smtClean="0">
                <a:latin typeface="Arial" pitchFamily="34" charset="0"/>
                <a:cs typeface="Arial" pitchFamily="34" charset="0"/>
              </a:rPr>
              <a:t>Perkembangan</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selanjutnya</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mulai</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sejak</a:t>
            </a:r>
            <a:r>
              <a:rPr lang="en-US" sz="3000" b="1" dirty="0" smtClean="0">
                <a:latin typeface="Arial" pitchFamily="34" charset="0"/>
                <a:cs typeface="Arial" pitchFamily="34" charset="0"/>
              </a:rPr>
              <a:t> 1930 </a:t>
            </a:r>
            <a:r>
              <a:rPr lang="en-US" sz="3000" b="1" dirty="0" err="1" smtClean="0">
                <a:latin typeface="Arial" pitchFamily="34" charset="0"/>
                <a:cs typeface="Arial" pitchFamily="34" charset="0"/>
              </a:rPr>
              <a:t>dan</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menjadi</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populer</a:t>
            </a:r>
            <a:r>
              <a:rPr lang="en-US" sz="3000" b="1" dirty="0" smtClean="0">
                <a:latin typeface="Arial" pitchFamily="34" charset="0"/>
                <a:cs typeface="Arial" pitchFamily="34" charset="0"/>
              </a:rPr>
              <a:t> pd </a:t>
            </a:r>
            <a:r>
              <a:rPr lang="en-US" sz="3000" b="1" dirty="0" err="1" smtClean="0">
                <a:latin typeface="Arial" pitchFamily="34" charset="0"/>
                <a:cs typeface="Arial" pitchFamily="34" charset="0"/>
              </a:rPr>
              <a:t>tahun</a:t>
            </a:r>
            <a:r>
              <a:rPr lang="en-US" sz="3000" b="1" dirty="0" smtClean="0">
                <a:latin typeface="Arial" pitchFamily="34" charset="0"/>
                <a:cs typeface="Arial" pitchFamily="34" charset="0"/>
              </a:rPr>
              <a:t> 1950-an.yaltu </a:t>
            </a:r>
            <a:r>
              <a:rPr lang="en-US" sz="3000" b="1" dirty="0" err="1" smtClean="0">
                <a:latin typeface="Arial" pitchFamily="34" charset="0"/>
                <a:cs typeface="Arial" pitchFamily="34" charset="0"/>
              </a:rPr>
              <a:t>manajemen</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yg</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banyak</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memberikan</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perhatian</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terhadap</a:t>
            </a:r>
            <a:r>
              <a:rPr lang="en-US" sz="3000" b="1" dirty="0" smtClean="0">
                <a:latin typeface="Arial" pitchFamily="34" charset="0"/>
                <a:cs typeface="Arial" pitchFamily="34" charset="0"/>
              </a:rPr>
              <a:t> </a:t>
            </a:r>
            <a:r>
              <a:rPr lang="en-US" sz="3000" b="1" u="sng" dirty="0" err="1" smtClean="0">
                <a:latin typeface="Arial" pitchFamily="34" charset="0"/>
                <a:cs typeface="Arial" pitchFamily="34" charset="0"/>
              </a:rPr>
              <a:t>hubungan</a:t>
            </a:r>
            <a:r>
              <a:rPr lang="en-US" sz="3000" b="1" u="sng" dirty="0" smtClean="0">
                <a:latin typeface="Arial" pitchFamily="34" charset="0"/>
                <a:cs typeface="Arial" pitchFamily="34" charset="0"/>
              </a:rPr>
              <a:t> </a:t>
            </a:r>
            <a:r>
              <a:rPr lang="en-US" sz="3000" b="1" u="sng" dirty="0" err="1" smtClean="0">
                <a:latin typeface="Arial" pitchFamily="34" charset="0"/>
                <a:cs typeface="Arial" pitchFamily="34" charset="0"/>
              </a:rPr>
              <a:t>kemanusiaan</a:t>
            </a:r>
            <a:r>
              <a:rPr lang="en-US" sz="3000" b="1" u="sng" dirty="0" smtClean="0">
                <a:latin typeface="Arial" pitchFamily="34" charset="0"/>
                <a:cs typeface="Arial" pitchFamily="34" charset="0"/>
              </a:rPr>
              <a:t> </a:t>
            </a:r>
            <a:r>
              <a:rPr lang="en-US" sz="3000" b="1" u="sng" dirty="0" err="1" smtClean="0">
                <a:latin typeface="Arial" pitchFamily="34" charset="0"/>
                <a:cs typeface="Arial" pitchFamily="34" charset="0"/>
              </a:rPr>
              <a:t>kepada</a:t>
            </a:r>
            <a:r>
              <a:rPr lang="en-US" sz="3000" b="1" u="sng" dirty="0" smtClean="0">
                <a:latin typeface="Arial" pitchFamily="34" charset="0"/>
                <a:cs typeface="Arial" pitchFamily="34" charset="0"/>
              </a:rPr>
              <a:t> </a:t>
            </a:r>
            <a:r>
              <a:rPr lang="en-US" sz="3000" b="1" u="sng" dirty="0" err="1" smtClean="0">
                <a:latin typeface="Arial" pitchFamily="34" charset="0"/>
                <a:cs typeface="Arial" pitchFamily="34" charset="0"/>
              </a:rPr>
              <a:t>karyawan</a:t>
            </a:r>
            <a:r>
              <a:rPr lang="en-US" sz="3000" b="1" dirty="0" err="1" smtClean="0">
                <a:latin typeface="Arial" pitchFamily="34" charset="0"/>
                <a:cs typeface="Arial" pitchFamily="34" charset="0"/>
              </a:rPr>
              <a:t>.pandangan</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ini</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muncul</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sebagai</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akibat</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dari</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kelemahan-kelemahan</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pada</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manajemen</a:t>
            </a:r>
            <a:r>
              <a:rPr lang="en-US" sz="3000" b="1" dirty="0" smtClean="0">
                <a:latin typeface="Arial" pitchFamily="34" charset="0"/>
                <a:cs typeface="Arial" pitchFamily="34" charset="0"/>
              </a:rPr>
              <a:t> yang </a:t>
            </a:r>
            <a:r>
              <a:rPr lang="en-US" sz="3000" b="1" dirty="0" err="1" smtClean="0">
                <a:latin typeface="Arial" pitchFamily="34" charset="0"/>
                <a:cs typeface="Arial" pitchFamily="34" charset="0"/>
              </a:rPr>
              <a:t>berorentasi</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tugas</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klasik</a:t>
            </a:r>
            <a:r>
              <a:rPr lang="en-US" sz="3000" b="1" dirty="0" smtClean="0">
                <a:latin typeface="Arial" pitchFamily="34" charset="0"/>
                <a:cs typeface="Arial" pitchFamily="34" charset="0"/>
              </a:rPr>
              <a:t>) yang </a:t>
            </a:r>
            <a:r>
              <a:rPr lang="en-US" sz="3000" b="1" dirty="0" err="1" smtClean="0">
                <a:latin typeface="Arial" pitchFamily="34" charset="0"/>
                <a:cs typeface="Arial" pitchFamily="34" charset="0"/>
              </a:rPr>
              <a:t>kemudian</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menimbukan</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banyak</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kritik</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terhadapnya</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Dengan</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gaya</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ortodok</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dan</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otokratis</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itu</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maka</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pekerjaan</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menjadi</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monoton</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dan</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membosankan</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sehingga</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menimbulkan</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stres</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serta</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produktivitas</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menjadi</a:t>
            </a:r>
            <a:r>
              <a:rPr lang="en-US" sz="3000" b="1" dirty="0" smtClean="0">
                <a:latin typeface="Arial" pitchFamily="34" charset="0"/>
                <a:cs typeface="Arial" pitchFamily="34" charset="0"/>
              </a:rPr>
              <a:t> ma</a:t>
            </a:r>
            <a:r>
              <a:rPr lang="id-ID" sz="3000" b="1" dirty="0" smtClean="0">
                <a:latin typeface="Arial" pitchFamily="34" charset="0"/>
                <a:cs typeface="Arial" pitchFamily="34" charset="0"/>
              </a:rPr>
              <a:t>n</a:t>
            </a:r>
            <a:r>
              <a:rPr lang="en-US" sz="3000" b="1" dirty="0" smtClean="0">
                <a:latin typeface="Arial" pitchFamily="34" charset="0"/>
                <a:cs typeface="Arial" pitchFamily="34" charset="0"/>
              </a:rPr>
              <a:t>deg </a:t>
            </a:r>
            <a:r>
              <a:rPr lang="en-US" sz="3000" b="1" dirty="0" err="1" smtClean="0">
                <a:latin typeface="Arial" pitchFamily="34" charset="0"/>
                <a:cs typeface="Arial" pitchFamily="34" charset="0"/>
              </a:rPr>
              <a:t>atau</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bahkan</a:t>
            </a:r>
            <a:r>
              <a:rPr lang="en-US" sz="3000" b="1" dirty="0" smtClean="0">
                <a:latin typeface="Arial" pitchFamily="34" charset="0"/>
                <a:cs typeface="Arial" pitchFamily="34" charset="0"/>
              </a:rPr>
              <a:t> </a:t>
            </a:r>
            <a:r>
              <a:rPr lang="en-US" sz="3000" b="1" dirty="0" err="1" smtClean="0">
                <a:latin typeface="Arial" pitchFamily="34" charset="0"/>
                <a:cs typeface="Arial" pitchFamily="34" charset="0"/>
              </a:rPr>
              <a:t>menurun</a:t>
            </a:r>
            <a:r>
              <a:rPr lang="en-US" sz="3000" b="1" dirty="0" smtClean="0">
                <a:latin typeface="Arial" pitchFamily="34" charset="0"/>
                <a:cs typeface="Arial" pitchFamily="34" charset="0"/>
              </a:rPr>
              <a:t>.</a:t>
            </a:r>
            <a:endParaRPr lang="en-US" sz="3000" b="1" dirty="0">
              <a:latin typeface="Arial" pitchFamily="34" charset="0"/>
              <a:cs typeface="Arial" pitchFamily="34" charset="0"/>
            </a:endParaRPr>
          </a:p>
        </p:txBody>
      </p:sp>
    </p:spTree>
  </p:cSld>
  <p:clrMapOvr>
    <a:masterClrMapping/>
  </p:clrMapOvr>
  <p:transition spd="slow">
    <p:dissolve/>
    <p:sndAc>
      <p:stSnd>
        <p:snd r:embed="rId3" name="push.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in)">
                                      <p:cBhvr>
                                        <p:cTn id="7" dur="2000"/>
                                        <p:tgtEl>
                                          <p:spTgt spid="3"/>
                                        </p:tgtEl>
                                      </p:cBhvr>
                                    </p:animEffect>
                                  </p:childTnLst>
                                </p:cTn>
                              </p:par>
                            </p:childTnLst>
                          </p:cTn>
                        </p:par>
                        <p:par>
                          <p:cTn id="8" fill="hold">
                            <p:stCondLst>
                              <p:cond delay="2000"/>
                            </p:stCondLst>
                            <p:childTnLst>
                              <p:par>
                                <p:cTn id="9" presetID="13" presetClass="entr" presetSubtype="16" fill="hold" grpId="0" nodeType="afterEffect">
                                  <p:stCondLst>
                                    <p:cond delay="0"/>
                                  </p:stCondLst>
                                  <p:childTnLst>
                                    <p:set>
                                      <p:cBhvr>
                                        <p:cTn id="10" dur="1" fill="hold">
                                          <p:stCondLst>
                                            <p:cond delay="0"/>
                                          </p:stCondLst>
                                        </p:cTn>
                                        <p:tgtEl>
                                          <p:spTgt spid="2">
                                            <p:bg/>
                                          </p:spTgt>
                                        </p:tgtEl>
                                        <p:attrNameLst>
                                          <p:attrName>style.visibility</p:attrName>
                                        </p:attrNameLst>
                                      </p:cBhvr>
                                      <p:to>
                                        <p:strVal val="visible"/>
                                      </p:to>
                                    </p:set>
                                    <p:animEffect transition="in" filter="plus(in)">
                                      <p:cBhvr>
                                        <p:cTn id="11" dur="2000"/>
                                        <p:tgtEl>
                                          <p:spTgt spid="2">
                                            <p:bg/>
                                          </p:spTgt>
                                        </p:tgtEl>
                                      </p:cBhvr>
                                    </p:animEffect>
                                  </p:childTnLst>
                                </p:cTn>
                              </p:par>
                            </p:childTnLst>
                          </p:cTn>
                        </p:par>
                        <p:par>
                          <p:cTn id="12" fill="hold">
                            <p:stCondLst>
                              <p:cond delay="4000"/>
                            </p:stCondLst>
                            <p:childTnLst>
                              <p:par>
                                <p:cTn id="13" presetID="13" presetClass="entr" presetSubtype="16" fill="hold" grpId="0" nodeType="after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plus(in)">
                                      <p:cBhvr>
                                        <p:cTn id="15"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build="p"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7384"/>
            <a:ext cx="9144000" cy="432048"/>
          </a:xfrm>
          <a:solidFill>
            <a:schemeClr val="accent1">
              <a:lumMod val="60000"/>
              <a:lumOff val="40000"/>
            </a:schemeClr>
          </a:solidFill>
        </p:spPr>
        <p:txBody>
          <a:bodyPr>
            <a:noAutofit/>
          </a:bodyPr>
          <a:lstStyle/>
          <a:p>
            <a:r>
              <a:rPr lang="en-US" sz="2400" b="1" dirty="0" err="1" smtClean="0">
                <a:latin typeface="Arial" pitchFamily="34" charset="0"/>
                <a:cs typeface="Arial" pitchFamily="34" charset="0"/>
              </a:rPr>
              <a:t>Pendekatan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hubungan</a:t>
            </a:r>
            <a:r>
              <a:rPr lang="en-US" sz="2400" b="1" dirty="0" smtClean="0">
                <a:latin typeface="Arial" pitchFamily="34" charset="0"/>
                <a:cs typeface="Arial" pitchFamily="34" charset="0"/>
              </a:rPr>
              <a:t> </a:t>
            </a:r>
            <a:r>
              <a:rPr lang="en-US" sz="2400" b="1" dirty="0" err="1" smtClean="0">
                <a:latin typeface="Arial" pitchFamily="34" charset="0"/>
                <a:cs typeface="Arial" pitchFamily="34" charset="0"/>
              </a:rPr>
              <a:t>manusia</a:t>
            </a:r>
            <a:r>
              <a:rPr lang="en-US" sz="2400" dirty="0" smtClean="0"/>
              <a:t>.</a:t>
            </a:r>
            <a:endParaRPr lang="en-US" sz="2400" dirty="0"/>
          </a:p>
        </p:txBody>
      </p:sp>
      <p:sp>
        <p:nvSpPr>
          <p:cNvPr id="2" name="Content Placeholder 1"/>
          <p:cNvSpPr>
            <a:spLocks noGrp="1"/>
          </p:cNvSpPr>
          <p:nvPr>
            <p:ph idx="1"/>
          </p:nvPr>
        </p:nvSpPr>
        <p:spPr>
          <a:xfrm>
            <a:off x="0" y="404664"/>
            <a:ext cx="9144000" cy="6453336"/>
          </a:xfrm>
          <a:solidFill>
            <a:schemeClr val="accent1">
              <a:lumMod val="75000"/>
            </a:schemeClr>
          </a:solidFill>
        </p:spPr>
        <p:txBody>
          <a:bodyPr/>
          <a:lstStyle/>
          <a:p>
            <a:pPr>
              <a:buNone/>
            </a:pPr>
            <a:r>
              <a:rPr lang="en-US" dirty="0" err="1" smtClean="0">
                <a:solidFill>
                  <a:schemeClr val="bg1"/>
                </a:solidFill>
              </a:rPr>
              <a:t>Beberapa</a:t>
            </a:r>
            <a:r>
              <a:rPr lang="en-US" dirty="0" smtClean="0">
                <a:solidFill>
                  <a:schemeClr val="bg1"/>
                </a:solidFill>
              </a:rPr>
              <a:t> </a:t>
            </a:r>
            <a:r>
              <a:rPr lang="en-US" dirty="0" err="1" smtClean="0">
                <a:solidFill>
                  <a:schemeClr val="bg1"/>
                </a:solidFill>
              </a:rPr>
              <a:t>cabang</a:t>
            </a:r>
            <a:r>
              <a:rPr lang="en-US" dirty="0" smtClean="0">
                <a:solidFill>
                  <a:schemeClr val="bg1"/>
                </a:solidFill>
              </a:rPr>
              <a:t> </a:t>
            </a:r>
            <a:r>
              <a:rPr lang="en-US" dirty="0" err="1" smtClean="0">
                <a:solidFill>
                  <a:schemeClr val="bg1"/>
                </a:solidFill>
              </a:rPr>
              <a:t>utama</a:t>
            </a:r>
            <a:r>
              <a:rPr lang="en-US" dirty="0" smtClean="0">
                <a:solidFill>
                  <a:schemeClr val="bg1"/>
                </a:solidFill>
              </a:rPr>
              <a:t> </a:t>
            </a:r>
            <a:r>
              <a:rPr lang="en-US" dirty="0" err="1" smtClean="0">
                <a:solidFill>
                  <a:schemeClr val="bg1"/>
                </a:solidFill>
              </a:rPr>
              <a:t>dalam</a:t>
            </a:r>
            <a:r>
              <a:rPr lang="en-US" dirty="0" smtClean="0">
                <a:solidFill>
                  <a:schemeClr val="bg1"/>
                </a:solidFill>
              </a:rPr>
              <a:t> </a:t>
            </a:r>
            <a:r>
              <a:rPr lang="en-US" dirty="0" err="1" smtClean="0">
                <a:solidFill>
                  <a:schemeClr val="bg1"/>
                </a:solidFill>
              </a:rPr>
              <a:t>pendekatan</a:t>
            </a:r>
            <a:r>
              <a:rPr lang="en-US" dirty="0" smtClean="0">
                <a:solidFill>
                  <a:schemeClr val="bg1"/>
                </a:solidFill>
              </a:rPr>
              <a:t> </a:t>
            </a:r>
            <a:r>
              <a:rPr lang="en-US" dirty="0" err="1" smtClean="0">
                <a:solidFill>
                  <a:schemeClr val="bg1"/>
                </a:solidFill>
              </a:rPr>
              <a:t>hubungan</a:t>
            </a:r>
            <a:r>
              <a:rPr lang="en-US" dirty="0" smtClean="0">
                <a:solidFill>
                  <a:schemeClr val="bg1"/>
                </a:solidFill>
              </a:rPr>
              <a:t> </a:t>
            </a:r>
            <a:r>
              <a:rPr lang="en-US" dirty="0" err="1" smtClean="0">
                <a:solidFill>
                  <a:schemeClr val="bg1"/>
                </a:solidFill>
              </a:rPr>
              <a:t>manusia</a:t>
            </a:r>
            <a:r>
              <a:rPr lang="en-US" dirty="0" smtClean="0">
                <a:solidFill>
                  <a:schemeClr val="bg1"/>
                </a:solidFill>
              </a:rPr>
              <a:t> </a:t>
            </a:r>
            <a:r>
              <a:rPr lang="en-US" dirty="0" err="1" smtClean="0">
                <a:solidFill>
                  <a:schemeClr val="bg1"/>
                </a:solidFill>
              </a:rPr>
              <a:t>di</a:t>
            </a:r>
            <a:r>
              <a:rPr lang="en-US" dirty="0" smtClean="0">
                <a:solidFill>
                  <a:schemeClr val="bg1"/>
                </a:solidFill>
              </a:rPr>
              <a:t> </a:t>
            </a:r>
            <a:r>
              <a:rPr lang="en-US" dirty="0" err="1" smtClean="0">
                <a:solidFill>
                  <a:schemeClr val="bg1"/>
                </a:solidFill>
              </a:rPr>
              <a:t>lihat</a:t>
            </a:r>
            <a:r>
              <a:rPr lang="en-US" dirty="0" smtClean="0">
                <a:solidFill>
                  <a:schemeClr val="bg1"/>
                </a:solidFill>
              </a:rPr>
              <a:t> </a:t>
            </a:r>
            <a:r>
              <a:rPr lang="en-US" dirty="0" err="1" smtClean="0">
                <a:solidFill>
                  <a:schemeClr val="bg1"/>
                </a:solidFill>
              </a:rPr>
              <a:t>dalam</a:t>
            </a:r>
            <a:r>
              <a:rPr lang="en-US" dirty="0" smtClean="0">
                <a:solidFill>
                  <a:schemeClr val="bg1"/>
                </a:solidFill>
              </a:rPr>
              <a:t> </a:t>
            </a:r>
            <a:r>
              <a:rPr lang="en-US" dirty="0" err="1" smtClean="0">
                <a:solidFill>
                  <a:schemeClr val="bg1"/>
                </a:solidFill>
              </a:rPr>
              <a:t>gambar</a:t>
            </a:r>
            <a:r>
              <a:rPr lang="en-US" dirty="0" smtClean="0">
                <a:solidFill>
                  <a:schemeClr val="bg1"/>
                </a:solidFill>
              </a:rPr>
              <a:t> </a:t>
            </a:r>
            <a:r>
              <a:rPr lang="en-US" dirty="0" err="1" smtClean="0">
                <a:solidFill>
                  <a:schemeClr val="bg1"/>
                </a:solidFill>
              </a:rPr>
              <a:t>di</a:t>
            </a:r>
            <a:r>
              <a:rPr lang="en-US" dirty="0" smtClean="0">
                <a:solidFill>
                  <a:schemeClr val="bg1"/>
                </a:solidFill>
              </a:rPr>
              <a:t> </a:t>
            </a:r>
            <a:r>
              <a:rPr lang="en-US" dirty="0" err="1" smtClean="0">
                <a:solidFill>
                  <a:schemeClr val="bg1"/>
                </a:solidFill>
              </a:rPr>
              <a:t>Bawah</a:t>
            </a:r>
            <a:r>
              <a:rPr lang="en-US" dirty="0" smtClean="0">
                <a:solidFill>
                  <a:schemeClr val="bg1"/>
                </a:solidFill>
              </a:rPr>
              <a:t> </a:t>
            </a:r>
            <a:r>
              <a:rPr lang="en-US" dirty="0" err="1" smtClean="0">
                <a:solidFill>
                  <a:schemeClr val="bg1"/>
                </a:solidFill>
              </a:rPr>
              <a:t>ini</a:t>
            </a:r>
            <a:r>
              <a:rPr lang="en-US" dirty="0" smtClean="0">
                <a:solidFill>
                  <a:schemeClr val="bg1"/>
                </a:solidFill>
              </a:rPr>
              <a:t> :</a:t>
            </a:r>
            <a:endParaRPr lang="en-US" dirty="0">
              <a:solidFill>
                <a:schemeClr val="bg1"/>
              </a:solidFill>
            </a:endParaRPr>
          </a:p>
        </p:txBody>
      </p:sp>
      <p:sp>
        <p:nvSpPr>
          <p:cNvPr id="4" name="Rounded Rectangle 3"/>
          <p:cNvSpPr/>
          <p:nvPr/>
        </p:nvSpPr>
        <p:spPr>
          <a:xfrm>
            <a:off x="71406" y="2214554"/>
            <a:ext cx="3286148" cy="1357322"/>
          </a:xfrm>
          <a:prstGeom prst="round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solidFill>
                  <a:schemeClr val="tx1"/>
                </a:solidFill>
              </a:rPr>
              <a:t> </a:t>
            </a:r>
            <a:r>
              <a:rPr lang="en-US" sz="2400" b="1" dirty="0" smtClean="0">
                <a:solidFill>
                  <a:schemeClr val="tx1"/>
                </a:solidFill>
              </a:rPr>
              <a:t>Hawthorne Studies</a:t>
            </a:r>
          </a:p>
          <a:p>
            <a:pPr algn="ctr"/>
            <a:endParaRPr lang="en-US" sz="2000" dirty="0" smtClean="0">
              <a:solidFill>
                <a:schemeClr val="tx1"/>
              </a:solidFill>
            </a:endParaRPr>
          </a:p>
          <a:p>
            <a:pPr algn="ctr"/>
            <a:endParaRPr lang="en-US" sz="2000" dirty="0" smtClean="0">
              <a:solidFill>
                <a:schemeClr val="tx1"/>
              </a:solidFill>
            </a:endParaRPr>
          </a:p>
          <a:p>
            <a:pPr algn="ctr"/>
            <a:r>
              <a:rPr lang="en-US" sz="2400" b="1" dirty="0" smtClean="0">
                <a:solidFill>
                  <a:schemeClr val="tx1"/>
                </a:solidFill>
              </a:rPr>
              <a:t>Elton Mayo</a:t>
            </a:r>
            <a:endParaRPr lang="en-US" sz="2400" b="1" dirty="0">
              <a:solidFill>
                <a:schemeClr val="tx1"/>
              </a:solidFill>
            </a:endParaRPr>
          </a:p>
        </p:txBody>
      </p:sp>
      <p:sp>
        <p:nvSpPr>
          <p:cNvPr id="5" name="Rounded Rectangle 4"/>
          <p:cNvSpPr/>
          <p:nvPr/>
        </p:nvSpPr>
        <p:spPr>
          <a:xfrm>
            <a:off x="-32" y="4951998"/>
            <a:ext cx="3357586" cy="1357322"/>
          </a:xfrm>
          <a:prstGeom prst="round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err="1" smtClean="0">
                <a:solidFill>
                  <a:schemeClr val="tx1"/>
                </a:solidFill>
              </a:rPr>
              <a:t>Teori</a:t>
            </a:r>
            <a:r>
              <a:rPr lang="en-US" b="1" dirty="0" smtClean="0">
                <a:solidFill>
                  <a:schemeClr val="tx1"/>
                </a:solidFill>
              </a:rPr>
              <a:t> </a:t>
            </a:r>
            <a:r>
              <a:rPr lang="en-US" b="1" dirty="0" err="1" smtClean="0">
                <a:solidFill>
                  <a:schemeClr val="tx1"/>
                </a:solidFill>
              </a:rPr>
              <a:t>Kebutuhan</a:t>
            </a:r>
            <a:r>
              <a:rPr lang="en-US" b="1" dirty="0" smtClean="0">
                <a:solidFill>
                  <a:schemeClr val="tx1"/>
                </a:solidFill>
              </a:rPr>
              <a:t> </a:t>
            </a:r>
            <a:r>
              <a:rPr lang="en-US" b="1" dirty="0" err="1" smtClean="0">
                <a:solidFill>
                  <a:schemeClr val="tx1"/>
                </a:solidFill>
              </a:rPr>
              <a:t>Manusia</a:t>
            </a:r>
            <a:endParaRPr lang="en-US" b="1" dirty="0" smtClean="0">
              <a:solidFill>
                <a:schemeClr val="tx1"/>
              </a:solidFill>
            </a:endParaRPr>
          </a:p>
          <a:p>
            <a:pPr algn="ctr"/>
            <a:endParaRPr lang="en-US" dirty="0" smtClean="0"/>
          </a:p>
          <a:p>
            <a:pPr algn="ctr"/>
            <a:r>
              <a:rPr lang="en-US" b="1" dirty="0" smtClean="0">
                <a:solidFill>
                  <a:schemeClr val="tx1"/>
                </a:solidFill>
              </a:rPr>
              <a:t>Abraham Maslow </a:t>
            </a:r>
            <a:endParaRPr lang="en-US" b="1" dirty="0">
              <a:solidFill>
                <a:schemeClr val="tx1"/>
              </a:solidFill>
            </a:endParaRPr>
          </a:p>
        </p:txBody>
      </p:sp>
      <p:sp>
        <p:nvSpPr>
          <p:cNvPr id="6" name="Rectangle 5"/>
          <p:cNvSpPr/>
          <p:nvPr/>
        </p:nvSpPr>
        <p:spPr>
          <a:xfrm>
            <a:off x="3500430" y="2521396"/>
            <a:ext cx="2057408" cy="3571900"/>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Human Resource</a:t>
            </a:r>
          </a:p>
          <a:p>
            <a:pPr algn="ctr"/>
            <a:r>
              <a:rPr lang="en-US" b="1" dirty="0" smtClean="0">
                <a:solidFill>
                  <a:schemeClr val="tx1"/>
                </a:solidFill>
              </a:rPr>
              <a:t>Approach</a:t>
            </a:r>
          </a:p>
          <a:p>
            <a:pPr algn="ctr"/>
            <a:endParaRPr lang="en-US" b="1" dirty="0" smtClean="0">
              <a:solidFill>
                <a:schemeClr val="tx1"/>
              </a:solidFill>
            </a:endParaRPr>
          </a:p>
          <a:p>
            <a:pPr algn="ctr"/>
            <a:r>
              <a:rPr lang="en-US" b="1" dirty="0" err="1" smtClean="0">
                <a:solidFill>
                  <a:schemeClr val="tx1"/>
                </a:solidFill>
              </a:rPr>
              <a:t>Asumsi</a:t>
            </a:r>
            <a:r>
              <a:rPr lang="en-US" b="1" dirty="0" smtClean="0">
                <a:solidFill>
                  <a:schemeClr val="tx1"/>
                </a:solidFill>
              </a:rPr>
              <a:t> </a:t>
            </a:r>
            <a:r>
              <a:rPr lang="en-US" b="1" dirty="0" err="1" smtClean="0">
                <a:solidFill>
                  <a:schemeClr val="tx1"/>
                </a:solidFill>
              </a:rPr>
              <a:t>Manusia</a:t>
            </a:r>
            <a:r>
              <a:rPr lang="en-US" b="1" dirty="0" smtClean="0">
                <a:solidFill>
                  <a:schemeClr val="tx1"/>
                </a:solidFill>
              </a:rPr>
              <a:t> </a:t>
            </a:r>
            <a:r>
              <a:rPr lang="en-US" b="1" dirty="0" err="1" smtClean="0">
                <a:solidFill>
                  <a:schemeClr val="tx1"/>
                </a:solidFill>
              </a:rPr>
              <a:t>adalah</a:t>
            </a:r>
            <a:r>
              <a:rPr lang="en-US" b="1" dirty="0" smtClean="0">
                <a:solidFill>
                  <a:schemeClr val="tx1"/>
                </a:solidFill>
              </a:rPr>
              <a:t> </a:t>
            </a:r>
            <a:r>
              <a:rPr lang="en-US" b="1" dirty="0" err="1" smtClean="0">
                <a:solidFill>
                  <a:schemeClr val="tx1"/>
                </a:solidFill>
              </a:rPr>
              <a:t>mahl</a:t>
            </a:r>
            <a:r>
              <a:rPr lang="id-ID" b="1" dirty="0" smtClean="0">
                <a:solidFill>
                  <a:schemeClr val="tx1"/>
                </a:solidFill>
              </a:rPr>
              <a:t>u</a:t>
            </a:r>
            <a:r>
              <a:rPr lang="en-US" b="1" dirty="0" smtClean="0">
                <a:solidFill>
                  <a:schemeClr val="tx1"/>
                </a:solidFill>
              </a:rPr>
              <a:t>k </a:t>
            </a:r>
            <a:r>
              <a:rPr lang="en-US" b="1" dirty="0" err="1" smtClean="0">
                <a:solidFill>
                  <a:schemeClr val="tx1"/>
                </a:solidFill>
              </a:rPr>
              <a:t>sosial</a:t>
            </a:r>
            <a:r>
              <a:rPr lang="en-US" b="1" dirty="0" smtClean="0">
                <a:solidFill>
                  <a:schemeClr val="tx1"/>
                </a:solidFill>
              </a:rPr>
              <a:t> </a:t>
            </a:r>
            <a:r>
              <a:rPr lang="en-US" b="1" dirty="0" err="1" smtClean="0">
                <a:solidFill>
                  <a:schemeClr val="tx1"/>
                </a:solidFill>
              </a:rPr>
              <a:t>dan</a:t>
            </a:r>
            <a:r>
              <a:rPr lang="en-US" b="1" dirty="0" smtClean="0">
                <a:solidFill>
                  <a:schemeClr val="tx1"/>
                </a:solidFill>
              </a:rPr>
              <a:t> </a:t>
            </a:r>
            <a:r>
              <a:rPr lang="en-US" b="1" dirty="0" err="1" smtClean="0">
                <a:solidFill>
                  <a:schemeClr val="tx1"/>
                </a:solidFill>
              </a:rPr>
              <a:t>mempunyai</a:t>
            </a:r>
            <a:r>
              <a:rPr lang="en-US" b="1" dirty="0" smtClean="0">
                <a:solidFill>
                  <a:schemeClr val="tx1"/>
                </a:solidFill>
              </a:rPr>
              <a:t> </a:t>
            </a:r>
            <a:r>
              <a:rPr lang="en-US" b="1" dirty="0" err="1" smtClean="0">
                <a:solidFill>
                  <a:schemeClr val="tx1"/>
                </a:solidFill>
              </a:rPr>
              <a:t>keinginan</a:t>
            </a:r>
            <a:r>
              <a:rPr lang="en-US" b="1" dirty="0" smtClean="0">
                <a:solidFill>
                  <a:schemeClr val="tx1"/>
                </a:solidFill>
              </a:rPr>
              <a:t>  </a:t>
            </a:r>
            <a:r>
              <a:rPr lang="en-US" b="1" dirty="0" err="1" smtClean="0">
                <a:solidFill>
                  <a:schemeClr val="tx1"/>
                </a:solidFill>
              </a:rPr>
              <a:t>untuk</a:t>
            </a:r>
            <a:r>
              <a:rPr lang="en-US" b="1" dirty="0" smtClean="0">
                <a:solidFill>
                  <a:schemeClr val="tx1"/>
                </a:solidFill>
              </a:rPr>
              <a:t> </a:t>
            </a:r>
            <a:r>
              <a:rPr lang="en-US" b="1" dirty="0" err="1" smtClean="0">
                <a:solidFill>
                  <a:schemeClr val="tx1"/>
                </a:solidFill>
              </a:rPr>
              <a:t>aktualisasi</a:t>
            </a:r>
            <a:endParaRPr lang="en-US" b="1" dirty="0">
              <a:solidFill>
                <a:schemeClr val="tx1"/>
              </a:solidFill>
            </a:endParaRPr>
          </a:p>
        </p:txBody>
      </p:sp>
      <p:cxnSp>
        <p:nvCxnSpPr>
          <p:cNvPr id="8" name="Straight Connector 7"/>
          <p:cNvCxnSpPr/>
          <p:nvPr/>
        </p:nvCxnSpPr>
        <p:spPr>
          <a:xfrm>
            <a:off x="-1071602" y="2786058"/>
            <a:ext cx="914400" cy="914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a:endCxn id="4" idx="3"/>
          </p:cNvCxnSpPr>
          <p:nvPr/>
        </p:nvCxnSpPr>
        <p:spPr>
          <a:xfrm>
            <a:off x="71406" y="2857496"/>
            <a:ext cx="3286148" cy="35719"/>
          </a:xfrm>
          <a:prstGeom prst="line">
            <a:avLst/>
          </a:prstGeom>
        </p:spPr>
        <p:style>
          <a:lnRef idx="2">
            <a:schemeClr val="dk1"/>
          </a:lnRef>
          <a:fillRef idx="0">
            <a:schemeClr val="dk1"/>
          </a:fillRef>
          <a:effectRef idx="1">
            <a:schemeClr val="dk1"/>
          </a:effectRef>
          <a:fontRef idx="minor">
            <a:schemeClr val="tx1"/>
          </a:fontRef>
        </p:style>
      </p:cxnSp>
      <p:cxnSp>
        <p:nvCxnSpPr>
          <p:cNvPr id="15" name="Straight Connector 14"/>
          <p:cNvCxnSpPr>
            <a:stCxn id="5" idx="1"/>
            <a:endCxn id="5" idx="3"/>
          </p:cNvCxnSpPr>
          <p:nvPr/>
        </p:nvCxnSpPr>
        <p:spPr>
          <a:xfrm>
            <a:off x="-32" y="5630659"/>
            <a:ext cx="3357586" cy="0"/>
          </a:xfrm>
          <a:prstGeom prst="line">
            <a:avLst/>
          </a:prstGeom>
        </p:spPr>
        <p:style>
          <a:lnRef idx="2">
            <a:schemeClr val="dk1"/>
          </a:lnRef>
          <a:fillRef idx="0">
            <a:schemeClr val="dk1"/>
          </a:fillRef>
          <a:effectRef idx="1">
            <a:schemeClr val="dk1"/>
          </a:effectRef>
          <a:fontRef idx="minor">
            <a:schemeClr val="tx1"/>
          </a:fontRef>
        </p:style>
      </p:cxnSp>
      <p:cxnSp>
        <p:nvCxnSpPr>
          <p:cNvPr id="17" name="Straight Arrow Connector 16"/>
          <p:cNvCxnSpPr/>
          <p:nvPr/>
        </p:nvCxnSpPr>
        <p:spPr>
          <a:xfrm>
            <a:off x="1547664" y="3573016"/>
            <a:ext cx="0" cy="1440162"/>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19" name="Straight Arrow Connector 18"/>
          <p:cNvCxnSpPr/>
          <p:nvPr/>
        </p:nvCxnSpPr>
        <p:spPr>
          <a:xfrm>
            <a:off x="1547664" y="4221088"/>
            <a:ext cx="1872208"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21" name="Rounded Rectangle 20"/>
          <p:cNvSpPr/>
          <p:nvPr/>
        </p:nvSpPr>
        <p:spPr>
          <a:xfrm>
            <a:off x="5715008" y="2214554"/>
            <a:ext cx="3286148" cy="1357322"/>
          </a:xfrm>
          <a:prstGeom prst="round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r>
              <a:rPr lang="en-US" b="1" dirty="0" err="1" smtClean="0">
                <a:solidFill>
                  <a:schemeClr val="tx1"/>
                </a:solidFill>
              </a:rPr>
              <a:t>Theori</a:t>
            </a:r>
            <a:r>
              <a:rPr lang="en-US" b="1" dirty="0" smtClean="0">
                <a:solidFill>
                  <a:schemeClr val="tx1"/>
                </a:solidFill>
              </a:rPr>
              <a:t>  X  </a:t>
            </a:r>
            <a:r>
              <a:rPr lang="en-US" b="1" dirty="0" err="1" smtClean="0">
                <a:solidFill>
                  <a:schemeClr val="tx1"/>
                </a:solidFill>
              </a:rPr>
              <a:t>dan</a:t>
            </a:r>
            <a:r>
              <a:rPr lang="en-US" b="1" dirty="0" smtClean="0">
                <a:solidFill>
                  <a:schemeClr val="tx1"/>
                </a:solidFill>
              </a:rPr>
              <a:t> Theory  Y</a:t>
            </a:r>
          </a:p>
          <a:p>
            <a:pPr algn="ctr"/>
            <a:endParaRPr lang="en-US" dirty="0" smtClean="0"/>
          </a:p>
          <a:p>
            <a:pPr algn="ctr"/>
            <a:endParaRPr lang="en-US" dirty="0" smtClean="0"/>
          </a:p>
          <a:p>
            <a:pPr algn="ctr"/>
            <a:r>
              <a:rPr lang="en-US" sz="2000" b="1" dirty="0" err="1" smtClean="0">
                <a:solidFill>
                  <a:schemeClr val="tx1"/>
                </a:solidFill>
              </a:rPr>
              <a:t>Doglas</a:t>
            </a:r>
            <a:r>
              <a:rPr lang="en-US" sz="2000" b="1" dirty="0" smtClean="0">
                <a:solidFill>
                  <a:schemeClr val="tx1"/>
                </a:solidFill>
              </a:rPr>
              <a:t> </a:t>
            </a:r>
            <a:r>
              <a:rPr lang="en-US" sz="2000" b="1" dirty="0" err="1" smtClean="0">
                <a:solidFill>
                  <a:schemeClr val="tx1"/>
                </a:solidFill>
              </a:rPr>
              <a:t>McGreger</a:t>
            </a:r>
            <a:endParaRPr lang="en-US" sz="2000" b="1" dirty="0">
              <a:solidFill>
                <a:schemeClr val="tx1"/>
              </a:solidFill>
            </a:endParaRPr>
          </a:p>
        </p:txBody>
      </p:sp>
      <p:sp>
        <p:nvSpPr>
          <p:cNvPr id="25" name="Rounded Rectangle 24"/>
          <p:cNvSpPr/>
          <p:nvPr/>
        </p:nvSpPr>
        <p:spPr>
          <a:xfrm>
            <a:off x="5678340" y="5096014"/>
            <a:ext cx="3286148" cy="1357322"/>
          </a:xfrm>
          <a:prstGeom prst="roundRect">
            <a:avLst/>
          </a:prstGeom>
          <a:solidFill>
            <a:schemeClr val="accent1">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t> </a:t>
            </a:r>
            <a:r>
              <a:rPr lang="en-US" b="1" dirty="0" err="1" smtClean="0">
                <a:solidFill>
                  <a:schemeClr val="tx1"/>
                </a:solidFill>
              </a:rPr>
              <a:t>Kepribadian</a:t>
            </a:r>
            <a:r>
              <a:rPr lang="en-US" b="1" dirty="0" smtClean="0">
                <a:solidFill>
                  <a:schemeClr val="tx1"/>
                </a:solidFill>
              </a:rPr>
              <a:t> </a:t>
            </a:r>
            <a:r>
              <a:rPr lang="en-US" b="1" dirty="0" err="1" smtClean="0">
                <a:solidFill>
                  <a:schemeClr val="tx1"/>
                </a:solidFill>
              </a:rPr>
              <a:t>dan</a:t>
            </a:r>
            <a:r>
              <a:rPr lang="en-US" b="1" dirty="0" smtClean="0">
                <a:solidFill>
                  <a:schemeClr val="tx1"/>
                </a:solidFill>
              </a:rPr>
              <a:t> </a:t>
            </a:r>
            <a:r>
              <a:rPr lang="en-US" b="1" dirty="0" err="1" smtClean="0">
                <a:solidFill>
                  <a:schemeClr val="tx1"/>
                </a:solidFill>
              </a:rPr>
              <a:t>Organisasi</a:t>
            </a:r>
            <a:endParaRPr lang="en-US" b="1" dirty="0" smtClean="0">
              <a:solidFill>
                <a:schemeClr val="tx1"/>
              </a:solidFill>
            </a:endParaRPr>
          </a:p>
          <a:p>
            <a:pPr algn="ctr"/>
            <a:endParaRPr lang="en-US" dirty="0" smtClean="0"/>
          </a:p>
          <a:p>
            <a:pPr algn="ctr"/>
            <a:endParaRPr lang="en-US" dirty="0" smtClean="0"/>
          </a:p>
          <a:p>
            <a:pPr algn="ctr"/>
            <a:r>
              <a:rPr lang="en-US" sz="2000" b="1" dirty="0" smtClean="0">
                <a:solidFill>
                  <a:schemeClr val="tx1"/>
                </a:solidFill>
              </a:rPr>
              <a:t>Chris </a:t>
            </a:r>
            <a:r>
              <a:rPr lang="en-US" sz="2000" b="1" dirty="0" err="1" smtClean="0">
                <a:solidFill>
                  <a:schemeClr val="tx1"/>
                </a:solidFill>
              </a:rPr>
              <a:t>Argyris</a:t>
            </a:r>
            <a:endParaRPr lang="en-US" sz="2000" b="1" dirty="0">
              <a:solidFill>
                <a:schemeClr val="tx1"/>
              </a:solidFill>
            </a:endParaRPr>
          </a:p>
        </p:txBody>
      </p:sp>
      <p:cxnSp>
        <p:nvCxnSpPr>
          <p:cNvPr id="26" name="Straight Arrow Connector 25"/>
          <p:cNvCxnSpPr/>
          <p:nvPr/>
        </p:nvCxnSpPr>
        <p:spPr>
          <a:xfrm>
            <a:off x="7429520" y="3571877"/>
            <a:ext cx="22800" cy="1441301"/>
          </a:xfrm>
          <a:prstGeom prst="straightConnector1">
            <a:avLst/>
          </a:prstGeom>
          <a:ln>
            <a:headEnd type="arrow"/>
            <a:tailEnd type="arrow"/>
          </a:ln>
        </p:spPr>
        <p:style>
          <a:lnRef idx="3">
            <a:schemeClr val="dk1"/>
          </a:lnRef>
          <a:fillRef idx="0">
            <a:schemeClr val="dk1"/>
          </a:fillRef>
          <a:effectRef idx="2">
            <a:schemeClr val="dk1"/>
          </a:effectRef>
          <a:fontRef idx="minor">
            <a:schemeClr val="tx1"/>
          </a:fontRef>
        </p:style>
      </p:cxnSp>
      <p:cxnSp>
        <p:nvCxnSpPr>
          <p:cNvPr id="32" name="Straight Arrow Connector 31"/>
          <p:cNvCxnSpPr/>
          <p:nvPr/>
        </p:nvCxnSpPr>
        <p:spPr>
          <a:xfrm flipH="1">
            <a:off x="5580112" y="4293095"/>
            <a:ext cx="1872208" cy="1"/>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35" name="Straight Connector 34"/>
          <p:cNvCxnSpPr>
            <a:stCxn id="21" idx="1"/>
            <a:endCxn id="21" idx="3"/>
          </p:cNvCxnSpPr>
          <p:nvPr/>
        </p:nvCxnSpPr>
        <p:spPr>
          <a:xfrm rot="10800000" flipH="1">
            <a:off x="5715008" y="2893215"/>
            <a:ext cx="3286148" cy="1588"/>
          </a:xfrm>
          <a:prstGeom prst="line">
            <a:avLst/>
          </a:prstGeom>
        </p:spPr>
        <p:style>
          <a:lnRef idx="2">
            <a:schemeClr val="dk1"/>
          </a:lnRef>
          <a:fillRef idx="0">
            <a:schemeClr val="dk1"/>
          </a:fillRef>
          <a:effectRef idx="1">
            <a:schemeClr val="dk1"/>
          </a:effectRef>
          <a:fontRef idx="minor">
            <a:schemeClr val="tx1"/>
          </a:fontRef>
        </p:style>
      </p:cxnSp>
      <p:cxnSp>
        <p:nvCxnSpPr>
          <p:cNvPr id="36" name="Straight Connector 35"/>
          <p:cNvCxnSpPr/>
          <p:nvPr/>
        </p:nvCxnSpPr>
        <p:spPr>
          <a:xfrm rot="10800000" flipH="1">
            <a:off x="5715008" y="5803675"/>
            <a:ext cx="3286148" cy="1588"/>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transition spd="slow">
    <p:sndAc>
      <p:stSnd>
        <p:snd r:embed="rId3" name="laser.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fltVal val="0"/>
                                          </p:val>
                                        </p:tav>
                                        <p:tav tm="100000">
                                          <p:val>
                                            <p:strVal val="#ppt_w"/>
                                          </p:val>
                                        </p:tav>
                                      </p:tavLst>
                                    </p:anim>
                                    <p:anim calcmode="lin" valueType="num">
                                      <p:cBhvr>
                                        <p:cTn id="8" dur="2000" fill="hold"/>
                                        <p:tgtEl>
                                          <p:spTgt spid="3"/>
                                        </p:tgtEl>
                                        <p:attrNameLst>
                                          <p:attrName>ppt_h</p:attrName>
                                        </p:attrNameLst>
                                      </p:cBhvr>
                                      <p:tavLst>
                                        <p:tav tm="0">
                                          <p:val>
                                            <p:fltVal val="0"/>
                                          </p:val>
                                        </p:tav>
                                        <p:tav tm="100000">
                                          <p:val>
                                            <p:strVal val="#ppt_h"/>
                                          </p:val>
                                        </p:tav>
                                      </p:tavLst>
                                    </p:anim>
                                    <p:animEffect transition="in" filter="fade">
                                      <p:cBhvr>
                                        <p:cTn id="9" dur="2000"/>
                                        <p:tgtEl>
                                          <p:spTgt spid="3"/>
                                        </p:tgtEl>
                                      </p:cBhvr>
                                    </p:animEffect>
                                  </p:childTnLst>
                                </p:cTn>
                              </p:par>
                            </p:childTnLst>
                          </p:cTn>
                        </p:par>
                        <p:par>
                          <p:cTn id="10" fill="hold">
                            <p:stCondLst>
                              <p:cond delay="2000"/>
                            </p:stCondLst>
                            <p:childTnLst>
                              <p:par>
                                <p:cTn id="11" presetID="22" presetClass="entr" presetSubtype="8" fill="hold" grpId="0" nodeType="afterEffect">
                                  <p:stCondLst>
                                    <p:cond delay="0"/>
                                  </p:stCondLst>
                                  <p:childTnLst>
                                    <p:set>
                                      <p:cBhvr>
                                        <p:cTn id="12" dur="1" fill="hold">
                                          <p:stCondLst>
                                            <p:cond delay="0"/>
                                          </p:stCondLst>
                                        </p:cTn>
                                        <p:tgtEl>
                                          <p:spTgt spid="2">
                                            <p:bg/>
                                          </p:spTgt>
                                        </p:tgtEl>
                                        <p:attrNameLst>
                                          <p:attrName>style.visibility</p:attrName>
                                        </p:attrNameLst>
                                      </p:cBhvr>
                                      <p:to>
                                        <p:strVal val="visible"/>
                                      </p:to>
                                    </p:set>
                                    <p:animEffect transition="in" filter="wipe(left)">
                                      <p:cBhvr>
                                        <p:cTn id="13" dur="2000"/>
                                        <p:tgtEl>
                                          <p:spTgt spid="2">
                                            <p:bg/>
                                          </p:spTgt>
                                        </p:tgtEl>
                                      </p:cBhvr>
                                    </p:animEffect>
                                  </p:childTnLst>
                                </p:cTn>
                              </p:par>
                            </p:childTnLst>
                          </p:cTn>
                        </p:par>
                        <p:par>
                          <p:cTn id="14" fill="hold">
                            <p:stCondLst>
                              <p:cond delay="4000"/>
                            </p:stCondLst>
                            <p:childTnLst>
                              <p:par>
                                <p:cTn id="15" presetID="22" presetClass="entr" presetSubtype="8" fill="hold" grpId="0" nodeType="after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wipe(left)">
                                      <p:cBhvr>
                                        <p:cTn id="17" dur="2000"/>
                                        <p:tgtEl>
                                          <p:spTgt spid="2">
                                            <p:txEl>
                                              <p:pRg st="0" end="0"/>
                                            </p:txEl>
                                          </p:spTgt>
                                        </p:tgtEl>
                                      </p:cBhvr>
                                    </p:animEffect>
                                  </p:childTnLst>
                                </p:cTn>
                              </p:par>
                            </p:childTnLst>
                          </p:cTn>
                        </p:par>
                        <p:par>
                          <p:cTn id="18" fill="hold">
                            <p:stCondLst>
                              <p:cond delay="6000"/>
                            </p:stCondLst>
                            <p:childTnLst>
                              <p:par>
                                <p:cTn id="19" presetID="21" presetClass="entr" presetSubtype="8" fill="hold" grpId="0"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wheel(8)">
                                      <p:cBhvr>
                                        <p:cTn id="21" dur="2000"/>
                                        <p:tgtEl>
                                          <p:spTgt spid="4"/>
                                        </p:tgtEl>
                                      </p:cBhvr>
                                    </p:animEffect>
                                  </p:childTnLst>
                                </p:cTn>
                              </p:par>
                            </p:childTnLst>
                          </p:cTn>
                        </p:par>
                        <p:par>
                          <p:cTn id="22" fill="hold">
                            <p:stCondLst>
                              <p:cond delay="8000"/>
                            </p:stCondLst>
                            <p:childTnLst>
                              <p:par>
                                <p:cTn id="23" presetID="18" presetClass="entr" presetSubtype="9" fill="hold" grpId="0" nodeType="afterEffect">
                                  <p:stCondLst>
                                    <p:cond delay="0"/>
                                  </p:stCondLst>
                                  <p:childTnLst>
                                    <p:set>
                                      <p:cBhvr>
                                        <p:cTn id="24" dur="1" fill="hold">
                                          <p:stCondLst>
                                            <p:cond delay="0"/>
                                          </p:stCondLst>
                                        </p:cTn>
                                        <p:tgtEl>
                                          <p:spTgt spid="21"/>
                                        </p:tgtEl>
                                        <p:attrNameLst>
                                          <p:attrName>style.visibility</p:attrName>
                                        </p:attrNameLst>
                                      </p:cBhvr>
                                      <p:to>
                                        <p:strVal val="visible"/>
                                      </p:to>
                                    </p:set>
                                    <p:animEffect transition="in" filter="strips(upLeft)">
                                      <p:cBhvr>
                                        <p:cTn id="25" dur="2000"/>
                                        <p:tgtEl>
                                          <p:spTgt spid="21"/>
                                        </p:tgtEl>
                                      </p:cBhvr>
                                    </p:animEffect>
                                  </p:childTnLst>
                                </p:cTn>
                              </p:par>
                            </p:childTnLst>
                          </p:cTn>
                        </p:par>
                        <p:par>
                          <p:cTn id="26" fill="hold">
                            <p:stCondLst>
                              <p:cond delay="10000"/>
                            </p:stCondLst>
                            <p:childTnLst>
                              <p:par>
                                <p:cTn id="27" presetID="2" presetClass="entr" presetSubtype="2" fill="hold" grpId="0" nodeType="afterEffect">
                                  <p:stCondLst>
                                    <p:cond delay="0"/>
                                  </p:stCondLst>
                                  <p:childTnLst>
                                    <p:set>
                                      <p:cBhvr>
                                        <p:cTn id="28" dur="1" fill="hold">
                                          <p:stCondLst>
                                            <p:cond delay="0"/>
                                          </p:stCondLst>
                                        </p:cTn>
                                        <p:tgtEl>
                                          <p:spTgt spid="25"/>
                                        </p:tgtEl>
                                        <p:attrNameLst>
                                          <p:attrName>style.visibility</p:attrName>
                                        </p:attrNameLst>
                                      </p:cBhvr>
                                      <p:to>
                                        <p:strVal val="visible"/>
                                      </p:to>
                                    </p:set>
                                    <p:anim calcmode="lin" valueType="num">
                                      <p:cBhvr additive="base">
                                        <p:cTn id="29" dur="2000" fill="hold"/>
                                        <p:tgtEl>
                                          <p:spTgt spid="25"/>
                                        </p:tgtEl>
                                        <p:attrNameLst>
                                          <p:attrName>ppt_x</p:attrName>
                                        </p:attrNameLst>
                                      </p:cBhvr>
                                      <p:tavLst>
                                        <p:tav tm="0">
                                          <p:val>
                                            <p:strVal val="1+#ppt_w/2"/>
                                          </p:val>
                                        </p:tav>
                                        <p:tav tm="100000">
                                          <p:val>
                                            <p:strVal val="#ppt_x"/>
                                          </p:val>
                                        </p:tav>
                                      </p:tavLst>
                                    </p:anim>
                                    <p:anim calcmode="lin" valueType="num">
                                      <p:cBhvr additive="base">
                                        <p:cTn id="30" dur="2000" fill="hold"/>
                                        <p:tgtEl>
                                          <p:spTgt spid="25"/>
                                        </p:tgtEl>
                                        <p:attrNameLst>
                                          <p:attrName>ppt_y</p:attrName>
                                        </p:attrNameLst>
                                      </p:cBhvr>
                                      <p:tavLst>
                                        <p:tav tm="0">
                                          <p:val>
                                            <p:strVal val="#ppt_y"/>
                                          </p:val>
                                        </p:tav>
                                        <p:tav tm="100000">
                                          <p:val>
                                            <p:strVal val="#ppt_y"/>
                                          </p:val>
                                        </p:tav>
                                      </p:tavLst>
                                    </p:anim>
                                  </p:childTnLst>
                                </p:cTn>
                              </p:par>
                            </p:childTnLst>
                          </p:cTn>
                        </p:par>
                        <p:par>
                          <p:cTn id="31" fill="hold">
                            <p:stCondLst>
                              <p:cond delay="12000"/>
                            </p:stCondLst>
                            <p:childTnLst>
                              <p:par>
                                <p:cTn id="32" presetID="2" presetClass="entr" presetSubtype="12" fill="hold" grpId="0" nodeType="afterEffect">
                                  <p:stCondLst>
                                    <p:cond delay="0"/>
                                  </p:stCondLst>
                                  <p:childTnLst>
                                    <p:set>
                                      <p:cBhvr>
                                        <p:cTn id="33" dur="1" fill="hold">
                                          <p:stCondLst>
                                            <p:cond delay="0"/>
                                          </p:stCondLst>
                                        </p:cTn>
                                        <p:tgtEl>
                                          <p:spTgt spid="5"/>
                                        </p:tgtEl>
                                        <p:attrNameLst>
                                          <p:attrName>style.visibility</p:attrName>
                                        </p:attrNameLst>
                                      </p:cBhvr>
                                      <p:to>
                                        <p:strVal val="visible"/>
                                      </p:to>
                                    </p:set>
                                    <p:anim calcmode="lin" valueType="num">
                                      <p:cBhvr additive="base">
                                        <p:cTn id="34" dur="1000" fill="hold"/>
                                        <p:tgtEl>
                                          <p:spTgt spid="5"/>
                                        </p:tgtEl>
                                        <p:attrNameLst>
                                          <p:attrName>ppt_x</p:attrName>
                                        </p:attrNameLst>
                                      </p:cBhvr>
                                      <p:tavLst>
                                        <p:tav tm="0">
                                          <p:val>
                                            <p:strVal val="0-#ppt_w/2"/>
                                          </p:val>
                                        </p:tav>
                                        <p:tav tm="100000">
                                          <p:val>
                                            <p:strVal val="#ppt_x"/>
                                          </p:val>
                                        </p:tav>
                                      </p:tavLst>
                                    </p:anim>
                                    <p:anim calcmode="lin" valueType="num">
                                      <p:cBhvr additive="base">
                                        <p:cTn id="35" dur="1000" fill="hold"/>
                                        <p:tgtEl>
                                          <p:spTgt spid="5"/>
                                        </p:tgtEl>
                                        <p:attrNameLst>
                                          <p:attrName>ppt_y</p:attrName>
                                        </p:attrNameLst>
                                      </p:cBhvr>
                                      <p:tavLst>
                                        <p:tav tm="0">
                                          <p:val>
                                            <p:strVal val="1+#ppt_h/2"/>
                                          </p:val>
                                        </p:tav>
                                        <p:tav tm="100000">
                                          <p:val>
                                            <p:strVal val="#ppt_y"/>
                                          </p:val>
                                        </p:tav>
                                      </p:tavLst>
                                    </p:anim>
                                  </p:childTnLst>
                                </p:cTn>
                              </p:par>
                            </p:childTnLst>
                          </p:cTn>
                        </p:par>
                        <p:par>
                          <p:cTn id="36" fill="hold">
                            <p:stCondLst>
                              <p:cond delay="13000"/>
                            </p:stCondLst>
                            <p:childTnLst>
                              <p:par>
                                <p:cTn id="37" presetID="24" presetClass="entr" presetSubtype="0" fill="hold" grpId="0" nodeType="afterEffect">
                                  <p:stCondLst>
                                    <p:cond delay="0"/>
                                  </p:stCondLst>
                                  <p:childTnLst>
                                    <p:set>
                                      <p:cBhvr>
                                        <p:cTn id="38" dur="1" fill="hold">
                                          <p:stCondLst>
                                            <p:cond delay="0"/>
                                          </p:stCondLst>
                                        </p:cTn>
                                        <p:tgtEl>
                                          <p:spTgt spid="6"/>
                                        </p:tgtEl>
                                        <p:attrNameLst>
                                          <p:attrName>style.visibility</p:attrName>
                                        </p:attrNameLst>
                                      </p:cBhvr>
                                      <p:to>
                                        <p:strVal val="visible"/>
                                      </p:to>
                                    </p:set>
                                    <p:anim to="" calcmode="lin" valueType="num">
                                      <p:cBhvr>
                                        <p:cTn id="39" dur="1" fill="hold"/>
                                        <p:tgtEl>
                                          <p:spTgt spid="6"/>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build="p" animBg="1"/>
      <p:bldP spid="4" grpId="0" animBg="1"/>
      <p:bldP spid="5" grpId="0" animBg="1"/>
      <p:bldP spid="6" grpId="0" animBg="1"/>
      <p:bldP spid="21" grpId="0" animBg="1"/>
      <p:bldP spid="25"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500042"/>
          </a:xfrm>
          <a:solidFill>
            <a:schemeClr val="accent6">
              <a:lumMod val="50000"/>
            </a:schemeClr>
          </a:solidFill>
        </p:spPr>
        <p:txBody>
          <a:bodyPr>
            <a:noAutofit/>
          </a:bodyPr>
          <a:lstStyle/>
          <a:p>
            <a:r>
              <a:rPr lang="en-US" sz="2400" dirty="0" smtClean="0">
                <a:solidFill>
                  <a:schemeClr val="bg1"/>
                </a:solidFill>
              </a:rPr>
              <a:t>STUDI HAWTHORNE</a:t>
            </a:r>
            <a:endParaRPr lang="en-US" sz="2400" dirty="0">
              <a:solidFill>
                <a:schemeClr val="bg1"/>
              </a:solidFill>
            </a:endParaRPr>
          </a:p>
        </p:txBody>
      </p:sp>
      <p:sp>
        <p:nvSpPr>
          <p:cNvPr id="2" name="Content Placeholder 1"/>
          <p:cNvSpPr>
            <a:spLocks noGrp="1"/>
          </p:cNvSpPr>
          <p:nvPr>
            <p:ph idx="1"/>
          </p:nvPr>
        </p:nvSpPr>
        <p:spPr>
          <a:xfrm>
            <a:off x="0" y="571480"/>
            <a:ext cx="9144000" cy="6286520"/>
          </a:xfrm>
          <a:solidFill>
            <a:schemeClr val="accent1">
              <a:lumMod val="60000"/>
              <a:lumOff val="40000"/>
            </a:schemeClr>
          </a:solidFill>
          <a:ln w="76200">
            <a:noFill/>
          </a:ln>
        </p:spPr>
        <p:style>
          <a:lnRef idx="2">
            <a:schemeClr val="accent2"/>
          </a:lnRef>
          <a:fillRef idx="1">
            <a:schemeClr val="lt1"/>
          </a:fillRef>
          <a:effectRef idx="0">
            <a:schemeClr val="accent2"/>
          </a:effectRef>
          <a:fontRef idx="minor">
            <a:schemeClr val="dk1"/>
          </a:fontRef>
        </p:style>
        <p:txBody>
          <a:bodyPr>
            <a:normAutofit/>
          </a:bodyPr>
          <a:lstStyle/>
          <a:p>
            <a:pPr>
              <a:buNone/>
            </a:pPr>
            <a:r>
              <a:rPr lang="en-US" sz="2400" b="1" dirty="0" err="1" smtClean="0"/>
              <a:t>Studi</a:t>
            </a:r>
            <a:r>
              <a:rPr lang="en-US" sz="2400" b="1" dirty="0" smtClean="0"/>
              <a:t> </a:t>
            </a:r>
            <a:r>
              <a:rPr lang="en-US" sz="2400" b="1" dirty="0" err="1" smtClean="0"/>
              <a:t>ini</a:t>
            </a:r>
            <a:r>
              <a:rPr lang="en-US" sz="2400" b="1" dirty="0" smtClean="0"/>
              <a:t> </a:t>
            </a:r>
            <a:r>
              <a:rPr lang="en-US" sz="2400" b="1" dirty="0" err="1" smtClean="0"/>
              <a:t>dilakukan</a:t>
            </a:r>
            <a:r>
              <a:rPr lang="en-US" sz="2400" b="1" dirty="0" smtClean="0"/>
              <a:t> </a:t>
            </a:r>
            <a:r>
              <a:rPr lang="en-US" sz="2400" b="1" dirty="0" err="1" smtClean="0"/>
              <a:t>oleh</a:t>
            </a:r>
            <a:r>
              <a:rPr lang="en-US" sz="2400" b="1" dirty="0" smtClean="0"/>
              <a:t> </a:t>
            </a:r>
            <a:r>
              <a:rPr lang="en-US" sz="2400" b="1" dirty="0" err="1" smtClean="0"/>
              <a:t>sebuah</a:t>
            </a:r>
            <a:r>
              <a:rPr lang="en-US" sz="2400" b="1" dirty="0" smtClean="0"/>
              <a:t> </a:t>
            </a:r>
            <a:r>
              <a:rPr lang="en-US" sz="2400" b="1" dirty="0" err="1" smtClean="0"/>
              <a:t>kelompok</a:t>
            </a:r>
            <a:r>
              <a:rPr lang="en-US" sz="2400" b="1" dirty="0" smtClean="0"/>
              <a:t> </a:t>
            </a:r>
            <a:r>
              <a:rPr lang="en-US" sz="2400" b="1" dirty="0" err="1" smtClean="0"/>
              <a:t>yg</a:t>
            </a:r>
            <a:r>
              <a:rPr lang="en-US" sz="2400" b="1" dirty="0" smtClean="0"/>
              <a:t> </a:t>
            </a:r>
            <a:r>
              <a:rPr lang="en-US" sz="2400" b="1" dirty="0" err="1" smtClean="0"/>
              <a:t>dipimpin</a:t>
            </a:r>
            <a:r>
              <a:rPr lang="en-US" sz="2400" b="1" dirty="0" smtClean="0"/>
              <a:t> </a:t>
            </a:r>
            <a:r>
              <a:rPr lang="en-US" sz="2400" b="1" dirty="0" err="1" smtClean="0"/>
              <a:t>oleh</a:t>
            </a:r>
            <a:r>
              <a:rPr lang="en-US" sz="2400" b="1" dirty="0" smtClean="0"/>
              <a:t> Elton Mayo. </a:t>
            </a:r>
            <a:r>
              <a:rPr lang="en-US" sz="2400" b="1" dirty="0" err="1" smtClean="0"/>
              <a:t>Mereka</a:t>
            </a:r>
            <a:r>
              <a:rPr lang="en-US" sz="2400" b="1" dirty="0" smtClean="0"/>
              <a:t> </a:t>
            </a:r>
            <a:r>
              <a:rPr lang="en-US" sz="2400" b="1" dirty="0" err="1" smtClean="0"/>
              <a:t>meneliti</a:t>
            </a:r>
            <a:r>
              <a:rPr lang="en-US" sz="2400" b="1" dirty="0" smtClean="0"/>
              <a:t> </a:t>
            </a:r>
            <a:r>
              <a:rPr lang="en-US" sz="2400" b="1" dirty="0" err="1" smtClean="0"/>
              <a:t>lebih</a:t>
            </a:r>
            <a:r>
              <a:rPr lang="en-US" sz="2400" b="1" dirty="0" smtClean="0"/>
              <a:t> </a:t>
            </a:r>
            <a:r>
              <a:rPr lang="en-US" sz="2400" b="1" dirty="0" err="1" smtClean="0"/>
              <a:t>lanjut</a:t>
            </a:r>
            <a:r>
              <a:rPr lang="en-US" sz="2400" b="1" dirty="0" smtClean="0"/>
              <a:t> </a:t>
            </a:r>
            <a:r>
              <a:rPr lang="en-US" sz="2400" b="1" dirty="0" err="1" smtClean="0"/>
              <a:t>tentang</a:t>
            </a:r>
            <a:r>
              <a:rPr lang="en-US" sz="2400" b="1" dirty="0" smtClean="0"/>
              <a:t> </a:t>
            </a:r>
            <a:r>
              <a:rPr lang="en-US" sz="2400" b="1" dirty="0" err="1" smtClean="0"/>
              <a:t>efek</a:t>
            </a:r>
            <a:r>
              <a:rPr lang="en-US" sz="2400" b="1" dirty="0" smtClean="0"/>
              <a:t> </a:t>
            </a:r>
            <a:r>
              <a:rPr lang="en-US" sz="2400" b="1" dirty="0" err="1" smtClean="0"/>
              <a:t>kelelahan</a:t>
            </a:r>
            <a:r>
              <a:rPr lang="en-US" sz="2400" b="1" dirty="0" smtClean="0"/>
              <a:t> </a:t>
            </a:r>
            <a:r>
              <a:rPr lang="en-US" sz="2400" b="1" dirty="0" err="1" smtClean="0"/>
              <a:t>karyawan</a:t>
            </a:r>
            <a:r>
              <a:rPr lang="en-US" sz="2400" b="1" dirty="0" smtClean="0"/>
              <a:t> </a:t>
            </a:r>
            <a:r>
              <a:rPr lang="en-US" sz="2400" b="1" dirty="0" err="1" smtClean="0"/>
              <a:t>terhadap</a:t>
            </a:r>
            <a:r>
              <a:rPr lang="en-US" sz="2400" b="1" dirty="0" smtClean="0"/>
              <a:t> output yang </a:t>
            </a:r>
            <a:r>
              <a:rPr lang="en-US" sz="2400" b="1" dirty="0" err="1" smtClean="0"/>
              <a:t>dihasilkan</a:t>
            </a:r>
            <a:r>
              <a:rPr lang="en-US" sz="2400" b="1" dirty="0" smtClean="0"/>
              <a:t>.</a:t>
            </a:r>
          </a:p>
          <a:p>
            <a:pPr>
              <a:buNone/>
            </a:pPr>
            <a:r>
              <a:rPr lang="en-US" sz="2400" b="1" dirty="0" err="1" smtClean="0"/>
              <a:t>Tes</a:t>
            </a:r>
            <a:r>
              <a:rPr lang="en-US" sz="2400" b="1" dirty="0" smtClean="0"/>
              <a:t> </a:t>
            </a:r>
            <a:r>
              <a:rPr lang="en-US" sz="2400" b="1" dirty="0" err="1" smtClean="0"/>
              <a:t>dilakukan</a:t>
            </a:r>
            <a:r>
              <a:rPr lang="en-US" sz="2400" b="1" dirty="0" smtClean="0"/>
              <a:t> </a:t>
            </a:r>
            <a:r>
              <a:rPr lang="en-US" sz="2400" b="1" dirty="0" err="1" smtClean="0"/>
              <a:t>terhadap</a:t>
            </a:r>
            <a:r>
              <a:rPr lang="en-US" sz="2400" b="1" dirty="0" smtClean="0"/>
              <a:t> </a:t>
            </a:r>
            <a:r>
              <a:rPr lang="en-US" sz="2400" b="1" dirty="0" err="1" smtClean="0"/>
              <a:t>enam</a:t>
            </a:r>
            <a:r>
              <a:rPr lang="en-US" sz="2400" b="1" dirty="0" smtClean="0"/>
              <a:t> </a:t>
            </a:r>
            <a:r>
              <a:rPr lang="en-US" sz="2400" b="1" dirty="0" err="1" smtClean="0"/>
              <a:t>karyawan</a:t>
            </a:r>
            <a:r>
              <a:rPr lang="en-US" sz="2400" b="1" dirty="0" smtClean="0"/>
              <a:t> </a:t>
            </a:r>
            <a:r>
              <a:rPr lang="en-US" sz="2400" b="1" dirty="0" err="1" smtClean="0"/>
              <a:t>yg</a:t>
            </a:r>
            <a:r>
              <a:rPr lang="en-US" sz="2400" b="1" dirty="0" smtClean="0"/>
              <a:t> </a:t>
            </a:r>
            <a:r>
              <a:rPr lang="en-US" sz="2400" b="1" dirty="0" err="1" smtClean="0"/>
              <a:t>bekerja</a:t>
            </a:r>
            <a:r>
              <a:rPr lang="en-US" sz="2400" b="1" dirty="0" smtClean="0"/>
              <a:t> </a:t>
            </a:r>
            <a:r>
              <a:rPr lang="en-US" sz="2400" b="1" dirty="0" err="1" smtClean="0"/>
              <a:t>pada</a:t>
            </a:r>
            <a:r>
              <a:rPr lang="en-US" sz="2400" b="1" dirty="0" smtClean="0"/>
              <a:t> Relay </a:t>
            </a:r>
            <a:r>
              <a:rPr lang="en-US" sz="2400" b="1" dirty="0" err="1" smtClean="0"/>
              <a:t>assmably</a:t>
            </a:r>
            <a:r>
              <a:rPr lang="en-US" sz="2400" b="1" dirty="0" smtClean="0"/>
              <a:t>, </a:t>
            </a:r>
            <a:r>
              <a:rPr lang="en-US" sz="2400" b="1" dirty="0" err="1" smtClean="0"/>
              <a:t>mereka</a:t>
            </a:r>
            <a:r>
              <a:rPr lang="en-US" sz="2400" b="1" dirty="0" smtClean="0"/>
              <a:t> </a:t>
            </a:r>
            <a:r>
              <a:rPr lang="en-US" sz="2400" b="1" dirty="0" err="1" smtClean="0"/>
              <a:t>dipisahkan</a:t>
            </a:r>
            <a:r>
              <a:rPr lang="en-US" sz="2400" b="1" dirty="0" smtClean="0"/>
              <a:t> </a:t>
            </a:r>
            <a:r>
              <a:rPr lang="en-US" sz="2400" b="1" dirty="0" err="1" smtClean="0"/>
              <a:t>untuk</a:t>
            </a:r>
            <a:r>
              <a:rPr lang="en-US" sz="2400" b="1" dirty="0" smtClean="0"/>
              <a:t> </a:t>
            </a:r>
            <a:r>
              <a:rPr lang="en-US" sz="2400" b="1" dirty="0" err="1" smtClean="0"/>
              <a:t>diteliti</a:t>
            </a:r>
            <a:r>
              <a:rPr lang="en-US" sz="2400" b="1" dirty="0" smtClean="0"/>
              <a:t> </a:t>
            </a:r>
            <a:r>
              <a:rPr lang="en-US" sz="2400" b="1" dirty="0" err="1" smtClean="0"/>
              <a:t>secara</a:t>
            </a:r>
            <a:r>
              <a:rPr lang="en-US" sz="2400" b="1" dirty="0" smtClean="0"/>
              <a:t> </a:t>
            </a:r>
            <a:r>
              <a:rPr lang="en-US" sz="2400" b="1" dirty="0" err="1" smtClean="0"/>
              <a:t>intensif</a:t>
            </a:r>
            <a:r>
              <a:rPr lang="en-US" sz="2400" b="1" dirty="0" smtClean="0"/>
              <a:t> </a:t>
            </a:r>
            <a:r>
              <a:rPr lang="en-US" sz="2400" b="1" dirty="0" err="1" smtClean="0"/>
              <a:t>dalam</a:t>
            </a:r>
            <a:r>
              <a:rPr lang="en-US" sz="2400" b="1" dirty="0" smtClean="0"/>
              <a:t> </a:t>
            </a:r>
            <a:r>
              <a:rPr lang="en-US" sz="2400" b="1" dirty="0" err="1" smtClean="0"/>
              <a:t>suatu</a:t>
            </a:r>
            <a:r>
              <a:rPr lang="en-US" sz="2400" b="1" dirty="0" smtClean="0"/>
              <a:t> </a:t>
            </a:r>
            <a:r>
              <a:rPr lang="en-US" sz="2400" b="1" dirty="0" err="1" smtClean="0"/>
              <a:t>ruangan</a:t>
            </a:r>
            <a:r>
              <a:rPr lang="en-US" sz="2400" b="1" dirty="0" smtClean="0"/>
              <a:t> </a:t>
            </a:r>
            <a:r>
              <a:rPr lang="en-US" sz="2400" b="1" dirty="0" err="1" smtClean="0"/>
              <a:t>tes</a:t>
            </a:r>
            <a:r>
              <a:rPr lang="en-US" sz="2400" b="1" dirty="0" smtClean="0"/>
              <a:t>. </a:t>
            </a:r>
            <a:r>
              <a:rPr lang="en-US" sz="2400" b="1" dirty="0" err="1" smtClean="0"/>
              <a:t>Waktu</a:t>
            </a:r>
            <a:r>
              <a:rPr lang="en-US" sz="2400" b="1" dirty="0" smtClean="0"/>
              <a:t> </a:t>
            </a:r>
            <a:r>
              <a:rPr lang="en-US" sz="2400" b="1" dirty="0" err="1" smtClean="0"/>
              <a:t>istirahat</a:t>
            </a:r>
            <a:r>
              <a:rPr lang="en-US" sz="2400" b="1" dirty="0" smtClean="0"/>
              <a:t>, </a:t>
            </a:r>
            <a:r>
              <a:rPr lang="en-US" sz="2400" b="1" dirty="0" err="1" smtClean="0"/>
              <a:t>waktu</a:t>
            </a:r>
            <a:r>
              <a:rPr lang="en-US" sz="2400" b="1" dirty="0" smtClean="0"/>
              <a:t> </a:t>
            </a:r>
            <a:r>
              <a:rPr lang="en-US" sz="2400" b="1" dirty="0" err="1" smtClean="0"/>
              <a:t>kerja</a:t>
            </a:r>
            <a:r>
              <a:rPr lang="en-US" sz="2400" b="1" dirty="0" smtClean="0"/>
              <a:t> </a:t>
            </a:r>
            <a:r>
              <a:rPr lang="en-US" sz="2400" b="1" dirty="0" err="1" smtClean="0"/>
              <a:t>harian</a:t>
            </a:r>
            <a:r>
              <a:rPr lang="en-US" sz="2400" b="1" dirty="0" smtClean="0"/>
              <a:t>, </a:t>
            </a:r>
            <a:r>
              <a:rPr lang="en-US" sz="2400" b="1" dirty="0" err="1" smtClean="0"/>
              <a:t>waktu</a:t>
            </a:r>
            <a:r>
              <a:rPr lang="en-US" sz="2400" b="1" dirty="0" smtClean="0"/>
              <a:t> </a:t>
            </a:r>
            <a:r>
              <a:rPr lang="en-US" sz="2400" b="1" dirty="0" err="1" smtClean="0"/>
              <a:t>kerja</a:t>
            </a:r>
            <a:r>
              <a:rPr lang="en-US" sz="2400" b="1" dirty="0" smtClean="0"/>
              <a:t> </a:t>
            </a:r>
            <a:r>
              <a:rPr lang="en-US" sz="2400" b="1" dirty="0" err="1" smtClean="0"/>
              <a:t>mingguan</a:t>
            </a:r>
            <a:r>
              <a:rPr lang="en-US" sz="2400" b="1" dirty="0" smtClean="0"/>
              <a:t>, </a:t>
            </a:r>
            <a:r>
              <a:rPr lang="en-US" sz="2400" b="1" dirty="0" err="1" smtClean="0"/>
              <a:t>mereka</a:t>
            </a:r>
            <a:r>
              <a:rPr lang="en-US" sz="2400" b="1" dirty="0" smtClean="0"/>
              <a:t> </a:t>
            </a:r>
            <a:r>
              <a:rPr lang="en-US" sz="2400" b="1" dirty="0" err="1" smtClean="0"/>
              <a:t>dibuat</a:t>
            </a:r>
            <a:r>
              <a:rPr lang="en-US" sz="2400" b="1" dirty="0" smtClean="0"/>
              <a:t> </a:t>
            </a:r>
            <a:r>
              <a:rPr lang="en-US" sz="2400" b="1" dirty="0" err="1" smtClean="0"/>
              <a:t>variasi</a:t>
            </a:r>
            <a:r>
              <a:rPr lang="en-US" sz="2400" b="1" dirty="0" smtClean="0"/>
              <a:t>, </a:t>
            </a:r>
            <a:r>
              <a:rPr lang="en-US" sz="2400" b="1" dirty="0" err="1" smtClean="0"/>
              <a:t>kemudian</a:t>
            </a:r>
            <a:r>
              <a:rPr lang="en-US" sz="2400" b="1" dirty="0" smtClean="0"/>
              <a:t> </a:t>
            </a:r>
            <a:r>
              <a:rPr lang="en-US" sz="2400" b="1" dirty="0" err="1" smtClean="0"/>
              <a:t>hasil</a:t>
            </a:r>
            <a:r>
              <a:rPr lang="en-US" sz="2400" b="1" dirty="0" smtClean="0"/>
              <a:t> </a:t>
            </a:r>
            <a:r>
              <a:rPr lang="en-US" sz="2400" b="1" dirty="0" err="1" smtClean="0"/>
              <a:t>kerja</a:t>
            </a:r>
            <a:r>
              <a:rPr lang="en-US" sz="2400" b="1" dirty="0" smtClean="0"/>
              <a:t> </a:t>
            </a:r>
            <a:r>
              <a:rPr lang="en-US" sz="2400" b="1" dirty="0" err="1" smtClean="0"/>
              <a:t>mereka</a:t>
            </a:r>
            <a:r>
              <a:rPr lang="en-US" sz="2400" b="1" dirty="0" smtClean="0"/>
              <a:t> </a:t>
            </a:r>
            <a:r>
              <a:rPr lang="en-US" sz="2400" b="1" dirty="0" err="1" smtClean="0"/>
              <a:t>diukur</a:t>
            </a:r>
            <a:r>
              <a:rPr lang="en-US" sz="2400" b="1" dirty="0" smtClean="0"/>
              <a:t> </a:t>
            </a:r>
            <a:r>
              <a:rPr lang="en-US" sz="2400" b="1" dirty="0" err="1" smtClean="0"/>
              <a:t>secara</a:t>
            </a:r>
            <a:r>
              <a:rPr lang="en-US" sz="2400" b="1" dirty="0" smtClean="0"/>
              <a:t> </a:t>
            </a:r>
            <a:r>
              <a:rPr lang="en-US" sz="2400" b="1" dirty="0" err="1" smtClean="0"/>
              <a:t>teratur</a:t>
            </a:r>
            <a:r>
              <a:rPr lang="en-US" sz="2400" b="1" dirty="0" smtClean="0"/>
              <a:t>. </a:t>
            </a:r>
            <a:r>
              <a:rPr lang="en-US" sz="2400" b="1" dirty="0" err="1" smtClean="0"/>
              <a:t>Tidak</a:t>
            </a:r>
            <a:r>
              <a:rPr lang="en-US" sz="2400" b="1" dirty="0" smtClean="0"/>
              <a:t> </a:t>
            </a:r>
            <a:r>
              <a:rPr lang="en-US" sz="2400" b="1" dirty="0" err="1" smtClean="0"/>
              <a:t>menemukan</a:t>
            </a:r>
            <a:r>
              <a:rPr lang="en-US" sz="2400" b="1" dirty="0" smtClean="0"/>
              <a:t> </a:t>
            </a:r>
            <a:r>
              <a:rPr lang="en-US" sz="2400" b="1" dirty="0" err="1" smtClean="0"/>
              <a:t>hasil</a:t>
            </a:r>
            <a:r>
              <a:rPr lang="en-US" sz="2400" b="1" dirty="0" smtClean="0"/>
              <a:t> </a:t>
            </a:r>
            <a:r>
              <a:rPr lang="en-US" sz="2400" b="1" dirty="0" err="1" smtClean="0"/>
              <a:t>hubungan</a:t>
            </a:r>
            <a:r>
              <a:rPr lang="en-US" sz="2400" b="1" dirty="0" smtClean="0"/>
              <a:t> </a:t>
            </a:r>
            <a:r>
              <a:rPr lang="en-US" sz="2400" b="1" dirty="0" err="1" smtClean="0"/>
              <a:t>langsung</a:t>
            </a:r>
            <a:r>
              <a:rPr lang="en-US" sz="2400" b="1" dirty="0" smtClean="0"/>
              <a:t> </a:t>
            </a:r>
            <a:r>
              <a:rPr lang="en-US" sz="2400" b="1" dirty="0" err="1" smtClean="0"/>
              <a:t>antara</a:t>
            </a:r>
            <a:r>
              <a:rPr lang="en-US" sz="2400" b="1" dirty="0" smtClean="0"/>
              <a:t> </a:t>
            </a:r>
            <a:r>
              <a:rPr lang="en-US" sz="2400" b="1" dirty="0" err="1" smtClean="0"/>
              <a:t>perubahan</a:t>
            </a:r>
            <a:r>
              <a:rPr lang="en-US" sz="2400" b="1" dirty="0" smtClean="0"/>
              <a:t> </a:t>
            </a:r>
            <a:r>
              <a:rPr lang="en-US" sz="2400" b="1" dirty="0" err="1" smtClean="0"/>
              <a:t>kondisi</a:t>
            </a:r>
            <a:r>
              <a:rPr lang="en-US" sz="2400" b="1" dirty="0" smtClean="0"/>
              <a:t> </a:t>
            </a:r>
            <a:r>
              <a:rPr lang="en-US" sz="2400" b="1" dirty="0" err="1" smtClean="0"/>
              <a:t>kerja</a:t>
            </a:r>
            <a:r>
              <a:rPr lang="en-US" sz="2400" b="1" dirty="0" smtClean="0"/>
              <a:t> </a:t>
            </a:r>
            <a:r>
              <a:rPr lang="en-US" sz="2400" b="1" dirty="0" err="1" smtClean="0"/>
              <a:t>secara</a:t>
            </a:r>
            <a:r>
              <a:rPr lang="en-US" sz="2400" b="1" dirty="0" smtClean="0"/>
              <a:t> </a:t>
            </a:r>
            <a:r>
              <a:rPr lang="en-US" sz="2400" b="1" dirty="0" err="1" smtClean="0"/>
              <a:t>fisik</a:t>
            </a:r>
            <a:r>
              <a:rPr lang="en-US" sz="2400" b="1" dirty="0" smtClean="0"/>
              <a:t> </a:t>
            </a:r>
            <a:r>
              <a:rPr lang="en-US" sz="2400" b="1" dirty="0" err="1" smtClean="0"/>
              <a:t>dng</a:t>
            </a:r>
            <a:r>
              <a:rPr lang="en-US" sz="2400" b="1" dirty="0" smtClean="0"/>
              <a:t> </a:t>
            </a:r>
            <a:r>
              <a:rPr lang="en-US" sz="2400" b="1" dirty="0" err="1" smtClean="0"/>
              <a:t>autput</a:t>
            </a:r>
            <a:r>
              <a:rPr lang="en-US" sz="2400" b="1" dirty="0" smtClean="0"/>
              <a:t>. </a:t>
            </a:r>
            <a:r>
              <a:rPr lang="en-US" sz="2400" b="1" dirty="0" err="1" smtClean="0"/>
              <a:t>Produktivitas</a:t>
            </a:r>
            <a:r>
              <a:rPr lang="en-US" sz="2400" b="1" dirty="0" smtClean="0"/>
              <a:t> </a:t>
            </a:r>
            <a:r>
              <a:rPr lang="en-US" sz="2400" b="1" dirty="0" err="1" smtClean="0"/>
              <a:t>tetap</a:t>
            </a:r>
            <a:r>
              <a:rPr lang="en-US" sz="2400" b="1" dirty="0" smtClean="0"/>
              <a:t> </a:t>
            </a:r>
            <a:r>
              <a:rPr lang="en-US" sz="2400" b="1" dirty="0" err="1" smtClean="0"/>
              <a:t>meningkat</a:t>
            </a:r>
            <a:r>
              <a:rPr lang="en-US" sz="2400" b="1" dirty="0" smtClean="0"/>
              <a:t> </a:t>
            </a:r>
            <a:r>
              <a:rPr lang="en-US" sz="2400" b="1" dirty="0" err="1" smtClean="0"/>
              <a:t>terlepas</a:t>
            </a:r>
            <a:r>
              <a:rPr lang="en-US" sz="2400" b="1" dirty="0" smtClean="0"/>
              <a:t> </a:t>
            </a:r>
            <a:r>
              <a:rPr lang="en-US" sz="2400" b="1" dirty="0" err="1" smtClean="0"/>
              <a:t>apakah</a:t>
            </a:r>
            <a:r>
              <a:rPr lang="en-US" sz="2400" b="1" dirty="0" smtClean="0"/>
              <a:t> </a:t>
            </a:r>
            <a:r>
              <a:rPr lang="en-US" sz="2400" b="1" dirty="0" err="1" smtClean="0"/>
              <a:t>perubahan</a:t>
            </a:r>
            <a:r>
              <a:rPr lang="en-US" sz="2400" b="1" dirty="0" smtClean="0"/>
              <a:t> </a:t>
            </a:r>
            <a:r>
              <a:rPr lang="en-US" sz="2400" b="1" dirty="0" err="1" smtClean="0"/>
              <a:t>tersebut</a:t>
            </a:r>
            <a:r>
              <a:rPr lang="en-US" sz="2400" b="1" dirty="0" smtClean="0"/>
              <a:t> </a:t>
            </a:r>
            <a:r>
              <a:rPr lang="en-US" sz="2400" b="1" dirty="0" err="1" smtClean="0"/>
              <a:t>dilakukan</a:t>
            </a:r>
            <a:r>
              <a:rPr lang="en-US" sz="2400" b="1" dirty="0" smtClean="0"/>
              <a:t> </a:t>
            </a:r>
            <a:r>
              <a:rPr lang="en-US" sz="2400" b="1" dirty="0" err="1" smtClean="0"/>
              <a:t>atau</a:t>
            </a:r>
            <a:r>
              <a:rPr lang="en-US" sz="2400" b="1" dirty="0" smtClean="0"/>
              <a:t> </a:t>
            </a:r>
            <a:r>
              <a:rPr lang="en-US" sz="2400" b="1" dirty="0" err="1" smtClean="0"/>
              <a:t>tidak</a:t>
            </a:r>
            <a:r>
              <a:rPr lang="en-US" sz="2400" b="1" dirty="0" smtClean="0"/>
              <a:t>.</a:t>
            </a:r>
          </a:p>
          <a:p>
            <a:pPr>
              <a:buNone/>
            </a:pPr>
            <a:r>
              <a:rPr lang="en-US" sz="2400" b="1" dirty="0" smtClean="0"/>
              <a:t>Mayo </a:t>
            </a:r>
            <a:r>
              <a:rPr lang="en-US" sz="2400" b="1" dirty="0" err="1" smtClean="0"/>
              <a:t>dan</a:t>
            </a:r>
            <a:r>
              <a:rPr lang="en-US" sz="2400" b="1" dirty="0" smtClean="0"/>
              <a:t> </a:t>
            </a:r>
            <a:r>
              <a:rPr lang="en-US" sz="2400" b="1" dirty="0" err="1" smtClean="0"/>
              <a:t>rekan-rekan</a:t>
            </a:r>
            <a:r>
              <a:rPr lang="en-US" sz="2400" b="1" dirty="0" smtClean="0"/>
              <a:t> </a:t>
            </a:r>
            <a:r>
              <a:rPr lang="en-US" sz="2400" b="1" dirty="0" err="1" smtClean="0"/>
              <a:t>menyimpulkan</a:t>
            </a:r>
            <a:r>
              <a:rPr lang="en-US" sz="2400" b="1" dirty="0" smtClean="0"/>
              <a:t> </a:t>
            </a:r>
            <a:r>
              <a:rPr lang="en-US" sz="2400" b="1" dirty="0" err="1" smtClean="0"/>
              <a:t>bahwa</a:t>
            </a:r>
            <a:r>
              <a:rPr lang="en-US" sz="2400" b="1" dirty="0" smtClean="0"/>
              <a:t> </a:t>
            </a:r>
            <a:r>
              <a:rPr lang="en-US" sz="2400" b="1" dirty="0" err="1" smtClean="0"/>
              <a:t>kondisi</a:t>
            </a:r>
            <a:r>
              <a:rPr lang="en-US" sz="2400" b="1" dirty="0" smtClean="0"/>
              <a:t> </a:t>
            </a:r>
            <a:r>
              <a:rPr lang="en-US" sz="2400" b="1" dirty="0" err="1" smtClean="0"/>
              <a:t>sosial</a:t>
            </a:r>
            <a:r>
              <a:rPr lang="en-US" sz="2400" b="1" dirty="0" smtClean="0"/>
              <a:t> </a:t>
            </a:r>
            <a:r>
              <a:rPr lang="en-US" sz="2400" b="1" dirty="0" err="1" smtClean="0"/>
              <a:t>baru</a:t>
            </a:r>
            <a:r>
              <a:rPr lang="en-US" sz="2400" b="1" dirty="0" smtClean="0"/>
              <a:t> </a:t>
            </a:r>
            <a:r>
              <a:rPr lang="en-US" sz="2400" b="1" dirty="0" err="1" smtClean="0"/>
              <a:t>yg</a:t>
            </a:r>
            <a:r>
              <a:rPr lang="en-US" sz="2400" b="1" dirty="0" smtClean="0"/>
              <a:t> </a:t>
            </a:r>
            <a:r>
              <a:rPr lang="en-US" sz="2400" b="1" dirty="0" err="1" smtClean="0"/>
              <a:t>diciptakan</a:t>
            </a:r>
            <a:r>
              <a:rPr lang="en-US" sz="2400" b="1" dirty="0" smtClean="0"/>
              <a:t> </a:t>
            </a:r>
            <a:r>
              <a:rPr lang="en-US" sz="2400" b="1" dirty="0" err="1" smtClean="0"/>
              <a:t>bagi</a:t>
            </a:r>
            <a:r>
              <a:rPr lang="en-US" sz="2400" b="1" dirty="0" smtClean="0"/>
              <a:t> </a:t>
            </a:r>
            <a:r>
              <a:rPr lang="en-US" sz="2400" b="1" dirty="0" err="1" smtClean="0"/>
              <a:t>para</a:t>
            </a:r>
            <a:r>
              <a:rPr lang="en-US" sz="2400" b="1" dirty="0" smtClean="0"/>
              <a:t> </a:t>
            </a:r>
            <a:r>
              <a:rPr lang="en-US" sz="2400" b="1" dirty="0" err="1" smtClean="0"/>
              <a:t>pekerja</a:t>
            </a:r>
            <a:r>
              <a:rPr lang="en-US" sz="2400" b="1" dirty="0" smtClean="0"/>
              <a:t> </a:t>
            </a:r>
            <a:r>
              <a:rPr lang="en-US" sz="2400" b="1" dirty="0" err="1" smtClean="0"/>
              <a:t>di</a:t>
            </a:r>
            <a:r>
              <a:rPr lang="en-US" sz="2400" b="1" dirty="0" smtClean="0"/>
              <a:t> </a:t>
            </a:r>
            <a:r>
              <a:rPr lang="en-US" sz="2400" b="1" dirty="0" err="1" smtClean="0"/>
              <a:t>ruang</a:t>
            </a:r>
            <a:r>
              <a:rPr lang="en-US" sz="2400" b="1" dirty="0" smtClean="0"/>
              <a:t> </a:t>
            </a:r>
            <a:r>
              <a:rPr lang="en-US" sz="2400" b="1" dirty="0" err="1" smtClean="0"/>
              <a:t>tes</a:t>
            </a:r>
            <a:r>
              <a:rPr lang="en-US" sz="2400" b="1" dirty="0" smtClean="0"/>
              <a:t> </a:t>
            </a:r>
            <a:r>
              <a:rPr lang="en-US" sz="2400" b="1" dirty="0" err="1" smtClean="0"/>
              <a:t>mepunyai</a:t>
            </a:r>
            <a:r>
              <a:rPr lang="en-US" sz="2400" b="1" dirty="0" smtClean="0"/>
              <a:t> </a:t>
            </a:r>
            <a:r>
              <a:rPr lang="en-US" sz="2400" b="1" dirty="0" err="1" smtClean="0"/>
              <a:t>peranan</a:t>
            </a:r>
            <a:r>
              <a:rPr lang="en-US" sz="2400" b="1" dirty="0" smtClean="0"/>
              <a:t> </a:t>
            </a:r>
            <a:r>
              <a:rPr lang="en-US" sz="2400" b="1" dirty="0" err="1" smtClean="0"/>
              <a:t>besar</a:t>
            </a:r>
            <a:r>
              <a:rPr lang="en-US" sz="2400" b="1" dirty="0" smtClean="0"/>
              <a:t> </a:t>
            </a:r>
            <a:r>
              <a:rPr lang="en-US" sz="2400" b="1" dirty="0" err="1" smtClean="0"/>
              <a:t>dalam</a:t>
            </a:r>
            <a:r>
              <a:rPr lang="en-US" sz="2400" b="1" dirty="0" smtClean="0"/>
              <a:t> </a:t>
            </a:r>
            <a:r>
              <a:rPr lang="en-US" sz="2400" b="1" dirty="0" err="1" smtClean="0"/>
              <a:t>meningkatkan</a:t>
            </a:r>
            <a:r>
              <a:rPr lang="en-US" sz="2400" b="1" dirty="0" smtClean="0"/>
              <a:t> </a:t>
            </a:r>
            <a:r>
              <a:rPr lang="en-US" sz="2400" b="1" dirty="0" err="1" smtClean="0"/>
              <a:t>produktivitas</a:t>
            </a:r>
            <a:r>
              <a:rPr lang="en-US" sz="2400" b="1" dirty="0" smtClean="0"/>
              <a:t>. </a:t>
            </a:r>
            <a:r>
              <a:rPr lang="en-US" sz="2400" b="1" dirty="0" err="1" smtClean="0"/>
              <a:t>Terdapat</a:t>
            </a:r>
            <a:r>
              <a:rPr lang="en-US" sz="2400" b="1" dirty="0" smtClean="0"/>
              <a:t> 2 </a:t>
            </a:r>
            <a:r>
              <a:rPr lang="en-US" sz="2400" b="1" dirty="0" err="1" smtClean="0"/>
              <a:t>faktor</a:t>
            </a:r>
            <a:r>
              <a:rPr lang="en-US" sz="2400" b="1" dirty="0" smtClean="0"/>
              <a:t> </a:t>
            </a:r>
            <a:r>
              <a:rPr lang="en-US" sz="2400" b="1" dirty="0" err="1" smtClean="0"/>
              <a:t>yg</a:t>
            </a:r>
            <a:r>
              <a:rPr lang="en-US" sz="2400" b="1" dirty="0" smtClean="0"/>
              <a:t> </a:t>
            </a:r>
            <a:r>
              <a:rPr lang="en-US" sz="2400" b="1" dirty="0" err="1" smtClean="0"/>
              <a:t>mempunyai</a:t>
            </a:r>
            <a:r>
              <a:rPr lang="en-US" sz="2400" b="1" dirty="0" smtClean="0"/>
              <a:t> </a:t>
            </a:r>
            <a:r>
              <a:rPr lang="en-US" sz="2400" b="1" dirty="0" err="1" smtClean="0"/>
              <a:t>arti</a:t>
            </a:r>
            <a:r>
              <a:rPr lang="en-US" sz="2400" b="1" dirty="0" smtClean="0"/>
              <a:t> </a:t>
            </a:r>
            <a:r>
              <a:rPr lang="en-US" sz="2400" b="1" dirty="0" err="1" smtClean="0"/>
              <a:t>penting</a:t>
            </a:r>
            <a:r>
              <a:rPr lang="en-US" sz="2400" b="1" dirty="0" smtClean="0"/>
              <a:t> </a:t>
            </a:r>
            <a:r>
              <a:rPr lang="en-US" sz="2400" b="1" dirty="0" err="1" smtClean="0"/>
              <a:t>diantaranya</a:t>
            </a:r>
            <a:r>
              <a:rPr lang="en-US" sz="2400" b="1" dirty="0" smtClean="0"/>
              <a:t> </a:t>
            </a:r>
            <a:r>
              <a:rPr lang="en-US" sz="2400" b="1" dirty="0" err="1" smtClean="0"/>
              <a:t>adalah</a:t>
            </a:r>
            <a:r>
              <a:rPr lang="en-US" sz="2400" b="1" dirty="0" smtClean="0"/>
              <a:t> : </a:t>
            </a:r>
            <a:endParaRPr lang="en-US" sz="2400" b="1" dirty="0"/>
          </a:p>
        </p:txBody>
      </p:sp>
    </p:spTree>
  </p:cSld>
  <p:clrMapOvr>
    <a:masterClrMapping/>
  </p:clrMapOvr>
  <p:transition spd="slow">
    <p:sndAc>
      <p:stSnd>
        <p:snd r:embed="rId3" name="hammer.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to="" calcmode="lin" valueType="num">
                                      <p:cBhvr>
                                        <p:cTn id="7" dur="1" fill="hold"/>
                                        <p:tgtEl>
                                          <p:spTgt spid="3"/>
                                        </p:tgtEl>
                                        <p:attrNameLst>
                                          <p:attrName/>
                                        </p:attrNameLst>
                                      </p:cBhvr>
                                    </p:anim>
                                  </p:childTnLst>
                                </p:cTn>
                              </p:par>
                            </p:childTnLst>
                          </p:cTn>
                        </p:par>
                        <p:par>
                          <p:cTn id="8" fill="hold">
                            <p:stCondLst>
                              <p:cond delay="0"/>
                            </p:stCondLst>
                            <p:childTnLst>
                              <p:par>
                                <p:cTn id="9" presetID="18" presetClass="entr" presetSubtype="6" fill="hold" grpId="0" nodeType="afterEffect">
                                  <p:stCondLst>
                                    <p:cond delay="0"/>
                                  </p:stCondLst>
                                  <p:childTnLst>
                                    <p:set>
                                      <p:cBhvr>
                                        <p:cTn id="10" dur="1" fill="hold">
                                          <p:stCondLst>
                                            <p:cond delay="0"/>
                                          </p:stCondLst>
                                        </p:cTn>
                                        <p:tgtEl>
                                          <p:spTgt spid="2">
                                            <p:bg/>
                                          </p:spTgt>
                                        </p:tgtEl>
                                        <p:attrNameLst>
                                          <p:attrName>style.visibility</p:attrName>
                                        </p:attrNameLst>
                                      </p:cBhvr>
                                      <p:to>
                                        <p:strVal val="visible"/>
                                      </p:to>
                                    </p:set>
                                    <p:animEffect transition="in" filter="strips(downRight)">
                                      <p:cBhvr>
                                        <p:cTn id="11" dur="2000"/>
                                        <p:tgtEl>
                                          <p:spTgt spid="2">
                                            <p:bg/>
                                          </p:spTgt>
                                        </p:tgtEl>
                                      </p:cBhvr>
                                    </p:animEffect>
                                  </p:childTnLst>
                                </p:cTn>
                              </p:par>
                            </p:childTnLst>
                          </p:cTn>
                        </p:par>
                        <p:par>
                          <p:cTn id="12" fill="hold">
                            <p:stCondLst>
                              <p:cond delay="2000"/>
                            </p:stCondLst>
                            <p:childTnLst>
                              <p:par>
                                <p:cTn id="13" presetID="18" presetClass="entr" presetSubtype="6" fill="hold" grpId="0" nodeType="after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strips(downRight)">
                                      <p:cBhvr>
                                        <p:cTn id="15" dur="2000"/>
                                        <p:tgtEl>
                                          <p:spTgt spid="2">
                                            <p:txEl>
                                              <p:pRg st="0" end="0"/>
                                            </p:txEl>
                                          </p:spTgt>
                                        </p:tgtEl>
                                      </p:cBhvr>
                                    </p:animEffect>
                                  </p:childTnLst>
                                </p:cTn>
                              </p:par>
                            </p:childTnLst>
                          </p:cTn>
                        </p:par>
                        <p:par>
                          <p:cTn id="16" fill="hold">
                            <p:stCondLst>
                              <p:cond delay="4000"/>
                            </p:stCondLst>
                            <p:childTnLst>
                              <p:par>
                                <p:cTn id="17" presetID="18" presetClass="entr" presetSubtype="6" fill="hold" grpId="0" nodeType="after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strips(downRight)">
                                      <p:cBhvr>
                                        <p:cTn id="19" dur="2000"/>
                                        <p:tgtEl>
                                          <p:spTgt spid="2">
                                            <p:txEl>
                                              <p:pRg st="1" end="1"/>
                                            </p:txEl>
                                          </p:spTgt>
                                        </p:tgtEl>
                                      </p:cBhvr>
                                    </p:animEffect>
                                  </p:childTnLst>
                                </p:cTn>
                              </p:par>
                            </p:childTnLst>
                          </p:cTn>
                        </p:par>
                        <p:par>
                          <p:cTn id="20" fill="hold">
                            <p:stCondLst>
                              <p:cond delay="6000"/>
                            </p:stCondLst>
                            <p:childTnLst>
                              <p:par>
                                <p:cTn id="21" presetID="18" presetClass="entr" presetSubtype="6" fill="hold" grpId="0" nodeType="after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strips(downRight)">
                                      <p:cBhvr>
                                        <p:cTn id="23"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build="p"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 y="142852"/>
            <a:ext cx="9144000" cy="368280"/>
          </a:xfrm>
          <a:solidFill>
            <a:schemeClr val="tx1"/>
          </a:solidFill>
        </p:spPr>
        <p:txBody>
          <a:bodyPr>
            <a:noAutofit/>
          </a:bodyPr>
          <a:lstStyle/>
          <a:p>
            <a:r>
              <a:rPr lang="en-US" sz="1800" dirty="0" err="1" smtClean="0">
                <a:ln w="18415" cmpd="sng">
                  <a:solidFill>
                    <a:srgbClr val="FFFFFF"/>
                  </a:solidFill>
                  <a:prstDash val="solid"/>
                </a:ln>
                <a:effectLst/>
              </a:rPr>
              <a:t>Lanjutan</a:t>
            </a:r>
            <a:r>
              <a:rPr lang="en-US" sz="1800" dirty="0" smtClean="0">
                <a:ln w="18415" cmpd="sng">
                  <a:solidFill>
                    <a:srgbClr val="FFFFFF"/>
                  </a:solidFill>
                  <a:prstDash val="solid"/>
                </a:ln>
                <a:effectLst/>
              </a:rPr>
              <a:t> :</a:t>
            </a:r>
            <a:endParaRPr lang="en-US" sz="1800" dirty="0">
              <a:ln w="18415" cmpd="sng">
                <a:solidFill>
                  <a:srgbClr val="FFFFFF"/>
                </a:solidFill>
                <a:prstDash val="solid"/>
              </a:ln>
              <a:effectLst/>
            </a:endParaRPr>
          </a:p>
        </p:txBody>
      </p:sp>
      <p:sp>
        <p:nvSpPr>
          <p:cNvPr id="2" name="Content Placeholder 1"/>
          <p:cNvSpPr>
            <a:spLocks noGrp="1"/>
          </p:cNvSpPr>
          <p:nvPr>
            <p:ph idx="1"/>
          </p:nvPr>
        </p:nvSpPr>
        <p:spPr>
          <a:xfrm>
            <a:off x="0" y="571480"/>
            <a:ext cx="9144000" cy="6286520"/>
          </a:xfrm>
          <a:solidFill>
            <a:schemeClr val="accent3">
              <a:lumMod val="50000"/>
            </a:schemeClr>
          </a:solidFill>
        </p:spPr>
        <p:txBody>
          <a:bodyPr>
            <a:normAutofit fontScale="92500" lnSpcReduction="20000"/>
          </a:bodyPr>
          <a:lstStyle/>
          <a:p>
            <a:pPr>
              <a:buNone/>
            </a:pPr>
            <a:r>
              <a:rPr lang="en-US" dirty="0" err="1" smtClean="0">
                <a:solidFill>
                  <a:schemeClr val="bg1"/>
                </a:solidFill>
              </a:rPr>
              <a:t>Pertama</a:t>
            </a:r>
            <a:r>
              <a:rPr lang="en-US" dirty="0" smtClean="0">
                <a:solidFill>
                  <a:schemeClr val="bg1"/>
                </a:solidFill>
              </a:rPr>
              <a:t> : </a:t>
            </a:r>
            <a:r>
              <a:rPr lang="en-US" dirty="0" err="1" smtClean="0">
                <a:solidFill>
                  <a:schemeClr val="bg1"/>
                </a:solidFill>
              </a:rPr>
              <a:t>adalah</a:t>
            </a:r>
            <a:r>
              <a:rPr lang="en-US" dirty="0" smtClean="0">
                <a:solidFill>
                  <a:schemeClr val="bg1"/>
                </a:solidFill>
              </a:rPr>
              <a:t> </a:t>
            </a:r>
            <a:r>
              <a:rPr lang="en-US" dirty="0" err="1" smtClean="0">
                <a:solidFill>
                  <a:schemeClr val="bg1"/>
                </a:solidFill>
              </a:rPr>
              <a:t>suasana</a:t>
            </a:r>
            <a:r>
              <a:rPr lang="en-US" dirty="0" smtClean="0">
                <a:solidFill>
                  <a:schemeClr val="bg1"/>
                </a:solidFill>
              </a:rPr>
              <a:t> </a:t>
            </a:r>
            <a:r>
              <a:rPr lang="en-US" dirty="0" err="1" smtClean="0">
                <a:solidFill>
                  <a:schemeClr val="bg1"/>
                </a:solidFill>
              </a:rPr>
              <a:t>kelompok</a:t>
            </a:r>
            <a:r>
              <a:rPr lang="en-US" dirty="0" smtClean="0">
                <a:solidFill>
                  <a:schemeClr val="bg1"/>
                </a:solidFill>
              </a:rPr>
              <a:t>, </a:t>
            </a:r>
            <a:r>
              <a:rPr lang="en-US" dirty="0" err="1" smtClean="0">
                <a:solidFill>
                  <a:schemeClr val="bg1"/>
                </a:solidFill>
              </a:rPr>
              <a:t>dimana</a:t>
            </a:r>
            <a:r>
              <a:rPr lang="en-US" dirty="0" smtClean="0">
                <a:solidFill>
                  <a:schemeClr val="bg1"/>
                </a:solidFill>
              </a:rPr>
              <a:t> </a:t>
            </a:r>
            <a:r>
              <a:rPr lang="en-US" dirty="0" err="1" smtClean="0">
                <a:solidFill>
                  <a:schemeClr val="bg1"/>
                </a:solidFill>
              </a:rPr>
              <a:t>para</a:t>
            </a:r>
            <a:r>
              <a:rPr lang="en-US" dirty="0" smtClean="0">
                <a:solidFill>
                  <a:schemeClr val="bg1"/>
                </a:solidFill>
              </a:rPr>
              <a:t> </a:t>
            </a:r>
            <a:r>
              <a:rPr lang="en-US" dirty="0" err="1" smtClean="0">
                <a:solidFill>
                  <a:schemeClr val="bg1"/>
                </a:solidFill>
              </a:rPr>
              <a:t>pekerja</a:t>
            </a:r>
            <a:r>
              <a:rPr lang="en-US" dirty="0" smtClean="0">
                <a:solidFill>
                  <a:schemeClr val="bg1"/>
                </a:solidFill>
              </a:rPr>
              <a:t> </a:t>
            </a:r>
            <a:r>
              <a:rPr lang="en-US" dirty="0" err="1" smtClean="0">
                <a:solidFill>
                  <a:schemeClr val="bg1"/>
                </a:solidFill>
              </a:rPr>
              <a:t>saling</a:t>
            </a:r>
            <a:r>
              <a:rPr lang="en-US" dirty="0" smtClean="0">
                <a:solidFill>
                  <a:schemeClr val="bg1"/>
                </a:solidFill>
              </a:rPr>
              <a:t> </a:t>
            </a:r>
            <a:r>
              <a:rPr lang="en-US" dirty="0" err="1" smtClean="0">
                <a:solidFill>
                  <a:schemeClr val="bg1"/>
                </a:solidFill>
              </a:rPr>
              <a:t>menciptakan</a:t>
            </a:r>
            <a:r>
              <a:rPr lang="en-US" dirty="0" smtClean="0">
                <a:solidFill>
                  <a:schemeClr val="bg1"/>
                </a:solidFill>
              </a:rPr>
              <a:t> </a:t>
            </a:r>
            <a:r>
              <a:rPr lang="en-US" dirty="0" err="1" smtClean="0">
                <a:solidFill>
                  <a:schemeClr val="bg1"/>
                </a:solidFill>
              </a:rPr>
              <a:t>hubungan</a:t>
            </a:r>
            <a:r>
              <a:rPr lang="en-US" dirty="0" smtClean="0">
                <a:solidFill>
                  <a:schemeClr val="bg1"/>
                </a:solidFill>
              </a:rPr>
              <a:t> </a:t>
            </a:r>
            <a:r>
              <a:rPr lang="en-US" dirty="0" err="1" smtClean="0">
                <a:solidFill>
                  <a:schemeClr val="bg1"/>
                </a:solidFill>
              </a:rPr>
              <a:t>sosial</a:t>
            </a:r>
            <a:r>
              <a:rPr lang="en-US" dirty="0" smtClean="0">
                <a:solidFill>
                  <a:schemeClr val="bg1"/>
                </a:solidFill>
              </a:rPr>
              <a:t> </a:t>
            </a:r>
            <a:r>
              <a:rPr lang="en-US" dirty="0" err="1" smtClean="0">
                <a:solidFill>
                  <a:schemeClr val="bg1"/>
                </a:solidFill>
              </a:rPr>
              <a:t>yg</a:t>
            </a:r>
            <a:r>
              <a:rPr lang="en-US" dirty="0" smtClean="0">
                <a:solidFill>
                  <a:schemeClr val="bg1"/>
                </a:solidFill>
              </a:rPr>
              <a:t> </a:t>
            </a:r>
            <a:r>
              <a:rPr lang="en-US" dirty="0" err="1" smtClean="0">
                <a:solidFill>
                  <a:schemeClr val="bg1"/>
                </a:solidFill>
              </a:rPr>
              <a:t>mendukung</a:t>
            </a:r>
            <a:r>
              <a:rPr lang="en-US" dirty="0" smtClean="0">
                <a:solidFill>
                  <a:schemeClr val="bg1"/>
                </a:solidFill>
              </a:rPr>
              <a:t> </a:t>
            </a:r>
            <a:r>
              <a:rPr lang="en-US" dirty="0" err="1" smtClean="0">
                <a:solidFill>
                  <a:schemeClr val="bg1"/>
                </a:solidFill>
              </a:rPr>
              <a:t>serta</a:t>
            </a:r>
            <a:r>
              <a:rPr lang="en-US" dirty="0" smtClean="0">
                <a:solidFill>
                  <a:schemeClr val="bg1"/>
                </a:solidFill>
              </a:rPr>
              <a:t> </a:t>
            </a:r>
            <a:r>
              <a:rPr lang="en-US" dirty="0" err="1" smtClean="0">
                <a:solidFill>
                  <a:schemeClr val="bg1"/>
                </a:solidFill>
              </a:rPr>
              <a:t>bersama-sama</a:t>
            </a:r>
            <a:r>
              <a:rPr lang="en-US" dirty="0" smtClean="0">
                <a:solidFill>
                  <a:schemeClr val="bg1"/>
                </a:solidFill>
              </a:rPr>
              <a:t> </a:t>
            </a:r>
            <a:r>
              <a:rPr lang="en-US" dirty="0" err="1" smtClean="0">
                <a:solidFill>
                  <a:schemeClr val="bg1"/>
                </a:solidFill>
              </a:rPr>
              <a:t>ingin</a:t>
            </a:r>
            <a:r>
              <a:rPr lang="en-US" dirty="0" smtClean="0">
                <a:solidFill>
                  <a:schemeClr val="bg1"/>
                </a:solidFill>
              </a:rPr>
              <a:t> </a:t>
            </a:r>
            <a:r>
              <a:rPr lang="en-US" dirty="0" err="1" smtClean="0">
                <a:solidFill>
                  <a:schemeClr val="bg1"/>
                </a:solidFill>
              </a:rPr>
              <a:t>melakukan</a:t>
            </a:r>
            <a:r>
              <a:rPr lang="en-US" dirty="0" smtClean="0">
                <a:solidFill>
                  <a:schemeClr val="bg1"/>
                </a:solidFill>
              </a:rPr>
              <a:t> </a:t>
            </a:r>
            <a:r>
              <a:rPr lang="en-US" dirty="0" err="1" smtClean="0">
                <a:solidFill>
                  <a:schemeClr val="bg1"/>
                </a:solidFill>
              </a:rPr>
              <a:t>pekerjaan</a:t>
            </a:r>
            <a:r>
              <a:rPr lang="en-US" dirty="0" smtClean="0">
                <a:solidFill>
                  <a:schemeClr val="bg1"/>
                </a:solidFill>
              </a:rPr>
              <a:t> </a:t>
            </a:r>
            <a:r>
              <a:rPr lang="en-US" dirty="0" err="1" smtClean="0">
                <a:solidFill>
                  <a:schemeClr val="bg1"/>
                </a:solidFill>
              </a:rPr>
              <a:t>dengan</a:t>
            </a:r>
            <a:r>
              <a:rPr lang="en-US" dirty="0" smtClean="0">
                <a:solidFill>
                  <a:schemeClr val="bg1"/>
                </a:solidFill>
              </a:rPr>
              <a:t> </a:t>
            </a:r>
            <a:r>
              <a:rPr lang="en-US" dirty="0" err="1" smtClean="0">
                <a:solidFill>
                  <a:schemeClr val="bg1"/>
                </a:solidFill>
              </a:rPr>
              <a:t>baik</a:t>
            </a:r>
            <a:r>
              <a:rPr lang="en-US" dirty="0" smtClean="0">
                <a:solidFill>
                  <a:schemeClr val="bg1"/>
                </a:solidFill>
              </a:rPr>
              <a:t> .</a:t>
            </a:r>
          </a:p>
          <a:p>
            <a:pPr>
              <a:buNone/>
            </a:pPr>
            <a:r>
              <a:rPr lang="en-US" dirty="0" err="1" smtClean="0">
                <a:solidFill>
                  <a:schemeClr val="bg1"/>
                </a:solidFill>
              </a:rPr>
              <a:t>Kedua</a:t>
            </a:r>
            <a:r>
              <a:rPr lang="en-US" dirty="0" smtClean="0">
                <a:solidFill>
                  <a:schemeClr val="bg1"/>
                </a:solidFill>
              </a:rPr>
              <a:t> : </a:t>
            </a:r>
            <a:r>
              <a:rPr lang="en-US" dirty="0" err="1" smtClean="0">
                <a:solidFill>
                  <a:schemeClr val="bg1"/>
                </a:solidFill>
              </a:rPr>
              <a:t>adalah</a:t>
            </a:r>
            <a:r>
              <a:rPr lang="en-US" dirty="0" smtClean="0">
                <a:solidFill>
                  <a:schemeClr val="bg1"/>
                </a:solidFill>
              </a:rPr>
              <a:t> </a:t>
            </a:r>
            <a:r>
              <a:rPr lang="en-US" dirty="0" err="1" smtClean="0">
                <a:solidFill>
                  <a:schemeClr val="bg1"/>
                </a:solidFill>
              </a:rPr>
              <a:t>pengawasan</a:t>
            </a:r>
            <a:r>
              <a:rPr lang="en-US" dirty="0" smtClean="0">
                <a:solidFill>
                  <a:schemeClr val="bg1"/>
                </a:solidFill>
              </a:rPr>
              <a:t> </a:t>
            </a:r>
            <a:r>
              <a:rPr lang="en-US" dirty="0" err="1" smtClean="0">
                <a:solidFill>
                  <a:schemeClr val="bg1"/>
                </a:solidFill>
              </a:rPr>
              <a:t>yg</a:t>
            </a:r>
            <a:r>
              <a:rPr lang="en-US" dirty="0" smtClean="0">
                <a:solidFill>
                  <a:schemeClr val="bg1"/>
                </a:solidFill>
              </a:rPr>
              <a:t> </a:t>
            </a:r>
            <a:r>
              <a:rPr lang="en-US" dirty="0" err="1" smtClean="0">
                <a:solidFill>
                  <a:schemeClr val="bg1"/>
                </a:solidFill>
              </a:rPr>
              <a:t>lebih</a:t>
            </a:r>
            <a:r>
              <a:rPr lang="en-US" dirty="0" smtClean="0">
                <a:solidFill>
                  <a:schemeClr val="bg1"/>
                </a:solidFill>
              </a:rPr>
              <a:t> </a:t>
            </a:r>
            <a:r>
              <a:rPr lang="en-US" dirty="0" err="1" smtClean="0">
                <a:solidFill>
                  <a:schemeClr val="bg1"/>
                </a:solidFill>
              </a:rPr>
              <a:t>partisifasif</a:t>
            </a:r>
            <a:r>
              <a:rPr lang="en-US" dirty="0" smtClean="0">
                <a:solidFill>
                  <a:schemeClr val="bg1"/>
                </a:solidFill>
              </a:rPr>
              <a:t>.  </a:t>
            </a:r>
          </a:p>
          <a:p>
            <a:pPr>
              <a:buNone/>
            </a:pPr>
            <a:r>
              <a:rPr lang="en-US" dirty="0" smtClean="0">
                <a:solidFill>
                  <a:schemeClr val="bg1"/>
                </a:solidFill>
              </a:rPr>
              <a:t>   Para </a:t>
            </a:r>
            <a:r>
              <a:rPr lang="en-US" dirty="0" err="1" smtClean="0">
                <a:solidFill>
                  <a:schemeClr val="bg1"/>
                </a:solidFill>
              </a:rPr>
              <a:t>pekerja</a:t>
            </a:r>
            <a:r>
              <a:rPr lang="en-US" dirty="0" smtClean="0">
                <a:solidFill>
                  <a:schemeClr val="bg1"/>
                </a:solidFill>
              </a:rPr>
              <a:t> </a:t>
            </a:r>
            <a:r>
              <a:rPr lang="en-US" dirty="0" err="1" smtClean="0">
                <a:solidFill>
                  <a:schemeClr val="bg1"/>
                </a:solidFill>
              </a:rPr>
              <a:t>di</a:t>
            </a:r>
            <a:r>
              <a:rPr lang="en-US" dirty="0" smtClean="0">
                <a:solidFill>
                  <a:schemeClr val="bg1"/>
                </a:solidFill>
              </a:rPr>
              <a:t> </a:t>
            </a:r>
            <a:r>
              <a:rPr lang="en-US" dirty="0" err="1" smtClean="0">
                <a:solidFill>
                  <a:schemeClr val="bg1"/>
                </a:solidFill>
              </a:rPr>
              <a:t>ruang</a:t>
            </a:r>
            <a:r>
              <a:rPr lang="en-US" dirty="0" smtClean="0">
                <a:solidFill>
                  <a:schemeClr val="bg1"/>
                </a:solidFill>
              </a:rPr>
              <a:t> </a:t>
            </a:r>
            <a:r>
              <a:rPr lang="en-US" dirty="0" err="1" smtClean="0">
                <a:solidFill>
                  <a:schemeClr val="bg1"/>
                </a:solidFill>
              </a:rPr>
              <a:t>tes</a:t>
            </a:r>
            <a:r>
              <a:rPr lang="en-US" dirty="0" smtClean="0">
                <a:solidFill>
                  <a:schemeClr val="bg1"/>
                </a:solidFill>
              </a:rPr>
              <a:t> </a:t>
            </a:r>
            <a:r>
              <a:rPr lang="en-US" dirty="0" err="1" smtClean="0">
                <a:solidFill>
                  <a:schemeClr val="bg1"/>
                </a:solidFill>
              </a:rPr>
              <a:t>tersebut</a:t>
            </a:r>
            <a:r>
              <a:rPr lang="en-US" dirty="0" smtClean="0">
                <a:solidFill>
                  <a:schemeClr val="bg1"/>
                </a:solidFill>
              </a:rPr>
              <a:t> </a:t>
            </a:r>
            <a:r>
              <a:rPr lang="en-US" dirty="0" err="1" smtClean="0">
                <a:solidFill>
                  <a:schemeClr val="bg1"/>
                </a:solidFill>
              </a:rPr>
              <a:t>merasa</a:t>
            </a:r>
            <a:r>
              <a:rPr lang="en-US" dirty="0" smtClean="0">
                <a:solidFill>
                  <a:schemeClr val="bg1"/>
                </a:solidFill>
              </a:rPr>
              <a:t> </a:t>
            </a:r>
            <a:r>
              <a:rPr lang="en-US" dirty="0" err="1" smtClean="0">
                <a:solidFill>
                  <a:schemeClr val="bg1"/>
                </a:solidFill>
              </a:rPr>
              <a:t>dianggap</a:t>
            </a:r>
            <a:r>
              <a:rPr lang="en-US" dirty="0" smtClean="0">
                <a:solidFill>
                  <a:schemeClr val="bg1"/>
                </a:solidFill>
              </a:rPr>
              <a:t> </a:t>
            </a:r>
            <a:r>
              <a:rPr lang="en-US" dirty="0" err="1" smtClean="0">
                <a:solidFill>
                  <a:schemeClr val="bg1"/>
                </a:solidFill>
              </a:rPr>
              <a:t>penting</a:t>
            </a:r>
            <a:r>
              <a:rPr lang="en-US" dirty="0" smtClean="0">
                <a:solidFill>
                  <a:schemeClr val="bg1"/>
                </a:solidFill>
              </a:rPr>
              <a:t>, </a:t>
            </a:r>
            <a:r>
              <a:rPr lang="en-US" dirty="0" err="1" smtClean="0">
                <a:solidFill>
                  <a:schemeClr val="bg1"/>
                </a:solidFill>
              </a:rPr>
              <a:t>di</a:t>
            </a:r>
            <a:r>
              <a:rPr lang="en-US" dirty="0" smtClean="0">
                <a:solidFill>
                  <a:schemeClr val="bg1"/>
                </a:solidFill>
              </a:rPr>
              <a:t> </a:t>
            </a:r>
            <a:r>
              <a:rPr lang="en-US" dirty="0" err="1" smtClean="0">
                <a:solidFill>
                  <a:schemeClr val="bg1"/>
                </a:solidFill>
              </a:rPr>
              <a:t>beri</a:t>
            </a:r>
            <a:r>
              <a:rPr lang="en-US" dirty="0" smtClean="0">
                <a:solidFill>
                  <a:schemeClr val="bg1"/>
                </a:solidFill>
              </a:rPr>
              <a:t> </a:t>
            </a:r>
            <a:r>
              <a:rPr lang="en-US" dirty="0" err="1" smtClean="0">
                <a:solidFill>
                  <a:schemeClr val="bg1"/>
                </a:solidFill>
              </a:rPr>
              <a:t>banyak</a:t>
            </a:r>
            <a:r>
              <a:rPr lang="en-US" dirty="0" smtClean="0">
                <a:solidFill>
                  <a:schemeClr val="bg1"/>
                </a:solidFill>
              </a:rPr>
              <a:t> </a:t>
            </a:r>
            <a:r>
              <a:rPr lang="en-US" dirty="0" err="1" smtClean="0">
                <a:solidFill>
                  <a:schemeClr val="bg1"/>
                </a:solidFill>
              </a:rPr>
              <a:t>informasi</a:t>
            </a:r>
            <a:r>
              <a:rPr lang="en-US" dirty="0" smtClean="0">
                <a:solidFill>
                  <a:schemeClr val="bg1"/>
                </a:solidFill>
              </a:rPr>
              <a:t> </a:t>
            </a:r>
            <a:r>
              <a:rPr lang="en-US" dirty="0" err="1" smtClean="0">
                <a:solidFill>
                  <a:schemeClr val="bg1"/>
                </a:solidFill>
              </a:rPr>
              <a:t>serta</a:t>
            </a:r>
            <a:r>
              <a:rPr lang="en-US" dirty="0" smtClean="0">
                <a:solidFill>
                  <a:schemeClr val="bg1"/>
                </a:solidFill>
              </a:rPr>
              <a:t> </a:t>
            </a:r>
            <a:r>
              <a:rPr lang="en-US" dirty="0" err="1" smtClean="0">
                <a:solidFill>
                  <a:schemeClr val="bg1"/>
                </a:solidFill>
              </a:rPr>
              <a:t>sering</a:t>
            </a:r>
            <a:r>
              <a:rPr lang="en-US" dirty="0" smtClean="0">
                <a:solidFill>
                  <a:schemeClr val="bg1"/>
                </a:solidFill>
              </a:rPr>
              <a:t> </a:t>
            </a:r>
            <a:r>
              <a:rPr lang="en-US" dirty="0" err="1" smtClean="0">
                <a:solidFill>
                  <a:schemeClr val="bg1"/>
                </a:solidFill>
              </a:rPr>
              <a:t>diminta</a:t>
            </a:r>
            <a:r>
              <a:rPr lang="en-US" dirty="0" smtClean="0">
                <a:solidFill>
                  <a:schemeClr val="bg1"/>
                </a:solidFill>
              </a:rPr>
              <a:t> </a:t>
            </a:r>
            <a:r>
              <a:rPr lang="en-US" dirty="0" err="1" smtClean="0">
                <a:solidFill>
                  <a:schemeClr val="bg1"/>
                </a:solidFill>
              </a:rPr>
              <a:t>pendapat</a:t>
            </a:r>
            <a:r>
              <a:rPr lang="en-US" dirty="0" smtClean="0">
                <a:solidFill>
                  <a:schemeClr val="bg1"/>
                </a:solidFill>
              </a:rPr>
              <a:t>. Hal </a:t>
            </a:r>
            <a:r>
              <a:rPr lang="en-US" dirty="0" err="1" smtClean="0">
                <a:solidFill>
                  <a:schemeClr val="bg1"/>
                </a:solidFill>
              </a:rPr>
              <a:t>semacam</a:t>
            </a:r>
            <a:r>
              <a:rPr lang="en-US" dirty="0" smtClean="0">
                <a:solidFill>
                  <a:schemeClr val="bg1"/>
                </a:solidFill>
              </a:rPr>
              <a:t> </a:t>
            </a:r>
            <a:r>
              <a:rPr lang="en-US" dirty="0" err="1" smtClean="0">
                <a:solidFill>
                  <a:schemeClr val="bg1"/>
                </a:solidFill>
              </a:rPr>
              <a:t>itu</a:t>
            </a:r>
            <a:r>
              <a:rPr lang="en-US" dirty="0" smtClean="0">
                <a:solidFill>
                  <a:schemeClr val="bg1"/>
                </a:solidFill>
              </a:rPr>
              <a:t> </a:t>
            </a:r>
            <a:r>
              <a:rPr lang="en-US" dirty="0" err="1" smtClean="0">
                <a:solidFill>
                  <a:schemeClr val="bg1"/>
                </a:solidFill>
              </a:rPr>
              <a:t>tidak</a:t>
            </a:r>
            <a:r>
              <a:rPr lang="en-US" dirty="0" smtClean="0">
                <a:solidFill>
                  <a:schemeClr val="bg1"/>
                </a:solidFill>
              </a:rPr>
              <a:t> </a:t>
            </a:r>
            <a:r>
              <a:rPr lang="en-US" dirty="0" err="1" smtClean="0">
                <a:solidFill>
                  <a:schemeClr val="bg1"/>
                </a:solidFill>
              </a:rPr>
              <a:t>diperlakukan</a:t>
            </a:r>
            <a:r>
              <a:rPr lang="en-US" dirty="0" smtClean="0">
                <a:solidFill>
                  <a:schemeClr val="bg1"/>
                </a:solidFill>
              </a:rPr>
              <a:t> </a:t>
            </a:r>
            <a:r>
              <a:rPr lang="en-US" dirty="0" err="1" smtClean="0">
                <a:solidFill>
                  <a:schemeClr val="bg1"/>
                </a:solidFill>
              </a:rPr>
              <a:t>bagi</a:t>
            </a:r>
            <a:r>
              <a:rPr lang="en-US" dirty="0" smtClean="0">
                <a:solidFill>
                  <a:schemeClr val="bg1"/>
                </a:solidFill>
              </a:rPr>
              <a:t> </a:t>
            </a:r>
            <a:r>
              <a:rPr lang="en-US" dirty="0" err="1" smtClean="0">
                <a:solidFill>
                  <a:schemeClr val="bg1"/>
                </a:solidFill>
              </a:rPr>
              <a:t>pekerja</a:t>
            </a:r>
            <a:r>
              <a:rPr lang="en-US" dirty="0" smtClean="0">
                <a:solidFill>
                  <a:schemeClr val="bg1"/>
                </a:solidFill>
              </a:rPr>
              <a:t> lain </a:t>
            </a:r>
            <a:r>
              <a:rPr lang="en-US" dirty="0" err="1" smtClean="0">
                <a:solidFill>
                  <a:schemeClr val="bg1"/>
                </a:solidFill>
              </a:rPr>
              <a:t>di</a:t>
            </a:r>
            <a:r>
              <a:rPr lang="en-US" dirty="0" smtClean="0">
                <a:solidFill>
                  <a:schemeClr val="bg1"/>
                </a:solidFill>
              </a:rPr>
              <a:t> </a:t>
            </a:r>
            <a:r>
              <a:rPr lang="en-US" dirty="0" err="1" smtClean="0">
                <a:solidFill>
                  <a:schemeClr val="bg1"/>
                </a:solidFill>
              </a:rPr>
              <a:t>dalam</a:t>
            </a:r>
            <a:r>
              <a:rPr lang="en-US" dirty="0" smtClean="0">
                <a:solidFill>
                  <a:schemeClr val="bg1"/>
                </a:solidFill>
              </a:rPr>
              <a:t> </a:t>
            </a:r>
            <a:r>
              <a:rPr lang="en-US" dirty="0" err="1" smtClean="0">
                <a:solidFill>
                  <a:schemeClr val="bg1"/>
                </a:solidFill>
              </a:rPr>
              <a:t>pabrik</a:t>
            </a:r>
            <a:r>
              <a:rPr lang="en-US" dirty="0" smtClean="0">
                <a:solidFill>
                  <a:schemeClr val="bg1"/>
                </a:solidFill>
              </a:rPr>
              <a:t> </a:t>
            </a:r>
            <a:r>
              <a:rPr lang="en-US" dirty="0" err="1" smtClean="0">
                <a:solidFill>
                  <a:schemeClr val="bg1"/>
                </a:solidFill>
              </a:rPr>
              <a:t>teresebut</a:t>
            </a:r>
            <a:r>
              <a:rPr lang="en-US" dirty="0" smtClean="0">
                <a:solidFill>
                  <a:schemeClr val="bg1"/>
                </a:solidFill>
              </a:rPr>
              <a:t>.</a:t>
            </a:r>
          </a:p>
          <a:p>
            <a:pPr>
              <a:buNone/>
            </a:pPr>
            <a:r>
              <a:rPr lang="en-US" dirty="0" err="1" smtClean="0">
                <a:solidFill>
                  <a:schemeClr val="bg1"/>
                </a:solidFill>
              </a:rPr>
              <a:t>Hasil</a:t>
            </a:r>
            <a:r>
              <a:rPr lang="en-US" dirty="0" smtClean="0">
                <a:solidFill>
                  <a:schemeClr val="bg1"/>
                </a:solidFill>
              </a:rPr>
              <a:t> </a:t>
            </a:r>
            <a:r>
              <a:rPr lang="en-US" dirty="0" err="1" smtClean="0">
                <a:solidFill>
                  <a:schemeClr val="bg1"/>
                </a:solidFill>
              </a:rPr>
              <a:t>nyata</a:t>
            </a:r>
            <a:r>
              <a:rPr lang="en-US" dirty="0" smtClean="0">
                <a:solidFill>
                  <a:schemeClr val="bg1"/>
                </a:solidFill>
              </a:rPr>
              <a:t> </a:t>
            </a:r>
            <a:r>
              <a:rPr lang="en-US" dirty="0" err="1" smtClean="0">
                <a:solidFill>
                  <a:schemeClr val="bg1"/>
                </a:solidFill>
              </a:rPr>
              <a:t>dari</a:t>
            </a:r>
            <a:r>
              <a:rPr lang="en-US" dirty="0" smtClean="0">
                <a:solidFill>
                  <a:schemeClr val="bg1"/>
                </a:solidFill>
              </a:rPr>
              <a:t> </a:t>
            </a:r>
            <a:r>
              <a:rPr lang="en-US" dirty="0" err="1" smtClean="0">
                <a:solidFill>
                  <a:schemeClr val="bg1"/>
                </a:solidFill>
              </a:rPr>
              <a:t>penelitian</a:t>
            </a:r>
            <a:r>
              <a:rPr lang="en-US" dirty="0" smtClean="0">
                <a:solidFill>
                  <a:schemeClr val="bg1"/>
                </a:solidFill>
              </a:rPr>
              <a:t> </a:t>
            </a:r>
            <a:r>
              <a:rPr lang="en-US" dirty="0" err="1" smtClean="0">
                <a:solidFill>
                  <a:schemeClr val="bg1"/>
                </a:solidFill>
              </a:rPr>
              <a:t>ini</a:t>
            </a:r>
            <a:r>
              <a:rPr lang="en-US" dirty="0" smtClean="0">
                <a:solidFill>
                  <a:schemeClr val="bg1"/>
                </a:solidFill>
              </a:rPr>
              <a:t> </a:t>
            </a:r>
            <a:r>
              <a:rPr lang="en-US" dirty="0" err="1" smtClean="0">
                <a:solidFill>
                  <a:schemeClr val="bg1"/>
                </a:solidFill>
              </a:rPr>
              <a:t>adalah</a:t>
            </a:r>
            <a:r>
              <a:rPr lang="en-US" dirty="0" smtClean="0">
                <a:solidFill>
                  <a:schemeClr val="bg1"/>
                </a:solidFill>
              </a:rPr>
              <a:t> </a:t>
            </a:r>
            <a:r>
              <a:rPr lang="en-US" dirty="0" err="1" smtClean="0">
                <a:solidFill>
                  <a:schemeClr val="bg1"/>
                </a:solidFill>
              </a:rPr>
              <a:t>beralihnya</a:t>
            </a:r>
            <a:r>
              <a:rPr lang="en-US" dirty="0" smtClean="0">
                <a:solidFill>
                  <a:schemeClr val="bg1"/>
                </a:solidFill>
              </a:rPr>
              <a:t> </a:t>
            </a:r>
            <a:r>
              <a:rPr lang="en-US" dirty="0" err="1" smtClean="0">
                <a:solidFill>
                  <a:schemeClr val="bg1"/>
                </a:solidFill>
              </a:rPr>
              <a:t>perhatian</a:t>
            </a:r>
            <a:r>
              <a:rPr lang="en-US" dirty="0" smtClean="0">
                <a:solidFill>
                  <a:schemeClr val="bg1"/>
                </a:solidFill>
              </a:rPr>
              <a:t> </a:t>
            </a:r>
            <a:r>
              <a:rPr lang="en-US" dirty="0" err="1" smtClean="0">
                <a:solidFill>
                  <a:schemeClr val="bg1"/>
                </a:solidFill>
              </a:rPr>
              <a:t>manajer</a:t>
            </a:r>
            <a:r>
              <a:rPr lang="en-US" dirty="0" smtClean="0">
                <a:solidFill>
                  <a:schemeClr val="bg1"/>
                </a:solidFill>
              </a:rPr>
              <a:t> </a:t>
            </a:r>
            <a:r>
              <a:rPr lang="en-US" dirty="0" err="1" smtClean="0">
                <a:solidFill>
                  <a:schemeClr val="bg1"/>
                </a:solidFill>
              </a:rPr>
              <a:t>dan</a:t>
            </a:r>
            <a:r>
              <a:rPr lang="en-US" dirty="0" smtClean="0">
                <a:solidFill>
                  <a:schemeClr val="bg1"/>
                </a:solidFill>
              </a:rPr>
              <a:t> </a:t>
            </a:r>
            <a:r>
              <a:rPr lang="en-US" dirty="0" err="1" smtClean="0">
                <a:solidFill>
                  <a:schemeClr val="bg1"/>
                </a:solidFill>
              </a:rPr>
              <a:t>penelitian</a:t>
            </a:r>
            <a:r>
              <a:rPr lang="en-US" dirty="0" smtClean="0">
                <a:solidFill>
                  <a:schemeClr val="bg1"/>
                </a:solidFill>
              </a:rPr>
              <a:t> </a:t>
            </a:r>
            <a:r>
              <a:rPr lang="en-US" dirty="0" err="1" smtClean="0">
                <a:solidFill>
                  <a:schemeClr val="bg1"/>
                </a:solidFill>
              </a:rPr>
              <a:t>bidang</a:t>
            </a:r>
            <a:r>
              <a:rPr lang="en-US" dirty="0" smtClean="0">
                <a:solidFill>
                  <a:schemeClr val="bg1"/>
                </a:solidFill>
              </a:rPr>
              <a:t> </a:t>
            </a:r>
            <a:r>
              <a:rPr lang="en-US" dirty="0" err="1" smtClean="0">
                <a:solidFill>
                  <a:schemeClr val="bg1"/>
                </a:solidFill>
              </a:rPr>
              <a:t>manajemen</a:t>
            </a:r>
            <a:r>
              <a:rPr lang="en-US" dirty="0" smtClean="0">
                <a:solidFill>
                  <a:schemeClr val="bg1"/>
                </a:solidFill>
              </a:rPr>
              <a:t> </a:t>
            </a:r>
            <a:r>
              <a:rPr lang="en-US" dirty="0" err="1" smtClean="0">
                <a:solidFill>
                  <a:schemeClr val="bg1"/>
                </a:solidFill>
              </a:rPr>
              <a:t>dalam</a:t>
            </a:r>
            <a:r>
              <a:rPr lang="en-US" dirty="0" smtClean="0">
                <a:solidFill>
                  <a:schemeClr val="bg1"/>
                </a:solidFill>
              </a:rPr>
              <a:t> </a:t>
            </a:r>
            <a:r>
              <a:rPr lang="en-US" dirty="0" err="1" smtClean="0">
                <a:solidFill>
                  <a:schemeClr val="bg1"/>
                </a:solidFill>
              </a:rPr>
              <a:t>pendekatan</a:t>
            </a:r>
            <a:r>
              <a:rPr lang="en-US" dirty="0" smtClean="0">
                <a:solidFill>
                  <a:schemeClr val="bg1"/>
                </a:solidFill>
              </a:rPr>
              <a:t> </a:t>
            </a:r>
            <a:r>
              <a:rPr lang="en-US" dirty="0" err="1" smtClean="0">
                <a:solidFill>
                  <a:schemeClr val="bg1"/>
                </a:solidFill>
              </a:rPr>
              <a:t>klasik</a:t>
            </a:r>
            <a:r>
              <a:rPr lang="en-US" dirty="0" smtClean="0">
                <a:solidFill>
                  <a:schemeClr val="bg1"/>
                </a:solidFill>
              </a:rPr>
              <a:t> </a:t>
            </a:r>
            <a:r>
              <a:rPr lang="en-US" dirty="0" err="1" smtClean="0">
                <a:solidFill>
                  <a:schemeClr val="bg1"/>
                </a:solidFill>
              </a:rPr>
              <a:t>kepada</a:t>
            </a:r>
            <a:r>
              <a:rPr lang="en-US" dirty="0" smtClean="0">
                <a:solidFill>
                  <a:schemeClr val="bg1"/>
                </a:solidFill>
              </a:rPr>
              <a:t> </a:t>
            </a:r>
            <a:r>
              <a:rPr lang="en-US" dirty="0" err="1" smtClean="0">
                <a:solidFill>
                  <a:schemeClr val="bg1"/>
                </a:solidFill>
              </a:rPr>
              <a:t>hal-hal</a:t>
            </a:r>
            <a:r>
              <a:rPr lang="en-US" dirty="0" smtClean="0">
                <a:solidFill>
                  <a:schemeClr val="bg1"/>
                </a:solidFill>
              </a:rPr>
              <a:t> yang </a:t>
            </a:r>
            <a:r>
              <a:rPr lang="en-US" dirty="0" err="1" smtClean="0">
                <a:solidFill>
                  <a:schemeClr val="bg1"/>
                </a:solidFill>
              </a:rPr>
              <a:t>berkaitan</a:t>
            </a:r>
            <a:r>
              <a:rPr lang="en-US" dirty="0" smtClean="0">
                <a:solidFill>
                  <a:schemeClr val="bg1"/>
                </a:solidFill>
              </a:rPr>
              <a:t> </a:t>
            </a:r>
            <a:r>
              <a:rPr lang="en-US" dirty="0" err="1" smtClean="0">
                <a:solidFill>
                  <a:schemeClr val="bg1"/>
                </a:solidFill>
              </a:rPr>
              <a:t>dengan</a:t>
            </a:r>
            <a:r>
              <a:rPr lang="en-US" dirty="0" smtClean="0">
                <a:solidFill>
                  <a:schemeClr val="bg1"/>
                </a:solidFill>
              </a:rPr>
              <a:t> </a:t>
            </a:r>
            <a:r>
              <a:rPr lang="en-US" dirty="0" err="1" smtClean="0">
                <a:solidFill>
                  <a:schemeClr val="bg1"/>
                </a:solidFill>
              </a:rPr>
              <a:t>sosial</a:t>
            </a:r>
            <a:r>
              <a:rPr lang="en-US" dirty="0" smtClean="0">
                <a:solidFill>
                  <a:schemeClr val="bg1"/>
                </a:solidFill>
              </a:rPr>
              <a:t> </a:t>
            </a:r>
            <a:r>
              <a:rPr lang="en-US" dirty="0" err="1" smtClean="0">
                <a:solidFill>
                  <a:schemeClr val="bg1"/>
                </a:solidFill>
              </a:rPr>
              <a:t>dan</a:t>
            </a:r>
            <a:r>
              <a:rPr lang="en-US" dirty="0" smtClean="0">
                <a:solidFill>
                  <a:schemeClr val="bg1"/>
                </a:solidFill>
              </a:rPr>
              <a:t> </a:t>
            </a:r>
            <a:r>
              <a:rPr lang="en-US" dirty="0" err="1" smtClean="0">
                <a:solidFill>
                  <a:schemeClr val="bg1"/>
                </a:solidFill>
              </a:rPr>
              <a:t>kemanusiaan</a:t>
            </a:r>
            <a:r>
              <a:rPr lang="en-US" dirty="0" smtClean="0">
                <a:solidFill>
                  <a:schemeClr val="bg1"/>
                </a:solidFill>
              </a:rPr>
              <a:t> </a:t>
            </a:r>
            <a:r>
              <a:rPr lang="en-US" dirty="0" err="1" smtClean="0">
                <a:solidFill>
                  <a:schemeClr val="bg1"/>
                </a:solidFill>
              </a:rPr>
              <a:t>sebagai</a:t>
            </a:r>
            <a:r>
              <a:rPr lang="en-US" dirty="0" smtClean="0">
                <a:solidFill>
                  <a:schemeClr val="bg1"/>
                </a:solidFill>
              </a:rPr>
              <a:t> </a:t>
            </a:r>
            <a:r>
              <a:rPr lang="en-US" dirty="0" err="1" smtClean="0">
                <a:solidFill>
                  <a:schemeClr val="bg1"/>
                </a:solidFill>
              </a:rPr>
              <a:t>kunci</a:t>
            </a:r>
            <a:r>
              <a:rPr lang="en-US" dirty="0" smtClean="0">
                <a:solidFill>
                  <a:schemeClr val="bg1"/>
                </a:solidFill>
              </a:rPr>
              <a:t> </a:t>
            </a:r>
            <a:r>
              <a:rPr lang="en-US" dirty="0" err="1" smtClean="0">
                <a:solidFill>
                  <a:schemeClr val="bg1"/>
                </a:solidFill>
              </a:rPr>
              <a:t>hasil</a:t>
            </a:r>
            <a:r>
              <a:rPr lang="en-US" dirty="0" smtClean="0">
                <a:solidFill>
                  <a:schemeClr val="bg1"/>
                </a:solidFill>
              </a:rPr>
              <a:t> </a:t>
            </a:r>
            <a:r>
              <a:rPr lang="en-US" dirty="0" err="1" smtClean="0">
                <a:solidFill>
                  <a:schemeClr val="bg1"/>
                </a:solidFill>
              </a:rPr>
              <a:t>dari</a:t>
            </a:r>
            <a:r>
              <a:rPr lang="en-US" dirty="0" smtClean="0">
                <a:solidFill>
                  <a:schemeClr val="bg1"/>
                </a:solidFill>
              </a:rPr>
              <a:t> </a:t>
            </a:r>
            <a:r>
              <a:rPr lang="en-US" dirty="0" err="1" smtClean="0">
                <a:solidFill>
                  <a:schemeClr val="bg1"/>
                </a:solidFill>
              </a:rPr>
              <a:t>penelitian</a:t>
            </a:r>
            <a:r>
              <a:rPr lang="en-US" dirty="0" smtClean="0">
                <a:solidFill>
                  <a:schemeClr val="bg1"/>
                </a:solidFill>
              </a:rPr>
              <a:t> </a:t>
            </a:r>
            <a:r>
              <a:rPr lang="en-US" dirty="0" err="1" smtClean="0">
                <a:solidFill>
                  <a:schemeClr val="bg1"/>
                </a:solidFill>
              </a:rPr>
              <a:t>tersebut</a:t>
            </a:r>
            <a:r>
              <a:rPr lang="en-US" dirty="0" smtClean="0">
                <a:solidFill>
                  <a:schemeClr val="bg1"/>
                </a:solidFill>
              </a:rPr>
              <a:t>.</a:t>
            </a:r>
          </a:p>
          <a:p>
            <a:pPr>
              <a:buNone/>
            </a:pPr>
            <a:r>
              <a:rPr lang="en-US" dirty="0" smtClean="0">
                <a:solidFill>
                  <a:schemeClr val="bg1"/>
                </a:solidFill>
              </a:rPr>
              <a:t> </a:t>
            </a:r>
            <a:endParaRPr lang="en-US" dirty="0">
              <a:solidFill>
                <a:schemeClr val="bg1"/>
              </a:solidFill>
            </a:endParaRPr>
          </a:p>
        </p:txBody>
      </p:sp>
    </p:spTree>
  </p:cSld>
  <p:clrMapOvr>
    <a:masterClrMapping/>
  </p:clrMapOvr>
  <p:transition spd="slow">
    <p:dissolve/>
    <p:sndAc>
      <p:stSnd>
        <p:snd r:embed="rId3" name="explod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4)">
                                      <p:cBhvr>
                                        <p:cTn id="7" dur="2000"/>
                                        <p:tgtEl>
                                          <p:spTgt spid="3"/>
                                        </p:tgtEl>
                                      </p:cBhvr>
                                    </p:animEffect>
                                  </p:childTnLst>
                                </p:cTn>
                              </p:par>
                            </p:childTnLst>
                          </p:cTn>
                        </p:par>
                        <p:par>
                          <p:cTn id="8" fill="hold">
                            <p:stCondLst>
                              <p:cond delay="2000"/>
                            </p:stCondLst>
                            <p:childTnLst>
                              <p:par>
                                <p:cTn id="9" presetID="21" presetClass="entr" presetSubtype="8" fill="hold" grpId="0" nodeType="afterEffect">
                                  <p:stCondLst>
                                    <p:cond delay="0"/>
                                  </p:stCondLst>
                                  <p:childTnLst>
                                    <p:set>
                                      <p:cBhvr>
                                        <p:cTn id="10" dur="1" fill="hold">
                                          <p:stCondLst>
                                            <p:cond delay="0"/>
                                          </p:stCondLst>
                                        </p:cTn>
                                        <p:tgtEl>
                                          <p:spTgt spid="2">
                                            <p:bg/>
                                          </p:spTgt>
                                        </p:tgtEl>
                                        <p:attrNameLst>
                                          <p:attrName>style.visibility</p:attrName>
                                        </p:attrNameLst>
                                      </p:cBhvr>
                                      <p:to>
                                        <p:strVal val="visible"/>
                                      </p:to>
                                    </p:set>
                                    <p:animEffect transition="in" filter="wheel(8)">
                                      <p:cBhvr>
                                        <p:cTn id="11" dur="2000"/>
                                        <p:tgtEl>
                                          <p:spTgt spid="2">
                                            <p:bg/>
                                          </p:spTgt>
                                        </p:tgtEl>
                                      </p:cBhvr>
                                    </p:animEffect>
                                  </p:childTnLst>
                                </p:cTn>
                              </p:par>
                            </p:childTnLst>
                          </p:cTn>
                        </p:par>
                        <p:par>
                          <p:cTn id="12" fill="hold">
                            <p:stCondLst>
                              <p:cond delay="4000"/>
                            </p:stCondLst>
                            <p:childTnLst>
                              <p:par>
                                <p:cTn id="13" presetID="21" presetClass="entr" presetSubtype="8" fill="hold" grpId="0" nodeType="after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heel(8)">
                                      <p:cBhvr>
                                        <p:cTn id="15" dur="2000"/>
                                        <p:tgtEl>
                                          <p:spTgt spid="2">
                                            <p:txEl>
                                              <p:pRg st="0" end="0"/>
                                            </p:txEl>
                                          </p:spTgt>
                                        </p:tgtEl>
                                      </p:cBhvr>
                                    </p:animEffect>
                                  </p:childTnLst>
                                </p:cTn>
                              </p:par>
                            </p:childTnLst>
                          </p:cTn>
                        </p:par>
                        <p:par>
                          <p:cTn id="16" fill="hold">
                            <p:stCondLst>
                              <p:cond delay="6000"/>
                            </p:stCondLst>
                            <p:childTnLst>
                              <p:par>
                                <p:cTn id="17" presetID="21" presetClass="entr" presetSubtype="8" fill="hold" grpId="0" nodeType="after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wheel(8)">
                                      <p:cBhvr>
                                        <p:cTn id="19" dur="2000"/>
                                        <p:tgtEl>
                                          <p:spTgt spid="2">
                                            <p:txEl>
                                              <p:pRg st="1" end="1"/>
                                            </p:txEl>
                                          </p:spTgt>
                                        </p:tgtEl>
                                      </p:cBhvr>
                                    </p:animEffect>
                                  </p:childTnLst>
                                </p:cTn>
                              </p:par>
                            </p:childTnLst>
                          </p:cTn>
                        </p:par>
                        <p:par>
                          <p:cTn id="20" fill="hold">
                            <p:stCondLst>
                              <p:cond delay="8000"/>
                            </p:stCondLst>
                            <p:childTnLst>
                              <p:par>
                                <p:cTn id="21" presetID="21" presetClass="entr" presetSubtype="8" fill="hold" grpId="0" nodeType="after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wheel(8)">
                                      <p:cBhvr>
                                        <p:cTn id="23" dur="2000"/>
                                        <p:tgtEl>
                                          <p:spTgt spid="2">
                                            <p:txEl>
                                              <p:pRg st="2" end="2"/>
                                            </p:txEl>
                                          </p:spTgt>
                                        </p:tgtEl>
                                      </p:cBhvr>
                                    </p:animEffect>
                                  </p:childTnLst>
                                </p:cTn>
                              </p:par>
                            </p:childTnLst>
                          </p:cTn>
                        </p:par>
                        <p:par>
                          <p:cTn id="24" fill="hold">
                            <p:stCondLst>
                              <p:cond delay="10000"/>
                            </p:stCondLst>
                            <p:childTnLst>
                              <p:par>
                                <p:cTn id="25" presetID="21" presetClass="entr" presetSubtype="8" fill="hold" grpId="0" nodeType="after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heel(8)">
                                      <p:cBhvr>
                                        <p:cTn id="27" dur="2000"/>
                                        <p:tgtEl>
                                          <p:spTgt spid="2">
                                            <p:txEl>
                                              <p:pRg st="3" end="3"/>
                                            </p:txEl>
                                          </p:spTgt>
                                        </p:tgtEl>
                                      </p:cBhvr>
                                    </p:animEffect>
                                  </p:childTnLst>
                                </p:cTn>
                              </p:par>
                            </p:childTnLst>
                          </p:cTn>
                        </p:par>
                        <p:par>
                          <p:cTn id="28" fill="hold">
                            <p:stCondLst>
                              <p:cond delay="12000"/>
                            </p:stCondLst>
                            <p:childTnLst>
                              <p:par>
                                <p:cTn id="29" presetID="21" presetClass="entr" presetSubtype="8" fill="hold" grpId="0" nodeType="after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wheel(8)">
                                      <p:cBhvr>
                                        <p:cTn id="31"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build="p"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 y="71414"/>
            <a:ext cx="9144000" cy="571504"/>
          </a:xfrm>
          <a:solidFill>
            <a:srgbClr val="FF9933"/>
          </a:solidFill>
          <a:ln>
            <a:solidFill>
              <a:schemeClr val="tx1"/>
            </a:solidFill>
          </a:ln>
        </p:spPr>
        <p:txBody>
          <a:bodyPr>
            <a:noAutofit/>
          </a:bodyPr>
          <a:lstStyle/>
          <a:p>
            <a:pPr algn="ctr"/>
            <a:r>
              <a:rPr lang="en-US" sz="2200" b="1" dirty="0" err="1" smtClean="0">
                <a:ln w="18415" cmpd="sng">
                  <a:solidFill>
                    <a:schemeClr val="tx1"/>
                  </a:solidFill>
                  <a:prstDash val="solid"/>
                </a:ln>
                <a:solidFill>
                  <a:schemeClr val="accent5">
                    <a:lumMod val="50000"/>
                  </a:schemeClr>
                </a:solidFill>
                <a:latin typeface="Arial" pitchFamily="34" charset="0"/>
                <a:cs typeface="Arial" pitchFamily="34" charset="0"/>
              </a:rPr>
              <a:t>Sumbangan</a:t>
            </a:r>
            <a:r>
              <a:rPr lang="en-US" sz="2200" b="1" dirty="0" smtClean="0">
                <a:ln w="18415" cmpd="sng">
                  <a:solidFill>
                    <a:schemeClr val="tx1"/>
                  </a:solidFill>
                  <a:prstDash val="solid"/>
                </a:ln>
                <a:solidFill>
                  <a:schemeClr val="accent5">
                    <a:lumMod val="50000"/>
                  </a:schemeClr>
                </a:solidFill>
                <a:latin typeface="Arial" pitchFamily="34" charset="0"/>
                <a:cs typeface="Arial" pitchFamily="34" charset="0"/>
              </a:rPr>
              <a:t> </a:t>
            </a:r>
            <a:r>
              <a:rPr lang="en-US" sz="2200" b="1" dirty="0" err="1" smtClean="0">
                <a:ln w="18415" cmpd="sng">
                  <a:solidFill>
                    <a:schemeClr val="tx1"/>
                  </a:solidFill>
                  <a:prstDash val="solid"/>
                </a:ln>
                <a:solidFill>
                  <a:schemeClr val="accent5">
                    <a:lumMod val="50000"/>
                  </a:schemeClr>
                </a:solidFill>
                <a:latin typeface="Arial" pitchFamily="34" charset="0"/>
                <a:cs typeface="Arial" pitchFamily="34" charset="0"/>
              </a:rPr>
              <a:t>dan</a:t>
            </a:r>
            <a:r>
              <a:rPr lang="en-US" sz="2200" b="1" dirty="0" smtClean="0">
                <a:ln w="18415" cmpd="sng">
                  <a:solidFill>
                    <a:schemeClr val="tx1"/>
                  </a:solidFill>
                  <a:prstDash val="solid"/>
                </a:ln>
                <a:solidFill>
                  <a:schemeClr val="accent5">
                    <a:lumMod val="50000"/>
                  </a:schemeClr>
                </a:solidFill>
                <a:latin typeface="Arial" pitchFamily="34" charset="0"/>
                <a:cs typeface="Arial" pitchFamily="34" charset="0"/>
              </a:rPr>
              <a:t> </a:t>
            </a:r>
            <a:r>
              <a:rPr lang="en-US" sz="2200" b="1" dirty="0" err="1" smtClean="0">
                <a:ln w="18415" cmpd="sng">
                  <a:solidFill>
                    <a:schemeClr val="tx1"/>
                  </a:solidFill>
                  <a:prstDash val="solid"/>
                </a:ln>
                <a:solidFill>
                  <a:schemeClr val="accent5">
                    <a:lumMod val="50000"/>
                  </a:schemeClr>
                </a:solidFill>
                <a:latin typeface="Arial" pitchFamily="34" charset="0"/>
                <a:cs typeface="Arial" pitchFamily="34" charset="0"/>
              </a:rPr>
              <a:t>keterbatasan</a:t>
            </a:r>
            <a:r>
              <a:rPr lang="en-US" sz="2200" b="1" dirty="0" smtClean="0">
                <a:ln w="18415" cmpd="sng">
                  <a:solidFill>
                    <a:schemeClr val="tx1"/>
                  </a:solidFill>
                  <a:prstDash val="solid"/>
                </a:ln>
                <a:solidFill>
                  <a:schemeClr val="accent5">
                    <a:lumMod val="50000"/>
                  </a:schemeClr>
                </a:solidFill>
                <a:latin typeface="Arial" pitchFamily="34" charset="0"/>
                <a:cs typeface="Arial" pitchFamily="34" charset="0"/>
              </a:rPr>
              <a:t> </a:t>
            </a:r>
            <a:r>
              <a:rPr lang="en-US" sz="2200" b="1" dirty="0" err="1" smtClean="0">
                <a:ln w="18415" cmpd="sng">
                  <a:solidFill>
                    <a:schemeClr val="tx1"/>
                  </a:solidFill>
                  <a:prstDash val="solid"/>
                </a:ln>
                <a:solidFill>
                  <a:schemeClr val="accent5">
                    <a:lumMod val="50000"/>
                  </a:schemeClr>
                </a:solidFill>
                <a:latin typeface="Arial" pitchFamily="34" charset="0"/>
                <a:cs typeface="Arial" pitchFamily="34" charset="0"/>
              </a:rPr>
              <a:t>pendekatan</a:t>
            </a:r>
            <a:r>
              <a:rPr lang="en-US" sz="2200" b="1" dirty="0" smtClean="0">
                <a:ln w="18415" cmpd="sng">
                  <a:solidFill>
                    <a:schemeClr val="tx1"/>
                  </a:solidFill>
                  <a:prstDash val="solid"/>
                </a:ln>
                <a:solidFill>
                  <a:schemeClr val="accent5">
                    <a:lumMod val="50000"/>
                  </a:schemeClr>
                </a:solidFill>
                <a:latin typeface="Arial" pitchFamily="34" charset="0"/>
                <a:cs typeface="Arial" pitchFamily="34" charset="0"/>
              </a:rPr>
              <a:t> </a:t>
            </a:r>
            <a:r>
              <a:rPr lang="en-US" sz="2200" b="1" dirty="0" err="1" smtClean="0">
                <a:ln w="18415" cmpd="sng">
                  <a:solidFill>
                    <a:schemeClr val="tx1"/>
                  </a:solidFill>
                  <a:prstDash val="solid"/>
                </a:ln>
                <a:solidFill>
                  <a:schemeClr val="accent5">
                    <a:lumMod val="50000"/>
                  </a:schemeClr>
                </a:solidFill>
                <a:latin typeface="Arial" pitchFamily="34" charset="0"/>
                <a:cs typeface="Arial" pitchFamily="34" charset="0"/>
              </a:rPr>
              <a:t>hubungan</a:t>
            </a:r>
            <a:r>
              <a:rPr lang="en-US" sz="2200" b="1" dirty="0" smtClean="0">
                <a:ln w="18415" cmpd="sng">
                  <a:solidFill>
                    <a:schemeClr val="tx1"/>
                  </a:solidFill>
                  <a:prstDash val="solid"/>
                </a:ln>
                <a:solidFill>
                  <a:schemeClr val="accent5">
                    <a:lumMod val="50000"/>
                  </a:schemeClr>
                </a:solidFill>
                <a:latin typeface="Arial" pitchFamily="34" charset="0"/>
                <a:cs typeface="Arial" pitchFamily="34" charset="0"/>
              </a:rPr>
              <a:t> </a:t>
            </a:r>
            <a:r>
              <a:rPr lang="en-US" sz="2200" b="1" dirty="0" err="1" smtClean="0">
                <a:ln w="18415" cmpd="sng">
                  <a:solidFill>
                    <a:schemeClr val="tx1"/>
                  </a:solidFill>
                  <a:prstDash val="solid"/>
                </a:ln>
                <a:solidFill>
                  <a:schemeClr val="accent5">
                    <a:lumMod val="50000"/>
                  </a:schemeClr>
                </a:solidFill>
                <a:latin typeface="Arial" pitchFamily="34" charset="0"/>
                <a:cs typeface="Arial" pitchFamily="34" charset="0"/>
              </a:rPr>
              <a:t>manusia</a:t>
            </a:r>
            <a:endParaRPr lang="en-US" sz="2200" b="1" dirty="0">
              <a:ln w="18415" cmpd="sng">
                <a:solidFill>
                  <a:schemeClr val="tx1"/>
                </a:solidFill>
                <a:prstDash val="solid"/>
              </a:ln>
              <a:solidFill>
                <a:schemeClr val="accent5">
                  <a:lumMod val="50000"/>
                </a:schemeClr>
              </a:solidFill>
              <a:latin typeface="Arial" pitchFamily="34" charset="0"/>
              <a:cs typeface="Arial" pitchFamily="34" charset="0"/>
            </a:endParaRPr>
          </a:p>
        </p:txBody>
      </p:sp>
      <p:sp>
        <p:nvSpPr>
          <p:cNvPr id="2" name="Content Placeholder 1"/>
          <p:cNvSpPr>
            <a:spLocks noGrp="1"/>
          </p:cNvSpPr>
          <p:nvPr>
            <p:ph idx="1"/>
          </p:nvPr>
        </p:nvSpPr>
        <p:spPr>
          <a:xfrm>
            <a:off x="0" y="785794"/>
            <a:ext cx="9144000" cy="6072206"/>
          </a:xfrm>
          <a:solidFill>
            <a:schemeClr val="accent2">
              <a:lumMod val="75000"/>
            </a:schemeClr>
          </a:solidFill>
        </p:spPr>
        <p:txBody>
          <a:bodyPr/>
          <a:lstStyle/>
          <a:p>
            <a:pPr>
              <a:buNone/>
            </a:pPr>
            <a:r>
              <a:rPr lang="en-US" sz="2400" dirty="0" err="1" smtClean="0">
                <a:solidFill>
                  <a:schemeClr val="bg1"/>
                </a:solidFill>
              </a:rPr>
              <a:t>Penekanan</a:t>
            </a:r>
            <a:r>
              <a:rPr lang="en-US" sz="2400" dirty="0" smtClean="0">
                <a:solidFill>
                  <a:schemeClr val="bg1"/>
                </a:solidFill>
              </a:rPr>
              <a:t> </a:t>
            </a:r>
            <a:r>
              <a:rPr lang="en-US" sz="2400" dirty="0" err="1" smtClean="0">
                <a:solidFill>
                  <a:schemeClr val="bg1"/>
                </a:solidFill>
              </a:rPr>
              <a:t>kebutuhan-kebutuhan</a:t>
            </a:r>
            <a:r>
              <a:rPr lang="en-US" sz="2400" dirty="0" smtClean="0">
                <a:solidFill>
                  <a:schemeClr val="bg1"/>
                </a:solidFill>
              </a:rPr>
              <a:t> </a:t>
            </a:r>
            <a:r>
              <a:rPr lang="en-US" sz="2400" dirty="0" err="1" smtClean="0">
                <a:solidFill>
                  <a:schemeClr val="bg1"/>
                </a:solidFill>
              </a:rPr>
              <a:t>sosial</a:t>
            </a:r>
            <a:r>
              <a:rPr lang="en-US" sz="2400" dirty="0" smtClean="0">
                <a:solidFill>
                  <a:schemeClr val="bg1"/>
                </a:solidFill>
              </a:rPr>
              <a:t> </a:t>
            </a:r>
            <a:r>
              <a:rPr lang="en-US" sz="2400" dirty="0" err="1" smtClean="0">
                <a:solidFill>
                  <a:schemeClr val="bg1"/>
                </a:solidFill>
              </a:rPr>
              <a:t>dalam</a:t>
            </a:r>
            <a:r>
              <a:rPr lang="en-US" sz="2400" dirty="0" smtClean="0">
                <a:solidFill>
                  <a:schemeClr val="bg1"/>
                </a:solidFill>
              </a:rPr>
              <a:t> </a:t>
            </a:r>
            <a:r>
              <a:rPr lang="en-US" sz="2400" dirty="0" err="1" smtClean="0">
                <a:solidFill>
                  <a:schemeClr val="bg1"/>
                </a:solidFill>
              </a:rPr>
              <a:t>aliran</a:t>
            </a:r>
            <a:r>
              <a:rPr lang="en-US" sz="2400" dirty="0" smtClean="0">
                <a:solidFill>
                  <a:schemeClr val="bg1"/>
                </a:solidFill>
              </a:rPr>
              <a:t> </a:t>
            </a:r>
            <a:r>
              <a:rPr lang="en-US" sz="2400" dirty="0" err="1" smtClean="0">
                <a:solidFill>
                  <a:schemeClr val="bg1"/>
                </a:solidFill>
              </a:rPr>
              <a:t>hubungan</a:t>
            </a:r>
            <a:r>
              <a:rPr lang="en-US" sz="2400" dirty="0" smtClean="0">
                <a:solidFill>
                  <a:schemeClr val="bg1"/>
                </a:solidFill>
              </a:rPr>
              <a:t> </a:t>
            </a:r>
            <a:r>
              <a:rPr lang="en-US" sz="2400" dirty="0" err="1" smtClean="0">
                <a:solidFill>
                  <a:schemeClr val="bg1"/>
                </a:solidFill>
              </a:rPr>
              <a:t>manusiawi</a:t>
            </a:r>
            <a:r>
              <a:rPr lang="en-US" sz="2400" dirty="0" smtClean="0">
                <a:solidFill>
                  <a:schemeClr val="bg1"/>
                </a:solidFill>
              </a:rPr>
              <a:t> </a:t>
            </a:r>
            <a:r>
              <a:rPr lang="en-US" sz="2400" dirty="0" err="1" smtClean="0">
                <a:solidFill>
                  <a:schemeClr val="bg1"/>
                </a:solidFill>
              </a:rPr>
              <a:t>melengkapi</a:t>
            </a:r>
            <a:r>
              <a:rPr lang="en-US" sz="2400" dirty="0" smtClean="0">
                <a:solidFill>
                  <a:schemeClr val="bg1"/>
                </a:solidFill>
              </a:rPr>
              <a:t> </a:t>
            </a:r>
            <a:r>
              <a:rPr lang="en-US" sz="2400" dirty="0" err="1" smtClean="0">
                <a:solidFill>
                  <a:schemeClr val="bg1"/>
                </a:solidFill>
              </a:rPr>
              <a:t>pendekatan</a:t>
            </a:r>
            <a:r>
              <a:rPr lang="en-US" sz="2400" dirty="0" smtClean="0">
                <a:solidFill>
                  <a:schemeClr val="bg1"/>
                </a:solidFill>
              </a:rPr>
              <a:t> </a:t>
            </a:r>
            <a:r>
              <a:rPr lang="en-US" sz="2400" dirty="0" err="1" smtClean="0">
                <a:solidFill>
                  <a:schemeClr val="bg1"/>
                </a:solidFill>
              </a:rPr>
              <a:t>klasik</a:t>
            </a:r>
            <a:r>
              <a:rPr lang="en-US" sz="2400" dirty="0" smtClean="0">
                <a:solidFill>
                  <a:schemeClr val="bg1"/>
                </a:solidFill>
              </a:rPr>
              <a:t>., </a:t>
            </a:r>
            <a:r>
              <a:rPr lang="en-US" sz="2400" dirty="0" err="1" smtClean="0">
                <a:solidFill>
                  <a:schemeClr val="bg1"/>
                </a:solidFill>
              </a:rPr>
              <a:t>sebagi</a:t>
            </a:r>
            <a:r>
              <a:rPr lang="en-US" sz="2400" dirty="0" smtClean="0">
                <a:solidFill>
                  <a:schemeClr val="bg1"/>
                </a:solidFill>
              </a:rPr>
              <a:t> </a:t>
            </a:r>
            <a:r>
              <a:rPr lang="en-US" sz="2400" dirty="0" err="1" smtClean="0">
                <a:solidFill>
                  <a:schemeClr val="bg1"/>
                </a:solidFill>
              </a:rPr>
              <a:t>usah</a:t>
            </a:r>
            <a:r>
              <a:rPr lang="id-ID" sz="2400" dirty="0" smtClean="0">
                <a:solidFill>
                  <a:schemeClr val="bg1"/>
                </a:solidFill>
              </a:rPr>
              <a:t>a</a:t>
            </a:r>
            <a:r>
              <a:rPr lang="en-US" sz="2400" dirty="0" smtClean="0">
                <a:solidFill>
                  <a:schemeClr val="bg1"/>
                </a:solidFill>
              </a:rPr>
              <a:t> </a:t>
            </a:r>
            <a:r>
              <a:rPr lang="en-US" sz="2400" dirty="0" err="1" smtClean="0">
                <a:solidFill>
                  <a:schemeClr val="bg1"/>
                </a:solidFill>
              </a:rPr>
              <a:t>untuk</a:t>
            </a:r>
            <a:r>
              <a:rPr lang="en-US" sz="2400" dirty="0" smtClean="0">
                <a:solidFill>
                  <a:schemeClr val="bg1"/>
                </a:solidFill>
              </a:rPr>
              <a:t> </a:t>
            </a:r>
            <a:r>
              <a:rPr lang="en-US" sz="2400" dirty="0" err="1" smtClean="0">
                <a:solidFill>
                  <a:schemeClr val="bg1"/>
                </a:solidFill>
              </a:rPr>
              <a:t>meningkatkan</a:t>
            </a:r>
            <a:r>
              <a:rPr lang="en-US" sz="2400" dirty="0" smtClean="0">
                <a:solidFill>
                  <a:schemeClr val="bg1"/>
                </a:solidFill>
              </a:rPr>
              <a:t> </a:t>
            </a:r>
            <a:r>
              <a:rPr lang="en-US" sz="2400" dirty="0" err="1" smtClean="0">
                <a:solidFill>
                  <a:schemeClr val="bg1"/>
                </a:solidFill>
              </a:rPr>
              <a:t>produktivitas</a:t>
            </a:r>
            <a:r>
              <a:rPr lang="en-US" sz="2400" dirty="0" smtClean="0">
                <a:solidFill>
                  <a:schemeClr val="bg1"/>
                </a:solidFill>
              </a:rPr>
              <a:t>. </a:t>
            </a:r>
            <a:r>
              <a:rPr lang="en-US" sz="2400" dirty="0" err="1" smtClean="0">
                <a:solidFill>
                  <a:schemeClr val="bg1"/>
                </a:solidFill>
              </a:rPr>
              <a:t>Aliran</a:t>
            </a:r>
            <a:r>
              <a:rPr lang="en-US" sz="2400" dirty="0" smtClean="0">
                <a:solidFill>
                  <a:schemeClr val="bg1"/>
                </a:solidFill>
              </a:rPr>
              <a:t> </a:t>
            </a:r>
            <a:r>
              <a:rPr lang="en-US" sz="2400" dirty="0" err="1" smtClean="0">
                <a:solidFill>
                  <a:schemeClr val="bg1"/>
                </a:solidFill>
              </a:rPr>
              <a:t>hubungan</a:t>
            </a:r>
            <a:r>
              <a:rPr lang="en-US" sz="2400" dirty="0" smtClean="0">
                <a:solidFill>
                  <a:schemeClr val="bg1"/>
                </a:solidFill>
              </a:rPr>
              <a:t> </a:t>
            </a:r>
            <a:r>
              <a:rPr lang="en-US" sz="2400" dirty="0" err="1" smtClean="0">
                <a:solidFill>
                  <a:schemeClr val="bg1"/>
                </a:solidFill>
              </a:rPr>
              <a:t>manusia</a:t>
            </a:r>
            <a:r>
              <a:rPr lang="en-US" sz="2400" dirty="0" smtClean="0">
                <a:solidFill>
                  <a:schemeClr val="bg1"/>
                </a:solidFill>
              </a:rPr>
              <a:t> </a:t>
            </a:r>
            <a:r>
              <a:rPr lang="en-US" sz="2400" dirty="0" err="1" smtClean="0">
                <a:solidFill>
                  <a:schemeClr val="bg1"/>
                </a:solidFill>
              </a:rPr>
              <a:t>mengutarakan</a:t>
            </a:r>
            <a:r>
              <a:rPr lang="en-US" sz="2400" dirty="0" smtClean="0">
                <a:solidFill>
                  <a:schemeClr val="bg1"/>
                </a:solidFill>
              </a:rPr>
              <a:t> </a:t>
            </a:r>
            <a:r>
              <a:rPr lang="en-US" sz="2400" dirty="0" err="1" smtClean="0">
                <a:solidFill>
                  <a:schemeClr val="bg1"/>
                </a:solidFill>
              </a:rPr>
              <a:t>bahwa</a:t>
            </a:r>
            <a:r>
              <a:rPr lang="en-US" sz="2400" dirty="0" smtClean="0">
                <a:solidFill>
                  <a:schemeClr val="bg1"/>
                </a:solidFill>
              </a:rPr>
              <a:t> </a:t>
            </a:r>
            <a:r>
              <a:rPr lang="en-US" sz="2400" dirty="0" err="1" smtClean="0">
                <a:solidFill>
                  <a:schemeClr val="bg1"/>
                </a:solidFill>
              </a:rPr>
              <a:t>perhatian</a:t>
            </a:r>
            <a:r>
              <a:rPr lang="en-US" sz="2400" dirty="0" smtClean="0">
                <a:solidFill>
                  <a:schemeClr val="bg1"/>
                </a:solidFill>
              </a:rPr>
              <a:t> </a:t>
            </a:r>
            <a:r>
              <a:rPr lang="en-US" sz="2400" dirty="0" err="1" smtClean="0">
                <a:solidFill>
                  <a:schemeClr val="bg1"/>
                </a:solidFill>
              </a:rPr>
              <a:t>terhadap</a:t>
            </a:r>
            <a:r>
              <a:rPr lang="en-US" sz="2400" dirty="0" smtClean="0">
                <a:solidFill>
                  <a:schemeClr val="bg1"/>
                </a:solidFill>
              </a:rPr>
              <a:t> </a:t>
            </a:r>
            <a:r>
              <a:rPr lang="en-US" sz="2400" dirty="0" err="1" smtClean="0">
                <a:solidFill>
                  <a:schemeClr val="bg1"/>
                </a:solidFill>
              </a:rPr>
              <a:t>para</a:t>
            </a:r>
            <a:r>
              <a:rPr lang="en-US" sz="2400" dirty="0" smtClean="0">
                <a:solidFill>
                  <a:schemeClr val="bg1"/>
                </a:solidFill>
              </a:rPr>
              <a:t> </a:t>
            </a:r>
            <a:r>
              <a:rPr lang="en-US" sz="2400" dirty="0" err="1" smtClean="0">
                <a:solidFill>
                  <a:schemeClr val="bg1"/>
                </a:solidFill>
              </a:rPr>
              <a:t>karyawan</a:t>
            </a:r>
            <a:r>
              <a:rPr lang="en-US" sz="2400" dirty="0" smtClean="0">
                <a:solidFill>
                  <a:schemeClr val="bg1"/>
                </a:solidFill>
              </a:rPr>
              <a:t> </a:t>
            </a:r>
            <a:r>
              <a:rPr lang="en-US" sz="2400" dirty="0" err="1" smtClean="0">
                <a:solidFill>
                  <a:schemeClr val="bg1"/>
                </a:solidFill>
              </a:rPr>
              <a:t>akan</a:t>
            </a:r>
            <a:r>
              <a:rPr lang="en-US" sz="2400" dirty="0" smtClean="0">
                <a:solidFill>
                  <a:schemeClr val="bg1"/>
                </a:solidFill>
              </a:rPr>
              <a:t> </a:t>
            </a:r>
            <a:r>
              <a:rPr lang="en-US" sz="2400" dirty="0" err="1" smtClean="0">
                <a:solidFill>
                  <a:schemeClr val="bg1"/>
                </a:solidFill>
              </a:rPr>
              <a:t>memberikan</a:t>
            </a:r>
            <a:r>
              <a:rPr lang="en-US" sz="2400" dirty="0" smtClean="0">
                <a:solidFill>
                  <a:schemeClr val="bg1"/>
                </a:solidFill>
              </a:rPr>
              <a:t> </a:t>
            </a:r>
            <a:r>
              <a:rPr lang="en-US" sz="2400" dirty="0" err="1" smtClean="0">
                <a:solidFill>
                  <a:schemeClr val="bg1"/>
                </a:solidFill>
              </a:rPr>
              <a:t>keuntungan</a:t>
            </a:r>
            <a:r>
              <a:rPr lang="en-US" sz="2400" dirty="0" smtClean="0">
                <a:solidFill>
                  <a:schemeClr val="bg1"/>
                </a:solidFill>
              </a:rPr>
              <a:t>. </a:t>
            </a:r>
          </a:p>
          <a:p>
            <a:pPr>
              <a:buNone/>
            </a:pPr>
            <a:r>
              <a:rPr lang="en-US" sz="2400" dirty="0" err="1" smtClean="0">
                <a:solidFill>
                  <a:schemeClr val="bg1"/>
                </a:solidFill>
              </a:rPr>
              <a:t>Teori</a:t>
            </a:r>
            <a:r>
              <a:rPr lang="en-US" sz="2400" dirty="0" smtClean="0">
                <a:solidFill>
                  <a:schemeClr val="bg1"/>
                </a:solidFill>
              </a:rPr>
              <a:t> </a:t>
            </a:r>
            <a:r>
              <a:rPr lang="en-US" sz="2400" dirty="0" err="1" smtClean="0">
                <a:solidFill>
                  <a:schemeClr val="bg1"/>
                </a:solidFill>
              </a:rPr>
              <a:t>hubungan</a:t>
            </a:r>
            <a:r>
              <a:rPr lang="en-US" sz="2400" dirty="0" smtClean="0">
                <a:solidFill>
                  <a:schemeClr val="bg1"/>
                </a:solidFill>
              </a:rPr>
              <a:t> </a:t>
            </a:r>
            <a:r>
              <a:rPr lang="en-US" sz="2400" dirty="0" err="1" smtClean="0">
                <a:solidFill>
                  <a:schemeClr val="bg1"/>
                </a:solidFill>
              </a:rPr>
              <a:t>manusia</a:t>
            </a:r>
            <a:r>
              <a:rPr lang="en-US" sz="2400" dirty="0" smtClean="0">
                <a:solidFill>
                  <a:schemeClr val="bg1"/>
                </a:solidFill>
              </a:rPr>
              <a:t> </a:t>
            </a:r>
            <a:r>
              <a:rPr lang="en-US" sz="2400" dirty="0" err="1" smtClean="0">
                <a:solidFill>
                  <a:schemeClr val="bg1"/>
                </a:solidFill>
              </a:rPr>
              <a:t>ini</a:t>
            </a:r>
            <a:r>
              <a:rPr lang="en-US" sz="2400" dirty="0" smtClean="0">
                <a:solidFill>
                  <a:schemeClr val="bg1"/>
                </a:solidFill>
              </a:rPr>
              <a:t> </a:t>
            </a:r>
            <a:r>
              <a:rPr lang="en-US" sz="2400" dirty="0" err="1" smtClean="0">
                <a:solidFill>
                  <a:schemeClr val="bg1"/>
                </a:solidFill>
              </a:rPr>
              <a:t>mengilhami</a:t>
            </a:r>
            <a:r>
              <a:rPr lang="en-US" sz="2400" dirty="0" smtClean="0">
                <a:solidFill>
                  <a:schemeClr val="bg1"/>
                </a:solidFill>
              </a:rPr>
              <a:t> </a:t>
            </a:r>
            <a:r>
              <a:rPr lang="en-US" sz="2400" dirty="0" err="1" smtClean="0">
                <a:solidFill>
                  <a:schemeClr val="bg1"/>
                </a:solidFill>
              </a:rPr>
              <a:t>para</a:t>
            </a:r>
            <a:r>
              <a:rPr lang="en-US" sz="2400" dirty="0" smtClean="0">
                <a:solidFill>
                  <a:schemeClr val="bg1"/>
                </a:solidFill>
              </a:rPr>
              <a:t> </a:t>
            </a:r>
            <a:r>
              <a:rPr lang="en-US" sz="2400" dirty="0" err="1" smtClean="0">
                <a:solidFill>
                  <a:schemeClr val="bg1"/>
                </a:solidFill>
              </a:rPr>
              <a:t>ilmuwan</a:t>
            </a:r>
            <a:r>
              <a:rPr lang="en-US" sz="2400" dirty="0" smtClean="0">
                <a:solidFill>
                  <a:schemeClr val="bg1"/>
                </a:solidFill>
              </a:rPr>
              <a:t> </a:t>
            </a:r>
            <a:r>
              <a:rPr lang="en-US" sz="2400" dirty="0" err="1" smtClean="0">
                <a:solidFill>
                  <a:schemeClr val="bg1"/>
                </a:solidFill>
              </a:rPr>
              <a:t>perilaku</a:t>
            </a:r>
            <a:r>
              <a:rPr lang="en-US" sz="2400" dirty="0" smtClean="0">
                <a:solidFill>
                  <a:schemeClr val="bg1"/>
                </a:solidFill>
              </a:rPr>
              <a:t> </a:t>
            </a:r>
            <a:r>
              <a:rPr lang="en-US" sz="2400" dirty="0" err="1" smtClean="0">
                <a:solidFill>
                  <a:schemeClr val="bg1"/>
                </a:solidFill>
              </a:rPr>
              <a:t>manusia</a:t>
            </a:r>
            <a:r>
              <a:rPr lang="en-US" sz="2400" dirty="0" smtClean="0">
                <a:solidFill>
                  <a:schemeClr val="bg1"/>
                </a:solidFill>
              </a:rPr>
              <a:t> </a:t>
            </a:r>
            <a:r>
              <a:rPr lang="en-US" sz="2400" dirty="0" err="1" smtClean="0">
                <a:solidFill>
                  <a:schemeClr val="bg1"/>
                </a:solidFill>
              </a:rPr>
              <a:t>seperti</a:t>
            </a:r>
            <a:r>
              <a:rPr lang="en-US" sz="2400" dirty="0" smtClean="0">
                <a:solidFill>
                  <a:schemeClr val="bg1"/>
                </a:solidFill>
              </a:rPr>
              <a:t>, </a:t>
            </a:r>
            <a:r>
              <a:rPr lang="en-US" sz="2400" b="1" dirty="0" err="1" smtClean="0">
                <a:solidFill>
                  <a:schemeClr val="bg1"/>
                </a:solidFill>
              </a:rPr>
              <a:t>Argyris</a:t>
            </a:r>
            <a:r>
              <a:rPr lang="en-US" sz="2400" b="1" dirty="0" smtClean="0">
                <a:solidFill>
                  <a:schemeClr val="bg1"/>
                </a:solidFill>
              </a:rPr>
              <a:t>, Maslow, </a:t>
            </a:r>
            <a:r>
              <a:rPr lang="en-US" sz="2400" b="1" dirty="0" err="1" smtClean="0">
                <a:solidFill>
                  <a:schemeClr val="bg1"/>
                </a:solidFill>
              </a:rPr>
              <a:t>dan</a:t>
            </a:r>
            <a:r>
              <a:rPr lang="en-US" sz="2400" b="1" dirty="0" smtClean="0">
                <a:solidFill>
                  <a:schemeClr val="bg1"/>
                </a:solidFill>
              </a:rPr>
              <a:t> McGregor</a:t>
            </a:r>
            <a:r>
              <a:rPr lang="en-US" sz="2400" dirty="0" smtClean="0">
                <a:solidFill>
                  <a:schemeClr val="bg1"/>
                </a:solidFill>
              </a:rPr>
              <a:t> </a:t>
            </a:r>
            <a:r>
              <a:rPr lang="en-US" sz="2400" dirty="0" err="1" smtClean="0">
                <a:solidFill>
                  <a:schemeClr val="bg1"/>
                </a:solidFill>
              </a:rPr>
              <a:t>untuk</a:t>
            </a:r>
            <a:r>
              <a:rPr lang="en-US" sz="2400" dirty="0" smtClean="0">
                <a:solidFill>
                  <a:schemeClr val="bg1"/>
                </a:solidFill>
              </a:rPr>
              <a:t> </a:t>
            </a:r>
            <a:r>
              <a:rPr lang="en-US" sz="2400" dirty="0" err="1" smtClean="0">
                <a:solidFill>
                  <a:schemeClr val="bg1"/>
                </a:solidFill>
              </a:rPr>
              <a:t>menkaji</a:t>
            </a:r>
            <a:r>
              <a:rPr lang="en-US" sz="2400" dirty="0" smtClean="0">
                <a:solidFill>
                  <a:schemeClr val="bg1"/>
                </a:solidFill>
              </a:rPr>
              <a:t> </a:t>
            </a:r>
            <a:r>
              <a:rPr lang="en-US" sz="2400" dirty="0" err="1" smtClean="0">
                <a:solidFill>
                  <a:schemeClr val="bg1"/>
                </a:solidFill>
              </a:rPr>
              <a:t>lebih</a:t>
            </a:r>
            <a:r>
              <a:rPr lang="en-US" sz="2400" dirty="0" smtClean="0">
                <a:solidFill>
                  <a:schemeClr val="bg1"/>
                </a:solidFill>
              </a:rPr>
              <a:t> </a:t>
            </a:r>
            <a:r>
              <a:rPr lang="en-US" sz="2400" dirty="0" err="1" smtClean="0">
                <a:solidFill>
                  <a:schemeClr val="bg1"/>
                </a:solidFill>
              </a:rPr>
              <a:t>mendalam</a:t>
            </a:r>
            <a:r>
              <a:rPr lang="en-US" sz="2400" dirty="0" smtClean="0">
                <a:solidFill>
                  <a:schemeClr val="bg1"/>
                </a:solidFill>
              </a:rPr>
              <a:t> </a:t>
            </a:r>
            <a:r>
              <a:rPr lang="en-US" sz="2400" dirty="0" err="1" smtClean="0">
                <a:solidFill>
                  <a:schemeClr val="bg1"/>
                </a:solidFill>
              </a:rPr>
              <a:t>tentang</a:t>
            </a:r>
            <a:r>
              <a:rPr lang="en-US" sz="2400" dirty="0" smtClean="0">
                <a:solidFill>
                  <a:schemeClr val="bg1"/>
                </a:solidFill>
              </a:rPr>
              <a:t> </a:t>
            </a:r>
            <a:r>
              <a:rPr lang="en-US" sz="2400" dirty="0" err="1" smtClean="0">
                <a:solidFill>
                  <a:schemeClr val="bg1"/>
                </a:solidFill>
              </a:rPr>
              <a:t>motivasi</a:t>
            </a:r>
            <a:r>
              <a:rPr lang="en-US" sz="2400" dirty="0" smtClean="0">
                <a:solidFill>
                  <a:schemeClr val="bg1"/>
                </a:solidFill>
              </a:rPr>
              <a:t>.</a:t>
            </a:r>
          </a:p>
          <a:p>
            <a:pPr>
              <a:buNone/>
            </a:pPr>
            <a:r>
              <a:rPr lang="en-US" sz="2400" dirty="0" err="1" smtClean="0">
                <a:solidFill>
                  <a:schemeClr val="bg1"/>
                </a:solidFill>
              </a:rPr>
              <a:t>Konsep</a:t>
            </a:r>
            <a:r>
              <a:rPr lang="en-US" sz="2400" dirty="0" smtClean="0">
                <a:solidFill>
                  <a:schemeClr val="bg1"/>
                </a:solidFill>
              </a:rPr>
              <a:t> </a:t>
            </a:r>
            <a:r>
              <a:rPr lang="en-US" sz="2400" dirty="0" err="1" smtClean="0">
                <a:solidFill>
                  <a:schemeClr val="bg1"/>
                </a:solidFill>
              </a:rPr>
              <a:t>mahluk</a:t>
            </a:r>
            <a:r>
              <a:rPr lang="en-US" sz="2400" dirty="0" smtClean="0">
                <a:solidFill>
                  <a:schemeClr val="bg1"/>
                </a:solidFill>
              </a:rPr>
              <a:t> </a:t>
            </a:r>
            <a:r>
              <a:rPr lang="en-US" sz="2400" dirty="0" err="1" smtClean="0">
                <a:solidFill>
                  <a:schemeClr val="bg1"/>
                </a:solidFill>
              </a:rPr>
              <a:t>sosial</a:t>
            </a:r>
            <a:r>
              <a:rPr lang="en-US" sz="2400" dirty="0" smtClean="0">
                <a:solidFill>
                  <a:schemeClr val="bg1"/>
                </a:solidFill>
              </a:rPr>
              <a:t> </a:t>
            </a:r>
            <a:r>
              <a:rPr lang="en-US" sz="2400" dirty="0" err="1" smtClean="0">
                <a:solidFill>
                  <a:schemeClr val="bg1"/>
                </a:solidFill>
              </a:rPr>
              <a:t>tidak</a:t>
            </a:r>
            <a:r>
              <a:rPr lang="en-US" sz="2400" dirty="0" smtClean="0">
                <a:solidFill>
                  <a:schemeClr val="bg1"/>
                </a:solidFill>
              </a:rPr>
              <a:t> </a:t>
            </a:r>
            <a:r>
              <a:rPr lang="en-US" sz="2400" dirty="0" err="1" smtClean="0">
                <a:solidFill>
                  <a:schemeClr val="bg1"/>
                </a:solidFill>
              </a:rPr>
              <a:t>menggambarkan</a:t>
            </a:r>
            <a:r>
              <a:rPr lang="en-US" sz="2400" dirty="0" smtClean="0">
                <a:solidFill>
                  <a:schemeClr val="bg1"/>
                </a:solidFill>
              </a:rPr>
              <a:t> </a:t>
            </a:r>
            <a:r>
              <a:rPr lang="en-US" sz="2400" dirty="0" err="1" smtClean="0">
                <a:solidFill>
                  <a:schemeClr val="bg1"/>
                </a:solidFill>
              </a:rPr>
              <a:t>secara</a:t>
            </a:r>
            <a:r>
              <a:rPr lang="en-US" sz="2400" dirty="0" smtClean="0">
                <a:solidFill>
                  <a:schemeClr val="bg1"/>
                </a:solidFill>
              </a:rPr>
              <a:t> </a:t>
            </a:r>
            <a:r>
              <a:rPr lang="en-US" sz="2400" dirty="0" err="1" smtClean="0">
                <a:solidFill>
                  <a:schemeClr val="bg1"/>
                </a:solidFill>
              </a:rPr>
              <a:t>lengkap</a:t>
            </a:r>
            <a:r>
              <a:rPr lang="en-US" sz="2400" dirty="0" smtClean="0">
                <a:solidFill>
                  <a:schemeClr val="bg1"/>
                </a:solidFill>
              </a:rPr>
              <a:t> </a:t>
            </a:r>
            <a:r>
              <a:rPr lang="en-US" sz="2400" dirty="0" err="1" smtClean="0">
                <a:solidFill>
                  <a:schemeClr val="bg1"/>
                </a:solidFill>
              </a:rPr>
              <a:t>individu-individu</a:t>
            </a:r>
            <a:r>
              <a:rPr lang="en-US" sz="2400" dirty="0" smtClean="0">
                <a:solidFill>
                  <a:schemeClr val="bg1"/>
                </a:solidFill>
              </a:rPr>
              <a:t> </a:t>
            </a:r>
            <a:r>
              <a:rPr lang="en-US" sz="2400" dirty="0" err="1" smtClean="0">
                <a:solidFill>
                  <a:schemeClr val="bg1"/>
                </a:solidFill>
              </a:rPr>
              <a:t>dalam</a:t>
            </a:r>
            <a:r>
              <a:rPr lang="en-US" sz="2400" dirty="0" smtClean="0">
                <a:solidFill>
                  <a:schemeClr val="bg1"/>
                </a:solidFill>
              </a:rPr>
              <a:t> </a:t>
            </a:r>
            <a:r>
              <a:rPr lang="en-US" sz="2400" dirty="0" err="1" smtClean="0">
                <a:solidFill>
                  <a:schemeClr val="bg1"/>
                </a:solidFill>
              </a:rPr>
              <a:t>tempatnya</a:t>
            </a:r>
            <a:r>
              <a:rPr lang="en-US" sz="2400" dirty="0" smtClean="0">
                <a:solidFill>
                  <a:schemeClr val="bg1"/>
                </a:solidFill>
              </a:rPr>
              <a:t> </a:t>
            </a:r>
            <a:r>
              <a:rPr lang="en-US" sz="2400" dirty="0" err="1" smtClean="0">
                <a:solidFill>
                  <a:schemeClr val="bg1"/>
                </a:solidFill>
              </a:rPr>
              <a:t>bekerja</a:t>
            </a:r>
            <a:r>
              <a:rPr lang="en-US" sz="2400" dirty="0" smtClean="0">
                <a:solidFill>
                  <a:schemeClr val="bg1"/>
                </a:solidFill>
              </a:rPr>
              <a:t>. Hal </a:t>
            </a:r>
            <a:r>
              <a:rPr lang="en-US" sz="2400" dirty="0" err="1" smtClean="0">
                <a:solidFill>
                  <a:schemeClr val="bg1"/>
                </a:solidFill>
              </a:rPr>
              <a:t>ini</a:t>
            </a:r>
            <a:r>
              <a:rPr lang="en-US" sz="2400" dirty="0" smtClean="0">
                <a:solidFill>
                  <a:schemeClr val="bg1"/>
                </a:solidFill>
              </a:rPr>
              <a:t> </a:t>
            </a:r>
            <a:r>
              <a:rPr lang="en-US" sz="2400" dirty="0" err="1" smtClean="0">
                <a:solidFill>
                  <a:schemeClr val="bg1"/>
                </a:solidFill>
              </a:rPr>
              <a:t>merupakan</a:t>
            </a:r>
            <a:r>
              <a:rPr lang="en-US" sz="2400" dirty="0" smtClean="0">
                <a:solidFill>
                  <a:schemeClr val="bg1"/>
                </a:solidFill>
              </a:rPr>
              <a:t> </a:t>
            </a:r>
            <a:r>
              <a:rPr lang="en-US" sz="2400" dirty="0" err="1" smtClean="0">
                <a:solidFill>
                  <a:schemeClr val="bg1"/>
                </a:solidFill>
              </a:rPr>
              <a:t>salah</a:t>
            </a:r>
            <a:r>
              <a:rPr lang="en-US" sz="2400" dirty="0" smtClean="0">
                <a:solidFill>
                  <a:schemeClr val="bg1"/>
                </a:solidFill>
              </a:rPr>
              <a:t> </a:t>
            </a:r>
            <a:r>
              <a:rPr lang="en-US" sz="2400" dirty="0" err="1" smtClean="0">
                <a:solidFill>
                  <a:schemeClr val="bg1"/>
                </a:solidFill>
              </a:rPr>
              <a:t>satu</a:t>
            </a:r>
            <a:r>
              <a:rPr lang="en-US" sz="2400" dirty="0" smtClean="0">
                <a:solidFill>
                  <a:schemeClr val="bg1"/>
                </a:solidFill>
              </a:rPr>
              <a:t> </a:t>
            </a:r>
            <a:r>
              <a:rPr lang="en-US" sz="2400" dirty="0" err="1" smtClean="0">
                <a:solidFill>
                  <a:schemeClr val="bg1"/>
                </a:solidFill>
              </a:rPr>
              <a:t>keterbatasan</a:t>
            </a:r>
            <a:r>
              <a:rPr lang="en-US" sz="2400" dirty="0" smtClean="0">
                <a:solidFill>
                  <a:schemeClr val="bg1"/>
                </a:solidFill>
              </a:rPr>
              <a:t> </a:t>
            </a:r>
            <a:r>
              <a:rPr lang="en-US" sz="2400" dirty="0" err="1" smtClean="0">
                <a:solidFill>
                  <a:schemeClr val="bg1"/>
                </a:solidFill>
              </a:rPr>
              <a:t>dari</a:t>
            </a:r>
            <a:r>
              <a:rPr lang="en-US" sz="2400" dirty="0" smtClean="0">
                <a:solidFill>
                  <a:schemeClr val="bg1"/>
                </a:solidFill>
              </a:rPr>
              <a:t> </a:t>
            </a:r>
            <a:r>
              <a:rPr lang="en-US" sz="2400" dirty="0" err="1" smtClean="0">
                <a:solidFill>
                  <a:schemeClr val="bg1"/>
                </a:solidFill>
              </a:rPr>
              <a:t>teori</a:t>
            </a:r>
            <a:r>
              <a:rPr lang="en-US" sz="2400" dirty="0" smtClean="0">
                <a:solidFill>
                  <a:schemeClr val="bg1"/>
                </a:solidFill>
              </a:rPr>
              <a:t> </a:t>
            </a:r>
            <a:r>
              <a:rPr lang="en-US" sz="2400" dirty="0" err="1" smtClean="0">
                <a:solidFill>
                  <a:schemeClr val="bg1"/>
                </a:solidFill>
              </a:rPr>
              <a:t>hubungan</a:t>
            </a:r>
            <a:r>
              <a:rPr lang="en-US" sz="2400" dirty="0" smtClean="0">
                <a:solidFill>
                  <a:schemeClr val="bg1"/>
                </a:solidFill>
              </a:rPr>
              <a:t> </a:t>
            </a:r>
            <a:r>
              <a:rPr lang="en-US" sz="2400" dirty="0" err="1" smtClean="0">
                <a:solidFill>
                  <a:schemeClr val="bg1"/>
                </a:solidFill>
              </a:rPr>
              <a:t>manusia</a:t>
            </a:r>
            <a:r>
              <a:rPr lang="en-US" sz="2400" dirty="0" smtClean="0">
                <a:solidFill>
                  <a:schemeClr val="bg1"/>
                </a:solidFill>
              </a:rPr>
              <a:t>. Di </a:t>
            </a:r>
            <a:r>
              <a:rPr lang="en-US" sz="2400" dirty="0" err="1" smtClean="0">
                <a:solidFill>
                  <a:schemeClr val="bg1"/>
                </a:solidFill>
              </a:rPr>
              <a:t>samping</a:t>
            </a:r>
            <a:r>
              <a:rPr lang="en-US" sz="2400" dirty="0" smtClean="0">
                <a:solidFill>
                  <a:schemeClr val="bg1"/>
                </a:solidFill>
              </a:rPr>
              <a:t> </a:t>
            </a:r>
            <a:r>
              <a:rPr lang="en-US" sz="2400" dirty="0" err="1" smtClean="0">
                <a:solidFill>
                  <a:schemeClr val="bg1"/>
                </a:solidFill>
              </a:rPr>
              <a:t>itu</a:t>
            </a:r>
            <a:r>
              <a:rPr lang="en-US" sz="2400" dirty="0" smtClean="0">
                <a:solidFill>
                  <a:schemeClr val="bg1"/>
                </a:solidFill>
              </a:rPr>
              <a:t> </a:t>
            </a:r>
            <a:r>
              <a:rPr lang="en-US" sz="2400" dirty="0" err="1" smtClean="0">
                <a:solidFill>
                  <a:schemeClr val="bg1"/>
                </a:solidFill>
              </a:rPr>
              <a:t>perbaikan</a:t>
            </a:r>
            <a:r>
              <a:rPr lang="en-US" sz="2400" dirty="0" smtClean="0">
                <a:solidFill>
                  <a:schemeClr val="bg1"/>
                </a:solidFill>
              </a:rPr>
              <a:t> </a:t>
            </a:r>
            <a:r>
              <a:rPr lang="en-US" sz="2400" dirty="0" err="1" smtClean="0">
                <a:solidFill>
                  <a:schemeClr val="bg1"/>
                </a:solidFill>
              </a:rPr>
              <a:t>kondisi</a:t>
            </a:r>
            <a:r>
              <a:rPr lang="en-US" sz="2400" dirty="0" smtClean="0">
                <a:solidFill>
                  <a:schemeClr val="bg1"/>
                </a:solidFill>
              </a:rPr>
              <a:t> </a:t>
            </a:r>
            <a:r>
              <a:rPr lang="en-US" sz="2400" dirty="0" err="1" smtClean="0">
                <a:solidFill>
                  <a:schemeClr val="bg1"/>
                </a:solidFill>
              </a:rPr>
              <a:t>kerja</a:t>
            </a:r>
            <a:r>
              <a:rPr lang="en-US" sz="2400" dirty="0" smtClean="0">
                <a:solidFill>
                  <a:schemeClr val="bg1"/>
                </a:solidFill>
              </a:rPr>
              <a:t> </a:t>
            </a:r>
            <a:r>
              <a:rPr lang="en-US" sz="2400" dirty="0" err="1" smtClean="0">
                <a:solidFill>
                  <a:schemeClr val="bg1"/>
                </a:solidFill>
              </a:rPr>
              <a:t>dan</a:t>
            </a:r>
            <a:r>
              <a:rPr lang="en-US" sz="2400" dirty="0" smtClean="0">
                <a:solidFill>
                  <a:schemeClr val="bg1"/>
                </a:solidFill>
              </a:rPr>
              <a:t> </a:t>
            </a:r>
            <a:r>
              <a:rPr lang="en-US" sz="2400" dirty="0" err="1" smtClean="0">
                <a:solidFill>
                  <a:schemeClr val="bg1"/>
                </a:solidFill>
              </a:rPr>
              <a:t>kepuasan</a:t>
            </a:r>
            <a:r>
              <a:rPr lang="en-US" sz="2400" dirty="0" smtClean="0">
                <a:solidFill>
                  <a:schemeClr val="bg1"/>
                </a:solidFill>
              </a:rPr>
              <a:t> </a:t>
            </a:r>
            <a:r>
              <a:rPr lang="en-US" sz="2400" dirty="0" err="1" smtClean="0">
                <a:solidFill>
                  <a:schemeClr val="bg1"/>
                </a:solidFill>
              </a:rPr>
              <a:t>karyawan</a:t>
            </a:r>
            <a:r>
              <a:rPr lang="en-US" sz="2400" dirty="0" smtClean="0">
                <a:solidFill>
                  <a:schemeClr val="bg1"/>
                </a:solidFill>
              </a:rPr>
              <a:t> </a:t>
            </a:r>
            <a:r>
              <a:rPr lang="en-US" sz="2400" dirty="0" err="1" smtClean="0">
                <a:solidFill>
                  <a:schemeClr val="bg1"/>
                </a:solidFill>
              </a:rPr>
              <a:t>tidak</a:t>
            </a:r>
            <a:r>
              <a:rPr lang="en-US" sz="2400" dirty="0" smtClean="0">
                <a:solidFill>
                  <a:schemeClr val="bg1"/>
                </a:solidFill>
              </a:rPr>
              <a:t> men</a:t>
            </a:r>
            <a:r>
              <a:rPr lang="id-ID" sz="2400" dirty="0" smtClean="0">
                <a:solidFill>
                  <a:schemeClr val="bg1"/>
                </a:solidFill>
              </a:rPr>
              <a:t>g</a:t>
            </a:r>
            <a:r>
              <a:rPr lang="en-US" sz="2400" dirty="0" err="1" smtClean="0">
                <a:solidFill>
                  <a:schemeClr val="bg1"/>
                </a:solidFill>
              </a:rPr>
              <a:t>hasilkan</a:t>
            </a:r>
            <a:r>
              <a:rPr lang="en-US" sz="2400" dirty="0" smtClean="0">
                <a:solidFill>
                  <a:schemeClr val="bg1"/>
                </a:solidFill>
              </a:rPr>
              <a:t> </a:t>
            </a:r>
            <a:r>
              <a:rPr lang="en-US" sz="2400" dirty="0" err="1" smtClean="0">
                <a:solidFill>
                  <a:schemeClr val="bg1"/>
                </a:solidFill>
              </a:rPr>
              <a:t>peningkatan</a:t>
            </a:r>
            <a:r>
              <a:rPr lang="en-US" sz="2400" dirty="0" smtClean="0">
                <a:solidFill>
                  <a:schemeClr val="bg1"/>
                </a:solidFill>
              </a:rPr>
              <a:t> </a:t>
            </a:r>
            <a:r>
              <a:rPr lang="en-US" sz="2400" dirty="0" err="1" smtClean="0">
                <a:solidFill>
                  <a:schemeClr val="bg1"/>
                </a:solidFill>
              </a:rPr>
              <a:t>produktivitas</a:t>
            </a:r>
            <a:r>
              <a:rPr lang="en-US" sz="2400" dirty="0" smtClean="0">
                <a:solidFill>
                  <a:schemeClr val="bg1"/>
                </a:solidFill>
              </a:rPr>
              <a:t> </a:t>
            </a:r>
            <a:r>
              <a:rPr lang="en-US" sz="2400" dirty="0" err="1" smtClean="0">
                <a:solidFill>
                  <a:schemeClr val="bg1"/>
                </a:solidFill>
              </a:rPr>
              <a:t>yg</a:t>
            </a:r>
            <a:r>
              <a:rPr lang="en-US" sz="2400" dirty="0" smtClean="0">
                <a:solidFill>
                  <a:schemeClr val="bg1"/>
                </a:solidFill>
              </a:rPr>
              <a:t> </a:t>
            </a:r>
            <a:r>
              <a:rPr lang="en-US" sz="2400" dirty="0" err="1" smtClean="0">
                <a:solidFill>
                  <a:schemeClr val="bg1"/>
                </a:solidFill>
              </a:rPr>
              <a:t>relepan</a:t>
            </a:r>
            <a:r>
              <a:rPr lang="en-US" sz="2400" dirty="0" smtClean="0">
                <a:solidFill>
                  <a:schemeClr val="bg1"/>
                </a:solidFill>
              </a:rPr>
              <a:t> </a:t>
            </a:r>
            <a:r>
              <a:rPr lang="en-US" sz="2400" dirty="0" err="1" smtClean="0">
                <a:solidFill>
                  <a:schemeClr val="bg1"/>
                </a:solidFill>
              </a:rPr>
              <a:t>seperti</a:t>
            </a:r>
            <a:r>
              <a:rPr lang="en-US" sz="2400" dirty="0" smtClean="0">
                <a:solidFill>
                  <a:schemeClr val="bg1"/>
                </a:solidFill>
              </a:rPr>
              <a:t> yang </a:t>
            </a:r>
            <a:r>
              <a:rPr lang="en-US" sz="2400" dirty="0" err="1" smtClean="0">
                <a:solidFill>
                  <a:schemeClr val="bg1"/>
                </a:solidFill>
              </a:rPr>
              <a:t>diharapkan</a:t>
            </a:r>
            <a:r>
              <a:rPr lang="en-US" sz="2400" dirty="0" smtClean="0">
                <a:solidFill>
                  <a:schemeClr val="bg1"/>
                </a:solidFill>
              </a:rPr>
              <a:t>.  </a:t>
            </a:r>
          </a:p>
          <a:p>
            <a:endParaRPr lang="en-US" dirty="0">
              <a:solidFill>
                <a:schemeClr val="bg1"/>
              </a:solidFill>
            </a:endParaRPr>
          </a:p>
        </p:txBody>
      </p:sp>
    </p:spTree>
  </p:cSld>
  <p:clrMapOvr>
    <a:masterClrMapping/>
  </p:clrMapOvr>
  <p:transition spd="slow">
    <p:dissolve/>
    <p:sndAc>
      <p:stSnd>
        <p:snd r:embed="rId3" name="hammer.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linds(horizontal)">
                                      <p:cBhvr>
                                        <p:cTn id="7" dur="2000"/>
                                        <p:tgtEl>
                                          <p:spTgt spid="3"/>
                                        </p:tgtEl>
                                      </p:cBhvr>
                                    </p:animEffect>
                                  </p:childTnLst>
                                </p:cTn>
                              </p:par>
                            </p:childTnLst>
                          </p:cTn>
                        </p:par>
                        <p:par>
                          <p:cTn id="8" fill="hold">
                            <p:stCondLst>
                              <p:cond delay="2000"/>
                            </p:stCondLst>
                            <p:childTnLst>
                              <p:par>
                                <p:cTn id="9" presetID="7" presetClass="entr" presetSubtype="8" fill="hold" grpId="0" nodeType="afterEffect">
                                  <p:stCondLst>
                                    <p:cond delay="0"/>
                                  </p:stCondLst>
                                  <p:childTnLst>
                                    <p:set>
                                      <p:cBhvr>
                                        <p:cTn id="10" dur="1" fill="hold">
                                          <p:stCondLst>
                                            <p:cond delay="0"/>
                                          </p:stCondLst>
                                        </p:cTn>
                                        <p:tgtEl>
                                          <p:spTgt spid="2">
                                            <p:bg/>
                                          </p:spTgt>
                                        </p:tgtEl>
                                        <p:attrNameLst>
                                          <p:attrName>style.visibility</p:attrName>
                                        </p:attrNameLst>
                                      </p:cBhvr>
                                      <p:to>
                                        <p:strVal val="visible"/>
                                      </p:to>
                                    </p:set>
                                    <p:anim calcmode="lin" valueType="num">
                                      <p:cBhvr additive="base">
                                        <p:cTn id="11" dur="2000" fill="hold"/>
                                        <p:tgtEl>
                                          <p:spTgt spid="2">
                                            <p:bg/>
                                          </p:spTgt>
                                        </p:tgtEl>
                                        <p:attrNameLst>
                                          <p:attrName>ppt_x</p:attrName>
                                        </p:attrNameLst>
                                      </p:cBhvr>
                                      <p:tavLst>
                                        <p:tav tm="0">
                                          <p:val>
                                            <p:strVal val="0-#ppt_w/2"/>
                                          </p:val>
                                        </p:tav>
                                        <p:tav tm="100000">
                                          <p:val>
                                            <p:strVal val="#ppt_x"/>
                                          </p:val>
                                        </p:tav>
                                      </p:tavLst>
                                    </p:anim>
                                    <p:anim calcmode="lin" valueType="num">
                                      <p:cBhvr additive="base">
                                        <p:cTn id="12" dur="2000" fill="hold"/>
                                        <p:tgtEl>
                                          <p:spTgt spid="2">
                                            <p:bg/>
                                          </p:spTgt>
                                        </p:tgtEl>
                                        <p:attrNameLst>
                                          <p:attrName>ppt_y</p:attrName>
                                        </p:attrNameLst>
                                      </p:cBhvr>
                                      <p:tavLst>
                                        <p:tav tm="0">
                                          <p:val>
                                            <p:strVal val="#ppt_y"/>
                                          </p:val>
                                        </p:tav>
                                        <p:tav tm="100000">
                                          <p:val>
                                            <p:strVal val="#ppt_y"/>
                                          </p:val>
                                        </p:tav>
                                      </p:tavLst>
                                    </p:anim>
                                  </p:childTnLst>
                                </p:cTn>
                              </p:par>
                            </p:childTnLst>
                          </p:cTn>
                        </p:par>
                        <p:par>
                          <p:cTn id="13" fill="hold">
                            <p:stCondLst>
                              <p:cond delay="4000"/>
                            </p:stCondLst>
                            <p:childTnLst>
                              <p:par>
                                <p:cTn id="14" presetID="7" presetClass="entr" presetSubtype="8" fill="hold" grpId="0" nodeType="after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 calcmode="lin" valueType="num">
                                      <p:cBhvr additive="base">
                                        <p:cTn id="16" dur="2000" fill="hold"/>
                                        <p:tgtEl>
                                          <p:spTgt spid="2">
                                            <p:txEl>
                                              <p:pRg st="0" end="0"/>
                                            </p:txEl>
                                          </p:spTgt>
                                        </p:tgtEl>
                                        <p:attrNameLst>
                                          <p:attrName>ppt_x</p:attrName>
                                        </p:attrNameLst>
                                      </p:cBhvr>
                                      <p:tavLst>
                                        <p:tav tm="0">
                                          <p:val>
                                            <p:strVal val="0-#ppt_w/2"/>
                                          </p:val>
                                        </p:tav>
                                        <p:tav tm="100000">
                                          <p:val>
                                            <p:strVal val="#ppt_x"/>
                                          </p:val>
                                        </p:tav>
                                      </p:tavLst>
                                    </p:anim>
                                    <p:anim calcmode="lin" valueType="num">
                                      <p:cBhvr additive="base">
                                        <p:cTn id="17" dur="2000" fill="hold"/>
                                        <p:tgtEl>
                                          <p:spTgt spid="2">
                                            <p:txEl>
                                              <p:pRg st="0" end="0"/>
                                            </p:txEl>
                                          </p:spTgt>
                                        </p:tgtEl>
                                        <p:attrNameLst>
                                          <p:attrName>ppt_y</p:attrName>
                                        </p:attrNameLst>
                                      </p:cBhvr>
                                      <p:tavLst>
                                        <p:tav tm="0">
                                          <p:val>
                                            <p:strVal val="#ppt_y"/>
                                          </p:val>
                                        </p:tav>
                                        <p:tav tm="100000">
                                          <p:val>
                                            <p:strVal val="#ppt_y"/>
                                          </p:val>
                                        </p:tav>
                                      </p:tavLst>
                                    </p:anim>
                                  </p:childTnLst>
                                </p:cTn>
                              </p:par>
                            </p:childTnLst>
                          </p:cTn>
                        </p:par>
                        <p:par>
                          <p:cTn id="18" fill="hold">
                            <p:stCondLst>
                              <p:cond delay="6000"/>
                            </p:stCondLst>
                            <p:childTnLst>
                              <p:par>
                                <p:cTn id="19" presetID="7" presetClass="entr" presetSubtype="8" fill="hold" grpId="0" nodeType="after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additive="base">
                                        <p:cTn id="21" dur="2000" fill="hold"/>
                                        <p:tgtEl>
                                          <p:spTgt spid="2">
                                            <p:txEl>
                                              <p:pRg st="1" end="1"/>
                                            </p:txEl>
                                          </p:spTgt>
                                        </p:tgtEl>
                                        <p:attrNameLst>
                                          <p:attrName>ppt_x</p:attrName>
                                        </p:attrNameLst>
                                      </p:cBhvr>
                                      <p:tavLst>
                                        <p:tav tm="0">
                                          <p:val>
                                            <p:strVal val="0-#ppt_w/2"/>
                                          </p:val>
                                        </p:tav>
                                        <p:tav tm="100000">
                                          <p:val>
                                            <p:strVal val="#ppt_x"/>
                                          </p:val>
                                        </p:tav>
                                      </p:tavLst>
                                    </p:anim>
                                    <p:anim calcmode="lin" valueType="num">
                                      <p:cBhvr additive="base">
                                        <p:cTn id="22" dur="2000" fill="hold"/>
                                        <p:tgtEl>
                                          <p:spTgt spid="2">
                                            <p:txEl>
                                              <p:pRg st="1" end="1"/>
                                            </p:txEl>
                                          </p:spTgt>
                                        </p:tgtEl>
                                        <p:attrNameLst>
                                          <p:attrName>ppt_y</p:attrName>
                                        </p:attrNameLst>
                                      </p:cBhvr>
                                      <p:tavLst>
                                        <p:tav tm="0">
                                          <p:val>
                                            <p:strVal val="#ppt_y"/>
                                          </p:val>
                                        </p:tav>
                                        <p:tav tm="100000">
                                          <p:val>
                                            <p:strVal val="#ppt_y"/>
                                          </p:val>
                                        </p:tav>
                                      </p:tavLst>
                                    </p:anim>
                                  </p:childTnLst>
                                </p:cTn>
                              </p:par>
                            </p:childTnLst>
                          </p:cTn>
                        </p:par>
                        <p:par>
                          <p:cTn id="23" fill="hold">
                            <p:stCondLst>
                              <p:cond delay="8000"/>
                            </p:stCondLst>
                            <p:childTnLst>
                              <p:par>
                                <p:cTn id="24" presetID="7" presetClass="entr" presetSubtype="8" fill="hold" grpId="0" nodeType="after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additive="base">
                                        <p:cTn id="26" dur="2000" fill="hold"/>
                                        <p:tgtEl>
                                          <p:spTgt spid="2">
                                            <p:txEl>
                                              <p:pRg st="2" end="2"/>
                                            </p:txEl>
                                          </p:spTgt>
                                        </p:tgtEl>
                                        <p:attrNameLst>
                                          <p:attrName>ppt_x</p:attrName>
                                        </p:attrNameLst>
                                      </p:cBhvr>
                                      <p:tavLst>
                                        <p:tav tm="0">
                                          <p:val>
                                            <p:strVal val="0-#ppt_w/2"/>
                                          </p:val>
                                        </p:tav>
                                        <p:tav tm="100000">
                                          <p:val>
                                            <p:strVal val="#ppt_x"/>
                                          </p:val>
                                        </p:tav>
                                      </p:tavLst>
                                    </p:anim>
                                    <p:anim calcmode="lin" valueType="num">
                                      <p:cBhvr additive="base">
                                        <p:cTn id="27" dur="2000" fill="hold"/>
                                        <p:tgtEl>
                                          <p:spTgt spid="2">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71414"/>
            <a:ext cx="9144000" cy="439718"/>
          </a:xfrm>
          <a:solidFill>
            <a:schemeClr val="tx1">
              <a:lumMod val="95000"/>
              <a:lumOff val="5000"/>
            </a:schemeClr>
          </a:solidFill>
          <a:ln w="57150">
            <a:solidFill>
              <a:schemeClr val="tx1"/>
            </a:solidFill>
          </a:ln>
        </p:spPr>
        <p:txBody>
          <a:bodyPr>
            <a:noAutofit/>
          </a:bodyPr>
          <a:lstStyle/>
          <a:p>
            <a:r>
              <a:rPr lang="en-US" sz="2400" dirty="0" smtClean="0">
                <a:solidFill>
                  <a:schemeClr val="bg1"/>
                </a:solidFill>
              </a:rPr>
              <a:t>E. PENDEKATAN MANAJEMEN MODERN.</a:t>
            </a:r>
            <a:endParaRPr lang="en-US" sz="2400" dirty="0">
              <a:solidFill>
                <a:schemeClr val="bg1"/>
              </a:solidFill>
            </a:endParaRPr>
          </a:p>
        </p:txBody>
      </p:sp>
      <p:sp>
        <p:nvSpPr>
          <p:cNvPr id="2" name="Content Placeholder 1"/>
          <p:cNvSpPr>
            <a:spLocks noGrp="1"/>
          </p:cNvSpPr>
          <p:nvPr>
            <p:ph idx="1"/>
          </p:nvPr>
        </p:nvSpPr>
        <p:spPr>
          <a:xfrm>
            <a:off x="0" y="642918"/>
            <a:ext cx="9144000" cy="6215082"/>
          </a:xfrm>
          <a:solidFill>
            <a:srgbClr val="00B0F0"/>
          </a:solidFill>
          <a:ln w="76200">
            <a:noFill/>
          </a:ln>
        </p:spPr>
        <p:txBody>
          <a:bodyPr>
            <a:normAutofit fontScale="92500" lnSpcReduction="20000"/>
          </a:bodyPr>
          <a:lstStyle/>
          <a:p>
            <a:pPr>
              <a:buNone/>
            </a:pPr>
            <a:r>
              <a:rPr lang="en-US" b="1" dirty="0" smtClean="0"/>
              <a:t>S</a:t>
            </a:r>
            <a:r>
              <a:rPr lang="id-ID" b="1" dirty="0" smtClean="0"/>
              <a:t>u</a:t>
            </a:r>
            <a:r>
              <a:rPr lang="en-US" b="1" dirty="0" err="1" smtClean="0"/>
              <a:t>atu</a:t>
            </a:r>
            <a:r>
              <a:rPr lang="en-US" b="1" dirty="0" smtClean="0"/>
              <a:t> </a:t>
            </a:r>
            <a:r>
              <a:rPr lang="en-US" b="1" dirty="0" err="1" smtClean="0"/>
              <a:t>anggapan</a:t>
            </a:r>
            <a:r>
              <a:rPr lang="en-US" b="1" dirty="0" smtClean="0"/>
              <a:t> yang </a:t>
            </a:r>
            <a:r>
              <a:rPr lang="en-US" b="1" dirty="0" err="1" smtClean="0"/>
              <a:t>digunakan</a:t>
            </a:r>
            <a:r>
              <a:rPr lang="en-US" b="1" dirty="0" smtClean="0"/>
              <a:t> </a:t>
            </a:r>
            <a:r>
              <a:rPr lang="en-US" b="1" dirty="0" err="1" smtClean="0"/>
              <a:t>dalam</a:t>
            </a:r>
            <a:r>
              <a:rPr lang="en-US" b="1" dirty="0" smtClean="0"/>
              <a:t> </a:t>
            </a:r>
            <a:r>
              <a:rPr lang="en-US" b="1" dirty="0" err="1" smtClean="0"/>
              <a:t>pendekatan</a:t>
            </a:r>
            <a:r>
              <a:rPr lang="en-US" b="1" dirty="0" smtClean="0"/>
              <a:t> </a:t>
            </a:r>
            <a:r>
              <a:rPr lang="en-US" b="1" dirty="0" err="1" smtClean="0"/>
              <a:t>ini</a:t>
            </a:r>
            <a:r>
              <a:rPr lang="en-US" b="1" dirty="0" smtClean="0"/>
              <a:t> </a:t>
            </a:r>
            <a:r>
              <a:rPr lang="en-US" b="1" dirty="0" err="1" smtClean="0"/>
              <a:t>adalah</a:t>
            </a:r>
            <a:r>
              <a:rPr lang="en-US" b="1" dirty="0" smtClean="0"/>
              <a:t> </a:t>
            </a:r>
            <a:r>
              <a:rPr lang="en-US" b="1" dirty="0" err="1" smtClean="0"/>
              <a:t>bahwa</a:t>
            </a:r>
            <a:r>
              <a:rPr lang="en-US" b="1" dirty="0" smtClean="0"/>
              <a:t> </a:t>
            </a:r>
            <a:r>
              <a:rPr lang="en-US" b="1" dirty="0" err="1" smtClean="0"/>
              <a:t>manusia</a:t>
            </a:r>
            <a:r>
              <a:rPr lang="en-US" b="1" dirty="0" smtClean="0"/>
              <a:t> </a:t>
            </a:r>
            <a:r>
              <a:rPr lang="en-US" b="1" dirty="0" err="1" smtClean="0"/>
              <a:t>memiliki</a:t>
            </a:r>
            <a:r>
              <a:rPr lang="en-US" b="1" dirty="0" smtClean="0"/>
              <a:t> </a:t>
            </a:r>
            <a:r>
              <a:rPr lang="en-US" b="1" dirty="0" err="1" smtClean="0"/>
              <a:t>kebutuhan</a:t>
            </a:r>
            <a:r>
              <a:rPr lang="en-US" b="1" dirty="0" smtClean="0"/>
              <a:t> </a:t>
            </a:r>
            <a:r>
              <a:rPr lang="en-US" b="1" dirty="0" err="1" smtClean="0"/>
              <a:t>yg</a:t>
            </a:r>
            <a:r>
              <a:rPr lang="en-US" b="1" dirty="0" smtClean="0"/>
              <a:t> </a:t>
            </a:r>
            <a:r>
              <a:rPr lang="en-US" b="1" dirty="0" err="1" smtClean="0"/>
              <a:t>beraneka</a:t>
            </a:r>
            <a:r>
              <a:rPr lang="en-US" b="1" dirty="0" smtClean="0"/>
              <a:t> </a:t>
            </a:r>
            <a:r>
              <a:rPr lang="en-US" b="1" dirty="0" err="1" smtClean="0"/>
              <a:t>ragam</a:t>
            </a:r>
            <a:r>
              <a:rPr lang="en-US" b="1" dirty="0" smtClean="0"/>
              <a:t> </a:t>
            </a:r>
            <a:r>
              <a:rPr lang="en-US" b="1" dirty="0" err="1" smtClean="0"/>
              <a:t>dan</a:t>
            </a:r>
            <a:r>
              <a:rPr lang="en-US" b="1" dirty="0" smtClean="0"/>
              <a:t> </a:t>
            </a:r>
            <a:r>
              <a:rPr lang="en-US" b="1" dirty="0" err="1" smtClean="0"/>
              <a:t>mengalami</a:t>
            </a:r>
            <a:r>
              <a:rPr lang="en-US" b="1" dirty="0" smtClean="0"/>
              <a:t> </a:t>
            </a:r>
            <a:r>
              <a:rPr lang="en-US" b="1" dirty="0" err="1" smtClean="0"/>
              <a:t>perubahan</a:t>
            </a:r>
            <a:r>
              <a:rPr lang="en-US" b="1" dirty="0" smtClean="0"/>
              <a:t> </a:t>
            </a:r>
            <a:r>
              <a:rPr lang="en-US" b="1" dirty="0" err="1" smtClean="0"/>
              <a:t>begitu</a:t>
            </a:r>
            <a:r>
              <a:rPr lang="en-US" b="1" dirty="0" smtClean="0"/>
              <a:t> </a:t>
            </a:r>
            <a:r>
              <a:rPr lang="en-US" b="1" dirty="0" err="1" smtClean="0"/>
              <a:t>cepat</a:t>
            </a:r>
            <a:r>
              <a:rPr lang="en-US" b="1" dirty="0" smtClean="0"/>
              <a:t>. </a:t>
            </a:r>
            <a:r>
              <a:rPr lang="en-US" b="1" dirty="0" err="1" smtClean="0"/>
              <a:t>Oleh</a:t>
            </a:r>
            <a:r>
              <a:rPr lang="en-US" b="1" dirty="0" smtClean="0"/>
              <a:t> </a:t>
            </a:r>
            <a:r>
              <a:rPr lang="en-US" b="1" dirty="0" err="1" smtClean="0"/>
              <a:t>karena</a:t>
            </a:r>
            <a:r>
              <a:rPr lang="en-US" b="1" dirty="0" smtClean="0"/>
              <a:t> </a:t>
            </a:r>
            <a:r>
              <a:rPr lang="en-US" b="1" dirty="0" err="1" smtClean="0"/>
              <a:t>itu</a:t>
            </a:r>
            <a:r>
              <a:rPr lang="en-US" b="1" dirty="0" smtClean="0"/>
              <a:t> </a:t>
            </a:r>
            <a:r>
              <a:rPr lang="en-US" b="1" dirty="0" err="1" smtClean="0"/>
              <a:t>pendekatan</a:t>
            </a:r>
            <a:r>
              <a:rPr lang="en-US" b="1" dirty="0" smtClean="0"/>
              <a:t> </a:t>
            </a:r>
            <a:r>
              <a:rPr lang="en-US" b="1" dirty="0" err="1" smtClean="0"/>
              <a:t>manajemen</a:t>
            </a:r>
            <a:r>
              <a:rPr lang="en-US" b="1" dirty="0" smtClean="0"/>
              <a:t> </a:t>
            </a:r>
            <a:r>
              <a:rPr lang="en-US" b="1" dirty="0" err="1" smtClean="0"/>
              <a:t>moderen</a:t>
            </a:r>
            <a:r>
              <a:rPr lang="en-US" b="1" dirty="0" smtClean="0"/>
              <a:t> </a:t>
            </a:r>
            <a:r>
              <a:rPr lang="en-US" b="1" dirty="0" err="1" smtClean="0"/>
              <a:t>menilai</a:t>
            </a:r>
            <a:r>
              <a:rPr lang="en-US" b="1" dirty="0" smtClean="0"/>
              <a:t> </a:t>
            </a:r>
            <a:r>
              <a:rPr lang="en-US" b="1" dirty="0" err="1" smtClean="0"/>
              <a:t>bahwa</a:t>
            </a:r>
            <a:r>
              <a:rPr lang="en-US" b="1" dirty="0" smtClean="0"/>
              <a:t> </a:t>
            </a:r>
            <a:r>
              <a:rPr lang="en-US" b="1" dirty="0" err="1" smtClean="0"/>
              <a:t>tidak</a:t>
            </a:r>
            <a:r>
              <a:rPr lang="en-US" b="1" dirty="0" smtClean="0"/>
              <a:t> </a:t>
            </a:r>
            <a:r>
              <a:rPr lang="en-US" b="1" dirty="0" err="1" smtClean="0"/>
              <a:t>ada</a:t>
            </a:r>
            <a:r>
              <a:rPr lang="en-US" b="1" dirty="0" smtClean="0"/>
              <a:t> </a:t>
            </a:r>
            <a:r>
              <a:rPr lang="en-US" b="1" dirty="0" err="1" smtClean="0"/>
              <a:t>satu</a:t>
            </a:r>
            <a:r>
              <a:rPr lang="en-US" b="1" dirty="0" smtClean="0"/>
              <a:t> </a:t>
            </a:r>
            <a:r>
              <a:rPr lang="en-US" b="1" dirty="0" err="1" smtClean="0"/>
              <a:t>cara</a:t>
            </a:r>
            <a:r>
              <a:rPr lang="en-US" b="1" dirty="0" smtClean="0"/>
              <a:t> </a:t>
            </a:r>
            <a:r>
              <a:rPr lang="en-US" b="1" dirty="0" err="1" smtClean="0"/>
              <a:t>atau</a:t>
            </a:r>
            <a:r>
              <a:rPr lang="en-US" b="1" dirty="0" smtClean="0"/>
              <a:t> </a:t>
            </a:r>
            <a:r>
              <a:rPr lang="en-US" b="1" dirty="0" err="1" smtClean="0"/>
              <a:t>pendekatan</a:t>
            </a:r>
            <a:r>
              <a:rPr lang="en-US" b="1" dirty="0" smtClean="0"/>
              <a:t> yang </a:t>
            </a:r>
            <a:r>
              <a:rPr lang="en-US" b="1" dirty="0" err="1" smtClean="0"/>
              <a:t>dapat</a:t>
            </a:r>
            <a:r>
              <a:rPr lang="en-US" b="1" dirty="0" smtClean="0"/>
              <a:t> </a:t>
            </a:r>
            <a:r>
              <a:rPr lang="en-US" b="1" dirty="0" err="1" smtClean="0"/>
              <a:t>digunakan</a:t>
            </a:r>
            <a:r>
              <a:rPr lang="en-US" b="1" dirty="0" smtClean="0"/>
              <a:t> </a:t>
            </a:r>
            <a:r>
              <a:rPr lang="en-US" b="1" dirty="0" err="1" smtClean="0"/>
              <a:t>pada</a:t>
            </a:r>
            <a:r>
              <a:rPr lang="en-US" b="1" dirty="0" smtClean="0"/>
              <a:t> </a:t>
            </a:r>
            <a:r>
              <a:rPr lang="en-US" b="1" dirty="0" err="1" smtClean="0"/>
              <a:t>seluruh</a:t>
            </a:r>
            <a:r>
              <a:rPr lang="en-US" b="1" dirty="0" smtClean="0"/>
              <a:t> </a:t>
            </a:r>
            <a:r>
              <a:rPr lang="en-US" b="1" dirty="0" err="1" smtClean="0"/>
              <a:t>situasi</a:t>
            </a:r>
            <a:r>
              <a:rPr lang="en-US" b="1" dirty="0" smtClean="0"/>
              <a:t>. </a:t>
            </a:r>
          </a:p>
          <a:p>
            <a:pPr>
              <a:buNone/>
            </a:pPr>
            <a:r>
              <a:rPr lang="en-US" b="1" dirty="0" err="1" smtClean="0"/>
              <a:t>Manjemen</a:t>
            </a:r>
            <a:r>
              <a:rPr lang="en-US" b="1" dirty="0" smtClean="0"/>
              <a:t> modern </a:t>
            </a:r>
            <a:r>
              <a:rPr lang="en-US" b="1" dirty="0" err="1" smtClean="0"/>
              <a:t>pada</a:t>
            </a:r>
            <a:r>
              <a:rPr lang="en-US" b="1" dirty="0" smtClean="0"/>
              <a:t> </a:t>
            </a:r>
            <a:r>
              <a:rPr lang="en-US" b="1" dirty="0" err="1" smtClean="0"/>
              <a:t>dasarnya</a:t>
            </a:r>
            <a:r>
              <a:rPr lang="en-US" b="1" dirty="0" smtClean="0"/>
              <a:t> </a:t>
            </a:r>
            <a:r>
              <a:rPr lang="en-US" b="1" dirty="0" err="1" smtClean="0"/>
              <a:t>di</a:t>
            </a:r>
            <a:r>
              <a:rPr lang="en-US" b="1" dirty="0" smtClean="0"/>
              <a:t> </a:t>
            </a:r>
            <a:r>
              <a:rPr lang="en-US" b="1" dirty="0" err="1" smtClean="0"/>
              <a:t>bangun</a:t>
            </a:r>
            <a:r>
              <a:rPr lang="en-US" b="1" dirty="0" smtClean="0"/>
              <a:t> </a:t>
            </a:r>
            <a:r>
              <a:rPr lang="en-US" b="1" dirty="0" err="1" smtClean="0"/>
              <a:t>atas</a:t>
            </a:r>
            <a:r>
              <a:rPr lang="en-US" b="1" dirty="0" smtClean="0"/>
              <a:t> </a:t>
            </a:r>
            <a:r>
              <a:rPr lang="en-US" b="1" dirty="0" err="1" smtClean="0"/>
              <a:t>dua</a:t>
            </a:r>
            <a:r>
              <a:rPr lang="en-US" b="1" dirty="0" smtClean="0"/>
              <a:t> </a:t>
            </a:r>
            <a:r>
              <a:rPr lang="en-US" b="1" dirty="0" err="1" smtClean="0"/>
              <a:t>konsep</a:t>
            </a:r>
            <a:r>
              <a:rPr lang="en-US" b="1" dirty="0" smtClean="0"/>
              <a:t> </a:t>
            </a:r>
            <a:r>
              <a:rPr lang="en-US" b="1" dirty="0" err="1" smtClean="0"/>
              <a:t>utama</a:t>
            </a:r>
            <a:r>
              <a:rPr lang="en-US" b="1" dirty="0" smtClean="0"/>
              <a:t> </a:t>
            </a:r>
            <a:r>
              <a:rPr lang="en-US" b="1" dirty="0" err="1" smtClean="0"/>
              <a:t>yaitu</a:t>
            </a:r>
            <a:r>
              <a:rPr lang="en-US" b="1" dirty="0" smtClean="0"/>
              <a:t> :</a:t>
            </a:r>
          </a:p>
          <a:p>
            <a:pPr marL="624078" indent="-514350">
              <a:buFont typeface="+mj-lt"/>
              <a:buAutoNum type="arabicParenR"/>
            </a:pPr>
            <a:r>
              <a:rPr lang="en-US" b="1" dirty="0" err="1" smtClean="0"/>
              <a:t>Teori</a:t>
            </a:r>
            <a:r>
              <a:rPr lang="en-US" b="1" dirty="0" smtClean="0"/>
              <a:t> </a:t>
            </a:r>
            <a:r>
              <a:rPr lang="en-US" b="1" dirty="0" err="1" smtClean="0"/>
              <a:t>tentang</a:t>
            </a:r>
            <a:r>
              <a:rPr lang="en-US" b="1" dirty="0" smtClean="0"/>
              <a:t> </a:t>
            </a:r>
            <a:r>
              <a:rPr lang="en-US" b="1" dirty="0" err="1" smtClean="0"/>
              <a:t>perilaku</a:t>
            </a:r>
            <a:r>
              <a:rPr lang="en-US" b="1" dirty="0" smtClean="0"/>
              <a:t> </a:t>
            </a:r>
            <a:r>
              <a:rPr lang="en-US" b="1" dirty="0" err="1" smtClean="0"/>
              <a:t>organisasi</a:t>
            </a:r>
            <a:r>
              <a:rPr lang="en-US" b="1" dirty="0" smtClean="0"/>
              <a:t>(organizational </a:t>
            </a:r>
            <a:r>
              <a:rPr lang="en-US" b="1" dirty="0" err="1" smtClean="0"/>
              <a:t>behaviour</a:t>
            </a:r>
            <a:r>
              <a:rPr lang="en-US" b="1" dirty="0" smtClean="0"/>
              <a:t>)</a:t>
            </a:r>
          </a:p>
          <a:p>
            <a:pPr marL="624078" indent="-514350">
              <a:buAutoNum type="arabicParenR"/>
            </a:pPr>
            <a:r>
              <a:rPr lang="en-US" b="1" dirty="0" err="1" smtClean="0"/>
              <a:t>Manajemen</a:t>
            </a:r>
            <a:r>
              <a:rPr lang="en-US" b="1" dirty="0" smtClean="0"/>
              <a:t> </a:t>
            </a:r>
            <a:r>
              <a:rPr lang="en-US" b="1" dirty="0" err="1" smtClean="0"/>
              <a:t>kuantitatif</a:t>
            </a:r>
            <a:r>
              <a:rPr lang="en-US" b="1" dirty="0" smtClean="0"/>
              <a:t>  (management science).</a:t>
            </a:r>
          </a:p>
          <a:p>
            <a:pPr>
              <a:buNone/>
            </a:pPr>
            <a:r>
              <a:rPr lang="en-US" b="1" dirty="0" smtClean="0"/>
              <a:t> </a:t>
            </a:r>
          </a:p>
          <a:p>
            <a:pPr>
              <a:buNone/>
            </a:pPr>
            <a:r>
              <a:rPr lang="en-US" dirty="0" smtClean="0"/>
              <a:t> </a:t>
            </a:r>
            <a:endParaRPr lang="en-US" dirty="0"/>
          </a:p>
        </p:txBody>
      </p:sp>
    </p:spTree>
  </p:cSld>
  <p:clrMapOvr>
    <a:masterClrMapping/>
  </p:clrMapOvr>
  <p:transition spd="slow">
    <p:dissolve/>
    <p:sndAc>
      <p:stSnd>
        <p:snd r:embed="rId3" name="drumroll.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plus(in)">
                                      <p:cBhvr>
                                        <p:cTn id="7" dur="2000"/>
                                        <p:tgtEl>
                                          <p:spTgt spid="3"/>
                                        </p:tgtEl>
                                      </p:cBhvr>
                                    </p:animEffect>
                                  </p:childTnLst>
                                </p:cTn>
                              </p:par>
                            </p:childTnLst>
                          </p:cTn>
                        </p:par>
                        <p:par>
                          <p:cTn id="8" fill="hold">
                            <p:stCondLst>
                              <p:cond delay="2000"/>
                            </p:stCondLst>
                            <p:childTnLst>
                              <p:par>
                                <p:cTn id="9" presetID="13" presetClass="entr" presetSubtype="16" fill="hold" grpId="0" nodeType="afterEffect">
                                  <p:stCondLst>
                                    <p:cond delay="0"/>
                                  </p:stCondLst>
                                  <p:childTnLst>
                                    <p:set>
                                      <p:cBhvr>
                                        <p:cTn id="10" dur="1" fill="hold">
                                          <p:stCondLst>
                                            <p:cond delay="0"/>
                                          </p:stCondLst>
                                        </p:cTn>
                                        <p:tgtEl>
                                          <p:spTgt spid="2">
                                            <p:bg/>
                                          </p:spTgt>
                                        </p:tgtEl>
                                        <p:attrNameLst>
                                          <p:attrName>style.visibility</p:attrName>
                                        </p:attrNameLst>
                                      </p:cBhvr>
                                      <p:to>
                                        <p:strVal val="visible"/>
                                      </p:to>
                                    </p:set>
                                    <p:animEffect transition="in" filter="plus(in)">
                                      <p:cBhvr>
                                        <p:cTn id="11" dur="2000"/>
                                        <p:tgtEl>
                                          <p:spTgt spid="2">
                                            <p:bg/>
                                          </p:spTgt>
                                        </p:tgtEl>
                                      </p:cBhvr>
                                    </p:animEffect>
                                  </p:childTnLst>
                                </p:cTn>
                              </p:par>
                            </p:childTnLst>
                          </p:cTn>
                        </p:par>
                        <p:par>
                          <p:cTn id="12" fill="hold">
                            <p:stCondLst>
                              <p:cond delay="4000"/>
                            </p:stCondLst>
                            <p:childTnLst>
                              <p:par>
                                <p:cTn id="13" presetID="13" presetClass="entr" presetSubtype="16" fill="hold" grpId="0" nodeType="after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plus(in)">
                                      <p:cBhvr>
                                        <p:cTn id="15" dur="2000"/>
                                        <p:tgtEl>
                                          <p:spTgt spid="2">
                                            <p:txEl>
                                              <p:pRg st="0" end="0"/>
                                            </p:txEl>
                                          </p:spTgt>
                                        </p:tgtEl>
                                      </p:cBhvr>
                                    </p:animEffect>
                                  </p:childTnLst>
                                </p:cTn>
                              </p:par>
                            </p:childTnLst>
                          </p:cTn>
                        </p:par>
                        <p:par>
                          <p:cTn id="16" fill="hold">
                            <p:stCondLst>
                              <p:cond delay="6000"/>
                            </p:stCondLst>
                            <p:childTnLst>
                              <p:par>
                                <p:cTn id="17" presetID="13" presetClass="entr" presetSubtype="16" fill="hold" grpId="0" nodeType="after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plus(in)">
                                      <p:cBhvr>
                                        <p:cTn id="19" dur="2000"/>
                                        <p:tgtEl>
                                          <p:spTgt spid="2">
                                            <p:txEl>
                                              <p:pRg st="1" end="1"/>
                                            </p:txEl>
                                          </p:spTgt>
                                        </p:tgtEl>
                                      </p:cBhvr>
                                    </p:animEffect>
                                  </p:childTnLst>
                                </p:cTn>
                              </p:par>
                            </p:childTnLst>
                          </p:cTn>
                        </p:par>
                        <p:par>
                          <p:cTn id="20" fill="hold">
                            <p:stCondLst>
                              <p:cond delay="8000"/>
                            </p:stCondLst>
                            <p:childTnLst>
                              <p:par>
                                <p:cTn id="21" presetID="13" presetClass="entr" presetSubtype="16" fill="hold" grpId="0" nodeType="after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plus(in)">
                                      <p:cBhvr>
                                        <p:cTn id="23" dur="2000"/>
                                        <p:tgtEl>
                                          <p:spTgt spid="2">
                                            <p:txEl>
                                              <p:pRg st="2" end="2"/>
                                            </p:txEl>
                                          </p:spTgt>
                                        </p:tgtEl>
                                      </p:cBhvr>
                                    </p:animEffect>
                                  </p:childTnLst>
                                </p:cTn>
                              </p:par>
                            </p:childTnLst>
                          </p:cTn>
                        </p:par>
                        <p:par>
                          <p:cTn id="24" fill="hold">
                            <p:stCondLst>
                              <p:cond delay="10000"/>
                            </p:stCondLst>
                            <p:childTnLst>
                              <p:par>
                                <p:cTn id="25" presetID="13" presetClass="entr" presetSubtype="16" fill="hold" grpId="0" nodeType="after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plus(in)">
                                      <p:cBhvr>
                                        <p:cTn id="27" dur="2000"/>
                                        <p:tgtEl>
                                          <p:spTgt spid="2">
                                            <p:txEl>
                                              <p:pRg st="3" end="3"/>
                                            </p:txEl>
                                          </p:spTgt>
                                        </p:tgtEl>
                                      </p:cBhvr>
                                    </p:animEffect>
                                  </p:childTnLst>
                                </p:cTn>
                              </p:par>
                            </p:childTnLst>
                          </p:cTn>
                        </p:par>
                        <p:par>
                          <p:cTn id="28" fill="hold">
                            <p:stCondLst>
                              <p:cond delay="12000"/>
                            </p:stCondLst>
                            <p:childTnLst>
                              <p:par>
                                <p:cTn id="29" presetID="13" presetClass="entr" presetSubtype="16" fill="hold" grpId="0" nodeType="after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plus(in)">
                                      <p:cBhvr>
                                        <p:cTn id="31" dur="2000"/>
                                        <p:tgtEl>
                                          <p:spTgt spid="2">
                                            <p:txEl>
                                              <p:pRg st="4" end="4"/>
                                            </p:txEl>
                                          </p:spTgt>
                                        </p:tgtEl>
                                      </p:cBhvr>
                                    </p:animEffect>
                                  </p:childTnLst>
                                </p:cTn>
                              </p:par>
                            </p:childTnLst>
                          </p:cTn>
                        </p:par>
                        <p:par>
                          <p:cTn id="32" fill="hold">
                            <p:stCondLst>
                              <p:cond delay="14000"/>
                            </p:stCondLst>
                            <p:childTnLst>
                              <p:par>
                                <p:cTn id="33" presetID="13" presetClass="entr" presetSubtype="16" fill="hold" grpId="0" nodeType="after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plus(in)">
                                      <p:cBhvr>
                                        <p:cTn id="35" dur="2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build="p"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42852"/>
            <a:ext cx="9144000" cy="368280"/>
          </a:xfrm>
          <a:solidFill>
            <a:srgbClr val="FFFF00"/>
          </a:solidFill>
        </p:spPr>
        <p:txBody>
          <a:bodyPr>
            <a:noAutofit/>
          </a:bodyPr>
          <a:lstStyle/>
          <a:p>
            <a:r>
              <a:rPr lang="en-US" sz="2400" dirty="0" smtClean="0"/>
              <a:t>1. </a:t>
            </a:r>
            <a:r>
              <a:rPr lang="en-US" sz="2400" dirty="0" err="1" smtClean="0"/>
              <a:t>Teori</a:t>
            </a:r>
            <a:r>
              <a:rPr lang="en-US" sz="2400" dirty="0" smtClean="0"/>
              <a:t> </a:t>
            </a:r>
            <a:r>
              <a:rPr lang="en-US" sz="2400" dirty="0" err="1" smtClean="0"/>
              <a:t>Perilaku</a:t>
            </a:r>
            <a:endParaRPr lang="en-US" sz="2400" dirty="0"/>
          </a:p>
        </p:txBody>
      </p:sp>
      <p:sp>
        <p:nvSpPr>
          <p:cNvPr id="2" name="Content Placeholder 1"/>
          <p:cNvSpPr>
            <a:spLocks noGrp="1"/>
          </p:cNvSpPr>
          <p:nvPr>
            <p:ph idx="1"/>
          </p:nvPr>
        </p:nvSpPr>
        <p:spPr>
          <a:xfrm>
            <a:off x="0" y="642918"/>
            <a:ext cx="9144000" cy="6215082"/>
          </a:xfrm>
          <a:solidFill>
            <a:schemeClr val="accent1">
              <a:lumMod val="60000"/>
              <a:lumOff val="40000"/>
            </a:schemeClr>
          </a:solidFill>
        </p:spPr>
        <p:txBody>
          <a:bodyPr>
            <a:normAutofit fontScale="92500" lnSpcReduction="20000"/>
          </a:bodyPr>
          <a:lstStyle/>
          <a:p>
            <a:pPr>
              <a:buNone/>
            </a:pPr>
            <a:r>
              <a:rPr lang="en-US" dirty="0" err="1" smtClean="0">
                <a:solidFill>
                  <a:schemeClr val="accent6">
                    <a:lumMod val="50000"/>
                  </a:schemeClr>
                </a:solidFill>
              </a:rPr>
              <a:t>Pandangan-pandangan</a:t>
            </a:r>
            <a:r>
              <a:rPr lang="en-US" dirty="0" smtClean="0">
                <a:solidFill>
                  <a:schemeClr val="accent6">
                    <a:lumMod val="50000"/>
                  </a:schemeClr>
                </a:solidFill>
              </a:rPr>
              <a:t> </a:t>
            </a:r>
            <a:r>
              <a:rPr lang="en-US" dirty="0" err="1" smtClean="0">
                <a:solidFill>
                  <a:schemeClr val="accent6">
                    <a:lumMod val="50000"/>
                  </a:schemeClr>
                </a:solidFill>
              </a:rPr>
              <a:t>umum</a:t>
            </a:r>
            <a:r>
              <a:rPr lang="en-US" dirty="0" smtClean="0">
                <a:solidFill>
                  <a:schemeClr val="accent6">
                    <a:lumMod val="50000"/>
                  </a:schemeClr>
                </a:solidFill>
              </a:rPr>
              <a:t> </a:t>
            </a:r>
            <a:r>
              <a:rPr lang="en-US" dirty="0" err="1" smtClean="0">
                <a:solidFill>
                  <a:schemeClr val="accent6">
                    <a:lumMod val="50000"/>
                  </a:schemeClr>
                </a:solidFill>
              </a:rPr>
              <a:t>dalam</a:t>
            </a:r>
            <a:r>
              <a:rPr lang="en-US" dirty="0" smtClean="0">
                <a:solidFill>
                  <a:schemeClr val="accent6">
                    <a:lumMod val="50000"/>
                  </a:schemeClr>
                </a:solidFill>
              </a:rPr>
              <a:t> </a:t>
            </a:r>
            <a:r>
              <a:rPr lang="en-US" dirty="0" err="1" smtClean="0">
                <a:solidFill>
                  <a:schemeClr val="accent6">
                    <a:lumMod val="50000"/>
                  </a:schemeClr>
                </a:solidFill>
              </a:rPr>
              <a:t>teori</a:t>
            </a:r>
            <a:r>
              <a:rPr lang="en-US" dirty="0" smtClean="0">
                <a:solidFill>
                  <a:schemeClr val="accent6">
                    <a:lumMod val="50000"/>
                  </a:schemeClr>
                </a:solidFill>
              </a:rPr>
              <a:t> </a:t>
            </a:r>
            <a:r>
              <a:rPr lang="en-US" dirty="0" err="1" smtClean="0">
                <a:solidFill>
                  <a:schemeClr val="accent6">
                    <a:lumMod val="50000"/>
                  </a:schemeClr>
                </a:solidFill>
              </a:rPr>
              <a:t>perilaku</a:t>
            </a:r>
            <a:r>
              <a:rPr lang="en-US" dirty="0" smtClean="0">
                <a:solidFill>
                  <a:schemeClr val="accent6">
                    <a:lumMod val="50000"/>
                  </a:schemeClr>
                </a:solidFill>
              </a:rPr>
              <a:t> </a:t>
            </a:r>
            <a:r>
              <a:rPr lang="en-US" dirty="0" err="1" smtClean="0">
                <a:solidFill>
                  <a:schemeClr val="accent6">
                    <a:lumMod val="50000"/>
                  </a:schemeClr>
                </a:solidFill>
              </a:rPr>
              <a:t>ini</a:t>
            </a:r>
            <a:r>
              <a:rPr lang="en-US" dirty="0" smtClean="0">
                <a:solidFill>
                  <a:schemeClr val="accent6">
                    <a:lumMod val="50000"/>
                  </a:schemeClr>
                </a:solidFill>
              </a:rPr>
              <a:t> </a:t>
            </a:r>
            <a:r>
              <a:rPr lang="en-US" dirty="0" err="1" smtClean="0">
                <a:solidFill>
                  <a:schemeClr val="accent6">
                    <a:lumMod val="50000"/>
                  </a:schemeClr>
                </a:solidFill>
              </a:rPr>
              <a:t>ditandai</a:t>
            </a:r>
            <a:r>
              <a:rPr lang="en-US" dirty="0" smtClean="0">
                <a:solidFill>
                  <a:schemeClr val="accent6">
                    <a:lumMod val="50000"/>
                  </a:schemeClr>
                </a:solidFill>
              </a:rPr>
              <a:t> </a:t>
            </a:r>
            <a:r>
              <a:rPr lang="en-US" dirty="0" err="1" smtClean="0">
                <a:solidFill>
                  <a:schemeClr val="accent6">
                    <a:lumMod val="50000"/>
                  </a:schemeClr>
                </a:solidFill>
              </a:rPr>
              <a:t>oleh</a:t>
            </a:r>
            <a:r>
              <a:rPr lang="en-US" dirty="0" smtClean="0">
                <a:solidFill>
                  <a:schemeClr val="accent6">
                    <a:lumMod val="50000"/>
                  </a:schemeClr>
                </a:solidFill>
              </a:rPr>
              <a:t> </a:t>
            </a:r>
            <a:r>
              <a:rPr lang="en-US" dirty="0" err="1" smtClean="0">
                <a:solidFill>
                  <a:schemeClr val="accent6">
                    <a:lumMod val="50000"/>
                  </a:schemeClr>
                </a:solidFill>
              </a:rPr>
              <a:t>tiga</a:t>
            </a:r>
            <a:r>
              <a:rPr lang="en-US" dirty="0" smtClean="0">
                <a:solidFill>
                  <a:schemeClr val="accent6">
                    <a:lumMod val="50000"/>
                  </a:schemeClr>
                </a:solidFill>
              </a:rPr>
              <a:t> </a:t>
            </a:r>
            <a:r>
              <a:rPr lang="en-US" dirty="0" err="1" smtClean="0">
                <a:solidFill>
                  <a:schemeClr val="accent6">
                    <a:lumMod val="50000"/>
                  </a:schemeClr>
                </a:solidFill>
              </a:rPr>
              <a:t>tingkatan</a:t>
            </a:r>
            <a:r>
              <a:rPr lang="en-US" dirty="0" smtClean="0">
                <a:solidFill>
                  <a:schemeClr val="accent6">
                    <a:lumMod val="50000"/>
                  </a:schemeClr>
                </a:solidFill>
              </a:rPr>
              <a:t> </a:t>
            </a:r>
            <a:r>
              <a:rPr lang="en-US" dirty="0" err="1" smtClean="0">
                <a:solidFill>
                  <a:schemeClr val="accent6">
                    <a:lumMod val="50000"/>
                  </a:schemeClr>
                </a:solidFill>
              </a:rPr>
              <a:t>kelompok</a:t>
            </a:r>
            <a:r>
              <a:rPr lang="en-US" dirty="0" smtClean="0">
                <a:solidFill>
                  <a:schemeClr val="accent6">
                    <a:lumMod val="50000"/>
                  </a:schemeClr>
                </a:solidFill>
              </a:rPr>
              <a:t> </a:t>
            </a:r>
            <a:r>
              <a:rPr lang="en-US" dirty="0" err="1" smtClean="0">
                <a:solidFill>
                  <a:schemeClr val="accent6">
                    <a:lumMod val="50000"/>
                  </a:schemeClr>
                </a:solidFill>
              </a:rPr>
              <a:t>perilaku.yaitu</a:t>
            </a:r>
            <a:r>
              <a:rPr lang="en-US" dirty="0" smtClean="0">
                <a:solidFill>
                  <a:schemeClr val="accent6">
                    <a:lumMod val="50000"/>
                  </a:schemeClr>
                </a:solidFill>
              </a:rPr>
              <a:t> 1) </a:t>
            </a:r>
            <a:r>
              <a:rPr lang="en-US" dirty="0" err="1" smtClean="0">
                <a:solidFill>
                  <a:schemeClr val="accent6">
                    <a:lumMod val="50000"/>
                  </a:schemeClr>
                </a:solidFill>
              </a:rPr>
              <a:t>perilaku</a:t>
            </a:r>
            <a:r>
              <a:rPr lang="en-US" dirty="0" smtClean="0">
                <a:solidFill>
                  <a:schemeClr val="accent6">
                    <a:lumMod val="50000"/>
                  </a:schemeClr>
                </a:solidFill>
              </a:rPr>
              <a:t> </a:t>
            </a:r>
            <a:r>
              <a:rPr lang="en-US" dirty="0" err="1" smtClean="0">
                <a:solidFill>
                  <a:schemeClr val="accent6">
                    <a:lumMod val="50000"/>
                  </a:schemeClr>
                </a:solidFill>
              </a:rPr>
              <a:t>individu</a:t>
            </a:r>
            <a:r>
              <a:rPr lang="en-US" dirty="0" smtClean="0">
                <a:solidFill>
                  <a:schemeClr val="accent6">
                    <a:lumMod val="50000"/>
                  </a:schemeClr>
                </a:solidFill>
              </a:rPr>
              <a:t> per </a:t>
            </a:r>
            <a:r>
              <a:rPr lang="en-US" dirty="0" err="1" smtClean="0">
                <a:solidFill>
                  <a:schemeClr val="accent6">
                    <a:lumMod val="50000"/>
                  </a:schemeClr>
                </a:solidFill>
              </a:rPr>
              <a:t>individu</a:t>
            </a:r>
            <a:r>
              <a:rPr lang="en-US" dirty="0" smtClean="0">
                <a:solidFill>
                  <a:schemeClr val="accent6">
                    <a:lumMod val="50000"/>
                  </a:schemeClr>
                </a:solidFill>
              </a:rPr>
              <a:t> 2) </a:t>
            </a:r>
            <a:r>
              <a:rPr lang="en-US" dirty="0" err="1" smtClean="0">
                <a:solidFill>
                  <a:schemeClr val="accent6">
                    <a:lumMod val="50000"/>
                  </a:schemeClr>
                </a:solidFill>
              </a:rPr>
              <a:t>Perilaku</a:t>
            </a:r>
            <a:r>
              <a:rPr lang="en-US" dirty="0" smtClean="0">
                <a:solidFill>
                  <a:schemeClr val="accent6">
                    <a:lumMod val="50000"/>
                  </a:schemeClr>
                </a:solidFill>
              </a:rPr>
              <a:t> </a:t>
            </a:r>
            <a:r>
              <a:rPr lang="en-US" dirty="0" err="1" smtClean="0">
                <a:solidFill>
                  <a:schemeClr val="accent6">
                    <a:lumMod val="50000"/>
                  </a:schemeClr>
                </a:solidFill>
              </a:rPr>
              <a:t>antar</a:t>
            </a:r>
            <a:r>
              <a:rPr lang="en-US" dirty="0" smtClean="0">
                <a:solidFill>
                  <a:schemeClr val="accent6">
                    <a:lumMod val="50000"/>
                  </a:schemeClr>
                </a:solidFill>
              </a:rPr>
              <a:t> </a:t>
            </a:r>
            <a:r>
              <a:rPr lang="en-US" dirty="0" err="1" smtClean="0">
                <a:solidFill>
                  <a:schemeClr val="accent6">
                    <a:lumMod val="50000"/>
                  </a:schemeClr>
                </a:solidFill>
              </a:rPr>
              <a:t>kelompok-kelompok</a:t>
            </a:r>
            <a:r>
              <a:rPr lang="en-US" dirty="0" smtClean="0">
                <a:solidFill>
                  <a:schemeClr val="accent6">
                    <a:lumMod val="50000"/>
                  </a:schemeClr>
                </a:solidFill>
              </a:rPr>
              <a:t> </a:t>
            </a:r>
            <a:r>
              <a:rPr lang="en-US" dirty="0" err="1" smtClean="0">
                <a:solidFill>
                  <a:schemeClr val="accent6">
                    <a:lumMod val="50000"/>
                  </a:schemeClr>
                </a:solidFill>
              </a:rPr>
              <a:t>sosial</a:t>
            </a:r>
            <a:r>
              <a:rPr lang="en-US" dirty="0" smtClean="0">
                <a:solidFill>
                  <a:schemeClr val="accent6">
                    <a:lumMod val="50000"/>
                  </a:schemeClr>
                </a:solidFill>
              </a:rPr>
              <a:t>, </a:t>
            </a:r>
            <a:r>
              <a:rPr lang="en-US" dirty="0" err="1" smtClean="0">
                <a:solidFill>
                  <a:schemeClr val="accent6">
                    <a:lumMod val="50000"/>
                  </a:schemeClr>
                </a:solidFill>
              </a:rPr>
              <a:t>dan</a:t>
            </a:r>
            <a:r>
              <a:rPr lang="en-US" dirty="0" smtClean="0">
                <a:solidFill>
                  <a:schemeClr val="accent6">
                    <a:lumMod val="50000"/>
                  </a:schemeClr>
                </a:solidFill>
              </a:rPr>
              <a:t> 3) </a:t>
            </a:r>
            <a:r>
              <a:rPr lang="en-US" dirty="0" err="1" smtClean="0">
                <a:solidFill>
                  <a:schemeClr val="accent6">
                    <a:lumMod val="50000"/>
                  </a:schemeClr>
                </a:solidFill>
              </a:rPr>
              <a:t>Perilaku</a:t>
            </a:r>
            <a:r>
              <a:rPr lang="en-US" dirty="0" smtClean="0">
                <a:solidFill>
                  <a:schemeClr val="accent6">
                    <a:lumMod val="50000"/>
                  </a:schemeClr>
                </a:solidFill>
              </a:rPr>
              <a:t> </a:t>
            </a:r>
            <a:r>
              <a:rPr lang="en-US" dirty="0" err="1" smtClean="0">
                <a:solidFill>
                  <a:schemeClr val="accent6">
                    <a:lumMod val="50000"/>
                  </a:schemeClr>
                </a:solidFill>
              </a:rPr>
              <a:t>antar</a:t>
            </a:r>
            <a:r>
              <a:rPr lang="en-US" dirty="0" smtClean="0">
                <a:solidFill>
                  <a:schemeClr val="accent6">
                    <a:lumMod val="50000"/>
                  </a:schemeClr>
                </a:solidFill>
              </a:rPr>
              <a:t> </a:t>
            </a:r>
            <a:r>
              <a:rPr lang="en-US" dirty="0" err="1" smtClean="0">
                <a:solidFill>
                  <a:schemeClr val="accent6">
                    <a:lumMod val="50000"/>
                  </a:schemeClr>
                </a:solidFill>
              </a:rPr>
              <a:t>kelompk</a:t>
            </a:r>
            <a:r>
              <a:rPr lang="en-US" dirty="0" smtClean="0">
                <a:solidFill>
                  <a:schemeClr val="accent6">
                    <a:lumMod val="50000"/>
                  </a:schemeClr>
                </a:solidFill>
              </a:rPr>
              <a:t> </a:t>
            </a:r>
            <a:r>
              <a:rPr lang="en-US" dirty="0" err="1" smtClean="0">
                <a:solidFill>
                  <a:schemeClr val="accent6">
                    <a:lumMod val="50000"/>
                  </a:schemeClr>
                </a:solidFill>
              </a:rPr>
              <a:t>sosial</a:t>
            </a:r>
            <a:r>
              <a:rPr lang="en-US" dirty="0" smtClean="0">
                <a:solidFill>
                  <a:schemeClr val="accent6">
                    <a:lumMod val="50000"/>
                  </a:schemeClr>
                </a:solidFill>
              </a:rPr>
              <a:t>. </a:t>
            </a:r>
            <a:r>
              <a:rPr lang="en-US" dirty="0" err="1" smtClean="0">
                <a:solidFill>
                  <a:schemeClr val="accent6">
                    <a:lumMod val="50000"/>
                  </a:schemeClr>
                </a:solidFill>
              </a:rPr>
              <a:t>Beberapa</a:t>
            </a:r>
            <a:r>
              <a:rPr lang="en-US" dirty="0" smtClean="0">
                <a:solidFill>
                  <a:schemeClr val="accent6">
                    <a:lumMod val="50000"/>
                  </a:schemeClr>
                </a:solidFill>
              </a:rPr>
              <a:t> </a:t>
            </a:r>
            <a:r>
              <a:rPr lang="en-US" dirty="0" err="1" smtClean="0">
                <a:solidFill>
                  <a:schemeClr val="accent6">
                    <a:lumMod val="50000"/>
                  </a:schemeClr>
                </a:solidFill>
              </a:rPr>
              <a:t>nama</a:t>
            </a:r>
            <a:r>
              <a:rPr lang="en-US" dirty="0" smtClean="0">
                <a:solidFill>
                  <a:schemeClr val="accent6">
                    <a:lumMod val="50000"/>
                  </a:schemeClr>
                </a:solidFill>
              </a:rPr>
              <a:t> yang </a:t>
            </a:r>
            <a:r>
              <a:rPr lang="en-US" dirty="0" err="1" smtClean="0">
                <a:solidFill>
                  <a:schemeClr val="accent6">
                    <a:lumMod val="50000"/>
                  </a:schemeClr>
                </a:solidFill>
              </a:rPr>
              <a:t>menganut</a:t>
            </a:r>
            <a:r>
              <a:rPr lang="en-US" dirty="0" smtClean="0">
                <a:solidFill>
                  <a:schemeClr val="accent6">
                    <a:lumMod val="50000"/>
                  </a:schemeClr>
                </a:solidFill>
              </a:rPr>
              <a:t> </a:t>
            </a:r>
            <a:r>
              <a:rPr lang="en-US" dirty="0" err="1" smtClean="0">
                <a:solidFill>
                  <a:schemeClr val="accent6">
                    <a:lumMod val="50000"/>
                  </a:schemeClr>
                </a:solidFill>
              </a:rPr>
              <a:t>teori</a:t>
            </a:r>
            <a:r>
              <a:rPr lang="en-US" dirty="0" smtClean="0">
                <a:solidFill>
                  <a:schemeClr val="accent6">
                    <a:lumMod val="50000"/>
                  </a:schemeClr>
                </a:solidFill>
              </a:rPr>
              <a:t> </a:t>
            </a:r>
            <a:r>
              <a:rPr lang="en-US" dirty="0" err="1" smtClean="0">
                <a:solidFill>
                  <a:schemeClr val="accent6">
                    <a:lumMod val="50000"/>
                  </a:schemeClr>
                </a:solidFill>
              </a:rPr>
              <a:t>ini</a:t>
            </a:r>
            <a:r>
              <a:rPr lang="en-US" dirty="0" smtClean="0">
                <a:solidFill>
                  <a:schemeClr val="accent6">
                    <a:lumMod val="50000"/>
                  </a:schemeClr>
                </a:solidFill>
              </a:rPr>
              <a:t> </a:t>
            </a:r>
            <a:r>
              <a:rPr lang="en-US" dirty="0" err="1" smtClean="0">
                <a:solidFill>
                  <a:schemeClr val="accent6">
                    <a:lumMod val="50000"/>
                  </a:schemeClr>
                </a:solidFill>
              </a:rPr>
              <a:t>antara</a:t>
            </a:r>
            <a:r>
              <a:rPr lang="en-US" dirty="0" smtClean="0">
                <a:solidFill>
                  <a:schemeClr val="accent6">
                    <a:lumMod val="50000"/>
                  </a:schemeClr>
                </a:solidFill>
              </a:rPr>
              <a:t> lain :</a:t>
            </a:r>
          </a:p>
          <a:p>
            <a:pPr marL="624078" indent="-514350">
              <a:buFont typeface="+mj-lt"/>
              <a:buAutoNum type="arabicPeriod"/>
            </a:pPr>
            <a:r>
              <a:rPr lang="en-US" dirty="0" smtClean="0">
                <a:solidFill>
                  <a:schemeClr val="accent6">
                    <a:lumMod val="50000"/>
                  </a:schemeClr>
                </a:solidFill>
              </a:rPr>
              <a:t>Douglas McGregor </a:t>
            </a:r>
            <a:r>
              <a:rPr lang="en-US" dirty="0" err="1" smtClean="0">
                <a:solidFill>
                  <a:schemeClr val="accent6">
                    <a:lumMod val="50000"/>
                  </a:schemeClr>
                </a:solidFill>
              </a:rPr>
              <a:t>melalui</a:t>
            </a:r>
            <a:r>
              <a:rPr lang="en-US" dirty="0" smtClean="0">
                <a:solidFill>
                  <a:schemeClr val="accent6">
                    <a:lumMod val="50000"/>
                  </a:schemeClr>
                </a:solidFill>
              </a:rPr>
              <a:t> </a:t>
            </a:r>
            <a:r>
              <a:rPr lang="en-US" dirty="0" err="1" smtClean="0">
                <a:solidFill>
                  <a:schemeClr val="accent6">
                    <a:lumMod val="50000"/>
                  </a:schemeClr>
                </a:solidFill>
              </a:rPr>
              <a:t>teori</a:t>
            </a:r>
            <a:r>
              <a:rPr lang="en-US" dirty="0" smtClean="0">
                <a:solidFill>
                  <a:schemeClr val="accent6">
                    <a:lumMod val="50000"/>
                  </a:schemeClr>
                </a:solidFill>
              </a:rPr>
              <a:t> X </a:t>
            </a:r>
            <a:r>
              <a:rPr lang="en-US" dirty="0" err="1" smtClean="0">
                <a:solidFill>
                  <a:schemeClr val="accent6">
                    <a:lumMod val="50000"/>
                  </a:schemeClr>
                </a:solidFill>
              </a:rPr>
              <a:t>dan</a:t>
            </a:r>
            <a:r>
              <a:rPr lang="en-US" dirty="0" smtClean="0">
                <a:solidFill>
                  <a:schemeClr val="accent6">
                    <a:lumMod val="50000"/>
                  </a:schemeClr>
                </a:solidFill>
              </a:rPr>
              <a:t> Y </a:t>
            </a:r>
            <a:r>
              <a:rPr lang="en-US" dirty="0" err="1" smtClean="0">
                <a:solidFill>
                  <a:schemeClr val="accent6">
                    <a:lumMod val="50000"/>
                  </a:schemeClr>
                </a:solidFill>
              </a:rPr>
              <a:t>nya</a:t>
            </a:r>
            <a:endParaRPr lang="en-US" dirty="0" smtClean="0">
              <a:solidFill>
                <a:schemeClr val="accent6">
                  <a:lumMod val="50000"/>
                </a:schemeClr>
              </a:solidFill>
            </a:endParaRPr>
          </a:p>
          <a:p>
            <a:pPr marL="624078" indent="-514350">
              <a:buFont typeface="+mj-lt"/>
              <a:buAutoNum type="arabicPeriod"/>
            </a:pPr>
            <a:r>
              <a:rPr lang="en-US" dirty="0" smtClean="0">
                <a:solidFill>
                  <a:schemeClr val="accent6">
                    <a:lumMod val="50000"/>
                  </a:schemeClr>
                </a:solidFill>
              </a:rPr>
              <a:t>Abraham Maslow yang </a:t>
            </a:r>
            <a:r>
              <a:rPr lang="en-US" dirty="0" err="1" smtClean="0">
                <a:solidFill>
                  <a:schemeClr val="accent6">
                    <a:lumMod val="50000"/>
                  </a:schemeClr>
                </a:solidFill>
              </a:rPr>
              <a:t>mengembangkan</a:t>
            </a:r>
            <a:r>
              <a:rPr lang="en-US" dirty="0" smtClean="0">
                <a:solidFill>
                  <a:schemeClr val="accent6">
                    <a:lumMod val="50000"/>
                  </a:schemeClr>
                </a:solidFill>
              </a:rPr>
              <a:t> </a:t>
            </a:r>
            <a:r>
              <a:rPr lang="en-US" dirty="0" err="1" smtClean="0">
                <a:solidFill>
                  <a:schemeClr val="accent6">
                    <a:lumMod val="50000"/>
                  </a:schemeClr>
                </a:solidFill>
              </a:rPr>
              <a:t>adanya</a:t>
            </a:r>
            <a:r>
              <a:rPr lang="en-US" dirty="0" smtClean="0">
                <a:solidFill>
                  <a:schemeClr val="accent6">
                    <a:lumMod val="50000"/>
                  </a:schemeClr>
                </a:solidFill>
              </a:rPr>
              <a:t> </a:t>
            </a:r>
            <a:r>
              <a:rPr lang="en-US" dirty="0" err="1" smtClean="0">
                <a:solidFill>
                  <a:schemeClr val="accent6">
                    <a:lumMod val="50000"/>
                  </a:schemeClr>
                </a:solidFill>
              </a:rPr>
              <a:t>herarki</a:t>
            </a:r>
            <a:r>
              <a:rPr lang="en-US" dirty="0" smtClean="0">
                <a:solidFill>
                  <a:schemeClr val="accent6">
                    <a:lumMod val="50000"/>
                  </a:schemeClr>
                </a:solidFill>
              </a:rPr>
              <a:t> </a:t>
            </a:r>
            <a:r>
              <a:rPr lang="en-US" dirty="0" err="1" smtClean="0">
                <a:solidFill>
                  <a:schemeClr val="accent6">
                    <a:lumMod val="50000"/>
                  </a:schemeClr>
                </a:solidFill>
              </a:rPr>
              <a:t>kebutuhan</a:t>
            </a:r>
            <a:r>
              <a:rPr lang="en-US" dirty="0" smtClean="0">
                <a:solidFill>
                  <a:schemeClr val="accent6">
                    <a:lumMod val="50000"/>
                  </a:schemeClr>
                </a:solidFill>
              </a:rPr>
              <a:t> </a:t>
            </a:r>
            <a:r>
              <a:rPr lang="en-US" dirty="0" err="1" smtClean="0">
                <a:solidFill>
                  <a:schemeClr val="accent6">
                    <a:lumMod val="50000"/>
                  </a:schemeClr>
                </a:solidFill>
              </a:rPr>
              <a:t>dalam</a:t>
            </a:r>
            <a:r>
              <a:rPr lang="en-US" dirty="0" smtClean="0">
                <a:solidFill>
                  <a:schemeClr val="accent6">
                    <a:lumMod val="50000"/>
                  </a:schemeClr>
                </a:solidFill>
              </a:rPr>
              <a:t> </a:t>
            </a:r>
            <a:r>
              <a:rPr lang="en-US" dirty="0" err="1" smtClean="0">
                <a:solidFill>
                  <a:schemeClr val="accent6">
                    <a:lumMod val="50000"/>
                  </a:schemeClr>
                </a:solidFill>
              </a:rPr>
              <a:t>penjelasanya</a:t>
            </a:r>
            <a:r>
              <a:rPr lang="en-US" dirty="0" smtClean="0">
                <a:solidFill>
                  <a:schemeClr val="accent6">
                    <a:lumMod val="50000"/>
                  </a:schemeClr>
                </a:solidFill>
              </a:rPr>
              <a:t> </a:t>
            </a:r>
            <a:r>
              <a:rPr lang="en-US" dirty="0" err="1" smtClean="0">
                <a:solidFill>
                  <a:schemeClr val="accent6">
                    <a:lumMod val="50000"/>
                  </a:schemeClr>
                </a:solidFill>
              </a:rPr>
              <a:t>tentang</a:t>
            </a:r>
            <a:r>
              <a:rPr lang="en-US" dirty="0" smtClean="0">
                <a:solidFill>
                  <a:schemeClr val="accent6">
                    <a:lumMod val="50000"/>
                  </a:schemeClr>
                </a:solidFill>
              </a:rPr>
              <a:t> </a:t>
            </a:r>
            <a:r>
              <a:rPr lang="en-US" dirty="0" err="1" smtClean="0">
                <a:solidFill>
                  <a:schemeClr val="accent6">
                    <a:lumMod val="50000"/>
                  </a:schemeClr>
                </a:solidFill>
              </a:rPr>
              <a:t>perilaku</a:t>
            </a:r>
            <a:r>
              <a:rPr lang="en-US" dirty="0" smtClean="0">
                <a:solidFill>
                  <a:schemeClr val="accent6">
                    <a:lumMod val="50000"/>
                  </a:schemeClr>
                </a:solidFill>
              </a:rPr>
              <a:t> </a:t>
            </a:r>
            <a:r>
              <a:rPr lang="en-US" dirty="0" err="1" smtClean="0">
                <a:solidFill>
                  <a:schemeClr val="accent6">
                    <a:lumMod val="50000"/>
                  </a:schemeClr>
                </a:solidFill>
              </a:rPr>
              <a:t>manusia</a:t>
            </a:r>
            <a:r>
              <a:rPr lang="en-US" dirty="0" smtClean="0">
                <a:solidFill>
                  <a:schemeClr val="accent6">
                    <a:lumMod val="50000"/>
                  </a:schemeClr>
                </a:solidFill>
              </a:rPr>
              <a:t> </a:t>
            </a:r>
            <a:r>
              <a:rPr lang="en-US" dirty="0" err="1" smtClean="0">
                <a:solidFill>
                  <a:schemeClr val="accent6">
                    <a:lumMod val="50000"/>
                  </a:schemeClr>
                </a:solidFill>
              </a:rPr>
              <a:t>dinamika</a:t>
            </a:r>
            <a:r>
              <a:rPr lang="en-US" dirty="0" smtClean="0">
                <a:solidFill>
                  <a:schemeClr val="accent6">
                    <a:lumMod val="50000"/>
                  </a:schemeClr>
                </a:solidFill>
              </a:rPr>
              <a:t> </a:t>
            </a:r>
            <a:r>
              <a:rPr lang="en-US" dirty="0" err="1" smtClean="0">
                <a:solidFill>
                  <a:schemeClr val="accent6">
                    <a:lumMod val="50000"/>
                  </a:schemeClr>
                </a:solidFill>
              </a:rPr>
              <a:t>proses</a:t>
            </a:r>
            <a:r>
              <a:rPr lang="en-US" dirty="0" smtClean="0">
                <a:solidFill>
                  <a:schemeClr val="accent6">
                    <a:lumMod val="50000"/>
                  </a:schemeClr>
                </a:solidFill>
              </a:rPr>
              <a:t> </a:t>
            </a:r>
            <a:r>
              <a:rPr lang="en-US" dirty="0" err="1" smtClean="0">
                <a:solidFill>
                  <a:schemeClr val="accent6">
                    <a:lumMod val="50000"/>
                  </a:schemeClr>
                </a:solidFill>
              </a:rPr>
              <a:t>motivasi</a:t>
            </a:r>
            <a:r>
              <a:rPr lang="en-US" dirty="0" smtClean="0">
                <a:solidFill>
                  <a:schemeClr val="accent6">
                    <a:lumMod val="50000"/>
                  </a:schemeClr>
                </a:solidFill>
              </a:rPr>
              <a:t>. </a:t>
            </a:r>
            <a:r>
              <a:rPr lang="en-US" sz="1800" dirty="0" smtClean="0">
                <a:solidFill>
                  <a:schemeClr val="accent6">
                    <a:lumMod val="50000"/>
                  </a:schemeClr>
                </a:solidFill>
              </a:rPr>
              <a:t>(1. </a:t>
            </a:r>
            <a:r>
              <a:rPr lang="en-US" sz="1800" dirty="0" err="1" smtClean="0">
                <a:solidFill>
                  <a:schemeClr val="accent6">
                    <a:lumMod val="50000"/>
                  </a:schemeClr>
                </a:solidFill>
              </a:rPr>
              <a:t>Psikolpgi</a:t>
            </a:r>
            <a:r>
              <a:rPr lang="en-US" sz="1800" dirty="0" smtClean="0">
                <a:solidFill>
                  <a:schemeClr val="accent6">
                    <a:lumMod val="50000"/>
                  </a:schemeClr>
                </a:solidFill>
              </a:rPr>
              <a:t>. 2. </a:t>
            </a:r>
            <a:r>
              <a:rPr lang="en-US" sz="1800" dirty="0" err="1" smtClean="0">
                <a:solidFill>
                  <a:schemeClr val="accent6">
                    <a:lumMod val="50000"/>
                  </a:schemeClr>
                </a:solidFill>
              </a:rPr>
              <a:t>Keselamatan</a:t>
            </a:r>
            <a:r>
              <a:rPr lang="en-US" sz="1800" dirty="0" smtClean="0">
                <a:solidFill>
                  <a:schemeClr val="accent6">
                    <a:lumMod val="50000"/>
                  </a:schemeClr>
                </a:solidFill>
              </a:rPr>
              <a:t>/</a:t>
            </a:r>
            <a:r>
              <a:rPr lang="en-US" sz="1800" dirty="0" err="1" smtClean="0">
                <a:solidFill>
                  <a:schemeClr val="accent6">
                    <a:lumMod val="50000"/>
                  </a:schemeClr>
                </a:solidFill>
              </a:rPr>
              <a:t>Keamanan</a:t>
            </a:r>
            <a:r>
              <a:rPr lang="en-US" sz="1800" dirty="0" smtClean="0">
                <a:solidFill>
                  <a:schemeClr val="accent6">
                    <a:lumMod val="50000"/>
                  </a:schemeClr>
                </a:solidFill>
              </a:rPr>
              <a:t>. 3. </a:t>
            </a:r>
            <a:r>
              <a:rPr lang="en-US" sz="1800" dirty="0" err="1" smtClean="0">
                <a:solidFill>
                  <a:schemeClr val="accent6">
                    <a:lumMod val="50000"/>
                  </a:schemeClr>
                </a:solidFill>
              </a:rPr>
              <a:t>Sosial</a:t>
            </a:r>
            <a:r>
              <a:rPr lang="en-US" sz="1800" dirty="0" smtClean="0">
                <a:solidFill>
                  <a:schemeClr val="accent6">
                    <a:lumMod val="50000"/>
                  </a:schemeClr>
                </a:solidFill>
              </a:rPr>
              <a:t>/</a:t>
            </a:r>
            <a:r>
              <a:rPr lang="en-US" sz="1800" dirty="0" err="1" smtClean="0">
                <a:solidFill>
                  <a:schemeClr val="accent6">
                    <a:lumMod val="50000"/>
                  </a:schemeClr>
                </a:solidFill>
              </a:rPr>
              <a:t>afiliasi</a:t>
            </a:r>
            <a:r>
              <a:rPr lang="en-US" sz="1800" dirty="0" smtClean="0">
                <a:solidFill>
                  <a:schemeClr val="accent6">
                    <a:lumMod val="50000"/>
                  </a:schemeClr>
                </a:solidFill>
              </a:rPr>
              <a:t>. 4. </a:t>
            </a:r>
            <a:r>
              <a:rPr lang="en-US" sz="1800" dirty="0" err="1" smtClean="0">
                <a:solidFill>
                  <a:schemeClr val="accent6">
                    <a:lumMod val="50000"/>
                  </a:schemeClr>
                </a:solidFill>
              </a:rPr>
              <a:t>Penghargaan</a:t>
            </a:r>
            <a:r>
              <a:rPr lang="en-US" sz="1800" dirty="0" smtClean="0">
                <a:solidFill>
                  <a:schemeClr val="accent6">
                    <a:lumMod val="50000"/>
                  </a:schemeClr>
                </a:solidFill>
              </a:rPr>
              <a:t>/</a:t>
            </a:r>
            <a:r>
              <a:rPr lang="en-US" sz="1800" dirty="0" err="1" smtClean="0">
                <a:solidFill>
                  <a:schemeClr val="accent6">
                    <a:lumMod val="50000"/>
                  </a:schemeClr>
                </a:solidFill>
              </a:rPr>
              <a:t>Rekognisi</a:t>
            </a:r>
            <a:r>
              <a:rPr lang="en-US" sz="1800" dirty="0" smtClean="0">
                <a:solidFill>
                  <a:schemeClr val="accent6">
                    <a:lumMod val="50000"/>
                  </a:schemeClr>
                </a:solidFill>
              </a:rPr>
              <a:t>. 5. </a:t>
            </a:r>
            <a:r>
              <a:rPr lang="en-US" sz="1800" dirty="0" err="1" smtClean="0">
                <a:solidFill>
                  <a:schemeClr val="accent6">
                    <a:lumMod val="50000"/>
                  </a:schemeClr>
                </a:solidFill>
              </a:rPr>
              <a:t>Aktualisasi</a:t>
            </a:r>
            <a:r>
              <a:rPr lang="en-US" sz="1800" dirty="0" smtClean="0">
                <a:solidFill>
                  <a:schemeClr val="accent6">
                    <a:lumMod val="50000"/>
                  </a:schemeClr>
                </a:solidFill>
              </a:rPr>
              <a:t> </a:t>
            </a:r>
            <a:r>
              <a:rPr lang="en-US" sz="1800" dirty="0" err="1" smtClean="0">
                <a:solidFill>
                  <a:schemeClr val="accent6">
                    <a:lumMod val="50000"/>
                  </a:schemeClr>
                </a:solidFill>
              </a:rPr>
              <a:t>diri</a:t>
            </a:r>
            <a:r>
              <a:rPr lang="en-US" sz="1800" dirty="0" smtClean="0">
                <a:solidFill>
                  <a:schemeClr val="accent6">
                    <a:lumMod val="50000"/>
                  </a:schemeClr>
                </a:solidFill>
              </a:rPr>
              <a:t>.</a:t>
            </a:r>
            <a:endParaRPr lang="en-US" dirty="0" smtClean="0">
              <a:solidFill>
                <a:schemeClr val="accent6">
                  <a:lumMod val="50000"/>
                </a:schemeClr>
              </a:solidFill>
            </a:endParaRPr>
          </a:p>
          <a:p>
            <a:pPr marL="624078" indent="-514350">
              <a:buFont typeface="+mj-lt"/>
              <a:buAutoNum type="arabicPeriod"/>
            </a:pPr>
            <a:r>
              <a:rPr lang="en-US" dirty="0" err="1" smtClean="0">
                <a:solidFill>
                  <a:schemeClr val="accent6">
                    <a:lumMod val="50000"/>
                  </a:schemeClr>
                </a:solidFill>
              </a:rPr>
              <a:t>Frederich</a:t>
            </a:r>
            <a:r>
              <a:rPr lang="en-US" dirty="0" smtClean="0">
                <a:solidFill>
                  <a:schemeClr val="accent6">
                    <a:lumMod val="50000"/>
                  </a:schemeClr>
                </a:solidFill>
              </a:rPr>
              <a:t> Herzberg yang </a:t>
            </a:r>
            <a:r>
              <a:rPr lang="en-US" dirty="0" err="1" smtClean="0">
                <a:solidFill>
                  <a:schemeClr val="accent6">
                    <a:lumMod val="50000"/>
                  </a:schemeClr>
                </a:solidFill>
              </a:rPr>
              <a:t>menguraikan</a:t>
            </a:r>
            <a:r>
              <a:rPr lang="en-US" dirty="0" smtClean="0">
                <a:solidFill>
                  <a:schemeClr val="accent6">
                    <a:lumMod val="50000"/>
                  </a:schemeClr>
                </a:solidFill>
              </a:rPr>
              <a:t> </a:t>
            </a:r>
            <a:r>
              <a:rPr lang="en-US" dirty="0" err="1" smtClean="0">
                <a:solidFill>
                  <a:schemeClr val="accent6">
                    <a:lumMod val="50000"/>
                  </a:schemeClr>
                </a:solidFill>
              </a:rPr>
              <a:t>teori</a:t>
            </a:r>
            <a:r>
              <a:rPr lang="en-US" dirty="0" smtClean="0">
                <a:solidFill>
                  <a:schemeClr val="accent6">
                    <a:lumMod val="50000"/>
                  </a:schemeClr>
                </a:solidFill>
              </a:rPr>
              <a:t> </a:t>
            </a:r>
            <a:r>
              <a:rPr lang="en-US" dirty="0" err="1" smtClean="0">
                <a:solidFill>
                  <a:schemeClr val="accent6">
                    <a:lumMod val="50000"/>
                  </a:schemeClr>
                </a:solidFill>
              </a:rPr>
              <a:t>motivasi</a:t>
            </a:r>
            <a:r>
              <a:rPr lang="en-US" dirty="0" smtClean="0">
                <a:solidFill>
                  <a:schemeClr val="accent6">
                    <a:lumMod val="50000"/>
                  </a:schemeClr>
                </a:solidFill>
              </a:rPr>
              <a:t> </a:t>
            </a:r>
            <a:r>
              <a:rPr lang="en-US" dirty="0" err="1" smtClean="0">
                <a:solidFill>
                  <a:schemeClr val="accent6">
                    <a:lumMod val="50000"/>
                  </a:schemeClr>
                </a:solidFill>
              </a:rPr>
              <a:t>heginis</a:t>
            </a:r>
            <a:r>
              <a:rPr lang="id-ID" dirty="0" smtClean="0">
                <a:solidFill>
                  <a:schemeClr val="accent6">
                    <a:lumMod val="50000"/>
                  </a:schemeClr>
                </a:solidFill>
              </a:rPr>
              <a:t> </a:t>
            </a:r>
            <a:r>
              <a:rPr lang="en-US" dirty="0" err="1" smtClean="0">
                <a:solidFill>
                  <a:schemeClr val="accent6">
                    <a:lumMod val="50000"/>
                  </a:schemeClr>
                </a:solidFill>
              </a:rPr>
              <a:t>atau</a:t>
            </a:r>
            <a:r>
              <a:rPr lang="en-US" dirty="0" smtClean="0">
                <a:solidFill>
                  <a:schemeClr val="accent6">
                    <a:lumMod val="50000"/>
                  </a:schemeClr>
                </a:solidFill>
              </a:rPr>
              <a:t> </a:t>
            </a:r>
            <a:r>
              <a:rPr lang="en-US" dirty="0" err="1" smtClean="0">
                <a:solidFill>
                  <a:schemeClr val="accent6">
                    <a:lumMod val="50000"/>
                  </a:schemeClr>
                </a:solidFill>
              </a:rPr>
              <a:t>teori</a:t>
            </a:r>
            <a:r>
              <a:rPr lang="en-US" dirty="0" smtClean="0">
                <a:solidFill>
                  <a:schemeClr val="accent6">
                    <a:lumMod val="50000"/>
                  </a:schemeClr>
                </a:solidFill>
              </a:rPr>
              <a:t> </a:t>
            </a:r>
            <a:r>
              <a:rPr lang="en-US" dirty="0" err="1" smtClean="0">
                <a:solidFill>
                  <a:schemeClr val="accent6">
                    <a:lumMod val="50000"/>
                  </a:schemeClr>
                </a:solidFill>
              </a:rPr>
              <a:t>dua</a:t>
            </a:r>
            <a:r>
              <a:rPr lang="en-US" dirty="0" smtClean="0">
                <a:solidFill>
                  <a:schemeClr val="accent6">
                    <a:lumMod val="50000"/>
                  </a:schemeClr>
                </a:solidFill>
              </a:rPr>
              <a:t> </a:t>
            </a:r>
            <a:r>
              <a:rPr lang="en-US" dirty="0" err="1" smtClean="0">
                <a:solidFill>
                  <a:schemeClr val="accent6">
                    <a:lumMod val="50000"/>
                  </a:schemeClr>
                </a:solidFill>
              </a:rPr>
              <a:t>faktor</a:t>
            </a:r>
            <a:r>
              <a:rPr lang="en-US" dirty="0" smtClean="0">
                <a:solidFill>
                  <a:schemeClr val="accent6">
                    <a:lumMod val="50000"/>
                  </a:schemeClr>
                </a:solidFill>
              </a:rPr>
              <a:t> </a:t>
            </a:r>
            <a:r>
              <a:rPr lang="en-US" sz="2000" dirty="0" smtClean="0">
                <a:solidFill>
                  <a:schemeClr val="accent6">
                    <a:lumMod val="50000"/>
                  </a:schemeClr>
                </a:solidFill>
              </a:rPr>
              <a:t>(1. </a:t>
            </a:r>
            <a:r>
              <a:rPr lang="en-US" sz="2000" dirty="0" err="1" smtClean="0">
                <a:solidFill>
                  <a:schemeClr val="accent6">
                    <a:lumMod val="50000"/>
                  </a:schemeClr>
                </a:solidFill>
              </a:rPr>
              <a:t>Merasa</a:t>
            </a:r>
            <a:r>
              <a:rPr lang="en-US" sz="2000" dirty="0" smtClean="0">
                <a:solidFill>
                  <a:schemeClr val="accent6">
                    <a:lumMod val="50000"/>
                  </a:schemeClr>
                </a:solidFill>
              </a:rPr>
              <a:t> </a:t>
            </a:r>
            <a:r>
              <a:rPr lang="en-US" sz="2000" dirty="0" err="1" smtClean="0">
                <a:solidFill>
                  <a:schemeClr val="accent6">
                    <a:lumMod val="50000"/>
                  </a:schemeClr>
                </a:solidFill>
              </a:rPr>
              <a:t>tidak</a:t>
            </a:r>
            <a:r>
              <a:rPr lang="en-US" sz="2000" dirty="0" smtClean="0">
                <a:solidFill>
                  <a:schemeClr val="accent6">
                    <a:lumMod val="50000"/>
                  </a:schemeClr>
                </a:solidFill>
              </a:rPr>
              <a:t> </a:t>
            </a:r>
            <a:r>
              <a:rPr lang="en-US" sz="2000" dirty="0" err="1" smtClean="0">
                <a:solidFill>
                  <a:schemeClr val="accent6">
                    <a:lumMod val="50000"/>
                  </a:schemeClr>
                </a:solidFill>
              </a:rPr>
              <a:t>puas</a:t>
            </a:r>
            <a:r>
              <a:rPr lang="en-US" sz="2000" dirty="0" smtClean="0">
                <a:solidFill>
                  <a:schemeClr val="accent6">
                    <a:lumMod val="50000"/>
                  </a:schemeClr>
                </a:solidFill>
              </a:rPr>
              <a:t>. 2. </a:t>
            </a:r>
            <a:r>
              <a:rPr lang="en-US" sz="2000" dirty="0" err="1" smtClean="0">
                <a:solidFill>
                  <a:schemeClr val="accent6">
                    <a:lumMod val="50000"/>
                  </a:schemeClr>
                </a:solidFill>
              </a:rPr>
              <a:t>Merasa</a:t>
            </a:r>
            <a:r>
              <a:rPr lang="en-US" sz="2000" dirty="0" smtClean="0">
                <a:solidFill>
                  <a:schemeClr val="accent6">
                    <a:lumMod val="50000"/>
                  </a:schemeClr>
                </a:solidFill>
              </a:rPr>
              <a:t> </a:t>
            </a:r>
            <a:r>
              <a:rPr lang="en-US" sz="2000" dirty="0" err="1" smtClean="0">
                <a:solidFill>
                  <a:schemeClr val="accent6">
                    <a:lumMod val="50000"/>
                  </a:schemeClr>
                </a:solidFill>
              </a:rPr>
              <a:t>puas</a:t>
            </a:r>
            <a:r>
              <a:rPr lang="en-US" sz="2000" dirty="0" smtClean="0">
                <a:solidFill>
                  <a:schemeClr val="accent6">
                    <a:lumMod val="50000"/>
                  </a:schemeClr>
                </a:solidFill>
              </a:rPr>
              <a:t>.</a:t>
            </a:r>
            <a:endParaRPr lang="en-US" dirty="0" smtClean="0">
              <a:solidFill>
                <a:schemeClr val="accent6">
                  <a:lumMod val="50000"/>
                </a:schemeClr>
              </a:solidFill>
            </a:endParaRPr>
          </a:p>
          <a:p>
            <a:pPr marL="624078" indent="-514350">
              <a:buFont typeface="+mj-lt"/>
              <a:buAutoNum type="arabicPeriod"/>
            </a:pPr>
            <a:r>
              <a:rPr lang="en-US" dirty="0" smtClean="0">
                <a:solidFill>
                  <a:schemeClr val="accent6">
                    <a:lumMod val="50000"/>
                  </a:schemeClr>
                </a:solidFill>
              </a:rPr>
              <a:t>Chris </a:t>
            </a:r>
            <a:r>
              <a:rPr lang="en-US" dirty="0" err="1" smtClean="0">
                <a:solidFill>
                  <a:schemeClr val="accent6">
                    <a:lumMod val="50000"/>
                  </a:schemeClr>
                </a:solidFill>
              </a:rPr>
              <a:t>Argyris</a:t>
            </a:r>
            <a:r>
              <a:rPr lang="en-US" dirty="0" smtClean="0">
                <a:solidFill>
                  <a:schemeClr val="accent6">
                    <a:lumMod val="50000"/>
                  </a:schemeClr>
                </a:solidFill>
              </a:rPr>
              <a:t> yang </a:t>
            </a:r>
            <a:r>
              <a:rPr lang="en-US" dirty="0" err="1" smtClean="0">
                <a:solidFill>
                  <a:schemeClr val="accent6">
                    <a:lumMod val="50000"/>
                  </a:schemeClr>
                </a:solidFill>
              </a:rPr>
              <a:t>memandang</a:t>
            </a:r>
            <a:r>
              <a:rPr lang="en-US" dirty="0" smtClean="0">
                <a:solidFill>
                  <a:schemeClr val="accent6">
                    <a:lumMod val="50000"/>
                  </a:schemeClr>
                </a:solidFill>
              </a:rPr>
              <a:t> </a:t>
            </a:r>
            <a:r>
              <a:rPr lang="en-US" dirty="0" err="1" smtClean="0">
                <a:solidFill>
                  <a:schemeClr val="accent6">
                    <a:lumMod val="50000"/>
                  </a:schemeClr>
                </a:solidFill>
              </a:rPr>
              <a:t>organisasi</a:t>
            </a:r>
            <a:r>
              <a:rPr lang="en-US" dirty="0" smtClean="0">
                <a:solidFill>
                  <a:schemeClr val="accent6">
                    <a:lumMod val="50000"/>
                  </a:schemeClr>
                </a:solidFill>
              </a:rPr>
              <a:t> </a:t>
            </a:r>
            <a:r>
              <a:rPr lang="en-US" dirty="0" err="1" smtClean="0">
                <a:solidFill>
                  <a:schemeClr val="accent6">
                    <a:lumMod val="50000"/>
                  </a:schemeClr>
                </a:solidFill>
              </a:rPr>
              <a:t>sebagai</a:t>
            </a:r>
            <a:r>
              <a:rPr lang="en-US" dirty="0" smtClean="0">
                <a:solidFill>
                  <a:schemeClr val="accent6">
                    <a:lumMod val="50000"/>
                  </a:schemeClr>
                </a:solidFill>
              </a:rPr>
              <a:t> </a:t>
            </a:r>
            <a:r>
              <a:rPr lang="en-US" dirty="0" err="1" smtClean="0">
                <a:solidFill>
                  <a:schemeClr val="accent6">
                    <a:lumMod val="50000"/>
                  </a:schemeClr>
                </a:solidFill>
              </a:rPr>
              <a:t>sistem</a:t>
            </a:r>
            <a:r>
              <a:rPr lang="en-US" dirty="0" smtClean="0">
                <a:solidFill>
                  <a:schemeClr val="accent6">
                    <a:lumMod val="50000"/>
                  </a:schemeClr>
                </a:solidFill>
              </a:rPr>
              <a:t> </a:t>
            </a:r>
            <a:r>
              <a:rPr lang="en-US" dirty="0" err="1" smtClean="0">
                <a:solidFill>
                  <a:schemeClr val="accent6">
                    <a:lumMod val="50000"/>
                  </a:schemeClr>
                </a:solidFill>
              </a:rPr>
              <a:t>sosial</a:t>
            </a:r>
            <a:r>
              <a:rPr lang="en-US" dirty="0" smtClean="0">
                <a:solidFill>
                  <a:schemeClr val="accent6">
                    <a:lumMod val="50000"/>
                  </a:schemeClr>
                </a:solidFill>
              </a:rPr>
              <a:t> </a:t>
            </a:r>
            <a:r>
              <a:rPr lang="en-US" dirty="0" err="1" smtClean="0">
                <a:solidFill>
                  <a:schemeClr val="accent6">
                    <a:lumMod val="50000"/>
                  </a:schemeClr>
                </a:solidFill>
              </a:rPr>
              <a:t>atau</a:t>
            </a:r>
            <a:r>
              <a:rPr lang="en-US" dirty="0" smtClean="0">
                <a:solidFill>
                  <a:schemeClr val="accent6">
                    <a:lumMod val="50000"/>
                  </a:schemeClr>
                </a:solidFill>
              </a:rPr>
              <a:t> </a:t>
            </a:r>
            <a:r>
              <a:rPr lang="en-US" dirty="0" err="1" smtClean="0">
                <a:solidFill>
                  <a:schemeClr val="accent6">
                    <a:lumMod val="50000"/>
                  </a:schemeClr>
                </a:solidFill>
              </a:rPr>
              <a:t>sistem</a:t>
            </a:r>
            <a:r>
              <a:rPr lang="en-US" dirty="0" smtClean="0">
                <a:solidFill>
                  <a:schemeClr val="accent6">
                    <a:lumMod val="50000"/>
                  </a:schemeClr>
                </a:solidFill>
              </a:rPr>
              <a:t> </a:t>
            </a:r>
            <a:r>
              <a:rPr lang="en-US" dirty="0" err="1" smtClean="0">
                <a:solidFill>
                  <a:schemeClr val="accent6">
                    <a:lumMod val="50000"/>
                  </a:schemeClr>
                </a:solidFill>
              </a:rPr>
              <a:t>antara</a:t>
            </a:r>
            <a:r>
              <a:rPr lang="en-US" dirty="0" smtClean="0">
                <a:solidFill>
                  <a:schemeClr val="accent6">
                    <a:lumMod val="50000"/>
                  </a:schemeClr>
                </a:solidFill>
              </a:rPr>
              <a:t> </a:t>
            </a:r>
            <a:r>
              <a:rPr lang="en-US" dirty="0" err="1" smtClean="0">
                <a:solidFill>
                  <a:schemeClr val="accent6">
                    <a:lumMod val="50000"/>
                  </a:schemeClr>
                </a:solidFill>
              </a:rPr>
              <a:t>hubungan</a:t>
            </a:r>
            <a:r>
              <a:rPr lang="en-US" dirty="0" smtClean="0">
                <a:solidFill>
                  <a:schemeClr val="accent6">
                    <a:lumMod val="50000"/>
                  </a:schemeClr>
                </a:solidFill>
              </a:rPr>
              <a:t> </a:t>
            </a:r>
            <a:r>
              <a:rPr lang="en-US" dirty="0" err="1" smtClean="0">
                <a:solidFill>
                  <a:schemeClr val="accent6">
                    <a:lumMod val="50000"/>
                  </a:schemeClr>
                </a:solidFill>
              </a:rPr>
              <a:t>budaya</a:t>
            </a:r>
            <a:r>
              <a:rPr lang="en-US" dirty="0" smtClean="0">
                <a:solidFill>
                  <a:schemeClr val="accent6">
                    <a:lumMod val="50000"/>
                  </a:schemeClr>
                </a:solidFill>
              </a:rPr>
              <a:t>.</a:t>
            </a:r>
            <a:endParaRPr lang="en-US" dirty="0">
              <a:solidFill>
                <a:schemeClr val="accent6">
                  <a:lumMod val="50000"/>
                </a:schemeClr>
              </a:solidFill>
            </a:endParaRPr>
          </a:p>
        </p:txBody>
      </p:sp>
    </p:spTree>
  </p:cSld>
  <p:clrMapOvr>
    <a:masterClrMapping/>
  </p:clrMapOvr>
  <p:transition spd="med">
    <p:dissolve/>
    <p:sndAc>
      <p:stSnd>
        <p:snd r:embed="rId3" name="laser.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2000"/>
                                        <p:tgtEl>
                                          <p:spTgt spid="3"/>
                                        </p:tgtEl>
                                      </p:cBhvr>
                                    </p:animEffect>
                                  </p:childTnLst>
                                </p:cTn>
                              </p:par>
                            </p:childTnLst>
                          </p:cTn>
                        </p:par>
                        <p:par>
                          <p:cTn id="8" fill="hold">
                            <p:stCondLst>
                              <p:cond delay="2000"/>
                            </p:stCondLst>
                            <p:childTnLst>
                              <p:par>
                                <p:cTn id="9" presetID="24" presetClass="entr" presetSubtype="0" fill="hold" grpId="0" nodeType="afterEffect">
                                  <p:stCondLst>
                                    <p:cond delay="0"/>
                                  </p:stCondLst>
                                  <p:childTnLst>
                                    <p:set>
                                      <p:cBhvr>
                                        <p:cTn id="10" dur="1" fill="hold">
                                          <p:stCondLst>
                                            <p:cond delay="0"/>
                                          </p:stCondLst>
                                        </p:cTn>
                                        <p:tgtEl>
                                          <p:spTgt spid="2">
                                            <p:bg/>
                                          </p:spTgt>
                                        </p:tgtEl>
                                        <p:attrNameLst>
                                          <p:attrName>style.visibility</p:attrName>
                                        </p:attrNameLst>
                                      </p:cBhvr>
                                      <p:to>
                                        <p:strVal val="visible"/>
                                      </p:to>
                                    </p:set>
                                    <p:anim to="" calcmode="lin" valueType="num">
                                      <p:cBhvr>
                                        <p:cTn id="11" dur="1" fill="hold"/>
                                        <p:tgtEl>
                                          <p:spTgt spid="2">
                                            <p:bg/>
                                          </p:spTgt>
                                        </p:tgtEl>
                                        <p:attrNameLst>
                                          <p:attrName/>
                                        </p:attrNameLst>
                                      </p:cBhvr>
                                    </p:anim>
                                  </p:childTnLst>
                                </p:cTn>
                              </p:par>
                            </p:childTnLst>
                          </p:cTn>
                        </p:par>
                        <p:par>
                          <p:cTn id="12" fill="hold">
                            <p:stCondLst>
                              <p:cond delay="2000"/>
                            </p:stCondLst>
                            <p:childTnLst>
                              <p:par>
                                <p:cTn id="13" presetID="24" presetClass="entr" presetSubtype="0" fill="hold" grpId="0" nodeType="after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 to="" calcmode="lin" valueType="num">
                                      <p:cBhvr>
                                        <p:cTn id="15" dur="1" fill="hold"/>
                                        <p:tgtEl>
                                          <p:spTgt spid="2">
                                            <p:txEl>
                                              <p:pRg st="0" end="0"/>
                                            </p:txEl>
                                          </p:spTgt>
                                        </p:tgtEl>
                                        <p:attrNameLst>
                                          <p:attrName/>
                                        </p:attrNameLst>
                                      </p:cBhvr>
                                    </p:anim>
                                  </p:childTnLst>
                                </p:cTn>
                              </p:par>
                            </p:childTnLst>
                          </p:cTn>
                        </p:par>
                        <p:par>
                          <p:cTn id="16" fill="hold">
                            <p:stCondLst>
                              <p:cond delay="2000"/>
                            </p:stCondLst>
                            <p:childTnLst>
                              <p:par>
                                <p:cTn id="17" presetID="24" presetClass="entr" presetSubtype="0" fill="hold" grpId="0" nodeType="after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to="" calcmode="lin" valueType="num">
                                      <p:cBhvr>
                                        <p:cTn id="19" dur="1" fill="hold"/>
                                        <p:tgtEl>
                                          <p:spTgt spid="2">
                                            <p:txEl>
                                              <p:pRg st="1" end="1"/>
                                            </p:txEl>
                                          </p:spTgt>
                                        </p:tgtEl>
                                        <p:attrNameLst>
                                          <p:attrName/>
                                        </p:attrNameLst>
                                      </p:cBhvr>
                                    </p:anim>
                                  </p:childTnLst>
                                </p:cTn>
                              </p:par>
                            </p:childTnLst>
                          </p:cTn>
                        </p:par>
                        <p:par>
                          <p:cTn id="20" fill="hold">
                            <p:stCondLst>
                              <p:cond delay="2000"/>
                            </p:stCondLst>
                            <p:childTnLst>
                              <p:par>
                                <p:cTn id="21" presetID="24" presetClass="entr" presetSubtype="0" fill="hold" grpId="0" nodeType="after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 to="" calcmode="lin" valueType="num">
                                      <p:cBhvr>
                                        <p:cTn id="23" dur="1" fill="hold"/>
                                        <p:tgtEl>
                                          <p:spTgt spid="2">
                                            <p:txEl>
                                              <p:pRg st="2" end="2"/>
                                            </p:txEl>
                                          </p:spTgt>
                                        </p:tgtEl>
                                        <p:attrNameLst>
                                          <p:attrName/>
                                        </p:attrNameLst>
                                      </p:cBhvr>
                                    </p:anim>
                                  </p:childTnLst>
                                </p:cTn>
                              </p:par>
                            </p:childTnLst>
                          </p:cTn>
                        </p:par>
                        <p:par>
                          <p:cTn id="24" fill="hold">
                            <p:stCondLst>
                              <p:cond delay="2000"/>
                            </p:stCondLst>
                            <p:childTnLst>
                              <p:par>
                                <p:cTn id="25" presetID="24" presetClass="entr" presetSubtype="0" fill="hold" grpId="0" nodeType="after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 to="" calcmode="lin" valueType="num">
                                      <p:cBhvr>
                                        <p:cTn id="27" dur="1" fill="hold"/>
                                        <p:tgtEl>
                                          <p:spTgt spid="2">
                                            <p:txEl>
                                              <p:pRg st="3" end="3"/>
                                            </p:txEl>
                                          </p:spTgt>
                                        </p:tgtEl>
                                        <p:attrNameLst>
                                          <p:attrName/>
                                        </p:attrNameLst>
                                      </p:cBhvr>
                                    </p:anim>
                                  </p:childTnLst>
                                </p:cTn>
                              </p:par>
                            </p:childTnLst>
                          </p:cTn>
                        </p:par>
                        <p:par>
                          <p:cTn id="28" fill="hold">
                            <p:stCondLst>
                              <p:cond delay="2000"/>
                            </p:stCondLst>
                            <p:childTnLst>
                              <p:par>
                                <p:cTn id="29" presetID="24" presetClass="entr" presetSubtype="0" fill="hold" grpId="0" nodeType="after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 to="" calcmode="lin" valueType="num">
                                      <p:cBhvr>
                                        <p:cTn id="31" dur="1" fill="hold"/>
                                        <p:tgtEl>
                                          <p:spTgt spid="2">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439694"/>
          </a:xfrm>
          <a:solidFill>
            <a:schemeClr val="accent1">
              <a:lumMod val="75000"/>
            </a:schemeClr>
          </a:solidFill>
        </p:spPr>
        <p:txBody>
          <a:bodyPr>
            <a:noAutofit/>
          </a:bodyPr>
          <a:lstStyle/>
          <a:p>
            <a:r>
              <a:rPr lang="en-US" sz="2400" dirty="0" err="1" smtClean="0">
                <a:solidFill>
                  <a:schemeClr val="bg1"/>
                </a:solidFill>
              </a:rPr>
              <a:t>Lanjutan</a:t>
            </a:r>
            <a:endParaRPr lang="en-US" sz="2400" dirty="0">
              <a:solidFill>
                <a:schemeClr val="bg1"/>
              </a:solidFill>
            </a:endParaRPr>
          </a:p>
        </p:txBody>
      </p:sp>
      <p:sp>
        <p:nvSpPr>
          <p:cNvPr id="2" name="Content Placeholder 1"/>
          <p:cNvSpPr>
            <a:spLocks noGrp="1"/>
          </p:cNvSpPr>
          <p:nvPr>
            <p:ph idx="1"/>
          </p:nvPr>
        </p:nvSpPr>
        <p:spPr>
          <a:xfrm>
            <a:off x="0" y="571480"/>
            <a:ext cx="9144000" cy="6286520"/>
          </a:xfrm>
        </p:spPr>
        <p:txBody>
          <a:bodyPr>
            <a:normAutofit fontScale="92500" lnSpcReduction="20000"/>
          </a:bodyPr>
          <a:lstStyle/>
          <a:p>
            <a:pPr>
              <a:buNone/>
            </a:pPr>
            <a:r>
              <a:rPr lang="en-US" dirty="0" err="1" smtClean="0"/>
              <a:t>Adapun</a:t>
            </a:r>
            <a:r>
              <a:rPr lang="en-US" dirty="0" smtClean="0"/>
              <a:t> </a:t>
            </a:r>
            <a:r>
              <a:rPr lang="en-US" dirty="0" err="1" smtClean="0"/>
              <a:t>pokok-pokok</a:t>
            </a:r>
            <a:r>
              <a:rPr lang="en-US" dirty="0" smtClean="0"/>
              <a:t>  </a:t>
            </a:r>
            <a:r>
              <a:rPr lang="en-US" dirty="0" err="1" smtClean="0"/>
              <a:t>pikiran</a:t>
            </a:r>
            <a:r>
              <a:rPr lang="en-US" dirty="0" smtClean="0"/>
              <a:t> </a:t>
            </a:r>
            <a:r>
              <a:rPr lang="en-US" dirty="0" err="1" smtClean="0"/>
              <a:t>dikemukakan</a:t>
            </a:r>
            <a:r>
              <a:rPr lang="en-US" dirty="0" smtClean="0"/>
              <a:t> </a:t>
            </a:r>
            <a:r>
              <a:rPr lang="en-US" dirty="0" err="1" smtClean="0"/>
              <a:t>oleh</a:t>
            </a:r>
            <a:r>
              <a:rPr lang="en-US" dirty="0" smtClean="0"/>
              <a:t> </a:t>
            </a:r>
            <a:r>
              <a:rPr lang="en-US" dirty="0" err="1" smtClean="0"/>
              <a:t>para</a:t>
            </a:r>
            <a:r>
              <a:rPr lang="en-US" dirty="0" smtClean="0"/>
              <a:t> </a:t>
            </a:r>
            <a:r>
              <a:rPr lang="en-US" dirty="0" err="1" smtClean="0"/>
              <a:t>penganut</a:t>
            </a:r>
            <a:r>
              <a:rPr lang="en-US" dirty="0" smtClean="0"/>
              <a:t> </a:t>
            </a:r>
            <a:r>
              <a:rPr lang="en-US" dirty="0" err="1" smtClean="0"/>
              <a:t>teori</a:t>
            </a:r>
            <a:r>
              <a:rPr lang="en-US" dirty="0" smtClean="0"/>
              <a:t> </a:t>
            </a:r>
            <a:r>
              <a:rPr lang="en-US" dirty="0" err="1" smtClean="0"/>
              <a:t>perilaku</a:t>
            </a:r>
            <a:r>
              <a:rPr lang="en-US" dirty="0" smtClean="0"/>
              <a:t> </a:t>
            </a:r>
            <a:r>
              <a:rPr lang="en-US" dirty="0" err="1" smtClean="0"/>
              <a:t>tersebut</a:t>
            </a:r>
            <a:r>
              <a:rPr lang="en-US" dirty="0" smtClean="0"/>
              <a:t> </a:t>
            </a:r>
            <a:r>
              <a:rPr lang="en-US" dirty="0" err="1" smtClean="0"/>
              <a:t>dapat</a:t>
            </a:r>
            <a:r>
              <a:rPr lang="en-US" dirty="0" smtClean="0"/>
              <a:t> </a:t>
            </a:r>
            <a:r>
              <a:rPr lang="en-US" dirty="0" err="1" smtClean="0"/>
              <a:t>di</a:t>
            </a:r>
            <a:r>
              <a:rPr lang="en-US" dirty="0" smtClean="0"/>
              <a:t> </a:t>
            </a:r>
            <a:r>
              <a:rPr lang="en-US" dirty="0" err="1" smtClean="0"/>
              <a:t>rangkum</a:t>
            </a:r>
            <a:r>
              <a:rPr lang="en-US" dirty="0" smtClean="0"/>
              <a:t> </a:t>
            </a:r>
            <a:r>
              <a:rPr lang="en-US" dirty="0" err="1" smtClean="0"/>
              <a:t>sebagai</a:t>
            </a:r>
            <a:r>
              <a:rPr lang="en-US" dirty="0" smtClean="0"/>
              <a:t> </a:t>
            </a:r>
            <a:r>
              <a:rPr lang="en-US" dirty="0" err="1" smtClean="0"/>
              <a:t>beikut</a:t>
            </a:r>
            <a:r>
              <a:rPr lang="en-US" dirty="0" smtClean="0"/>
              <a:t> :</a:t>
            </a:r>
          </a:p>
          <a:p>
            <a:pPr marL="624078" indent="-514350">
              <a:buFont typeface="+mj-lt"/>
              <a:buAutoNum type="arabicParenR"/>
            </a:pPr>
            <a:r>
              <a:rPr lang="en-US" dirty="0" err="1" smtClean="0"/>
              <a:t>Organisasi</a:t>
            </a:r>
            <a:r>
              <a:rPr lang="en-US" dirty="0" smtClean="0"/>
              <a:t> </a:t>
            </a:r>
            <a:r>
              <a:rPr lang="en-US" dirty="0" err="1" smtClean="0"/>
              <a:t>sebagai</a:t>
            </a:r>
            <a:r>
              <a:rPr lang="en-US" dirty="0" smtClean="0"/>
              <a:t> </a:t>
            </a:r>
            <a:r>
              <a:rPr lang="en-US" dirty="0" err="1" smtClean="0"/>
              <a:t>suatu</a:t>
            </a:r>
            <a:r>
              <a:rPr lang="en-US" dirty="0" smtClean="0"/>
              <a:t> </a:t>
            </a:r>
            <a:r>
              <a:rPr lang="en-US" dirty="0" err="1" smtClean="0"/>
              <a:t>keseluruhan</a:t>
            </a:r>
            <a:r>
              <a:rPr lang="en-US" dirty="0" smtClean="0"/>
              <a:t> </a:t>
            </a:r>
            <a:r>
              <a:rPr lang="en-US" dirty="0" err="1" smtClean="0"/>
              <a:t>dan</a:t>
            </a:r>
            <a:r>
              <a:rPr lang="en-US" dirty="0" smtClean="0"/>
              <a:t> </a:t>
            </a:r>
            <a:r>
              <a:rPr lang="en-US" dirty="0" err="1" smtClean="0"/>
              <a:t>pendekatan</a:t>
            </a:r>
            <a:r>
              <a:rPr lang="en-US" dirty="0" smtClean="0"/>
              <a:t> </a:t>
            </a:r>
            <a:r>
              <a:rPr lang="en-US" dirty="0" err="1" smtClean="0"/>
              <a:t>manajer</a:t>
            </a:r>
            <a:r>
              <a:rPr lang="en-US" dirty="0" smtClean="0"/>
              <a:t> individual </a:t>
            </a:r>
            <a:r>
              <a:rPr lang="en-US" dirty="0" err="1" smtClean="0"/>
              <a:t>untuk</a:t>
            </a:r>
            <a:r>
              <a:rPr lang="en-US" dirty="0" smtClean="0"/>
              <a:t> </a:t>
            </a:r>
            <a:r>
              <a:rPr lang="en-US" dirty="0" err="1" smtClean="0"/>
              <a:t>pengawasan</a:t>
            </a:r>
            <a:r>
              <a:rPr lang="en-US" dirty="0" smtClean="0"/>
              <a:t> </a:t>
            </a:r>
            <a:r>
              <a:rPr lang="en-US" dirty="0" err="1" smtClean="0"/>
              <a:t>harus</a:t>
            </a:r>
            <a:r>
              <a:rPr lang="en-US" dirty="0" smtClean="0"/>
              <a:t> </a:t>
            </a:r>
            <a:r>
              <a:rPr lang="en-US" dirty="0" err="1" smtClean="0"/>
              <a:t>sesuai</a:t>
            </a:r>
            <a:r>
              <a:rPr lang="en-US" dirty="0" smtClean="0"/>
              <a:t> </a:t>
            </a:r>
            <a:r>
              <a:rPr lang="en-US" dirty="0" err="1" smtClean="0"/>
              <a:t>dengan</a:t>
            </a:r>
            <a:r>
              <a:rPr lang="en-US" dirty="0" smtClean="0"/>
              <a:t> </a:t>
            </a:r>
            <a:r>
              <a:rPr lang="en-US" dirty="0" err="1" smtClean="0"/>
              <a:t>situasi</a:t>
            </a:r>
            <a:endParaRPr lang="en-US" dirty="0" smtClean="0"/>
          </a:p>
          <a:p>
            <a:pPr marL="624078" indent="-514350">
              <a:buFont typeface="+mj-lt"/>
              <a:buAutoNum type="arabicParenR"/>
            </a:pPr>
            <a:r>
              <a:rPr lang="en-US" dirty="0" err="1" smtClean="0"/>
              <a:t>Pendekatan</a:t>
            </a:r>
            <a:r>
              <a:rPr lang="en-US" dirty="0" smtClean="0"/>
              <a:t> </a:t>
            </a:r>
            <a:r>
              <a:rPr lang="en-US" dirty="0" err="1" smtClean="0"/>
              <a:t>Motivasional</a:t>
            </a:r>
            <a:r>
              <a:rPr lang="en-US" dirty="0" smtClean="0"/>
              <a:t> </a:t>
            </a:r>
            <a:r>
              <a:rPr lang="en-US" dirty="0" err="1" smtClean="0"/>
              <a:t>yg</a:t>
            </a:r>
            <a:r>
              <a:rPr lang="en-US" dirty="0" smtClean="0"/>
              <a:t> </a:t>
            </a:r>
            <a:r>
              <a:rPr lang="en-US" dirty="0" err="1" smtClean="0"/>
              <a:t>menghasilkan</a:t>
            </a:r>
            <a:r>
              <a:rPr lang="en-US" dirty="0" smtClean="0"/>
              <a:t> </a:t>
            </a:r>
            <a:r>
              <a:rPr lang="en-US" dirty="0" err="1" smtClean="0"/>
              <a:t>komitmen</a:t>
            </a:r>
            <a:r>
              <a:rPr lang="en-US" dirty="0" smtClean="0"/>
              <a:t> </a:t>
            </a:r>
            <a:r>
              <a:rPr lang="en-US" dirty="0" err="1" smtClean="0"/>
              <a:t>pekerja</a:t>
            </a:r>
            <a:r>
              <a:rPr lang="en-US" dirty="0" smtClean="0"/>
              <a:t> </a:t>
            </a:r>
            <a:r>
              <a:rPr lang="en-US" dirty="0" err="1" smtClean="0"/>
              <a:t>terhadap</a:t>
            </a:r>
            <a:r>
              <a:rPr lang="en-US" dirty="0" smtClean="0"/>
              <a:t> </a:t>
            </a:r>
            <a:r>
              <a:rPr lang="en-US" dirty="0" err="1" smtClean="0"/>
              <a:t>tujuan</a:t>
            </a:r>
            <a:r>
              <a:rPr lang="en-US" dirty="0" smtClean="0"/>
              <a:t> </a:t>
            </a:r>
            <a:r>
              <a:rPr lang="en-US" dirty="0" err="1" smtClean="0"/>
              <a:t>organisasi</a:t>
            </a:r>
            <a:r>
              <a:rPr lang="en-US" dirty="0" smtClean="0"/>
              <a:t> </a:t>
            </a:r>
            <a:r>
              <a:rPr lang="en-US" dirty="0" err="1" smtClean="0"/>
              <a:t>sangat</a:t>
            </a:r>
            <a:r>
              <a:rPr lang="en-US" dirty="0" smtClean="0"/>
              <a:t> </a:t>
            </a:r>
            <a:r>
              <a:rPr lang="en-US" dirty="0" err="1" smtClean="0"/>
              <a:t>dubutuhkan</a:t>
            </a:r>
            <a:r>
              <a:rPr lang="en-US" dirty="0" smtClean="0"/>
              <a:t>.</a:t>
            </a:r>
          </a:p>
          <a:p>
            <a:pPr marL="624078" indent="-514350">
              <a:buFont typeface="+mj-lt"/>
              <a:buAutoNum type="arabicParenR"/>
            </a:pPr>
            <a:r>
              <a:rPr lang="en-US" dirty="0" err="1" smtClean="0"/>
              <a:t>Manajemen</a:t>
            </a:r>
            <a:r>
              <a:rPr lang="en-US" dirty="0" smtClean="0"/>
              <a:t> </a:t>
            </a:r>
            <a:r>
              <a:rPr lang="en-US" dirty="0" err="1" smtClean="0"/>
              <a:t>harus</a:t>
            </a:r>
            <a:r>
              <a:rPr lang="en-US" dirty="0" smtClean="0"/>
              <a:t> </a:t>
            </a:r>
            <a:r>
              <a:rPr lang="en-US" dirty="0" err="1" smtClean="0"/>
              <a:t>sistematik</a:t>
            </a:r>
            <a:r>
              <a:rPr lang="en-US" dirty="0" smtClean="0"/>
              <a:t> </a:t>
            </a:r>
            <a:r>
              <a:rPr lang="en-US" dirty="0" err="1" smtClean="0"/>
              <a:t>dan</a:t>
            </a:r>
            <a:r>
              <a:rPr lang="en-US" dirty="0" smtClean="0"/>
              <a:t> </a:t>
            </a:r>
            <a:r>
              <a:rPr lang="en-US" dirty="0" err="1" smtClean="0"/>
              <a:t>pendekatan</a:t>
            </a:r>
            <a:r>
              <a:rPr lang="en-US" dirty="0" smtClean="0"/>
              <a:t> </a:t>
            </a:r>
            <a:r>
              <a:rPr lang="en-US" dirty="0" err="1" smtClean="0"/>
              <a:t>yg</a:t>
            </a:r>
            <a:r>
              <a:rPr lang="en-US" dirty="0" smtClean="0"/>
              <a:t> </a:t>
            </a:r>
            <a:r>
              <a:rPr lang="en-US" dirty="0" err="1" smtClean="0"/>
              <a:t>digunakan</a:t>
            </a:r>
            <a:r>
              <a:rPr lang="en-US" dirty="0" smtClean="0"/>
              <a:t> </a:t>
            </a:r>
            <a:r>
              <a:rPr lang="en-US" dirty="0" err="1" smtClean="0"/>
              <a:t>harus</a:t>
            </a:r>
            <a:r>
              <a:rPr lang="en-US" dirty="0" smtClean="0"/>
              <a:t> </a:t>
            </a:r>
            <a:r>
              <a:rPr lang="en-US" dirty="0" err="1" smtClean="0"/>
              <a:t>dengan</a:t>
            </a:r>
            <a:r>
              <a:rPr lang="en-US" dirty="0" smtClean="0"/>
              <a:t> </a:t>
            </a:r>
            <a:r>
              <a:rPr lang="en-US" dirty="0" err="1" smtClean="0"/>
              <a:t>pertimbangan</a:t>
            </a:r>
            <a:r>
              <a:rPr lang="en-US" dirty="0" smtClean="0"/>
              <a:t> </a:t>
            </a:r>
            <a:r>
              <a:rPr lang="en-US" dirty="0" err="1" smtClean="0"/>
              <a:t>secara</a:t>
            </a:r>
            <a:r>
              <a:rPr lang="en-US" dirty="0" smtClean="0"/>
              <a:t> </a:t>
            </a:r>
            <a:r>
              <a:rPr lang="en-US" dirty="0" err="1" smtClean="0"/>
              <a:t>hati-hati</a:t>
            </a:r>
            <a:r>
              <a:rPr lang="en-US" dirty="0" smtClean="0"/>
              <a:t>.</a:t>
            </a:r>
          </a:p>
          <a:p>
            <a:pPr marL="624078" indent="-514350">
              <a:buFont typeface="+mj-lt"/>
              <a:buAutoNum type="arabicParenR"/>
            </a:pPr>
            <a:r>
              <a:rPr lang="en-US" dirty="0" err="1" smtClean="0"/>
              <a:t>Manajemen</a:t>
            </a:r>
            <a:r>
              <a:rPr lang="en-US" dirty="0" smtClean="0"/>
              <a:t> </a:t>
            </a:r>
            <a:r>
              <a:rPr lang="en-US" dirty="0" err="1" smtClean="0"/>
              <a:t>teknik</a:t>
            </a:r>
            <a:r>
              <a:rPr lang="en-US" dirty="0" smtClean="0"/>
              <a:t> </a:t>
            </a:r>
            <a:r>
              <a:rPr lang="en-US" dirty="0" err="1" smtClean="0"/>
              <a:t>dapat</a:t>
            </a:r>
            <a:r>
              <a:rPr lang="en-US" dirty="0" smtClean="0"/>
              <a:t> </a:t>
            </a:r>
            <a:r>
              <a:rPr lang="en-US" dirty="0" err="1" smtClean="0"/>
              <a:t>dipandang</a:t>
            </a:r>
            <a:r>
              <a:rPr lang="en-US" dirty="0" smtClean="0"/>
              <a:t> </a:t>
            </a:r>
            <a:r>
              <a:rPr lang="en-US" dirty="0" err="1" smtClean="0"/>
              <a:t>sebagai</a:t>
            </a:r>
            <a:r>
              <a:rPr lang="en-US" dirty="0" smtClean="0"/>
              <a:t> </a:t>
            </a:r>
            <a:r>
              <a:rPr lang="en-US" dirty="0" err="1" smtClean="0"/>
              <a:t>suatu</a:t>
            </a:r>
            <a:r>
              <a:rPr lang="en-US" dirty="0" smtClean="0"/>
              <a:t> </a:t>
            </a:r>
            <a:r>
              <a:rPr lang="en-US" dirty="0" err="1" smtClean="0"/>
              <a:t>proses</a:t>
            </a:r>
            <a:r>
              <a:rPr lang="en-US" dirty="0" smtClean="0"/>
              <a:t> </a:t>
            </a:r>
            <a:r>
              <a:rPr lang="en-US" dirty="0" err="1" smtClean="0"/>
              <a:t>teknik</a:t>
            </a:r>
            <a:r>
              <a:rPr lang="en-US" dirty="0" smtClean="0"/>
              <a:t> </a:t>
            </a:r>
            <a:r>
              <a:rPr lang="en-US" dirty="0" err="1" smtClean="0"/>
              <a:t>secara</a:t>
            </a:r>
            <a:r>
              <a:rPr lang="en-US" dirty="0" smtClean="0"/>
              <a:t> </a:t>
            </a:r>
            <a:r>
              <a:rPr lang="en-US" dirty="0" err="1" smtClean="0"/>
              <a:t>ketat</a:t>
            </a:r>
            <a:r>
              <a:rPr lang="en-US" dirty="0" smtClean="0"/>
              <a:t> (</a:t>
            </a:r>
            <a:r>
              <a:rPr lang="en-US" dirty="0" err="1" smtClean="0"/>
              <a:t>perana</a:t>
            </a:r>
            <a:r>
              <a:rPr lang="id-ID" dirty="0" smtClean="0"/>
              <a:t>n</a:t>
            </a:r>
            <a:r>
              <a:rPr lang="en-US" dirty="0" smtClean="0"/>
              <a:t> </a:t>
            </a:r>
            <a:r>
              <a:rPr lang="en-US" dirty="0" err="1" smtClean="0"/>
              <a:t>prosedure</a:t>
            </a:r>
            <a:r>
              <a:rPr lang="en-US" dirty="0" smtClean="0"/>
              <a:t>  </a:t>
            </a:r>
            <a:r>
              <a:rPr lang="en-US" dirty="0" err="1" smtClean="0"/>
              <a:t>dan</a:t>
            </a:r>
            <a:r>
              <a:rPr lang="en-US" dirty="0" smtClean="0"/>
              <a:t> </a:t>
            </a:r>
            <a:r>
              <a:rPr lang="en-US" dirty="0" err="1" smtClean="0"/>
              <a:t>prinsip</a:t>
            </a:r>
            <a:r>
              <a:rPr lang="en-US" dirty="0" smtClean="0"/>
              <a:t>)</a:t>
            </a:r>
          </a:p>
        </p:txBody>
      </p:sp>
    </p:spTree>
  </p:cSld>
  <p:clrMapOvr>
    <a:masterClrMapping/>
  </p:clrMapOvr>
  <p:transition spd="med">
    <p:dissolve/>
    <p:sndAc>
      <p:stSnd>
        <p:snd r:embed="rId3" name="coin.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fade">
                                      <p:cBhvr>
                                        <p:cTn id="11" dur="2000"/>
                                        <p:tgtEl>
                                          <p:spTgt spid="2">
                                            <p:txEl>
                                              <p:pRg st="0" end="0"/>
                                            </p:txEl>
                                          </p:spTgt>
                                        </p:tgtEl>
                                      </p:cBhvr>
                                    </p:animEffect>
                                  </p:childTnLst>
                                </p:cTn>
                              </p:par>
                            </p:childTnLst>
                          </p:cTn>
                        </p:par>
                        <p:par>
                          <p:cTn id="12" fill="hold">
                            <p:stCondLst>
                              <p:cond delay="4000"/>
                            </p:stCondLst>
                            <p:childTnLst>
                              <p:par>
                                <p:cTn id="13" presetID="10" presetClass="entr" presetSubtype="0" fill="hold" grpId="0" nodeType="after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Effect transition="in" filter="fade">
                                      <p:cBhvr>
                                        <p:cTn id="15" dur="2000"/>
                                        <p:tgtEl>
                                          <p:spTgt spid="2">
                                            <p:txEl>
                                              <p:pRg st="1" end="1"/>
                                            </p:txEl>
                                          </p:spTgt>
                                        </p:tgtEl>
                                      </p:cBhvr>
                                    </p:animEffect>
                                  </p:childTnLst>
                                </p:cTn>
                              </p:par>
                            </p:childTnLst>
                          </p:cTn>
                        </p:par>
                        <p:par>
                          <p:cTn id="16" fill="hold">
                            <p:stCondLst>
                              <p:cond delay="6000"/>
                            </p:stCondLst>
                            <p:childTnLst>
                              <p:par>
                                <p:cTn id="17" presetID="10" presetClass="entr" presetSubtype="0" fill="hold" grpId="0" nodeType="after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2000"/>
                                        <p:tgtEl>
                                          <p:spTgt spid="2">
                                            <p:txEl>
                                              <p:pRg st="2" end="2"/>
                                            </p:txEl>
                                          </p:spTgt>
                                        </p:tgtEl>
                                      </p:cBhvr>
                                    </p:animEffect>
                                  </p:childTnLst>
                                </p:cTn>
                              </p:par>
                            </p:childTnLst>
                          </p:cTn>
                        </p:par>
                        <p:par>
                          <p:cTn id="20" fill="hold">
                            <p:stCondLst>
                              <p:cond delay="8000"/>
                            </p:stCondLst>
                            <p:childTnLst>
                              <p:par>
                                <p:cTn id="21" presetID="10" presetClass="entr" presetSubtype="0" fill="hold" grpId="0" nodeType="after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Effect transition="in" filter="fade">
                                      <p:cBhvr>
                                        <p:cTn id="23" dur="2000"/>
                                        <p:tgtEl>
                                          <p:spTgt spid="2">
                                            <p:txEl>
                                              <p:pRg st="3" end="3"/>
                                            </p:txEl>
                                          </p:spTgt>
                                        </p:tgtEl>
                                      </p:cBhvr>
                                    </p:animEffect>
                                  </p:childTnLst>
                                </p:cTn>
                              </p:par>
                            </p:childTnLst>
                          </p:cTn>
                        </p:par>
                        <p:par>
                          <p:cTn id="24" fill="hold">
                            <p:stCondLst>
                              <p:cond delay="10000"/>
                            </p:stCondLst>
                            <p:childTnLst>
                              <p:par>
                                <p:cTn id="25" presetID="10" presetClass="entr" presetSubtype="0" fill="hold" grpId="0" nodeType="after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 y="-24"/>
            <a:ext cx="9144000" cy="368280"/>
          </a:xfrm>
          <a:solidFill>
            <a:srgbClr val="FFFF00"/>
          </a:solidFill>
        </p:spPr>
        <p:txBody>
          <a:bodyPr>
            <a:noAutofit/>
          </a:bodyPr>
          <a:lstStyle/>
          <a:p>
            <a:r>
              <a:rPr lang="en-US" sz="2800" b="1" dirty="0" err="1" smtClean="0">
                <a:latin typeface="Arial" pitchFamily="34" charset="0"/>
                <a:cs typeface="Arial" pitchFamily="34" charset="0"/>
              </a:rPr>
              <a:t>Lanjutan</a:t>
            </a:r>
            <a:endParaRPr lang="en-US" sz="2800" b="1" dirty="0">
              <a:latin typeface="Arial" pitchFamily="34" charset="0"/>
              <a:cs typeface="Arial" pitchFamily="34" charset="0"/>
            </a:endParaRPr>
          </a:p>
        </p:txBody>
      </p:sp>
      <p:sp>
        <p:nvSpPr>
          <p:cNvPr id="2" name="Content Placeholder 1"/>
          <p:cNvSpPr>
            <a:spLocks noGrp="1"/>
          </p:cNvSpPr>
          <p:nvPr>
            <p:ph idx="1"/>
          </p:nvPr>
        </p:nvSpPr>
        <p:spPr>
          <a:xfrm>
            <a:off x="0" y="571480"/>
            <a:ext cx="9144000" cy="6286520"/>
          </a:xfrm>
          <a:ln w="76200">
            <a:solidFill>
              <a:schemeClr val="bg1"/>
            </a:solidFill>
          </a:ln>
        </p:spPr>
        <p:txBody>
          <a:bodyPr>
            <a:normAutofit fontScale="77500" lnSpcReduction="20000"/>
          </a:bodyPr>
          <a:lstStyle/>
          <a:p>
            <a:pPr>
              <a:buNone/>
            </a:pPr>
            <a:r>
              <a:rPr lang="en-US" b="1" dirty="0" err="1" smtClean="0">
                <a:ln w="9525">
                  <a:solidFill>
                    <a:schemeClr val="tx1"/>
                  </a:solidFill>
                </a:ln>
                <a:solidFill>
                  <a:schemeClr val="accent4">
                    <a:lumMod val="75000"/>
                  </a:schemeClr>
                </a:solidFill>
                <a:latin typeface="Arial" pitchFamily="34" charset="0"/>
                <a:cs typeface="Arial" pitchFamily="34" charset="0"/>
              </a:rPr>
              <a:t>Selain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empat</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poko</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pikiran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di</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atas</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berdasarkan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hasil</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riset</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perilaku</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dapat</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dikemukakan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sebagai</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beikut</a:t>
            </a:r>
            <a:r>
              <a:rPr lang="en-US" b="1" dirty="0" smtClean="0">
                <a:ln w="9525">
                  <a:solidFill>
                    <a:schemeClr val="tx1"/>
                  </a:solidFill>
                </a:ln>
                <a:solidFill>
                  <a:schemeClr val="accent4">
                    <a:lumMod val="75000"/>
                  </a:schemeClr>
                </a:solidFill>
                <a:latin typeface="Arial" pitchFamily="34" charset="0"/>
                <a:cs typeface="Arial" pitchFamily="34" charset="0"/>
              </a:rPr>
              <a:t> :</a:t>
            </a:r>
          </a:p>
          <a:p>
            <a:pPr marL="624078" indent="-514350">
              <a:buFont typeface="+mj-lt"/>
              <a:buAutoNum type="arabicParenR"/>
            </a:pPr>
            <a:r>
              <a:rPr lang="en-US" b="1" dirty="0" err="1" smtClean="0">
                <a:ln w="9525">
                  <a:solidFill>
                    <a:schemeClr val="tx1"/>
                  </a:solidFill>
                </a:ln>
                <a:solidFill>
                  <a:schemeClr val="accent4">
                    <a:lumMod val="75000"/>
                  </a:schemeClr>
                </a:solidFill>
                <a:latin typeface="Arial" pitchFamily="34" charset="0"/>
                <a:cs typeface="Arial" pitchFamily="34" charset="0"/>
              </a:rPr>
              <a:t>Manajer</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masa</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kini</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harus</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diberikan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latihan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dalam</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pemahaman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prinsip-prinsip</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dan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konsep-konsep</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manajemen</a:t>
            </a:r>
            <a:r>
              <a:rPr lang="en-US" b="1" dirty="0" smtClean="0">
                <a:ln w="9525">
                  <a:solidFill>
                    <a:schemeClr val="tx1"/>
                  </a:solidFill>
                </a:ln>
                <a:solidFill>
                  <a:schemeClr val="accent4">
                    <a:lumMod val="75000"/>
                  </a:schemeClr>
                </a:solidFill>
                <a:latin typeface="Arial" pitchFamily="34" charset="0"/>
                <a:cs typeface="Arial" pitchFamily="34" charset="0"/>
              </a:rPr>
              <a:t>.</a:t>
            </a:r>
          </a:p>
          <a:p>
            <a:pPr marL="624078" indent="-514350">
              <a:buFont typeface="+mj-lt"/>
              <a:buAutoNum type="arabicParenR"/>
            </a:pPr>
            <a:r>
              <a:rPr lang="en-US" b="1" dirty="0" err="1" smtClean="0">
                <a:ln w="9525">
                  <a:solidFill>
                    <a:schemeClr val="tx1"/>
                  </a:solidFill>
                </a:ln>
                <a:solidFill>
                  <a:schemeClr val="accent4">
                    <a:lumMod val="75000"/>
                  </a:schemeClr>
                </a:solidFill>
                <a:latin typeface="Arial" pitchFamily="34" charset="0"/>
                <a:cs typeface="Arial" pitchFamily="34" charset="0"/>
              </a:rPr>
              <a:t>Organisasi</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harus</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menjalankan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iklim</a:t>
            </a:r>
            <a:r>
              <a:rPr lang="en-US" b="1" dirty="0" smtClean="0">
                <a:ln w="9525">
                  <a:solidFill>
                    <a:schemeClr val="tx1"/>
                  </a:solidFill>
                </a:ln>
                <a:solidFill>
                  <a:schemeClr val="accent4">
                    <a:lumMod val="75000"/>
                  </a:schemeClr>
                </a:solidFill>
                <a:latin typeface="Arial" pitchFamily="34" charset="0"/>
                <a:cs typeface="Arial" pitchFamily="34" charset="0"/>
              </a:rPr>
              <a:t> yang  </a:t>
            </a:r>
            <a:r>
              <a:rPr lang="en-US" b="1" dirty="0" err="1" smtClean="0">
                <a:ln w="9525">
                  <a:solidFill>
                    <a:schemeClr val="tx1"/>
                  </a:solidFill>
                </a:ln>
                <a:solidFill>
                  <a:schemeClr val="accent4">
                    <a:lumMod val="75000"/>
                  </a:schemeClr>
                </a:solidFill>
                <a:latin typeface="Arial" pitchFamily="34" charset="0"/>
                <a:cs typeface="Arial" pitchFamily="34" charset="0"/>
              </a:rPr>
              <a:t>mendatangkan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kesempatan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bagi</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karyawan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untuk</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memuaskan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seluruh</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kebutuhan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mereka</a:t>
            </a:r>
            <a:r>
              <a:rPr lang="en-US" b="1" dirty="0" smtClean="0">
                <a:ln w="9525">
                  <a:solidFill>
                    <a:schemeClr val="tx1"/>
                  </a:solidFill>
                </a:ln>
                <a:solidFill>
                  <a:schemeClr val="accent4">
                    <a:lumMod val="75000"/>
                  </a:schemeClr>
                </a:solidFill>
                <a:latin typeface="Arial" pitchFamily="34" charset="0"/>
                <a:cs typeface="Arial" pitchFamily="34" charset="0"/>
              </a:rPr>
              <a:t>.</a:t>
            </a:r>
          </a:p>
          <a:p>
            <a:pPr marL="624078" indent="-514350">
              <a:buFont typeface="+mj-lt"/>
              <a:buAutoNum type="arabicParenR"/>
            </a:pPr>
            <a:r>
              <a:rPr lang="en-US" b="1" dirty="0" err="1" smtClean="0">
                <a:ln w="9525">
                  <a:solidFill>
                    <a:schemeClr val="tx1"/>
                  </a:solidFill>
                </a:ln>
                <a:solidFill>
                  <a:schemeClr val="accent4">
                    <a:lumMod val="75000"/>
                  </a:schemeClr>
                </a:solidFill>
                <a:latin typeface="Arial" pitchFamily="34" charset="0"/>
                <a:cs typeface="Arial" pitchFamily="34" charset="0"/>
              </a:rPr>
              <a:t>Unsur</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manusia</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adalah</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faktor</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kunci</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penentu</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sukses</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atau</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kegagalan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pencapaian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tujuan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organisasi</a:t>
            </a:r>
            <a:r>
              <a:rPr lang="en-US" b="1" dirty="0" smtClean="0">
                <a:ln w="9525">
                  <a:solidFill>
                    <a:schemeClr val="tx1"/>
                  </a:solidFill>
                </a:ln>
                <a:solidFill>
                  <a:schemeClr val="accent4">
                    <a:lumMod val="75000"/>
                  </a:schemeClr>
                </a:solidFill>
                <a:latin typeface="Arial" pitchFamily="34" charset="0"/>
                <a:cs typeface="Arial" pitchFamily="34" charset="0"/>
              </a:rPr>
              <a:t>.</a:t>
            </a:r>
          </a:p>
          <a:p>
            <a:pPr marL="624078" indent="-514350">
              <a:buFont typeface="+mj-lt"/>
              <a:buAutoNum type="arabicParenR"/>
            </a:pPr>
            <a:r>
              <a:rPr lang="en-US" b="1" dirty="0" err="1" smtClean="0">
                <a:ln w="9525">
                  <a:solidFill>
                    <a:schemeClr val="tx1"/>
                  </a:solidFill>
                </a:ln>
                <a:solidFill>
                  <a:schemeClr val="accent4">
                    <a:lumMod val="75000"/>
                  </a:schemeClr>
                </a:solidFill>
                <a:latin typeface="Arial" pitchFamily="34" charset="0"/>
                <a:cs typeface="Arial" pitchFamily="34" charset="0"/>
              </a:rPr>
              <a:t>Komitmen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dapat</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dikembangkan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melalui</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partisipasi</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dan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keterlibatan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para</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karyawan</a:t>
            </a:r>
            <a:endParaRPr lang="en-US" b="1" dirty="0" smtClean="0">
              <a:ln w="9525">
                <a:solidFill>
                  <a:schemeClr val="tx1"/>
                </a:solidFill>
              </a:ln>
              <a:solidFill>
                <a:schemeClr val="accent4">
                  <a:lumMod val="75000"/>
                </a:schemeClr>
              </a:solidFill>
              <a:latin typeface="Arial" pitchFamily="34" charset="0"/>
              <a:cs typeface="Arial" pitchFamily="34" charset="0"/>
            </a:endParaRPr>
          </a:p>
          <a:p>
            <a:pPr marL="624078" indent="-514350">
              <a:buFont typeface="+mj-lt"/>
              <a:buAutoNum type="arabicParenR"/>
            </a:pPr>
            <a:r>
              <a:rPr lang="en-US" b="1" dirty="0" err="1" smtClean="0">
                <a:ln w="9525">
                  <a:solidFill>
                    <a:schemeClr val="tx1"/>
                  </a:solidFill>
                </a:ln>
                <a:solidFill>
                  <a:schemeClr val="accent4">
                    <a:lumMod val="75000"/>
                  </a:schemeClr>
                </a:solidFill>
                <a:latin typeface="Arial" pitchFamily="34" charset="0"/>
                <a:cs typeface="Arial" pitchFamily="34" charset="0"/>
              </a:rPr>
              <a:t>Pola-pola</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pengawasan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dan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manajemen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positif</a:t>
            </a:r>
            <a:r>
              <a:rPr lang="en-US" b="1" dirty="0" smtClean="0">
                <a:ln w="9525">
                  <a:solidFill>
                    <a:schemeClr val="tx1"/>
                  </a:solidFill>
                </a:ln>
                <a:solidFill>
                  <a:schemeClr val="accent4">
                    <a:lumMod val="75000"/>
                  </a:schemeClr>
                </a:solidFill>
                <a:latin typeface="Arial" pitchFamily="34" charset="0"/>
                <a:cs typeface="Arial" pitchFamily="34" charset="0"/>
              </a:rPr>
              <a:t> yang </a:t>
            </a:r>
            <a:r>
              <a:rPr lang="en-US" b="1" dirty="0" err="1" smtClean="0">
                <a:ln w="9525">
                  <a:solidFill>
                    <a:schemeClr val="tx1"/>
                  </a:solidFill>
                </a:ln>
                <a:solidFill>
                  <a:schemeClr val="accent4">
                    <a:lumMod val="75000"/>
                  </a:schemeClr>
                </a:solidFill>
                <a:latin typeface="Arial" pitchFamily="34" charset="0"/>
                <a:cs typeface="Arial" pitchFamily="34" charset="0"/>
              </a:rPr>
              <a:t>menyeluruh</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mengenai</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karyawan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dan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reaksi</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mereka</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terhadap</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pekerjaan</a:t>
            </a:r>
            <a:r>
              <a:rPr lang="en-US" b="1" dirty="0" smtClean="0">
                <a:ln w="9525">
                  <a:solidFill>
                    <a:schemeClr val="tx1"/>
                  </a:solidFill>
                </a:ln>
                <a:solidFill>
                  <a:schemeClr val="accent4">
                    <a:lumMod val="75000"/>
                  </a:schemeClr>
                </a:solidFill>
                <a:latin typeface="Arial" pitchFamily="34" charset="0"/>
                <a:cs typeface="Arial" pitchFamily="34" charset="0"/>
              </a:rPr>
              <a:t>.</a:t>
            </a:r>
          </a:p>
          <a:p>
            <a:pPr marL="624078" indent="-514350">
              <a:buFont typeface="+mj-lt"/>
              <a:buAutoNum type="arabicParenR"/>
            </a:pPr>
            <a:r>
              <a:rPr lang="en-US" b="1" dirty="0" err="1" smtClean="0">
                <a:ln w="9525">
                  <a:solidFill>
                    <a:schemeClr val="tx1"/>
                  </a:solidFill>
                </a:ln>
                <a:solidFill>
                  <a:schemeClr val="accent4">
                    <a:lumMod val="75000"/>
                  </a:schemeClr>
                </a:solidFill>
                <a:latin typeface="Arial" pitchFamily="34" charset="0"/>
                <a:cs typeface="Arial" pitchFamily="34" charset="0"/>
              </a:rPr>
              <a:t>Pekerjaan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setiap</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karyawan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harus</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disusun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sedemikian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rupa</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sehingga</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memungkinkan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mereka</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mencapai</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kepuasan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diri</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dari</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pekerjaan</a:t>
            </a:r>
            <a:r>
              <a:rPr lang="en-US" b="1" dirty="0" smtClean="0">
                <a:ln w="9525">
                  <a:solidFill>
                    <a:schemeClr val="tx1"/>
                  </a:solidFill>
                </a:ln>
                <a:solidFill>
                  <a:schemeClr val="accent4">
                    <a:lumMod val="75000"/>
                  </a:schemeClr>
                </a:solidFill>
                <a:latin typeface="Arial" pitchFamily="34" charset="0"/>
                <a:cs typeface="Arial" pitchFamily="34" charset="0"/>
              </a:rPr>
              <a:t> </a:t>
            </a:r>
            <a:r>
              <a:rPr lang="en-US" b="1" dirty="0" err="1" smtClean="0">
                <a:ln w="9525">
                  <a:solidFill>
                    <a:schemeClr val="tx1"/>
                  </a:solidFill>
                </a:ln>
                <a:solidFill>
                  <a:schemeClr val="accent4">
                    <a:lumMod val="75000"/>
                  </a:schemeClr>
                </a:solidFill>
                <a:latin typeface="Arial" pitchFamily="34" charset="0"/>
                <a:cs typeface="Arial" pitchFamily="34" charset="0"/>
              </a:rPr>
              <a:t>tersebut</a:t>
            </a:r>
            <a:r>
              <a:rPr lang="en-US" b="1" dirty="0" smtClean="0">
                <a:ln w="9525">
                  <a:solidFill>
                    <a:schemeClr val="tx1"/>
                  </a:solidFill>
                </a:ln>
                <a:solidFill>
                  <a:schemeClr val="accent4">
                    <a:lumMod val="75000"/>
                  </a:schemeClr>
                </a:solidFill>
                <a:latin typeface="Arial" pitchFamily="34" charset="0"/>
                <a:cs typeface="Arial" pitchFamily="34" charset="0"/>
              </a:rPr>
              <a:t>. </a:t>
            </a:r>
          </a:p>
          <a:p>
            <a:pPr marL="624078" indent="-514350">
              <a:buNone/>
            </a:pPr>
            <a:endParaRPr lang="en-US" b="1" dirty="0" smtClean="0">
              <a:ln w="9525">
                <a:solidFill>
                  <a:schemeClr val="tx1"/>
                </a:solidFill>
              </a:ln>
              <a:solidFill>
                <a:schemeClr val="accent3">
                  <a:lumMod val="75000"/>
                </a:schemeClr>
              </a:solidFill>
              <a:latin typeface="Arial" pitchFamily="34" charset="0"/>
              <a:cs typeface="Arial" pitchFamily="34" charset="0"/>
            </a:endParaRPr>
          </a:p>
          <a:p>
            <a:pPr marL="624078" indent="-514350">
              <a:buFont typeface="+mj-lt"/>
              <a:buAutoNum type="arabicParenR"/>
            </a:pPr>
            <a:endParaRPr lang="en-US" dirty="0" smtClean="0">
              <a:ln w="9525">
                <a:solidFill>
                  <a:schemeClr val="tx1"/>
                </a:solidFill>
              </a:ln>
            </a:endParaRPr>
          </a:p>
        </p:txBody>
      </p:sp>
    </p:spTree>
  </p:cSld>
  <p:clrMapOvr>
    <a:masterClrMapping/>
  </p:clrMapOvr>
  <p:transition spd="slow">
    <p:dissolve/>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2000"/>
                                        <p:tgtEl>
                                          <p:spTgt spid="3"/>
                                        </p:tgtEl>
                                      </p:cBhvr>
                                    </p:animEffect>
                                  </p:childTnLst>
                                </p:cTn>
                              </p:par>
                            </p:childTnLst>
                          </p:cTn>
                        </p:par>
                        <p:par>
                          <p:cTn id="8" fill="hold">
                            <p:stCondLst>
                              <p:cond delay="2000"/>
                            </p:stCondLst>
                            <p:childTnLst>
                              <p:par>
                                <p:cTn id="9" presetID="22" presetClass="entr" presetSubtype="8" fill="hold" grpId="0" nodeType="afterEffect">
                                  <p:stCondLst>
                                    <p:cond delay="0"/>
                                  </p:stCondLst>
                                  <p:childTnLst>
                                    <p:set>
                                      <p:cBhvr>
                                        <p:cTn id="10" dur="1" fill="hold">
                                          <p:stCondLst>
                                            <p:cond delay="0"/>
                                          </p:stCondLst>
                                        </p:cTn>
                                        <p:tgtEl>
                                          <p:spTgt spid="2">
                                            <p:bg/>
                                          </p:spTgt>
                                        </p:tgtEl>
                                        <p:attrNameLst>
                                          <p:attrName>style.visibility</p:attrName>
                                        </p:attrNameLst>
                                      </p:cBhvr>
                                      <p:to>
                                        <p:strVal val="visible"/>
                                      </p:to>
                                    </p:set>
                                    <p:animEffect transition="in" filter="wipe(left)">
                                      <p:cBhvr>
                                        <p:cTn id="11" dur="2000"/>
                                        <p:tgtEl>
                                          <p:spTgt spid="2">
                                            <p:bg/>
                                          </p:spTgt>
                                        </p:tgtEl>
                                      </p:cBhvr>
                                    </p:animEffect>
                                  </p:childTnLst>
                                </p:cTn>
                              </p:par>
                            </p:childTnLst>
                          </p:cTn>
                        </p:par>
                        <p:par>
                          <p:cTn id="12" fill="hold">
                            <p:stCondLst>
                              <p:cond delay="4000"/>
                            </p:stCondLst>
                            <p:childTnLst>
                              <p:par>
                                <p:cTn id="13" presetID="22" presetClass="entr" presetSubtype="8" fill="hold" grpId="0" nodeType="after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ipe(left)">
                                      <p:cBhvr>
                                        <p:cTn id="15" dur="2000"/>
                                        <p:tgtEl>
                                          <p:spTgt spid="2">
                                            <p:txEl>
                                              <p:pRg st="0" end="0"/>
                                            </p:txEl>
                                          </p:spTgt>
                                        </p:tgtEl>
                                      </p:cBhvr>
                                    </p:animEffect>
                                  </p:childTnLst>
                                </p:cTn>
                              </p:par>
                            </p:childTnLst>
                          </p:cTn>
                        </p:par>
                        <p:par>
                          <p:cTn id="16" fill="hold">
                            <p:stCondLst>
                              <p:cond delay="6000"/>
                            </p:stCondLst>
                            <p:childTnLst>
                              <p:par>
                                <p:cTn id="17" presetID="22" presetClass="entr" presetSubtype="8" fill="hold" grpId="0" nodeType="after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wipe(left)">
                                      <p:cBhvr>
                                        <p:cTn id="19" dur="2000"/>
                                        <p:tgtEl>
                                          <p:spTgt spid="2">
                                            <p:txEl>
                                              <p:pRg st="1" end="1"/>
                                            </p:txEl>
                                          </p:spTgt>
                                        </p:tgtEl>
                                      </p:cBhvr>
                                    </p:animEffect>
                                  </p:childTnLst>
                                </p:cTn>
                              </p:par>
                            </p:childTnLst>
                          </p:cTn>
                        </p:par>
                        <p:par>
                          <p:cTn id="20" fill="hold">
                            <p:stCondLst>
                              <p:cond delay="8000"/>
                            </p:stCondLst>
                            <p:childTnLst>
                              <p:par>
                                <p:cTn id="21" presetID="22" presetClass="entr" presetSubtype="8" fill="hold" grpId="0" nodeType="afterEffect">
                                  <p:stCondLst>
                                    <p:cond delay="0"/>
                                  </p:stCondLst>
                                  <p:childTnLst>
                                    <p:set>
                                      <p:cBhvr>
                                        <p:cTn id="22" dur="1" fill="hold">
                                          <p:stCondLst>
                                            <p:cond delay="0"/>
                                          </p:stCondLst>
                                        </p:cTn>
                                        <p:tgtEl>
                                          <p:spTgt spid="2">
                                            <p:txEl>
                                              <p:pRg st="2" end="2"/>
                                            </p:txEl>
                                          </p:spTgt>
                                        </p:tgtEl>
                                        <p:attrNameLst>
                                          <p:attrName>style.visibility</p:attrName>
                                        </p:attrNameLst>
                                      </p:cBhvr>
                                      <p:to>
                                        <p:strVal val="visible"/>
                                      </p:to>
                                    </p:set>
                                    <p:animEffect transition="in" filter="wipe(left)">
                                      <p:cBhvr>
                                        <p:cTn id="23" dur="2000"/>
                                        <p:tgtEl>
                                          <p:spTgt spid="2">
                                            <p:txEl>
                                              <p:pRg st="2" end="2"/>
                                            </p:txEl>
                                          </p:spTgt>
                                        </p:tgtEl>
                                      </p:cBhvr>
                                    </p:animEffect>
                                  </p:childTnLst>
                                </p:cTn>
                              </p:par>
                            </p:childTnLst>
                          </p:cTn>
                        </p:par>
                        <p:par>
                          <p:cTn id="24" fill="hold">
                            <p:stCondLst>
                              <p:cond delay="10000"/>
                            </p:stCondLst>
                            <p:childTnLst>
                              <p:par>
                                <p:cTn id="25" presetID="22" presetClass="entr" presetSubtype="8" fill="hold" grpId="0" nodeType="after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ipe(left)">
                                      <p:cBhvr>
                                        <p:cTn id="27" dur="2000"/>
                                        <p:tgtEl>
                                          <p:spTgt spid="2">
                                            <p:txEl>
                                              <p:pRg st="3" end="3"/>
                                            </p:txEl>
                                          </p:spTgt>
                                        </p:tgtEl>
                                      </p:cBhvr>
                                    </p:animEffect>
                                  </p:childTnLst>
                                </p:cTn>
                              </p:par>
                            </p:childTnLst>
                          </p:cTn>
                        </p:par>
                        <p:par>
                          <p:cTn id="28" fill="hold">
                            <p:stCondLst>
                              <p:cond delay="12000"/>
                            </p:stCondLst>
                            <p:childTnLst>
                              <p:par>
                                <p:cTn id="29" presetID="22" presetClass="entr" presetSubtype="8" fill="hold" grpId="0" nodeType="after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wipe(left)">
                                      <p:cBhvr>
                                        <p:cTn id="31" dur="2000"/>
                                        <p:tgtEl>
                                          <p:spTgt spid="2">
                                            <p:txEl>
                                              <p:pRg st="4" end="4"/>
                                            </p:txEl>
                                          </p:spTgt>
                                        </p:tgtEl>
                                      </p:cBhvr>
                                    </p:animEffect>
                                  </p:childTnLst>
                                </p:cTn>
                              </p:par>
                            </p:childTnLst>
                          </p:cTn>
                        </p:par>
                        <p:par>
                          <p:cTn id="32" fill="hold">
                            <p:stCondLst>
                              <p:cond delay="14000"/>
                            </p:stCondLst>
                            <p:childTnLst>
                              <p:par>
                                <p:cTn id="33" presetID="22" presetClass="entr" presetSubtype="8" fill="hold" grpId="0" nodeType="afterEffect">
                                  <p:stCondLst>
                                    <p:cond delay="0"/>
                                  </p:stCondLst>
                                  <p:childTnLst>
                                    <p:set>
                                      <p:cBhvr>
                                        <p:cTn id="34" dur="1" fill="hold">
                                          <p:stCondLst>
                                            <p:cond delay="0"/>
                                          </p:stCondLst>
                                        </p:cTn>
                                        <p:tgtEl>
                                          <p:spTgt spid="2">
                                            <p:txEl>
                                              <p:pRg st="5" end="5"/>
                                            </p:txEl>
                                          </p:spTgt>
                                        </p:tgtEl>
                                        <p:attrNameLst>
                                          <p:attrName>style.visibility</p:attrName>
                                        </p:attrNameLst>
                                      </p:cBhvr>
                                      <p:to>
                                        <p:strVal val="visible"/>
                                      </p:to>
                                    </p:set>
                                    <p:animEffect transition="in" filter="wipe(left)">
                                      <p:cBhvr>
                                        <p:cTn id="35" dur="2000"/>
                                        <p:tgtEl>
                                          <p:spTgt spid="2">
                                            <p:txEl>
                                              <p:pRg st="5" end="5"/>
                                            </p:txEl>
                                          </p:spTgt>
                                        </p:tgtEl>
                                      </p:cBhvr>
                                    </p:animEffect>
                                  </p:childTnLst>
                                </p:cTn>
                              </p:par>
                            </p:childTnLst>
                          </p:cTn>
                        </p:par>
                        <p:par>
                          <p:cTn id="36" fill="hold">
                            <p:stCondLst>
                              <p:cond delay="16000"/>
                            </p:stCondLst>
                            <p:childTnLst>
                              <p:par>
                                <p:cTn id="37" presetID="22" presetClass="entr" presetSubtype="8" fill="hold" grpId="0" nodeType="afterEffect">
                                  <p:stCondLst>
                                    <p:cond delay="0"/>
                                  </p:stCondLst>
                                  <p:childTnLst>
                                    <p:set>
                                      <p:cBhvr>
                                        <p:cTn id="38" dur="1" fill="hold">
                                          <p:stCondLst>
                                            <p:cond delay="0"/>
                                          </p:stCondLst>
                                        </p:cTn>
                                        <p:tgtEl>
                                          <p:spTgt spid="2">
                                            <p:txEl>
                                              <p:pRg st="6" end="6"/>
                                            </p:txEl>
                                          </p:spTgt>
                                        </p:tgtEl>
                                        <p:attrNameLst>
                                          <p:attrName>style.visibility</p:attrName>
                                        </p:attrNameLst>
                                      </p:cBhvr>
                                      <p:to>
                                        <p:strVal val="visible"/>
                                      </p:to>
                                    </p:set>
                                    <p:animEffect transition="in" filter="wipe(left)">
                                      <p:cBhvr>
                                        <p:cTn id="39" dur="20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pic>
        <p:nvPicPr>
          <p:cNvPr id="1026" name="Picture 2" descr="E:\usaha modern manajeneb.jpg"/>
          <p:cNvPicPr>
            <a:picLocks noGrp="1" noChangeAspect="1" noChangeArrowheads="1"/>
          </p:cNvPicPr>
          <p:nvPr>
            <p:ph idx="1"/>
          </p:nvPr>
        </p:nvPicPr>
        <p:blipFill>
          <a:blip r:embed="rId3" cstate="print"/>
          <a:srcRect/>
          <a:stretch>
            <a:fillRect/>
          </a:stretch>
        </p:blipFill>
        <p:spPr bwMode="auto">
          <a:xfrm>
            <a:off x="0" y="0"/>
            <a:ext cx="9144000" cy="6381328"/>
          </a:xfrm>
          <a:prstGeom prst="rect">
            <a:avLst/>
          </a:prstGeom>
          <a:noFill/>
        </p:spPr>
      </p:pic>
      <p:sp>
        <p:nvSpPr>
          <p:cNvPr id="4" name="TextBox 3"/>
          <p:cNvSpPr txBox="1"/>
          <p:nvPr/>
        </p:nvSpPr>
        <p:spPr>
          <a:xfrm>
            <a:off x="1619672" y="6453336"/>
            <a:ext cx="6175345" cy="400110"/>
          </a:xfrm>
          <a:prstGeom prst="rect">
            <a:avLst/>
          </a:prstGeom>
          <a:noFill/>
        </p:spPr>
        <p:txBody>
          <a:bodyPr wrap="none" rtlCol="0">
            <a:spAutoFit/>
          </a:bodyPr>
          <a:lstStyle/>
          <a:p>
            <a:r>
              <a:rPr lang="id-ID" sz="2000" b="1" dirty="0" smtClean="0">
                <a:latin typeface="Arial" pitchFamily="34" charset="0"/>
                <a:cs typeface="Arial" pitchFamily="34" charset="0"/>
              </a:rPr>
              <a:t>MAN DAN MACHINE DUA SARANA MANAJEMEN</a:t>
            </a:r>
            <a:endParaRPr lang="id-ID" sz="2000" b="1"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142852"/>
            <a:ext cx="9144000" cy="368280"/>
          </a:xfrm>
        </p:spPr>
        <p:txBody>
          <a:bodyPr>
            <a:noAutofit/>
          </a:bodyPr>
          <a:lstStyle/>
          <a:p>
            <a:r>
              <a:rPr lang="en-US" sz="2400" dirty="0" smtClean="0"/>
              <a:t>2. </a:t>
            </a:r>
            <a:r>
              <a:rPr lang="en-US" sz="2400" dirty="0" err="1" smtClean="0"/>
              <a:t>Teori</a:t>
            </a:r>
            <a:r>
              <a:rPr lang="en-US" sz="2400" dirty="0" smtClean="0"/>
              <a:t> </a:t>
            </a:r>
            <a:r>
              <a:rPr lang="en-US" sz="2400" dirty="0" err="1" smtClean="0"/>
              <a:t>Kuantitatif</a:t>
            </a:r>
            <a:r>
              <a:rPr lang="en-US" sz="2400" dirty="0" smtClean="0"/>
              <a:t> (</a:t>
            </a:r>
            <a:r>
              <a:rPr lang="en-US" sz="2400" dirty="0" err="1" smtClean="0"/>
              <a:t>Manajement</a:t>
            </a:r>
            <a:r>
              <a:rPr lang="en-US" sz="2400" dirty="0" smtClean="0"/>
              <a:t> </a:t>
            </a:r>
            <a:r>
              <a:rPr lang="en-US" sz="2400" dirty="0" err="1" smtClean="0"/>
              <a:t>scince</a:t>
            </a:r>
            <a:r>
              <a:rPr lang="en-US" sz="2400" dirty="0" smtClean="0"/>
              <a:t>)</a:t>
            </a:r>
            <a:endParaRPr lang="en-US" sz="2400" dirty="0"/>
          </a:p>
        </p:txBody>
      </p:sp>
      <p:sp>
        <p:nvSpPr>
          <p:cNvPr id="2" name="Content Placeholder 1"/>
          <p:cNvSpPr>
            <a:spLocks noGrp="1"/>
          </p:cNvSpPr>
          <p:nvPr>
            <p:ph idx="1"/>
          </p:nvPr>
        </p:nvSpPr>
        <p:spPr>
          <a:xfrm>
            <a:off x="0" y="642918"/>
            <a:ext cx="9144000" cy="6215082"/>
          </a:xfrm>
        </p:spPr>
        <p:txBody>
          <a:bodyPr>
            <a:normAutofit fontScale="92500" lnSpcReduction="20000"/>
          </a:bodyPr>
          <a:lstStyle/>
          <a:p>
            <a:pPr>
              <a:buNone/>
            </a:pPr>
            <a:r>
              <a:rPr lang="en-US" dirty="0" smtClean="0"/>
              <a:t>Te</a:t>
            </a:r>
            <a:r>
              <a:rPr lang="id-ID" dirty="0" smtClean="0"/>
              <a:t>o</a:t>
            </a:r>
            <a:r>
              <a:rPr lang="en-US" dirty="0" err="1" smtClean="0"/>
              <a:t>ri</a:t>
            </a:r>
            <a:r>
              <a:rPr lang="en-US" dirty="0" smtClean="0"/>
              <a:t> </a:t>
            </a:r>
            <a:r>
              <a:rPr lang="en-US" dirty="0" err="1" smtClean="0"/>
              <a:t>kuantitatif</a:t>
            </a:r>
            <a:r>
              <a:rPr lang="en-US" dirty="0" smtClean="0"/>
              <a:t> </a:t>
            </a:r>
            <a:r>
              <a:rPr lang="en-US" dirty="0" err="1" smtClean="0"/>
              <a:t>mempokuskan</a:t>
            </a:r>
            <a:r>
              <a:rPr lang="en-US" dirty="0" smtClean="0"/>
              <a:t> </a:t>
            </a:r>
            <a:r>
              <a:rPr lang="en-US" dirty="0" err="1" smtClean="0"/>
              <a:t>perhitungan</a:t>
            </a:r>
            <a:r>
              <a:rPr lang="en-US" dirty="0" smtClean="0"/>
              <a:t> </a:t>
            </a:r>
            <a:r>
              <a:rPr lang="en-US" dirty="0" err="1" smtClean="0"/>
              <a:t>manajemen</a:t>
            </a:r>
            <a:endParaRPr lang="id-ID" dirty="0" smtClean="0"/>
          </a:p>
          <a:p>
            <a:pPr>
              <a:buNone/>
            </a:pPr>
            <a:r>
              <a:rPr lang="en-US" dirty="0" err="1" smtClean="0"/>
              <a:t>didasarkan</a:t>
            </a:r>
            <a:r>
              <a:rPr lang="en-US" dirty="0" smtClean="0"/>
              <a:t> </a:t>
            </a:r>
            <a:r>
              <a:rPr lang="en-US" dirty="0" err="1" smtClean="0"/>
              <a:t>atas</a:t>
            </a:r>
            <a:r>
              <a:rPr lang="en-US" dirty="0" smtClean="0"/>
              <a:t> </a:t>
            </a:r>
            <a:r>
              <a:rPr lang="en-US" dirty="0" err="1" smtClean="0"/>
              <a:t>perhitungan-perhitungan</a:t>
            </a:r>
            <a:r>
              <a:rPr lang="en-US" dirty="0" smtClean="0"/>
              <a:t> yang </a:t>
            </a:r>
            <a:r>
              <a:rPr lang="en-US" dirty="0" err="1" smtClean="0"/>
              <a:t>dapat</a:t>
            </a:r>
            <a:r>
              <a:rPr lang="en-US" dirty="0" smtClean="0"/>
              <a:t> </a:t>
            </a:r>
            <a:endParaRPr lang="id-ID" dirty="0" smtClean="0"/>
          </a:p>
          <a:p>
            <a:pPr>
              <a:buNone/>
            </a:pPr>
            <a:r>
              <a:rPr lang="en-US" dirty="0" err="1" smtClean="0"/>
              <a:t>dipetanggung</a:t>
            </a:r>
            <a:r>
              <a:rPr lang="en-US" dirty="0" smtClean="0"/>
              <a:t> </a:t>
            </a:r>
            <a:r>
              <a:rPr lang="en-US" dirty="0" err="1" smtClean="0"/>
              <a:t>jawabkan</a:t>
            </a:r>
            <a:r>
              <a:rPr lang="en-US" dirty="0" smtClean="0"/>
              <a:t> </a:t>
            </a:r>
            <a:r>
              <a:rPr lang="en-US" dirty="0" err="1" smtClean="0"/>
              <a:t>keilmiahannya</a:t>
            </a:r>
            <a:r>
              <a:rPr lang="en-US" dirty="0" smtClean="0"/>
              <a:t>. </a:t>
            </a:r>
          </a:p>
          <a:p>
            <a:pPr>
              <a:buNone/>
            </a:pPr>
            <a:r>
              <a:rPr lang="en-US" dirty="0" err="1" smtClean="0"/>
              <a:t>Pendekatan-pendekatan</a:t>
            </a:r>
            <a:r>
              <a:rPr lang="en-US" dirty="0" smtClean="0"/>
              <a:t> </a:t>
            </a:r>
            <a:r>
              <a:rPr lang="en-US" dirty="0" err="1" smtClean="0"/>
              <a:t>ilmu</a:t>
            </a:r>
            <a:r>
              <a:rPr lang="en-US" dirty="0" smtClean="0"/>
              <a:t> </a:t>
            </a:r>
            <a:r>
              <a:rPr lang="en-US" dirty="0" err="1" smtClean="0"/>
              <a:t>manajemen</a:t>
            </a:r>
            <a:r>
              <a:rPr lang="en-US" dirty="0" smtClean="0"/>
              <a:t> yang </a:t>
            </a:r>
            <a:r>
              <a:rPr lang="en-US" dirty="0" err="1" smtClean="0"/>
              <a:t>biasanya</a:t>
            </a:r>
            <a:r>
              <a:rPr lang="en-US" dirty="0" smtClean="0"/>
              <a:t> </a:t>
            </a:r>
            <a:endParaRPr lang="id-ID" dirty="0" smtClean="0"/>
          </a:p>
          <a:p>
            <a:pPr>
              <a:buNone/>
            </a:pPr>
            <a:r>
              <a:rPr lang="en-US" dirty="0" err="1" smtClean="0"/>
              <a:t>dengan</a:t>
            </a:r>
            <a:r>
              <a:rPr lang="en-US" dirty="0" smtClean="0"/>
              <a:t> </a:t>
            </a:r>
            <a:r>
              <a:rPr lang="en-US" dirty="0" err="1" smtClean="0"/>
              <a:t>prosedure</a:t>
            </a:r>
            <a:r>
              <a:rPr lang="en-US" dirty="0" smtClean="0"/>
              <a:t> </a:t>
            </a:r>
            <a:r>
              <a:rPr lang="en-US" dirty="0" err="1" smtClean="0"/>
              <a:t>dan</a:t>
            </a:r>
            <a:r>
              <a:rPr lang="en-US" dirty="0" smtClean="0"/>
              <a:t> </a:t>
            </a:r>
            <a:r>
              <a:rPr lang="en-US" dirty="0" err="1" smtClean="0"/>
              <a:t>langkah-langkah</a:t>
            </a:r>
            <a:r>
              <a:rPr lang="en-US" dirty="0" smtClean="0"/>
              <a:t> </a:t>
            </a:r>
            <a:r>
              <a:rPr lang="en-US" dirty="0" err="1" smtClean="0"/>
              <a:t>sebagai</a:t>
            </a:r>
            <a:r>
              <a:rPr lang="en-US" dirty="0" smtClean="0"/>
              <a:t> </a:t>
            </a:r>
            <a:r>
              <a:rPr lang="en-US" dirty="0" err="1" smtClean="0"/>
              <a:t>berikut</a:t>
            </a:r>
            <a:r>
              <a:rPr lang="en-US" dirty="0" smtClean="0"/>
              <a:t>:</a:t>
            </a:r>
          </a:p>
          <a:p>
            <a:pPr marL="624078" indent="-514350">
              <a:buFont typeface="+mj-lt"/>
              <a:buAutoNum type="arabicParenR"/>
            </a:pPr>
            <a:r>
              <a:rPr lang="en-US" dirty="0" err="1" smtClean="0"/>
              <a:t>Merumuskan</a:t>
            </a:r>
            <a:r>
              <a:rPr lang="en-US" dirty="0" smtClean="0"/>
              <a:t> </a:t>
            </a:r>
            <a:r>
              <a:rPr lang="en-US" dirty="0" err="1" smtClean="0"/>
              <a:t>masalah</a:t>
            </a:r>
            <a:r>
              <a:rPr lang="en-US" dirty="0" smtClean="0"/>
              <a:t> </a:t>
            </a:r>
          </a:p>
          <a:p>
            <a:pPr marL="624078" indent="-514350">
              <a:buFont typeface="+mj-lt"/>
              <a:buAutoNum type="arabicParenR"/>
            </a:pPr>
            <a:r>
              <a:rPr lang="en-US" dirty="0" err="1" smtClean="0"/>
              <a:t>Menyusun</a:t>
            </a:r>
            <a:r>
              <a:rPr lang="en-US" dirty="0" smtClean="0"/>
              <a:t> model </a:t>
            </a:r>
            <a:r>
              <a:rPr lang="en-US" dirty="0" err="1" smtClean="0"/>
              <a:t>matematik</a:t>
            </a:r>
            <a:endParaRPr lang="en-US" dirty="0" smtClean="0"/>
          </a:p>
          <a:p>
            <a:pPr marL="624078" indent="-514350">
              <a:buFont typeface="+mj-lt"/>
              <a:buAutoNum type="arabicParenR"/>
            </a:pPr>
            <a:r>
              <a:rPr lang="en-US" dirty="0" err="1" smtClean="0"/>
              <a:t>Mendapatkan</a:t>
            </a:r>
            <a:r>
              <a:rPr lang="en-US" dirty="0" smtClean="0"/>
              <a:t> </a:t>
            </a:r>
            <a:r>
              <a:rPr lang="en-US" dirty="0" err="1" smtClean="0"/>
              <a:t>penyelesaian</a:t>
            </a:r>
            <a:r>
              <a:rPr lang="en-US" dirty="0" smtClean="0"/>
              <a:t> </a:t>
            </a:r>
            <a:r>
              <a:rPr lang="en-US" dirty="0" err="1" smtClean="0"/>
              <a:t>dari</a:t>
            </a:r>
            <a:r>
              <a:rPr lang="en-US" dirty="0" smtClean="0"/>
              <a:t> model</a:t>
            </a:r>
          </a:p>
          <a:p>
            <a:pPr marL="624078" indent="-514350">
              <a:buFont typeface="+mj-lt"/>
              <a:buAutoNum type="arabicParenR"/>
            </a:pPr>
            <a:r>
              <a:rPr lang="en-US" dirty="0" err="1" smtClean="0"/>
              <a:t>Menganalisis</a:t>
            </a:r>
            <a:r>
              <a:rPr lang="en-US" dirty="0" smtClean="0"/>
              <a:t> model </a:t>
            </a:r>
            <a:r>
              <a:rPr lang="en-US" dirty="0" err="1" smtClean="0"/>
              <a:t>dan</a:t>
            </a:r>
            <a:r>
              <a:rPr lang="en-US" dirty="0" smtClean="0"/>
              <a:t> </a:t>
            </a:r>
            <a:r>
              <a:rPr lang="en-US" dirty="0" err="1" smtClean="0"/>
              <a:t>hasil</a:t>
            </a:r>
            <a:r>
              <a:rPr lang="en-US" dirty="0" smtClean="0"/>
              <a:t> yang </a:t>
            </a:r>
            <a:r>
              <a:rPr lang="en-US" dirty="0" err="1" smtClean="0"/>
              <a:t>diperoleh</a:t>
            </a:r>
            <a:r>
              <a:rPr lang="en-US" dirty="0" smtClean="0"/>
              <a:t> </a:t>
            </a:r>
            <a:r>
              <a:rPr lang="en-US" dirty="0" err="1" smtClean="0"/>
              <a:t>dari</a:t>
            </a:r>
            <a:r>
              <a:rPr lang="en-US" dirty="0" smtClean="0"/>
              <a:t> model</a:t>
            </a:r>
          </a:p>
          <a:p>
            <a:pPr marL="624078" indent="-514350">
              <a:buFont typeface="+mj-lt"/>
              <a:buAutoNum type="arabicParenR"/>
            </a:pPr>
            <a:r>
              <a:rPr lang="en-US" dirty="0" err="1" smtClean="0"/>
              <a:t>Menetapkan</a:t>
            </a:r>
            <a:r>
              <a:rPr lang="en-US" dirty="0" smtClean="0"/>
              <a:t> </a:t>
            </a:r>
            <a:r>
              <a:rPr lang="en-US" dirty="0" err="1" smtClean="0"/>
              <a:t>pengawasan</a:t>
            </a:r>
            <a:r>
              <a:rPr lang="en-US" dirty="0" smtClean="0"/>
              <a:t> </a:t>
            </a:r>
            <a:r>
              <a:rPr lang="en-US" dirty="0" err="1" smtClean="0"/>
              <a:t>atas</a:t>
            </a:r>
            <a:r>
              <a:rPr lang="en-US" dirty="0" smtClean="0"/>
              <a:t> </a:t>
            </a:r>
            <a:r>
              <a:rPr lang="en-US" dirty="0" err="1" smtClean="0"/>
              <a:t>hasil-hasil</a:t>
            </a:r>
            <a:endParaRPr lang="en-US" dirty="0" smtClean="0"/>
          </a:p>
          <a:p>
            <a:pPr marL="624078" indent="-514350">
              <a:buFont typeface="+mj-lt"/>
              <a:buAutoNum type="arabicParenR"/>
            </a:pPr>
            <a:r>
              <a:rPr lang="en-US" dirty="0" err="1" smtClean="0"/>
              <a:t>Mengadakan</a:t>
            </a:r>
            <a:r>
              <a:rPr lang="en-US" dirty="0" smtClean="0"/>
              <a:t> </a:t>
            </a:r>
            <a:r>
              <a:rPr lang="en-US" dirty="0" err="1" smtClean="0"/>
              <a:t>implementasi</a:t>
            </a:r>
            <a:r>
              <a:rPr lang="en-US" dirty="0" smtClean="0"/>
              <a:t> </a:t>
            </a:r>
            <a:r>
              <a:rPr lang="en-US" dirty="0" err="1" smtClean="0"/>
              <a:t>kegiatan</a:t>
            </a:r>
            <a:r>
              <a:rPr lang="en-US" dirty="0" smtClean="0"/>
              <a:t>. (</a:t>
            </a:r>
            <a:r>
              <a:rPr lang="en-US" dirty="0" err="1" smtClean="0"/>
              <a:t>pendekatan</a:t>
            </a:r>
            <a:r>
              <a:rPr lang="en-US" dirty="0" smtClean="0"/>
              <a:t> yang </a:t>
            </a:r>
            <a:r>
              <a:rPr lang="en-US" dirty="0" err="1" smtClean="0"/>
              <a:t>rasional</a:t>
            </a:r>
            <a:r>
              <a:rPr lang="en-US" dirty="0" smtClean="0"/>
              <a:t>)</a:t>
            </a:r>
          </a:p>
          <a:p>
            <a:pPr marL="624078" indent="-514350">
              <a:buFont typeface="+mj-lt"/>
              <a:buAutoNum type="arabicParenR"/>
            </a:pPr>
            <a:endParaRPr lang="en-US" dirty="0" smtClean="0"/>
          </a:p>
          <a:p>
            <a:pPr marL="624078" indent="-514350">
              <a:buFont typeface="+mj-lt"/>
              <a:buAutoNum type="arabicParenR"/>
            </a:pPr>
            <a:endParaRPr lang="en-US" dirty="0"/>
          </a:p>
        </p:txBody>
      </p:sp>
    </p:spTree>
  </p:cSld>
  <p:clrMapOvr>
    <a:masterClrMapping/>
  </p:clrMapOvr>
  <p:transition spd="slow">
    <p:sndAc>
      <p:stSnd>
        <p:snd r:embed="rId3" name="breez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ppt_w</p:attrName>
                                        </p:attrNameLst>
                                      </p:cBhvr>
                                      <p:tavLst>
                                        <p:tav tm="0">
                                          <p:val>
                                            <p:strVal val="#ppt_w*0.70"/>
                                          </p:val>
                                        </p:tav>
                                        <p:tav tm="100000">
                                          <p:val>
                                            <p:strVal val="#ppt_w"/>
                                          </p:val>
                                        </p:tav>
                                      </p:tavLst>
                                    </p:anim>
                                    <p:anim calcmode="lin" valueType="num">
                                      <p:cBhvr>
                                        <p:cTn id="8" dur="2000" fill="hold"/>
                                        <p:tgtEl>
                                          <p:spTgt spid="3"/>
                                        </p:tgtEl>
                                        <p:attrNameLst>
                                          <p:attrName>ppt_h</p:attrName>
                                        </p:attrNameLst>
                                      </p:cBhvr>
                                      <p:tavLst>
                                        <p:tav tm="0">
                                          <p:val>
                                            <p:strVal val="#ppt_h"/>
                                          </p:val>
                                        </p:tav>
                                        <p:tav tm="100000">
                                          <p:val>
                                            <p:strVal val="#ppt_h"/>
                                          </p:val>
                                        </p:tav>
                                      </p:tavLst>
                                    </p:anim>
                                    <p:animEffect transition="in" filter="fade">
                                      <p:cBhvr>
                                        <p:cTn id="9" dur="2000"/>
                                        <p:tgtEl>
                                          <p:spTgt spid="3"/>
                                        </p:tgtEl>
                                      </p:cBhvr>
                                    </p:animEffect>
                                  </p:childTnLst>
                                </p:cTn>
                              </p:par>
                            </p:childTnLst>
                          </p:cTn>
                        </p:par>
                        <p:par>
                          <p:cTn id="10" fill="hold">
                            <p:stCondLst>
                              <p:cond delay="2000"/>
                            </p:stCondLst>
                            <p:childTnLst>
                              <p:par>
                                <p:cTn id="11" presetID="55" presetClass="entr" presetSubtype="0" fill="hold" grpId="0" nodeType="after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p:cTn id="13" dur="2000" fill="hold"/>
                                        <p:tgtEl>
                                          <p:spTgt spid="2">
                                            <p:txEl>
                                              <p:pRg st="0" end="0"/>
                                            </p:txEl>
                                          </p:spTgt>
                                        </p:tgtEl>
                                        <p:attrNameLst>
                                          <p:attrName>ppt_w</p:attrName>
                                        </p:attrNameLst>
                                      </p:cBhvr>
                                      <p:tavLst>
                                        <p:tav tm="0">
                                          <p:val>
                                            <p:strVal val="#ppt_w*0.70"/>
                                          </p:val>
                                        </p:tav>
                                        <p:tav tm="100000">
                                          <p:val>
                                            <p:strVal val="#ppt_w"/>
                                          </p:val>
                                        </p:tav>
                                      </p:tavLst>
                                    </p:anim>
                                    <p:anim calcmode="lin" valueType="num">
                                      <p:cBhvr>
                                        <p:cTn id="14" dur="2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15" dur="2000"/>
                                        <p:tgtEl>
                                          <p:spTgt spid="2">
                                            <p:txEl>
                                              <p:pRg st="0" end="0"/>
                                            </p:txEl>
                                          </p:spTgt>
                                        </p:tgtEl>
                                      </p:cBhvr>
                                    </p:animEffect>
                                  </p:childTnLst>
                                </p:cTn>
                              </p:par>
                            </p:childTnLst>
                          </p:cTn>
                        </p:par>
                        <p:par>
                          <p:cTn id="16" fill="hold">
                            <p:stCondLst>
                              <p:cond delay="4000"/>
                            </p:stCondLst>
                            <p:childTnLst>
                              <p:par>
                                <p:cTn id="17" presetID="55" presetClass="entr" presetSubtype="0" fill="hold" grpId="0" nodeType="after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p:cTn id="19" dur="2000" fill="hold"/>
                                        <p:tgtEl>
                                          <p:spTgt spid="2">
                                            <p:txEl>
                                              <p:pRg st="1" end="1"/>
                                            </p:txEl>
                                          </p:spTgt>
                                        </p:tgtEl>
                                        <p:attrNameLst>
                                          <p:attrName>ppt_w</p:attrName>
                                        </p:attrNameLst>
                                      </p:cBhvr>
                                      <p:tavLst>
                                        <p:tav tm="0">
                                          <p:val>
                                            <p:strVal val="#ppt_w*0.70"/>
                                          </p:val>
                                        </p:tav>
                                        <p:tav tm="100000">
                                          <p:val>
                                            <p:strVal val="#ppt_w"/>
                                          </p:val>
                                        </p:tav>
                                      </p:tavLst>
                                    </p:anim>
                                    <p:anim calcmode="lin" valueType="num">
                                      <p:cBhvr>
                                        <p:cTn id="20" dur="2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21" dur="2000"/>
                                        <p:tgtEl>
                                          <p:spTgt spid="2">
                                            <p:txEl>
                                              <p:pRg st="1" end="1"/>
                                            </p:txEl>
                                          </p:spTgt>
                                        </p:tgtEl>
                                      </p:cBhvr>
                                    </p:animEffect>
                                  </p:childTnLst>
                                </p:cTn>
                              </p:par>
                            </p:childTnLst>
                          </p:cTn>
                        </p:par>
                        <p:par>
                          <p:cTn id="22" fill="hold">
                            <p:stCondLst>
                              <p:cond delay="6000"/>
                            </p:stCondLst>
                            <p:childTnLst>
                              <p:par>
                                <p:cTn id="23" presetID="55" presetClass="entr" presetSubtype="0" fill="hold" grpId="0" nodeType="after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p:cTn id="25" dur="2000" fill="hold"/>
                                        <p:tgtEl>
                                          <p:spTgt spid="2">
                                            <p:txEl>
                                              <p:pRg st="2" end="2"/>
                                            </p:txEl>
                                          </p:spTgt>
                                        </p:tgtEl>
                                        <p:attrNameLst>
                                          <p:attrName>ppt_w</p:attrName>
                                        </p:attrNameLst>
                                      </p:cBhvr>
                                      <p:tavLst>
                                        <p:tav tm="0">
                                          <p:val>
                                            <p:strVal val="#ppt_w*0.70"/>
                                          </p:val>
                                        </p:tav>
                                        <p:tav tm="100000">
                                          <p:val>
                                            <p:strVal val="#ppt_w"/>
                                          </p:val>
                                        </p:tav>
                                      </p:tavLst>
                                    </p:anim>
                                    <p:anim calcmode="lin" valueType="num">
                                      <p:cBhvr>
                                        <p:cTn id="26" dur="2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27" dur="2000"/>
                                        <p:tgtEl>
                                          <p:spTgt spid="2">
                                            <p:txEl>
                                              <p:pRg st="2" end="2"/>
                                            </p:txEl>
                                          </p:spTgt>
                                        </p:tgtEl>
                                      </p:cBhvr>
                                    </p:animEffect>
                                  </p:childTnLst>
                                </p:cTn>
                              </p:par>
                            </p:childTnLst>
                          </p:cTn>
                        </p:par>
                        <p:par>
                          <p:cTn id="28" fill="hold">
                            <p:stCondLst>
                              <p:cond delay="8000"/>
                            </p:stCondLst>
                            <p:childTnLst>
                              <p:par>
                                <p:cTn id="29" presetID="55" presetClass="entr" presetSubtype="0" fill="hold" grpId="0" nodeType="after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p:cTn id="31" dur="2000" fill="hold"/>
                                        <p:tgtEl>
                                          <p:spTgt spid="2">
                                            <p:txEl>
                                              <p:pRg st="3" end="3"/>
                                            </p:txEl>
                                          </p:spTgt>
                                        </p:tgtEl>
                                        <p:attrNameLst>
                                          <p:attrName>ppt_w</p:attrName>
                                        </p:attrNameLst>
                                      </p:cBhvr>
                                      <p:tavLst>
                                        <p:tav tm="0">
                                          <p:val>
                                            <p:strVal val="#ppt_w*0.70"/>
                                          </p:val>
                                        </p:tav>
                                        <p:tav tm="100000">
                                          <p:val>
                                            <p:strVal val="#ppt_w"/>
                                          </p:val>
                                        </p:tav>
                                      </p:tavLst>
                                    </p:anim>
                                    <p:anim calcmode="lin" valueType="num">
                                      <p:cBhvr>
                                        <p:cTn id="32" dur="2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33" dur="2000"/>
                                        <p:tgtEl>
                                          <p:spTgt spid="2">
                                            <p:txEl>
                                              <p:pRg st="3" end="3"/>
                                            </p:txEl>
                                          </p:spTgt>
                                        </p:tgtEl>
                                      </p:cBhvr>
                                    </p:animEffect>
                                  </p:childTnLst>
                                </p:cTn>
                              </p:par>
                            </p:childTnLst>
                          </p:cTn>
                        </p:par>
                        <p:par>
                          <p:cTn id="34" fill="hold">
                            <p:stCondLst>
                              <p:cond delay="10000"/>
                            </p:stCondLst>
                            <p:childTnLst>
                              <p:par>
                                <p:cTn id="35" presetID="55" presetClass="entr" presetSubtype="0" fill="hold" grpId="0" nodeType="after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p:cTn id="37" dur="2000" fill="hold"/>
                                        <p:tgtEl>
                                          <p:spTgt spid="2">
                                            <p:txEl>
                                              <p:pRg st="4" end="4"/>
                                            </p:txEl>
                                          </p:spTgt>
                                        </p:tgtEl>
                                        <p:attrNameLst>
                                          <p:attrName>ppt_w</p:attrName>
                                        </p:attrNameLst>
                                      </p:cBhvr>
                                      <p:tavLst>
                                        <p:tav tm="0">
                                          <p:val>
                                            <p:strVal val="#ppt_w*0.70"/>
                                          </p:val>
                                        </p:tav>
                                        <p:tav tm="100000">
                                          <p:val>
                                            <p:strVal val="#ppt_w"/>
                                          </p:val>
                                        </p:tav>
                                      </p:tavLst>
                                    </p:anim>
                                    <p:anim calcmode="lin" valueType="num">
                                      <p:cBhvr>
                                        <p:cTn id="38" dur="2000" fill="hold"/>
                                        <p:tgtEl>
                                          <p:spTgt spid="2">
                                            <p:txEl>
                                              <p:pRg st="4" end="4"/>
                                            </p:txEl>
                                          </p:spTgt>
                                        </p:tgtEl>
                                        <p:attrNameLst>
                                          <p:attrName>ppt_h</p:attrName>
                                        </p:attrNameLst>
                                      </p:cBhvr>
                                      <p:tavLst>
                                        <p:tav tm="0">
                                          <p:val>
                                            <p:strVal val="#ppt_h"/>
                                          </p:val>
                                        </p:tav>
                                        <p:tav tm="100000">
                                          <p:val>
                                            <p:strVal val="#ppt_h"/>
                                          </p:val>
                                        </p:tav>
                                      </p:tavLst>
                                    </p:anim>
                                    <p:animEffect transition="in" filter="fade">
                                      <p:cBhvr>
                                        <p:cTn id="39" dur="2000"/>
                                        <p:tgtEl>
                                          <p:spTgt spid="2">
                                            <p:txEl>
                                              <p:pRg st="4" end="4"/>
                                            </p:txEl>
                                          </p:spTgt>
                                        </p:tgtEl>
                                      </p:cBhvr>
                                    </p:animEffect>
                                  </p:childTnLst>
                                </p:cTn>
                              </p:par>
                            </p:childTnLst>
                          </p:cTn>
                        </p:par>
                        <p:par>
                          <p:cTn id="40" fill="hold">
                            <p:stCondLst>
                              <p:cond delay="12000"/>
                            </p:stCondLst>
                            <p:childTnLst>
                              <p:par>
                                <p:cTn id="41" presetID="55" presetClass="entr" presetSubtype="0" fill="hold" grpId="0" nodeType="after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anim calcmode="lin" valueType="num">
                                      <p:cBhvr>
                                        <p:cTn id="43" dur="2000" fill="hold"/>
                                        <p:tgtEl>
                                          <p:spTgt spid="2">
                                            <p:txEl>
                                              <p:pRg st="5" end="5"/>
                                            </p:txEl>
                                          </p:spTgt>
                                        </p:tgtEl>
                                        <p:attrNameLst>
                                          <p:attrName>ppt_w</p:attrName>
                                        </p:attrNameLst>
                                      </p:cBhvr>
                                      <p:tavLst>
                                        <p:tav tm="0">
                                          <p:val>
                                            <p:strVal val="#ppt_w*0.70"/>
                                          </p:val>
                                        </p:tav>
                                        <p:tav tm="100000">
                                          <p:val>
                                            <p:strVal val="#ppt_w"/>
                                          </p:val>
                                        </p:tav>
                                      </p:tavLst>
                                    </p:anim>
                                    <p:anim calcmode="lin" valueType="num">
                                      <p:cBhvr>
                                        <p:cTn id="44" dur="2000" fill="hold"/>
                                        <p:tgtEl>
                                          <p:spTgt spid="2">
                                            <p:txEl>
                                              <p:pRg st="5" end="5"/>
                                            </p:txEl>
                                          </p:spTgt>
                                        </p:tgtEl>
                                        <p:attrNameLst>
                                          <p:attrName>ppt_h</p:attrName>
                                        </p:attrNameLst>
                                      </p:cBhvr>
                                      <p:tavLst>
                                        <p:tav tm="0">
                                          <p:val>
                                            <p:strVal val="#ppt_h"/>
                                          </p:val>
                                        </p:tav>
                                        <p:tav tm="100000">
                                          <p:val>
                                            <p:strVal val="#ppt_h"/>
                                          </p:val>
                                        </p:tav>
                                      </p:tavLst>
                                    </p:anim>
                                    <p:animEffect transition="in" filter="fade">
                                      <p:cBhvr>
                                        <p:cTn id="45" dur="2000"/>
                                        <p:tgtEl>
                                          <p:spTgt spid="2">
                                            <p:txEl>
                                              <p:pRg st="5" end="5"/>
                                            </p:txEl>
                                          </p:spTgt>
                                        </p:tgtEl>
                                      </p:cBhvr>
                                    </p:animEffect>
                                  </p:childTnLst>
                                </p:cTn>
                              </p:par>
                            </p:childTnLst>
                          </p:cTn>
                        </p:par>
                        <p:par>
                          <p:cTn id="46" fill="hold">
                            <p:stCondLst>
                              <p:cond delay="14000"/>
                            </p:stCondLst>
                            <p:childTnLst>
                              <p:par>
                                <p:cTn id="47" presetID="55" presetClass="entr" presetSubtype="0" fill="hold" grpId="0" nodeType="after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 calcmode="lin" valueType="num">
                                      <p:cBhvr>
                                        <p:cTn id="49" dur="2000" fill="hold"/>
                                        <p:tgtEl>
                                          <p:spTgt spid="2">
                                            <p:txEl>
                                              <p:pRg st="6" end="6"/>
                                            </p:txEl>
                                          </p:spTgt>
                                        </p:tgtEl>
                                        <p:attrNameLst>
                                          <p:attrName>ppt_w</p:attrName>
                                        </p:attrNameLst>
                                      </p:cBhvr>
                                      <p:tavLst>
                                        <p:tav tm="0">
                                          <p:val>
                                            <p:strVal val="#ppt_w*0.70"/>
                                          </p:val>
                                        </p:tav>
                                        <p:tav tm="100000">
                                          <p:val>
                                            <p:strVal val="#ppt_w"/>
                                          </p:val>
                                        </p:tav>
                                      </p:tavLst>
                                    </p:anim>
                                    <p:anim calcmode="lin" valueType="num">
                                      <p:cBhvr>
                                        <p:cTn id="50" dur="2000" fill="hold"/>
                                        <p:tgtEl>
                                          <p:spTgt spid="2">
                                            <p:txEl>
                                              <p:pRg st="6" end="6"/>
                                            </p:txEl>
                                          </p:spTgt>
                                        </p:tgtEl>
                                        <p:attrNameLst>
                                          <p:attrName>ppt_h</p:attrName>
                                        </p:attrNameLst>
                                      </p:cBhvr>
                                      <p:tavLst>
                                        <p:tav tm="0">
                                          <p:val>
                                            <p:strVal val="#ppt_h"/>
                                          </p:val>
                                        </p:tav>
                                        <p:tav tm="100000">
                                          <p:val>
                                            <p:strVal val="#ppt_h"/>
                                          </p:val>
                                        </p:tav>
                                      </p:tavLst>
                                    </p:anim>
                                    <p:animEffect transition="in" filter="fade">
                                      <p:cBhvr>
                                        <p:cTn id="51" dur="2000"/>
                                        <p:tgtEl>
                                          <p:spTgt spid="2">
                                            <p:txEl>
                                              <p:pRg st="6" end="6"/>
                                            </p:txEl>
                                          </p:spTgt>
                                        </p:tgtEl>
                                      </p:cBhvr>
                                    </p:animEffect>
                                  </p:childTnLst>
                                </p:cTn>
                              </p:par>
                            </p:childTnLst>
                          </p:cTn>
                        </p:par>
                        <p:par>
                          <p:cTn id="52" fill="hold">
                            <p:stCondLst>
                              <p:cond delay="16000"/>
                            </p:stCondLst>
                            <p:childTnLst>
                              <p:par>
                                <p:cTn id="53" presetID="55" presetClass="entr" presetSubtype="0" fill="hold" grpId="0" nodeType="afterEffect">
                                  <p:stCondLst>
                                    <p:cond delay="0"/>
                                  </p:stCondLst>
                                  <p:childTnLst>
                                    <p:set>
                                      <p:cBhvr>
                                        <p:cTn id="54" dur="1" fill="hold">
                                          <p:stCondLst>
                                            <p:cond delay="0"/>
                                          </p:stCondLst>
                                        </p:cTn>
                                        <p:tgtEl>
                                          <p:spTgt spid="2">
                                            <p:txEl>
                                              <p:pRg st="7" end="7"/>
                                            </p:txEl>
                                          </p:spTgt>
                                        </p:tgtEl>
                                        <p:attrNameLst>
                                          <p:attrName>style.visibility</p:attrName>
                                        </p:attrNameLst>
                                      </p:cBhvr>
                                      <p:to>
                                        <p:strVal val="visible"/>
                                      </p:to>
                                    </p:set>
                                    <p:anim calcmode="lin" valueType="num">
                                      <p:cBhvr>
                                        <p:cTn id="55" dur="2000" fill="hold"/>
                                        <p:tgtEl>
                                          <p:spTgt spid="2">
                                            <p:txEl>
                                              <p:pRg st="7" end="7"/>
                                            </p:txEl>
                                          </p:spTgt>
                                        </p:tgtEl>
                                        <p:attrNameLst>
                                          <p:attrName>ppt_w</p:attrName>
                                        </p:attrNameLst>
                                      </p:cBhvr>
                                      <p:tavLst>
                                        <p:tav tm="0">
                                          <p:val>
                                            <p:strVal val="#ppt_w*0.70"/>
                                          </p:val>
                                        </p:tav>
                                        <p:tav tm="100000">
                                          <p:val>
                                            <p:strVal val="#ppt_w"/>
                                          </p:val>
                                        </p:tav>
                                      </p:tavLst>
                                    </p:anim>
                                    <p:anim calcmode="lin" valueType="num">
                                      <p:cBhvr>
                                        <p:cTn id="56" dur="2000" fill="hold"/>
                                        <p:tgtEl>
                                          <p:spTgt spid="2">
                                            <p:txEl>
                                              <p:pRg st="7" end="7"/>
                                            </p:txEl>
                                          </p:spTgt>
                                        </p:tgtEl>
                                        <p:attrNameLst>
                                          <p:attrName>ppt_h</p:attrName>
                                        </p:attrNameLst>
                                      </p:cBhvr>
                                      <p:tavLst>
                                        <p:tav tm="0">
                                          <p:val>
                                            <p:strVal val="#ppt_h"/>
                                          </p:val>
                                        </p:tav>
                                        <p:tav tm="100000">
                                          <p:val>
                                            <p:strVal val="#ppt_h"/>
                                          </p:val>
                                        </p:tav>
                                      </p:tavLst>
                                    </p:anim>
                                    <p:animEffect transition="in" filter="fade">
                                      <p:cBhvr>
                                        <p:cTn id="57" dur="2000"/>
                                        <p:tgtEl>
                                          <p:spTgt spid="2">
                                            <p:txEl>
                                              <p:pRg st="7" end="7"/>
                                            </p:txEl>
                                          </p:spTgt>
                                        </p:tgtEl>
                                      </p:cBhvr>
                                    </p:animEffect>
                                  </p:childTnLst>
                                </p:cTn>
                              </p:par>
                            </p:childTnLst>
                          </p:cTn>
                        </p:par>
                        <p:par>
                          <p:cTn id="58" fill="hold">
                            <p:stCondLst>
                              <p:cond delay="18000"/>
                            </p:stCondLst>
                            <p:childTnLst>
                              <p:par>
                                <p:cTn id="59" presetID="55" presetClass="entr" presetSubtype="0" fill="hold" grpId="0" nodeType="afterEffect">
                                  <p:stCondLst>
                                    <p:cond delay="0"/>
                                  </p:stCondLst>
                                  <p:childTnLst>
                                    <p:set>
                                      <p:cBhvr>
                                        <p:cTn id="60" dur="1" fill="hold">
                                          <p:stCondLst>
                                            <p:cond delay="0"/>
                                          </p:stCondLst>
                                        </p:cTn>
                                        <p:tgtEl>
                                          <p:spTgt spid="2">
                                            <p:txEl>
                                              <p:pRg st="8" end="8"/>
                                            </p:txEl>
                                          </p:spTgt>
                                        </p:tgtEl>
                                        <p:attrNameLst>
                                          <p:attrName>style.visibility</p:attrName>
                                        </p:attrNameLst>
                                      </p:cBhvr>
                                      <p:to>
                                        <p:strVal val="visible"/>
                                      </p:to>
                                    </p:set>
                                    <p:anim calcmode="lin" valueType="num">
                                      <p:cBhvr>
                                        <p:cTn id="61" dur="2000" fill="hold"/>
                                        <p:tgtEl>
                                          <p:spTgt spid="2">
                                            <p:txEl>
                                              <p:pRg st="8" end="8"/>
                                            </p:txEl>
                                          </p:spTgt>
                                        </p:tgtEl>
                                        <p:attrNameLst>
                                          <p:attrName>ppt_w</p:attrName>
                                        </p:attrNameLst>
                                      </p:cBhvr>
                                      <p:tavLst>
                                        <p:tav tm="0">
                                          <p:val>
                                            <p:strVal val="#ppt_w*0.70"/>
                                          </p:val>
                                        </p:tav>
                                        <p:tav tm="100000">
                                          <p:val>
                                            <p:strVal val="#ppt_w"/>
                                          </p:val>
                                        </p:tav>
                                      </p:tavLst>
                                    </p:anim>
                                    <p:anim calcmode="lin" valueType="num">
                                      <p:cBhvr>
                                        <p:cTn id="62" dur="2000" fill="hold"/>
                                        <p:tgtEl>
                                          <p:spTgt spid="2">
                                            <p:txEl>
                                              <p:pRg st="8" end="8"/>
                                            </p:txEl>
                                          </p:spTgt>
                                        </p:tgtEl>
                                        <p:attrNameLst>
                                          <p:attrName>ppt_h</p:attrName>
                                        </p:attrNameLst>
                                      </p:cBhvr>
                                      <p:tavLst>
                                        <p:tav tm="0">
                                          <p:val>
                                            <p:strVal val="#ppt_h"/>
                                          </p:val>
                                        </p:tav>
                                        <p:tav tm="100000">
                                          <p:val>
                                            <p:strVal val="#ppt_h"/>
                                          </p:val>
                                        </p:tav>
                                      </p:tavLst>
                                    </p:anim>
                                    <p:animEffect transition="in" filter="fade">
                                      <p:cBhvr>
                                        <p:cTn id="63" dur="2000"/>
                                        <p:tgtEl>
                                          <p:spTgt spid="2">
                                            <p:txEl>
                                              <p:pRg st="8" end="8"/>
                                            </p:txEl>
                                          </p:spTgt>
                                        </p:tgtEl>
                                      </p:cBhvr>
                                    </p:animEffect>
                                  </p:childTnLst>
                                </p:cTn>
                              </p:par>
                            </p:childTnLst>
                          </p:cTn>
                        </p:par>
                        <p:par>
                          <p:cTn id="64" fill="hold">
                            <p:stCondLst>
                              <p:cond delay="20000"/>
                            </p:stCondLst>
                            <p:childTnLst>
                              <p:par>
                                <p:cTn id="65" presetID="55" presetClass="entr" presetSubtype="0" fill="hold" grpId="0" nodeType="afterEffect">
                                  <p:stCondLst>
                                    <p:cond delay="0"/>
                                  </p:stCondLst>
                                  <p:childTnLst>
                                    <p:set>
                                      <p:cBhvr>
                                        <p:cTn id="66" dur="1" fill="hold">
                                          <p:stCondLst>
                                            <p:cond delay="0"/>
                                          </p:stCondLst>
                                        </p:cTn>
                                        <p:tgtEl>
                                          <p:spTgt spid="2">
                                            <p:txEl>
                                              <p:pRg st="9" end="9"/>
                                            </p:txEl>
                                          </p:spTgt>
                                        </p:tgtEl>
                                        <p:attrNameLst>
                                          <p:attrName>style.visibility</p:attrName>
                                        </p:attrNameLst>
                                      </p:cBhvr>
                                      <p:to>
                                        <p:strVal val="visible"/>
                                      </p:to>
                                    </p:set>
                                    <p:anim calcmode="lin" valueType="num">
                                      <p:cBhvr>
                                        <p:cTn id="67" dur="2000" fill="hold"/>
                                        <p:tgtEl>
                                          <p:spTgt spid="2">
                                            <p:txEl>
                                              <p:pRg st="9" end="9"/>
                                            </p:txEl>
                                          </p:spTgt>
                                        </p:tgtEl>
                                        <p:attrNameLst>
                                          <p:attrName>ppt_w</p:attrName>
                                        </p:attrNameLst>
                                      </p:cBhvr>
                                      <p:tavLst>
                                        <p:tav tm="0">
                                          <p:val>
                                            <p:strVal val="#ppt_w*0.70"/>
                                          </p:val>
                                        </p:tav>
                                        <p:tav tm="100000">
                                          <p:val>
                                            <p:strVal val="#ppt_w"/>
                                          </p:val>
                                        </p:tav>
                                      </p:tavLst>
                                    </p:anim>
                                    <p:anim calcmode="lin" valueType="num">
                                      <p:cBhvr>
                                        <p:cTn id="68" dur="2000" fill="hold"/>
                                        <p:tgtEl>
                                          <p:spTgt spid="2">
                                            <p:txEl>
                                              <p:pRg st="9" end="9"/>
                                            </p:txEl>
                                          </p:spTgt>
                                        </p:tgtEl>
                                        <p:attrNameLst>
                                          <p:attrName>ppt_h</p:attrName>
                                        </p:attrNameLst>
                                      </p:cBhvr>
                                      <p:tavLst>
                                        <p:tav tm="0">
                                          <p:val>
                                            <p:strVal val="#ppt_h"/>
                                          </p:val>
                                        </p:tav>
                                        <p:tav tm="100000">
                                          <p:val>
                                            <p:strVal val="#ppt_h"/>
                                          </p:val>
                                        </p:tav>
                                      </p:tavLst>
                                    </p:anim>
                                    <p:animEffect transition="in" filter="fade">
                                      <p:cBhvr>
                                        <p:cTn id="69" dur="2000"/>
                                        <p:tgtEl>
                                          <p:spTgt spid="2">
                                            <p:txEl>
                                              <p:pRg st="9" end="9"/>
                                            </p:txEl>
                                          </p:spTgt>
                                        </p:tgtEl>
                                      </p:cBhvr>
                                    </p:animEffect>
                                  </p:childTnLst>
                                </p:cTn>
                              </p:par>
                            </p:childTnLst>
                          </p:cTn>
                        </p:par>
                        <p:par>
                          <p:cTn id="70" fill="hold">
                            <p:stCondLst>
                              <p:cond delay="22000"/>
                            </p:stCondLst>
                            <p:childTnLst>
                              <p:par>
                                <p:cTn id="71" presetID="55" presetClass="entr" presetSubtype="0" fill="hold" grpId="0" nodeType="afterEffect">
                                  <p:stCondLst>
                                    <p:cond delay="0"/>
                                  </p:stCondLst>
                                  <p:childTnLst>
                                    <p:set>
                                      <p:cBhvr>
                                        <p:cTn id="72" dur="1" fill="hold">
                                          <p:stCondLst>
                                            <p:cond delay="0"/>
                                          </p:stCondLst>
                                        </p:cTn>
                                        <p:tgtEl>
                                          <p:spTgt spid="2">
                                            <p:txEl>
                                              <p:pRg st="10" end="10"/>
                                            </p:txEl>
                                          </p:spTgt>
                                        </p:tgtEl>
                                        <p:attrNameLst>
                                          <p:attrName>style.visibility</p:attrName>
                                        </p:attrNameLst>
                                      </p:cBhvr>
                                      <p:to>
                                        <p:strVal val="visible"/>
                                      </p:to>
                                    </p:set>
                                    <p:anim calcmode="lin" valueType="num">
                                      <p:cBhvr>
                                        <p:cTn id="73" dur="2000" fill="hold"/>
                                        <p:tgtEl>
                                          <p:spTgt spid="2">
                                            <p:txEl>
                                              <p:pRg st="10" end="10"/>
                                            </p:txEl>
                                          </p:spTgt>
                                        </p:tgtEl>
                                        <p:attrNameLst>
                                          <p:attrName>ppt_w</p:attrName>
                                        </p:attrNameLst>
                                      </p:cBhvr>
                                      <p:tavLst>
                                        <p:tav tm="0">
                                          <p:val>
                                            <p:strVal val="#ppt_w*0.70"/>
                                          </p:val>
                                        </p:tav>
                                        <p:tav tm="100000">
                                          <p:val>
                                            <p:strVal val="#ppt_w"/>
                                          </p:val>
                                        </p:tav>
                                      </p:tavLst>
                                    </p:anim>
                                    <p:anim calcmode="lin" valueType="num">
                                      <p:cBhvr>
                                        <p:cTn id="74" dur="2000" fill="hold"/>
                                        <p:tgtEl>
                                          <p:spTgt spid="2">
                                            <p:txEl>
                                              <p:pRg st="10" end="10"/>
                                            </p:txEl>
                                          </p:spTgt>
                                        </p:tgtEl>
                                        <p:attrNameLst>
                                          <p:attrName>ppt_h</p:attrName>
                                        </p:attrNameLst>
                                      </p:cBhvr>
                                      <p:tavLst>
                                        <p:tav tm="0">
                                          <p:val>
                                            <p:strVal val="#ppt_h"/>
                                          </p:val>
                                        </p:tav>
                                        <p:tav tm="100000">
                                          <p:val>
                                            <p:strVal val="#ppt_h"/>
                                          </p:val>
                                        </p:tav>
                                      </p:tavLst>
                                    </p:anim>
                                    <p:animEffect transition="in" filter="fade">
                                      <p:cBhvr>
                                        <p:cTn id="75" dur="2000"/>
                                        <p:tgtEl>
                                          <p:spTgt spid="2">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85784" y="71414"/>
            <a:ext cx="9429784" cy="285752"/>
          </a:xfrm>
          <a:solidFill>
            <a:schemeClr val="accent1">
              <a:lumMod val="40000"/>
              <a:lumOff val="60000"/>
            </a:schemeClr>
          </a:solidFill>
        </p:spPr>
        <p:txBody>
          <a:bodyPr>
            <a:noAutofit/>
          </a:bodyPr>
          <a:lstStyle/>
          <a:p>
            <a:r>
              <a:rPr lang="en-US" sz="2400" dirty="0" smtClean="0"/>
              <a:t>F. </a:t>
            </a:r>
            <a:r>
              <a:rPr lang="en-US" sz="2400" dirty="0" err="1" smtClean="0"/>
              <a:t>Pendekatan</a:t>
            </a:r>
            <a:r>
              <a:rPr lang="en-US" sz="2400" dirty="0" smtClean="0"/>
              <a:t> </a:t>
            </a:r>
            <a:r>
              <a:rPr lang="en-US" sz="2400" dirty="0" err="1" smtClean="0"/>
              <a:t>Sistem</a:t>
            </a:r>
            <a:r>
              <a:rPr lang="en-US" sz="2400" dirty="0" smtClean="0"/>
              <a:t> </a:t>
            </a:r>
            <a:r>
              <a:rPr lang="en-US" sz="2400" dirty="0" err="1" smtClean="0"/>
              <a:t>Manajemen</a:t>
            </a:r>
            <a:endParaRPr lang="en-US" sz="2400" dirty="0"/>
          </a:p>
        </p:txBody>
      </p:sp>
      <p:sp>
        <p:nvSpPr>
          <p:cNvPr id="2" name="Content Placeholder 1"/>
          <p:cNvSpPr>
            <a:spLocks noGrp="1"/>
          </p:cNvSpPr>
          <p:nvPr>
            <p:ph idx="1"/>
          </p:nvPr>
        </p:nvSpPr>
        <p:spPr>
          <a:xfrm>
            <a:off x="-285784" y="428628"/>
            <a:ext cx="9429784" cy="6500834"/>
          </a:xfrm>
          <a:solidFill>
            <a:schemeClr val="accent1">
              <a:lumMod val="20000"/>
              <a:lumOff val="80000"/>
            </a:schemeClr>
          </a:solidFill>
        </p:spPr>
        <p:style>
          <a:lnRef idx="2">
            <a:schemeClr val="accent1"/>
          </a:lnRef>
          <a:fillRef idx="1">
            <a:schemeClr val="lt1"/>
          </a:fillRef>
          <a:effectRef idx="0">
            <a:schemeClr val="accent1"/>
          </a:effectRef>
          <a:fontRef idx="minor">
            <a:schemeClr val="dk1"/>
          </a:fontRef>
        </p:style>
        <p:txBody>
          <a:bodyPr/>
          <a:lstStyle/>
          <a:p>
            <a:pPr>
              <a:buNone/>
            </a:pPr>
            <a:r>
              <a:rPr lang="id-ID" dirty="0" smtClean="0"/>
              <a:t>    </a:t>
            </a:r>
            <a:r>
              <a:rPr lang="en-US" dirty="0" err="1" smtClean="0"/>
              <a:t>Sistem</a:t>
            </a:r>
            <a:r>
              <a:rPr lang="en-US" dirty="0" smtClean="0"/>
              <a:t> </a:t>
            </a:r>
            <a:r>
              <a:rPr lang="en-US" dirty="0" err="1" smtClean="0"/>
              <a:t>dapat</a:t>
            </a:r>
            <a:r>
              <a:rPr lang="en-US" dirty="0" smtClean="0"/>
              <a:t> </a:t>
            </a:r>
            <a:r>
              <a:rPr lang="en-US" dirty="0" err="1" smtClean="0"/>
              <a:t>diartikan</a:t>
            </a:r>
            <a:r>
              <a:rPr lang="en-US" dirty="0" smtClean="0"/>
              <a:t> </a:t>
            </a:r>
            <a:r>
              <a:rPr lang="en-US" dirty="0" err="1" smtClean="0"/>
              <a:t>sebagai</a:t>
            </a:r>
            <a:r>
              <a:rPr lang="en-US" dirty="0" smtClean="0"/>
              <a:t> </a:t>
            </a:r>
            <a:r>
              <a:rPr lang="en-US" dirty="0" err="1" smtClean="0"/>
              <a:t>kumpulan-kumpulan</a:t>
            </a:r>
            <a:r>
              <a:rPr lang="en-US" dirty="0" smtClean="0"/>
              <a:t> </a:t>
            </a:r>
            <a:r>
              <a:rPr lang="en-US" dirty="0" err="1" smtClean="0"/>
              <a:t>dari</a:t>
            </a:r>
            <a:r>
              <a:rPr lang="en-US" dirty="0" smtClean="0"/>
              <a:t> </a:t>
            </a:r>
            <a:r>
              <a:rPr lang="en-US" dirty="0" err="1" smtClean="0"/>
              <a:t>bagian-bagian</a:t>
            </a:r>
            <a:r>
              <a:rPr lang="en-US" dirty="0" smtClean="0"/>
              <a:t> yang </a:t>
            </a:r>
            <a:r>
              <a:rPr lang="en-US" dirty="0" err="1" smtClean="0"/>
              <a:t>saling</a:t>
            </a:r>
            <a:r>
              <a:rPr lang="en-US" dirty="0" smtClean="0"/>
              <a:t> </a:t>
            </a:r>
            <a:r>
              <a:rPr lang="en-US" dirty="0" err="1" smtClean="0"/>
              <a:t>berhubungan</a:t>
            </a:r>
            <a:r>
              <a:rPr lang="en-US" dirty="0" smtClean="0"/>
              <a:t> </a:t>
            </a:r>
            <a:r>
              <a:rPr lang="en-US" dirty="0" err="1" smtClean="0"/>
              <a:t>antar</a:t>
            </a:r>
            <a:r>
              <a:rPr lang="en-US" dirty="0" smtClean="0"/>
              <a:t> </a:t>
            </a:r>
            <a:r>
              <a:rPr lang="en-US" dirty="0" err="1" smtClean="0"/>
              <a:t>satu</a:t>
            </a:r>
            <a:r>
              <a:rPr lang="en-US" dirty="0" smtClean="0"/>
              <a:t> </a:t>
            </a:r>
            <a:r>
              <a:rPr lang="en-US" dirty="0" err="1" smtClean="0"/>
              <a:t>dengan</a:t>
            </a:r>
            <a:r>
              <a:rPr lang="en-US" dirty="0" smtClean="0"/>
              <a:t> yang </a:t>
            </a:r>
            <a:r>
              <a:rPr lang="en-US" dirty="0" err="1" smtClean="0"/>
              <a:t>lainnya</a:t>
            </a:r>
            <a:r>
              <a:rPr lang="en-US" dirty="0" smtClean="0"/>
              <a:t> </a:t>
            </a:r>
            <a:r>
              <a:rPr lang="en-US" dirty="0" err="1" smtClean="0"/>
              <a:t>seperti</a:t>
            </a:r>
            <a:r>
              <a:rPr lang="en-US" dirty="0" smtClean="0"/>
              <a:t> </a:t>
            </a:r>
            <a:r>
              <a:rPr lang="en-US" dirty="0" err="1" smtClean="0"/>
              <a:t>gambar</a:t>
            </a:r>
            <a:r>
              <a:rPr lang="en-US" dirty="0" smtClean="0"/>
              <a:t> </a:t>
            </a:r>
            <a:r>
              <a:rPr lang="en-US" dirty="0" err="1" smtClean="0"/>
              <a:t>di</a:t>
            </a:r>
            <a:r>
              <a:rPr lang="en-US" dirty="0" smtClean="0"/>
              <a:t> </a:t>
            </a:r>
            <a:r>
              <a:rPr lang="en-US" dirty="0" err="1" smtClean="0"/>
              <a:t>bawah</a:t>
            </a:r>
            <a:r>
              <a:rPr lang="en-US" dirty="0" smtClean="0"/>
              <a:t> </a:t>
            </a:r>
            <a:r>
              <a:rPr lang="en-US" dirty="0" err="1" smtClean="0"/>
              <a:t>ini</a:t>
            </a:r>
            <a:r>
              <a:rPr lang="en-US" dirty="0" smtClean="0"/>
              <a:t> </a:t>
            </a:r>
            <a:endParaRPr lang="en-US" dirty="0"/>
          </a:p>
        </p:txBody>
      </p:sp>
      <p:sp>
        <p:nvSpPr>
          <p:cNvPr id="4" name="Rectangle 3"/>
          <p:cNvSpPr/>
          <p:nvPr/>
        </p:nvSpPr>
        <p:spPr>
          <a:xfrm>
            <a:off x="214282" y="2285992"/>
            <a:ext cx="1785950" cy="271464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p:cNvSpPr/>
          <p:nvPr/>
        </p:nvSpPr>
        <p:spPr>
          <a:xfrm>
            <a:off x="2857488" y="2357430"/>
            <a:ext cx="3000396" cy="2143140"/>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6715140" y="3086104"/>
            <a:ext cx="2285984" cy="91440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57158" y="2880366"/>
            <a:ext cx="1492716" cy="1477328"/>
          </a:xfrm>
          <a:prstGeom prst="rect">
            <a:avLst/>
          </a:prstGeom>
          <a:noFill/>
        </p:spPr>
        <p:txBody>
          <a:bodyPr wrap="none" rtlCol="0">
            <a:spAutoFit/>
          </a:bodyPr>
          <a:lstStyle/>
          <a:p>
            <a:r>
              <a:rPr lang="en-US" b="1" dirty="0" smtClean="0"/>
              <a:t>SDM</a:t>
            </a:r>
          </a:p>
          <a:p>
            <a:r>
              <a:rPr lang="en-US" b="1" dirty="0" smtClean="0"/>
              <a:t>UANG</a:t>
            </a:r>
          </a:p>
          <a:p>
            <a:r>
              <a:rPr lang="en-US" b="1" dirty="0" smtClean="0"/>
              <a:t>MATERIAL</a:t>
            </a:r>
          </a:p>
          <a:p>
            <a:r>
              <a:rPr lang="en-US" b="1" dirty="0" smtClean="0"/>
              <a:t>TEKNOLOGI</a:t>
            </a:r>
          </a:p>
          <a:p>
            <a:r>
              <a:rPr lang="en-US" b="1" dirty="0" smtClean="0"/>
              <a:t>INFORMASI</a:t>
            </a:r>
            <a:endParaRPr lang="en-US" b="1" dirty="0"/>
          </a:p>
        </p:txBody>
      </p:sp>
      <p:sp>
        <p:nvSpPr>
          <p:cNvPr id="8" name="TextBox 7"/>
          <p:cNvSpPr txBox="1"/>
          <p:nvPr/>
        </p:nvSpPr>
        <p:spPr>
          <a:xfrm>
            <a:off x="3357554" y="2928934"/>
            <a:ext cx="1856598" cy="923330"/>
          </a:xfrm>
          <a:prstGeom prst="rect">
            <a:avLst/>
          </a:prstGeom>
          <a:noFill/>
        </p:spPr>
        <p:txBody>
          <a:bodyPr wrap="none" rtlCol="0">
            <a:spAutoFit/>
          </a:bodyPr>
          <a:lstStyle/>
          <a:p>
            <a:pPr algn="ctr"/>
            <a:r>
              <a:rPr lang="en-US" b="1" dirty="0" smtClean="0"/>
              <a:t>PROSES</a:t>
            </a:r>
          </a:p>
          <a:p>
            <a:pPr algn="ctr"/>
            <a:r>
              <a:rPr lang="en-US" b="1" dirty="0" smtClean="0"/>
              <a:t>TRANFORMASI</a:t>
            </a:r>
          </a:p>
          <a:p>
            <a:r>
              <a:rPr lang="en-US" b="1" dirty="0" smtClean="0"/>
              <a:t>  MANAJEMEN</a:t>
            </a:r>
            <a:endParaRPr lang="en-US" b="1" dirty="0"/>
          </a:p>
        </p:txBody>
      </p:sp>
      <p:sp>
        <p:nvSpPr>
          <p:cNvPr id="9" name="TextBox 8"/>
          <p:cNvSpPr txBox="1"/>
          <p:nvPr/>
        </p:nvSpPr>
        <p:spPr>
          <a:xfrm>
            <a:off x="6744723" y="3345420"/>
            <a:ext cx="2281394" cy="369332"/>
          </a:xfrm>
          <a:prstGeom prst="rect">
            <a:avLst/>
          </a:prstGeom>
          <a:noFill/>
        </p:spPr>
        <p:txBody>
          <a:bodyPr wrap="none" rtlCol="0">
            <a:spAutoFit/>
          </a:bodyPr>
          <a:lstStyle/>
          <a:p>
            <a:r>
              <a:rPr lang="en-US" b="1" dirty="0" smtClean="0"/>
              <a:t>BARANG DAN JASA</a:t>
            </a:r>
            <a:endParaRPr lang="en-US" b="1" dirty="0"/>
          </a:p>
        </p:txBody>
      </p:sp>
      <p:sp>
        <p:nvSpPr>
          <p:cNvPr id="10" name="Right Arrow 9"/>
          <p:cNvSpPr/>
          <p:nvPr/>
        </p:nvSpPr>
        <p:spPr>
          <a:xfrm>
            <a:off x="2071670" y="3214686"/>
            <a:ext cx="714380"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11" name="Right Arrow 10"/>
          <p:cNvSpPr/>
          <p:nvPr/>
        </p:nvSpPr>
        <p:spPr>
          <a:xfrm>
            <a:off x="5929322" y="3301558"/>
            <a:ext cx="714380" cy="484632"/>
          </a:xfrm>
          <a:prstGeom prst="right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p:nvPr/>
        </p:nvCxnSpPr>
        <p:spPr>
          <a:xfrm rot="5400000">
            <a:off x="7108049" y="4822041"/>
            <a:ext cx="1500198"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p:cNvCxnSpPr/>
          <p:nvPr/>
        </p:nvCxnSpPr>
        <p:spPr>
          <a:xfrm rot="10800000">
            <a:off x="1071538" y="5500702"/>
            <a:ext cx="6786610" cy="71438"/>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Arrow Connector 19"/>
          <p:cNvCxnSpPr/>
          <p:nvPr/>
        </p:nvCxnSpPr>
        <p:spPr>
          <a:xfrm rot="5400000" flipH="1" flipV="1">
            <a:off x="857224" y="5286388"/>
            <a:ext cx="428629" cy="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4" name="TextBox 23"/>
          <p:cNvSpPr txBox="1"/>
          <p:nvPr/>
        </p:nvSpPr>
        <p:spPr>
          <a:xfrm>
            <a:off x="142844" y="6000768"/>
            <a:ext cx="2156360" cy="369332"/>
          </a:xfrm>
          <a:prstGeom prst="rect">
            <a:avLst/>
          </a:prstGeom>
          <a:noFill/>
        </p:spPr>
        <p:txBody>
          <a:bodyPr wrap="none" rtlCol="0">
            <a:spAutoFit/>
          </a:bodyPr>
          <a:lstStyle/>
          <a:p>
            <a:r>
              <a:rPr lang="en-US" b="1" dirty="0" err="1" smtClean="0"/>
              <a:t>Lingkungan</a:t>
            </a:r>
            <a:r>
              <a:rPr lang="en-US" b="1" dirty="0" smtClean="0"/>
              <a:t> input</a:t>
            </a:r>
            <a:endParaRPr lang="en-US" b="1" dirty="0"/>
          </a:p>
        </p:txBody>
      </p:sp>
      <p:sp>
        <p:nvSpPr>
          <p:cNvPr id="25" name="TextBox 24"/>
          <p:cNvSpPr txBox="1"/>
          <p:nvPr/>
        </p:nvSpPr>
        <p:spPr>
          <a:xfrm>
            <a:off x="3500430" y="6000768"/>
            <a:ext cx="1468672" cy="369332"/>
          </a:xfrm>
          <a:prstGeom prst="rect">
            <a:avLst/>
          </a:prstGeom>
          <a:noFill/>
        </p:spPr>
        <p:txBody>
          <a:bodyPr wrap="none" rtlCol="0">
            <a:spAutoFit/>
          </a:bodyPr>
          <a:lstStyle/>
          <a:p>
            <a:r>
              <a:rPr lang="en-US" b="1" dirty="0" err="1" smtClean="0"/>
              <a:t>Manajemen</a:t>
            </a:r>
            <a:endParaRPr lang="en-US" b="1" dirty="0"/>
          </a:p>
        </p:txBody>
      </p:sp>
      <p:sp>
        <p:nvSpPr>
          <p:cNvPr id="26" name="TextBox 25"/>
          <p:cNvSpPr txBox="1"/>
          <p:nvPr/>
        </p:nvSpPr>
        <p:spPr>
          <a:xfrm>
            <a:off x="6286512" y="5929330"/>
            <a:ext cx="2318263" cy="369332"/>
          </a:xfrm>
          <a:prstGeom prst="rect">
            <a:avLst/>
          </a:prstGeom>
          <a:noFill/>
        </p:spPr>
        <p:txBody>
          <a:bodyPr wrap="none" rtlCol="0">
            <a:spAutoFit/>
          </a:bodyPr>
          <a:lstStyle/>
          <a:p>
            <a:r>
              <a:rPr lang="en-US" b="1" dirty="0" err="1" smtClean="0"/>
              <a:t>Lingkungan</a:t>
            </a:r>
            <a:r>
              <a:rPr lang="en-US" b="1" dirty="0" smtClean="0"/>
              <a:t> output</a:t>
            </a:r>
            <a:endParaRPr lang="en-US" b="1" dirty="0"/>
          </a:p>
        </p:txBody>
      </p:sp>
      <p:cxnSp>
        <p:nvCxnSpPr>
          <p:cNvPr id="31" name="Straight Arrow Connector 30"/>
          <p:cNvCxnSpPr/>
          <p:nvPr/>
        </p:nvCxnSpPr>
        <p:spPr>
          <a:xfrm rot="5400000" flipH="1" flipV="1">
            <a:off x="964381" y="5822173"/>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8" name="Straight Arrow Connector 37"/>
          <p:cNvCxnSpPr/>
          <p:nvPr/>
        </p:nvCxnSpPr>
        <p:spPr>
          <a:xfrm rot="5400000" flipH="1" flipV="1">
            <a:off x="4108447" y="5821379"/>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9" name="Straight Arrow Connector 38"/>
          <p:cNvCxnSpPr/>
          <p:nvPr/>
        </p:nvCxnSpPr>
        <p:spPr>
          <a:xfrm rot="5400000" flipH="1" flipV="1">
            <a:off x="7035817" y="5821379"/>
            <a:ext cx="357190"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40" name="TextBox 39"/>
          <p:cNvSpPr txBox="1"/>
          <p:nvPr/>
        </p:nvSpPr>
        <p:spPr>
          <a:xfrm>
            <a:off x="3500430" y="5000636"/>
            <a:ext cx="1707519" cy="369332"/>
          </a:xfrm>
          <a:prstGeom prst="rect">
            <a:avLst/>
          </a:prstGeom>
          <a:noFill/>
        </p:spPr>
        <p:txBody>
          <a:bodyPr wrap="none" rtlCol="0">
            <a:spAutoFit/>
          </a:bodyPr>
          <a:lstStyle/>
          <a:p>
            <a:r>
              <a:rPr lang="en-US" b="1" dirty="0" smtClean="0"/>
              <a:t>UMPAN BALIK</a:t>
            </a:r>
            <a:endParaRPr lang="en-US" b="1" dirty="0"/>
          </a:p>
        </p:txBody>
      </p:sp>
      <p:sp>
        <p:nvSpPr>
          <p:cNvPr id="41" name="TextBox 40"/>
          <p:cNvSpPr txBox="1"/>
          <p:nvPr/>
        </p:nvSpPr>
        <p:spPr>
          <a:xfrm>
            <a:off x="2357422" y="6488692"/>
            <a:ext cx="4129657" cy="369332"/>
          </a:xfrm>
          <a:prstGeom prst="rect">
            <a:avLst/>
          </a:prstGeom>
          <a:noFill/>
          <a:ln>
            <a:noFill/>
          </a:ln>
        </p:spPr>
        <p:txBody>
          <a:bodyPr wrap="none" rtlCol="0">
            <a:spAutoFit/>
          </a:bodyPr>
          <a:lstStyle/>
          <a:p>
            <a:r>
              <a:rPr lang="en-US" b="1" dirty="0" smtClean="0"/>
              <a:t>MANAJEMEN SEBAGAI SUATU SITEM</a:t>
            </a:r>
            <a:endParaRPr lang="en-US" b="1" dirty="0"/>
          </a:p>
        </p:txBody>
      </p:sp>
    </p:spTree>
  </p:cSld>
  <p:clrMapOvr>
    <a:masterClrMapping/>
  </p:clrMapOvr>
  <p:transition spd="slow">
    <p:dissolve/>
    <p:sndAc>
      <p:stSnd>
        <p:snd r:embed="rId3" name="applaus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3"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
                                        <p:tgtEl>
                                          <p:spTgt spid="3"/>
                                        </p:tgtEl>
                                      </p:cBhvr>
                                    </p:animEffect>
                                    <p:anim calcmode="lin" valueType="num">
                                      <p:cBhvr>
                                        <p:cTn id="8" dur="800" fill="hold"/>
                                        <p:tgtEl>
                                          <p:spTgt spid="3"/>
                                        </p:tgtEl>
                                        <p:attrNameLst>
                                          <p:attrName>ppt_x</p:attrName>
                                        </p:attrNameLst>
                                      </p:cBhvr>
                                      <p:tavLst>
                                        <p:tav tm="0">
                                          <p:val>
                                            <p:strVal val="#ppt_x"/>
                                          </p:val>
                                        </p:tav>
                                        <p:tav tm="100000">
                                          <p:val>
                                            <p:strVal val="#ppt_x"/>
                                          </p:val>
                                        </p:tav>
                                      </p:tavLst>
                                    </p:anim>
                                    <p:anim calcmode="lin" valueType="num">
                                      <p:cBhvr>
                                        <p:cTn id="9" dur="800" fill="hold"/>
                                        <p:tgtEl>
                                          <p:spTgt spid="3"/>
                                        </p:tgtEl>
                                        <p:attrNameLst>
                                          <p:attrName>ppt_y</p:attrName>
                                        </p:attrNameLst>
                                      </p:cBhvr>
                                      <p:tavLst>
                                        <p:tav tm="0">
                                          <p:val>
                                            <p:strVal val="#ppt_y+0.31"/>
                                          </p:val>
                                        </p:tav>
                                        <p:tav tm="100000">
                                          <p:val>
                                            <p:strVal val="#ppt_y+0.31"/>
                                          </p:val>
                                        </p:tav>
                                      </p:tavLst>
                                    </p:anim>
                                    <p:anim calcmode="lin" valueType="num">
                                      <p:cBhvr>
                                        <p:cTn id="10" dur="1200" decel="50000" fill="hold">
                                          <p:stCondLst>
                                            <p:cond delay="800"/>
                                          </p:stCondLst>
                                        </p:cTn>
                                        <p:tgtEl>
                                          <p:spTgt spid="3"/>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1" dur="1200" decel="50000" fill="hold">
                                          <p:stCondLst>
                                            <p:cond delay="800"/>
                                          </p:stCondLst>
                                        </p:cTn>
                                        <p:tgtEl>
                                          <p:spTgt spid="3"/>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12" fill="hold">
                            <p:stCondLst>
                              <p:cond delay="2000"/>
                            </p:stCondLst>
                            <p:childTnLst>
                              <p:par>
                                <p:cTn id="13" presetID="47" presetClass="entr" presetSubtype="0" fill="hold" grpId="0" nodeType="afterEffect">
                                  <p:stCondLst>
                                    <p:cond delay="0"/>
                                  </p:stCondLst>
                                  <p:childTnLst>
                                    <p:set>
                                      <p:cBhvr>
                                        <p:cTn id="14" dur="1" fill="hold">
                                          <p:stCondLst>
                                            <p:cond delay="0"/>
                                          </p:stCondLst>
                                        </p:cTn>
                                        <p:tgtEl>
                                          <p:spTgt spid="2">
                                            <p:bg/>
                                          </p:spTgt>
                                        </p:tgtEl>
                                        <p:attrNameLst>
                                          <p:attrName>style.visibility</p:attrName>
                                        </p:attrNameLst>
                                      </p:cBhvr>
                                      <p:to>
                                        <p:strVal val="visible"/>
                                      </p:to>
                                    </p:set>
                                    <p:animEffect transition="in" filter="fade">
                                      <p:cBhvr>
                                        <p:cTn id="15" dur="2000"/>
                                        <p:tgtEl>
                                          <p:spTgt spid="2">
                                            <p:bg/>
                                          </p:spTgt>
                                        </p:tgtEl>
                                      </p:cBhvr>
                                    </p:animEffect>
                                    <p:anim calcmode="lin" valueType="num">
                                      <p:cBhvr>
                                        <p:cTn id="16" dur="2000" fill="hold"/>
                                        <p:tgtEl>
                                          <p:spTgt spid="2">
                                            <p:bg/>
                                          </p:spTgt>
                                        </p:tgtEl>
                                        <p:attrNameLst>
                                          <p:attrName>ppt_x</p:attrName>
                                        </p:attrNameLst>
                                      </p:cBhvr>
                                      <p:tavLst>
                                        <p:tav tm="0">
                                          <p:val>
                                            <p:strVal val="#ppt_x"/>
                                          </p:val>
                                        </p:tav>
                                        <p:tav tm="100000">
                                          <p:val>
                                            <p:strVal val="#ppt_x"/>
                                          </p:val>
                                        </p:tav>
                                      </p:tavLst>
                                    </p:anim>
                                    <p:anim calcmode="lin" valueType="num">
                                      <p:cBhvr>
                                        <p:cTn id="17" dur="2000" fill="hold"/>
                                        <p:tgtEl>
                                          <p:spTgt spid="2">
                                            <p:bg/>
                                          </p:spTgt>
                                        </p:tgtEl>
                                        <p:attrNameLst>
                                          <p:attrName>ppt_y</p:attrName>
                                        </p:attrNameLst>
                                      </p:cBhvr>
                                      <p:tavLst>
                                        <p:tav tm="0">
                                          <p:val>
                                            <p:strVal val="#ppt_y-.1"/>
                                          </p:val>
                                        </p:tav>
                                        <p:tav tm="100000">
                                          <p:val>
                                            <p:strVal val="#ppt_y"/>
                                          </p:val>
                                        </p:tav>
                                      </p:tavLst>
                                    </p:anim>
                                  </p:childTnLst>
                                </p:cTn>
                              </p:par>
                            </p:childTnLst>
                          </p:cTn>
                        </p:par>
                        <p:par>
                          <p:cTn id="18" fill="hold">
                            <p:stCondLst>
                              <p:cond delay="4000"/>
                            </p:stCondLst>
                            <p:childTnLst>
                              <p:par>
                                <p:cTn id="19" presetID="47" presetClass="entr" presetSubtype="0" fill="hold" grpId="0" nodeType="after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Effect transition="in" filter="fade">
                                      <p:cBhvr>
                                        <p:cTn id="21" dur="2000"/>
                                        <p:tgtEl>
                                          <p:spTgt spid="2">
                                            <p:txEl>
                                              <p:pRg st="0" end="0"/>
                                            </p:txEl>
                                          </p:spTgt>
                                        </p:tgtEl>
                                      </p:cBhvr>
                                    </p:animEffect>
                                    <p:anim calcmode="lin" valueType="num">
                                      <p:cBhvr>
                                        <p:cTn id="22"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23" dur="2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par>
                          <p:cTn id="24" fill="hold">
                            <p:stCondLst>
                              <p:cond delay="6000"/>
                            </p:stCondLst>
                            <p:childTnLst>
                              <p:par>
                                <p:cTn id="25" presetID="42" presetClass="entr" presetSubtype="0"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fade">
                                      <p:cBhvr>
                                        <p:cTn id="27" dur="2000"/>
                                        <p:tgtEl>
                                          <p:spTgt spid="4"/>
                                        </p:tgtEl>
                                      </p:cBhvr>
                                    </p:animEffect>
                                    <p:anim calcmode="lin" valueType="num">
                                      <p:cBhvr>
                                        <p:cTn id="28" dur="2000" fill="hold"/>
                                        <p:tgtEl>
                                          <p:spTgt spid="4"/>
                                        </p:tgtEl>
                                        <p:attrNameLst>
                                          <p:attrName>ppt_x</p:attrName>
                                        </p:attrNameLst>
                                      </p:cBhvr>
                                      <p:tavLst>
                                        <p:tav tm="0">
                                          <p:val>
                                            <p:strVal val="#ppt_x"/>
                                          </p:val>
                                        </p:tav>
                                        <p:tav tm="100000">
                                          <p:val>
                                            <p:strVal val="#ppt_x"/>
                                          </p:val>
                                        </p:tav>
                                      </p:tavLst>
                                    </p:anim>
                                    <p:anim calcmode="lin" valueType="num">
                                      <p:cBhvr>
                                        <p:cTn id="29" dur="2000" fill="hold"/>
                                        <p:tgtEl>
                                          <p:spTgt spid="4"/>
                                        </p:tgtEl>
                                        <p:attrNameLst>
                                          <p:attrName>ppt_y</p:attrName>
                                        </p:attrNameLst>
                                      </p:cBhvr>
                                      <p:tavLst>
                                        <p:tav tm="0">
                                          <p:val>
                                            <p:strVal val="#ppt_y+.1"/>
                                          </p:val>
                                        </p:tav>
                                        <p:tav tm="100000">
                                          <p:val>
                                            <p:strVal val="#ppt_y"/>
                                          </p:val>
                                        </p:tav>
                                      </p:tavLst>
                                    </p:anim>
                                  </p:childTnLst>
                                </p:cTn>
                              </p:par>
                            </p:childTnLst>
                          </p:cTn>
                        </p:par>
                        <p:par>
                          <p:cTn id="30" fill="hold">
                            <p:stCondLst>
                              <p:cond delay="8000"/>
                            </p:stCondLst>
                            <p:childTnLst>
                              <p:par>
                                <p:cTn id="31" presetID="50" presetClass="entr" presetSubtype="0" decel="100000" fill="hold" grpId="0" nodeType="afterEffect">
                                  <p:stCondLst>
                                    <p:cond delay="0"/>
                                  </p:stCondLst>
                                  <p:childTnLst>
                                    <p:set>
                                      <p:cBhvr>
                                        <p:cTn id="32" dur="1" fill="hold">
                                          <p:stCondLst>
                                            <p:cond delay="0"/>
                                          </p:stCondLst>
                                        </p:cTn>
                                        <p:tgtEl>
                                          <p:spTgt spid="5"/>
                                        </p:tgtEl>
                                        <p:attrNameLst>
                                          <p:attrName>style.visibility</p:attrName>
                                        </p:attrNameLst>
                                      </p:cBhvr>
                                      <p:to>
                                        <p:strVal val="visible"/>
                                      </p:to>
                                    </p:set>
                                    <p:anim calcmode="lin" valueType="num">
                                      <p:cBhvr>
                                        <p:cTn id="33" dur="2000" fill="hold"/>
                                        <p:tgtEl>
                                          <p:spTgt spid="5"/>
                                        </p:tgtEl>
                                        <p:attrNameLst>
                                          <p:attrName>ppt_w</p:attrName>
                                        </p:attrNameLst>
                                      </p:cBhvr>
                                      <p:tavLst>
                                        <p:tav tm="0">
                                          <p:val>
                                            <p:strVal val="#ppt_w+.3"/>
                                          </p:val>
                                        </p:tav>
                                        <p:tav tm="100000">
                                          <p:val>
                                            <p:strVal val="#ppt_w"/>
                                          </p:val>
                                        </p:tav>
                                      </p:tavLst>
                                    </p:anim>
                                    <p:anim calcmode="lin" valueType="num">
                                      <p:cBhvr>
                                        <p:cTn id="34" dur="2000" fill="hold"/>
                                        <p:tgtEl>
                                          <p:spTgt spid="5"/>
                                        </p:tgtEl>
                                        <p:attrNameLst>
                                          <p:attrName>ppt_h</p:attrName>
                                        </p:attrNameLst>
                                      </p:cBhvr>
                                      <p:tavLst>
                                        <p:tav tm="0">
                                          <p:val>
                                            <p:strVal val="#ppt_h"/>
                                          </p:val>
                                        </p:tav>
                                        <p:tav tm="100000">
                                          <p:val>
                                            <p:strVal val="#ppt_h"/>
                                          </p:val>
                                        </p:tav>
                                      </p:tavLst>
                                    </p:anim>
                                    <p:animEffect transition="in" filter="fade">
                                      <p:cBhvr>
                                        <p:cTn id="35" dur="2000"/>
                                        <p:tgtEl>
                                          <p:spTgt spid="5"/>
                                        </p:tgtEl>
                                      </p:cBhvr>
                                    </p:animEffect>
                                  </p:childTnLst>
                                </p:cTn>
                              </p:par>
                            </p:childTnLst>
                          </p:cTn>
                        </p:par>
                        <p:par>
                          <p:cTn id="36" fill="hold">
                            <p:stCondLst>
                              <p:cond delay="10000"/>
                            </p:stCondLst>
                            <p:childTnLst>
                              <p:par>
                                <p:cTn id="37" presetID="50" presetClass="entr" presetSubtype="0" decel="100000" fill="hold" grpId="0" nodeType="afterEffect">
                                  <p:stCondLst>
                                    <p:cond delay="0"/>
                                  </p:stCondLst>
                                  <p:childTnLst>
                                    <p:set>
                                      <p:cBhvr>
                                        <p:cTn id="38" dur="1" fill="hold">
                                          <p:stCondLst>
                                            <p:cond delay="0"/>
                                          </p:stCondLst>
                                        </p:cTn>
                                        <p:tgtEl>
                                          <p:spTgt spid="6"/>
                                        </p:tgtEl>
                                        <p:attrNameLst>
                                          <p:attrName>style.visibility</p:attrName>
                                        </p:attrNameLst>
                                      </p:cBhvr>
                                      <p:to>
                                        <p:strVal val="visible"/>
                                      </p:to>
                                    </p:set>
                                    <p:anim calcmode="lin" valueType="num">
                                      <p:cBhvr>
                                        <p:cTn id="39" dur="2000" fill="hold"/>
                                        <p:tgtEl>
                                          <p:spTgt spid="6"/>
                                        </p:tgtEl>
                                        <p:attrNameLst>
                                          <p:attrName>ppt_w</p:attrName>
                                        </p:attrNameLst>
                                      </p:cBhvr>
                                      <p:tavLst>
                                        <p:tav tm="0">
                                          <p:val>
                                            <p:strVal val="#ppt_w+.3"/>
                                          </p:val>
                                        </p:tav>
                                        <p:tav tm="100000">
                                          <p:val>
                                            <p:strVal val="#ppt_w"/>
                                          </p:val>
                                        </p:tav>
                                      </p:tavLst>
                                    </p:anim>
                                    <p:anim calcmode="lin" valueType="num">
                                      <p:cBhvr>
                                        <p:cTn id="40" dur="2000" fill="hold"/>
                                        <p:tgtEl>
                                          <p:spTgt spid="6"/>
                                        </p:tgtEl>
                                        <p:attrNameLst>
                                          <p:attrName>ppt_h</p:attrName>
                                        </p:attrNameLst>
                                      </p:cBhvr>
                                      <p:tavLst>
                                        <p:tav tm="0">
                                          <p:val>
                                            <p:strVal val="#ppt_h"/>
                                          </p:val>
                                        </p:tav>
                                        <p:tav tm="100000">
                                          <p:val>
                                            <p:strVal val="#ppt_h"/>
                                          </p:val>
                                        </p:tav>
                                      </p:tavLst>
                                    </p:anim>
                                    <p:animEffect transition="in" filter="fade">
                                      <p:cBhvr>
                                        <p:cTn id="41"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build="p" animBg="1"/>
      <p:bldP spid="4" grpId="0" animBg="1"/>
      <p:bldP spid="5" grpId="0" animBg="1"/>
      <p:bldP spid="6"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571480"/>
          </a:xfrm>
          <a:solidFill>
            <a:schemeClr val="accent1"/>
          </a:solidFill>
        </p:spPr>
        <p:txBody>
          <a:bodyPr>
            <a:noAutofit/>
          </a:bodyPr>
          <a:lstStyle/>
          <a:p>
            <a:r>
              <a:rPr lang="en-US" sz="2400" dirty="0" smtClean="0"/>
              <a:t>G. PENDEKATAN  KONTINGENSI</a:t>
            </a:r>
            <a:endParaRPr lang="en-US" sz="2400" dirty="0"/>
          </a:p>
        </p:txBody>
      </p:sp>
      <p:sp>
        <p:nvSpPr>
          <p:cNvPr id="2" name="Content Placeholder 1"/>
          <p:cNvSpPr>
            <a:spLocks noGrp="1"/>
          </p:cNvSpPr>
          <p:nvPr>
            <p:ph idx="1"/>
          </p:nvPr>
        </p:nvSpPr>
        <p:spPr>
          <a:xfrm>
            <a:off x="0" y="571480"/>
            <a:ext cx="9144000" cy="6286520"/>
          </a:xfrm>
          <a:solidFill>
            <a:schemeClr val="accent6">
              <a:lumMod val="50000"/>
            </a:schemeClr>
          </a:solidFill>
        </p:spPr>
        <p:txBody>
          <a:bodyPr>
            <a:normAutofit fontScale="85000" lnSpcReduction="20000"/>
          </a:bodyPr>
          <a:lstStyle/>
          <a:p>
            <a:pPr marL="624078" indent="-514350">
              <a:buFont typeface="+mj-lt"/>
              <a:buAutoNum type="arabicParenR"/>
            </a:pPr>
            <a:r>
              <a:rPr lang="en-US" dirty="0" err="1" smtClean="0">
                <a:solidFill>
                  <a:schemeClr val="bg1"/>
                </a:solidFill>
              </a:rPr>
              <a:t>Pendekatan</a:t>
            </a:r>
            <a:r>
              <a:rPr lang="en-US" dirty="0" smtClean="0">
                <a:solidFill>
                  <a:schemeClr val="bg1"/>
                </a:solidFill>
              </a:rPr>
              <a:t> </a:t>
            </a:r>
            <a:r>
              <a:rPr lang="en-US" dirty="0" err="1" smtClean="0">
                <a:solidFill>
                  <a:schemeClr val="bg1"/>
                </a:solidFill>
              </a:rPr>
              <a:t>kontingensi</a:t>
            </a:r>
            <a:r>
              <a:rPr lang="en-US" dirty="0" smtClean="0">
                <a:solidFill>
                  <a:schemeClr val="bg1"/>
                </a:solidFill>
              </a:rPr>
              <a:t> </a:t>
            </a:r>
            <a:r>
              <a:rPr lang="en-US" dirty="0" err="1" smtClean="0">
                <a:solidFill>
                  <a:schemeClr val="bg1"/>
                </a:solidFill>
              </a:rPr>
              <a:t>dalam</a:t>
            </a:r>
            <a:r>
              <a:rPr lang="en-US" dirty="0" smtClean="0">
                <a:solidFill>
                  <a:schemeClr val="bg1"/>
                </a:solidFill>
              </a:rPr>
              <a:t> </a:t>
            </a:r>
            <a:r>
              <a:rPr lang="en-US" dirty="0" err="1" smtClean="0">
                <a:solidFill>
                  <a:schemeClr val="bg1"/>
                </a:solidFill>
              </a:rPr>
              <a:t>pendekatannya</a:t>
            </a:r>
            <a:r>
              <a:rPr lang="en-US" dirty="0" smtClean="0">
                <a:solidFill>
                  <a:schemeClr val="bg1"/>
                </a:solidFill>
              </a:rPr>
              <a:t> yang </a:t>
            </a:r>
            <a:r>
              <a:rPr lang="en-US" dirty="0" err="1" smtClean="0">
                <a:solidFill>
                  <a:schemeClr val="bg1"/>
                </a:solidFill>
              </a:rPr>
              <a:t>dicari</a:t>
            </a:r>
            <a:r>
              <a:rPr lang="en-US" dirty="0" smtClean="0">
                <a:solidFill>
                  <a:schemeClr val="bg1"/>
                </a:solidFill>
              </a:rPr>
              <a:t> </a:t>
            </a:r>
            <a:r>
              <a:rPr lang="en-US" dirty="0" err="1" smtClean="0">
                <a:solidFill>
                  <a:schemeClr val="bg1"/>
                </a:solidFill>
              </a:rPr>
              <a:t>bukanlah</a:t>
            </a:r>
            <a:r>
              <a:rPr lang="en-US" dirty="0" smtClean="0">
                <a:solidFill>
                  <a:schemeClr val="bg1"/>
                </a:solidFill>
              </a:rPr>
              <a:t> </a:t>
            </a:r>
            <a:r>
              <a:rPr lang="en-US" dirty="0" err="1" smtClean="0">
                <a:solidFill>
                  <a:schemeClr val="bg1"/>
                </a:solidFill>
              </a:rPr>
              <a:t>cara-cara</a:t>
            </a:r>
            <a:r>
              <a:rPr lang="en-US" dirty="0" smtClean="0">
                <a:solidFill>
                  <a:schemeClr val="bg1"/>
                </a:solidFill>
              </a:rPr>
              <a:t> </a:t>
            </a:r>
            <a:r>
              <a:rPr lang="en-US" dirty="0" err="1" smtClean="0">
                <a:solidFill>
                  <a:schemeClr val="bg1"/>
                </a:solidFill>
              </a:rPr>
              <a:t>terbaik</a:t>
            </a:r>
            <a:r>
              <a:rPr lang="en-US" dirty="0" smtClean="0">
                <a:solidFill>
                  <a:schemeClr val="bg1"/>
                </a:solidFill>
              </a:rPr>
              <a:t> </a:t>
            </a:r>
            <a:r>
              <a:rPr lang="en-US" dirty="0" err="1" smtClean="0">
                <a:solidFill>
                  <a:schemeClr val="bg1"/>
                </a:solidFill>
              </a:rPr>
              <a:t>untuk</a:t>
            </a:r>
            <a:r>
              <a:rPr lang="en-US" dirty="0" smtClean="0">
                <a:solidFill>
                  <a:schemeClr val="bg1"/>
                </a:solidFill>
              </a:rPr>
              <a:t> </a:t>
            </a:r>
            <a:r>
              <a:rPr lang="en-US" dirty="0" err="1" smtClean="0">
                <a:solidFill>
                  <a:schemeClr val="bg1"/>
                </a:solidFill>
              </a:rPr>
              <a:t>mengatasi</a:t>
            </a:r>
            <a:r>
              <a:rPr lang="en-US" dirty="0" smtClean="0">
                <a:solidFill>
                  <a:schemeClr val="bg1"/>
                </a:solidFill>
              </a:rPr>
              <a:t> situ</a:t>
            </a:r>
            <a:r>
              <a:rPr lang="id-ID" smtClean="0">
                <a:solidFill>
                  <a:schemeClr val="bg1"/>
                </a:solidFill>
              </a:rPr>
              <a:t>a</a:t>
            </a:r>
            <a:r>
              <a:rPr lang="en-US" smtClean="0">
                <a:solidFill>
                  <a:schemeClr val="bg1"/>
                </a:solidFill>
              </a:rPr>
              <a:t>si</a:t>
            </a:r>
            <a:r>
              <a:rPr lang="en-US" dirty="0" smtClean="0">
                <a:solidFill>
                  <a:schemeClr val="bg1"/>
                </a:solidFill>
              </a:rPr>
              <a:t> </a:t>
            </a:r>
            <a:r>
              <a:rPr lang="en-US" dirty="0" err="1" smtClean="0">
                <a:solidFill>
                  <a:schemeClr val="bg1"/>
                </a:solidFill>
              </a:rPr>
              <a:t>tersebut</a:t>
            </a:r>
            <a:r>
              <a:rPr lang="en-US" dirty="0" smtClean="0">
                <a:solidFill>
                  <a:schemeClr val="bg1"/>
                </a:solidFill>
              </a:rPr>
              <a:t>, </a:t>
            </a:r>
            <a:r>
              <a:rPr lang="en-US" dirty="0" err="1" smtClean="0">
                <a:solidFill>
                  <a:schemeClr val="bg1"/>
                </a:solidFill>
              </a:rPr>
              <a:t>melainkan</a:t>
            </a:r>
            <a:r>
              <a:rPr lang="en-US" dirty="0" smtClean="0">
                <a:solidFill>
                  <a:schemeClr val="bg1"/>
                </a:solidFill>
              </a:rPr>
              <a:t> </a:t>
            </a:r>
            <a:r>
              <a:rPr lang="en-US" dirty="0" err="1" smtClean="0">
                <a:solidFill>
                  <a:schemeClr val="bg1"/>
                </a:solidFill>
              </a:rPr>
              <a:t>berusaha</a:t>
            </a:r>
            <a:r>
              <a:rPr lang="en-US" dirty="0" smtClean="0">
                <a:solidFill>
                  <a:schemeClr val="bg1"/>
                </a:solidFill>
              </a:rPr>
              <a:t> </a:t>
            </a:r>
            <a:r>
              <a:rPr lang="en-US" dirty="0" err="1" smtClean="0">
                <a:solidFill>
                  <a:schemeClr val="bg1"/>
                </a:solidFill>
              </a:rPr>
              <a:t>membantu</a:t>
            </a:r>
            <a:r>
              <a:rPr lang="en-US" dirty="0" smtClean="0">
                <a:solidFill>
                  <a:schemeClr val="bg1"/>
                </a:solidFill>
              </a:rPr>
              <a:t> </a:t>
            </a:r>
            <a:r>
              <a:rPr lang="en-US" dirty="0" err="1" smtClean="0">
                <a:solidFill>
                  <a:schemeClr val="bg1"/>
                </a:solidFill>
              </a:rPr>
              <a:t>manajer</a:t>
            </a:r>
            <a:r>
              <a:rPr lang="en-US" dirty="0" smtClean="0">
                <a:solidFill>
                  <a:schemeClr val="bg1"/>
                </a:solidFill>
              </a:rPr>
              <a:t> </a:t>
            </a:r>
            <a:r>
              <a:rPr lang="en-US" dirty="0" err="1" smtClean="0">
                <a:solidFill>
                  <a:schemeClr val="bg1"/>
                </a:solidFill>
              </a:rPr>
              <a:t>untuk</a:t>
            </a:r>
            <a:r>
              <a:rPr lang="en-US" dirty="0" smtClean="0">
                <a:solidFill>
                  <a:schemeClr val="bg1"/>
                </a:solidFill>
              </a:rPr>
              <a:t> </a:t>
            </a:r>
            <a:r>
              <a:rPr lang="en-US" dirty="0" err="1" smtClean="0">
                <a:solidFill>
                  <a:schemeClr val="bg1"/>
                </a:solidFill>
              </a:rPr>
              <a:t>dapat</a:t>
            </a:r>
            <a:r>
              <a:rPr lang="en-US" dirty="0" smtClean="0">
                <a:solidFill>
                  <a:schemeClr val="bg1"/>
                </a:solidFill>
              </a:rPr>
              <a:t> </a:t>
            </a:r>
            <a:r>
              <a:rPr lang="en-US" dirty="0" err="1" smtClean="0">
                <a:solidFill>
                  <a:schemeClr val="bg1"/>
                </a:solidFill>
              </a:rPr>
              <a:t>memahami</a:t>
            </a:r>
            <a:r>
              <a:rPr lang="en-US" dirty="0" smtClean="0">
                <a:solidFill>
                  <a:schemeClr val="bg1"/>
                </a:solidFill>
              </a:rPr>
              <a:t> </a:t>
            </a:r>
            <a:r>
              <a:rPr lang="en-US" dirty="0" err="1" smtClean="0">
                <a:solidFill>
                  <a:schemeClr val="bg1"/>
                </a:solidFill>
              </a:rPr>
              <a:t>perbedaan-perbedaan</a:t>
            </a:r>
            <a:r>
              <a:rPr lang="en-US" dirty="0" smtClean="0">
                <a:solidFill>
                  <a:schemeClr val="bg1"/>
                </a:solidFill>
              </a:rPr>
              <a:t> </a:t>
            </a:r>
            <a:r>
              <a:rPr lang="en-US" dirty="0" err="1" smtClean="0">
                <a:solidFill>
                  <a:schemeClr val="bg1"/>
                </a:solidFill>
              </a:rPr>
              <a:t>situasional</a:t>
            </a:r>
            <a:r>
              <a:rPr lang="en-US" dirty="0" smtClean="0">
                <a:solidFill>
                  <a:schemeClr val="bg1"/>
                </a:solidFill>
              </a:rPr>
              <a:t> </a:t>
            </a:r>
            <a:r>
              <a:rPr lang="en-US" dirty="0" err="1" smtClean="0">
                <a:solidFill>
                  <a:schemeClr val="bg1"/>
                </a:solidFill>
              </a:rPr>
              <a:t>tersebut</a:t>
            </a:r>
            <a:r>
              <a:rPr lang="en-US" dirty="0" smtClean="0">
                <a:solidFill>
                  <a:schemeClr val="bg1"/>
                </a:solidFill>
              </a:rPr>
              <a:t> </a:t>
            </a:r>
            <a:r>
              <a:rPr lang="en-US" dirty="0" err="1" smtClean="0">
                <a:solidFill>
                  <a:schemeClr val="bg1"/>
                </a:solidFill>
              </a:rPr>
              <a:t>dan</a:t>
            </a:r>
            <a:r>
              <a:rPr lang="en-US" dirty="0" smtClean="0">
                <a:solidFill>
                  <a:schemeClr val="bg1"/>
                </a:solidFill>
              </a:rPr>
              <a:t> </a:t>
            </a:r>
            <a:r>
              <a:rPr lang="en-US" dirty="0" err="1" smtClean="0">
                <a:solidFill>
                  <a:schemeClr val="bg1"/>
                </a:solidFill>
              </a:rPr>
              <a:t>menaggapinya</a:t>
            </a:r>
            <a:r>
              <a:rPr lang="en-US" dirty="0" smtClean="0">
                <a:solidFill>
                  <a:schemeClr val="bg1"/>
                </a:solidFill>
              </a:rPr>
              <a:t> </a:t>
            </a:r>
            <a:r>
              <a:rPr lang="en-US" dirty="0" err="1" smtClean="0">
                <a:solidFill>
                  <a:schemeClr val="bg1"/>
                </a:solidFill>
              </a:rPr>
              <a:t>dengan</a:t>
            </a:r>
            <a:r>
              <a:rPr lang="en-US" dirty="0" smtClean="0">
                <a:solidFill>
                  <a:schemeClr val="bg1"/>
                </a:solidFill>
              </a:rPr>
              <a:t> </a:t>
            </a:r>
            <a:r>
              <a:rPr lang="en-US" dirty="0" err="1" smtClean="0">
                <a:solidFill>
                  <a:schemeClr val="bg1"/>
                </a:solidFill>
              </a:rPr>
              <a:t>cara</a:t>
            </a:r>
            <a:r>
              <a:rPr lang="en-US" dirty="0" smtClean="0">
                <a:solidFill>
                  <a:schemeClr val="bg1"/>
                </a:solidFill>
              </a:rPr>
              <a:t> yang </a:t>
            </a:r>
            <a:r>
              <a:rPr lang="en-US" dirty="0" err="1" smtClean="0">
                <a:solidFill>
                  <a:schemeClr val="bg1"/>
                </a:solidFill>
              </a:rPr>
              <a:t>tepat</a:t>
            </a:r>
            <a:r>
              <a:rPr lang="en-US" dirty="0" smtClean="0">
                <a:solidFill>
                  <a:schemeClr val="bg1"/>
                </a:solidFill>
              </a:rPr>
              <a:t>.</a:t>
            </a:r>
          </a:p>
          <a:p>
            <a:pPr marL="624078" indent="-514350">
              <a:buFont typeface="+mj-lt"/>
              <a:buAutoNum type="arabicParenR"/>
            </a:pPr>
            <a:r>
              <a:rPr lang="en-US" dirty="0" err="1" smtClean="0">
                <a:solidFill>
                  <a:schemeClr val="bg1"/>
                </a:solidFill>
              </a:rPr>
              <a:t>Implementasinya</a:t>
            </a:r>
            <a:r>
              <a:rPr lang="en-US" dirty="0" smtClean="0">
                <a:solidFill>
                  <a:schemeClr val="bg1"/>
                </a:solidFill>
              </a:rPr>
              <a:t> </a:t>
            </a:r>
            <a:r>
              <a:rPr lang="en-US" dirty="0" err="1" smtClean="0">
                <a:solidFill>
                  <a:schemeClr val="bg1"/>
                </a:solidFill>
              </a:rPr>
              <a:t>dari</a:t>
            </a:r>
            <a:r>
              <a:rPr lang="en-US" dirty="0" smtClean="0">
                <a:solidFill>
                  <a:schemeClr val="bg1"/>
                </a:solidFill>
              </a:rPr>
              <a:t> </a:t>
            </a:r>
            <a:r>
              <a:rPr lang="en-US" dirty="0" err="1" smtClean="0">
                <a:solidFill>
                  <a:schemeClr val="bg1"/>
                </a:solidFill>
              </a:rPr>
              <a:t>pendekata</a:t>
            </a:r>
            <a:r>
              <a:rPr lang="en-US" dirty="0" smtClean="0">
                <a:solidFill>
                  <a:schemeClr val="bg1"/>
                </a:solidFill>
              </a:rPr>
              <a:t> </a:t>
            </a:r>
            <a:r>
              <a:rPr lang="en-US" dirty="0" err="1" smtClean="0">
                <a:solidFill>
                  <a:schemeClr val="bg1"/>
                </a:solidFill>
              </a:rPr>
              <a:t>kontingensi</a:t>
            </a:r>
            <a:r>
              <a:rPr lang="en-US" dirty="0" smtClean="0">
                <a:solidFill>
                  <a:schemeClr val="bg1"/>
                </a:solidFill>
              </a:rPr>
              <a:t> </a:t>
            </a:r>
            <a:r>
              <a:rPr lang="en-US" dirty="0" err="1" smtClean="0">
                <a:solidFill>
                  <a:schemeClr val="bg1"/>
                </a:solidFill>
              </a:rPr>
              <a:t>telah</a:t>
            </a:r>
            <a:r>
              <a:rPr lang="en-US" dirty="0" smtClean="0">
                <a:solidFill>
                  <a:schemeClr val="bg1"/>
                </a:solidFill>
              </a:rPr>
              <a:t> </a:t>
            </a:r>
            <a:r>
              <a:rPr lang="en-US" dirty="0" err="1" smtClean="0">
                <a:solidFill>
                  <a:schemeClr val="bg1"/>
                </a:solidFill>
              </a:rPr>
              <a:t>banyak</a:t>
            </a:r>
            <a:r>
              <a:rPr lang="en-US" dirty="0" smtClean="0">
                <a:solidFill>
                  <a:schemeClr val="bg1"/>
                </a:solidFill>
              </a:rPr>
              <a:t> </a:t>
            </a:r>
            <a:r>
              <a:rPr lang="en-US" dirty="0" err="1" smtClean="0">
                <a:solidFill>
                  <a:schemeClr val="bg1"/>
                </a:solidFill>
              </a:rPr>
              <a:t>dipergunakan</a:t>
            </a:r>
            <a:r>
              <a:rPr lang="en-US" dirty="0" smtClean="0">
                <a:solidFill>
                  <a:schemeClr val="bg1"/>
                </a:solidFill>
              </a:rPr>
              <a:t> </a:t>
            </a:r>
            <a:r>
              <a:rPr lang="en-US" dirty="0" err="1" smtClean="0">
                <a:solidFill>
                  <a:schemeClr val="bg1"/>
                </a:solidFill>
              </a:rPr>
              <a:t>pada</a:t>
            </a:r>
            <a:r>
              <a:rPr lang="en-US" dirty="0" smtClean="0">
                <a:solidFill>
                  <a:schemeClr val="bg1"/>
                </a:solidFill>
              </a:rPr>
              <a:t> </a:t>
            </a:r>
            <a:r>
              <a:rPr lang="en-US" dirty="0" err="1" smtClean="0">
                <a:solidFill>
                  <a:schemeClr val="bg1"/>
                </a:solidFill>
              </a:rPr>
              <a:t>berbagai</a:t>
            </a:r>
            <a:r>
              <a:rPr lang="en-US" dirty="0" smtClean="0">
                <a:solidFill>
                  <a:schemeClr val="bg1"/>
                </a:solidFill>
              </a:rPr>
              <a:t> </a:t>
            </a:r>
            <a:r>
              <a:rPr lang="en-US" dirty="0" err="1" smtClean="0">
                <a:solidFill>
                  <a:schemeClr val="bg1"/>
                </a:solidFill>
              </a:rPr>
              <a:t>bidang</a:t>
            </a:r>
            <a:r>
              <a:rPr lang="en-US" dirty="0" smtClean="0">
                <a:solidFill>
                  <a:schemeClr val="bg1"/>
                </a:solidFill>
              </a:rPr>
              <a:t> </a:t>
            </a:r>
            <a:r>
              <a:rPr lang="en-US" dirty="0" err="1" smtClean="0">
                <a:solidFill>
                  <a:schemeClr val="bg1"/>
                </a:solidFill>
              </a:rPr>
              <a:t>dan</a:t>
            </a:r>
            <a:r>
              <a:rPr lang="en-US" dirty="0" smtClean="0">
                <a:solidFill>
                  <a:schemeClr val="bg1"/>
                </a:solidFill>
              </a:rPr>
              <a:t> </a:t>
            </a:r>
            <a:r>
              <a:rPr lang="en-US" dirty="0" err="1" smtClean="0">
                <a:solidFill>
                  <a:schemeClr val="bg1"/>
                </a:solidFill>
              </a:rPr>
              <a:t>fungsi</a:t>
            </a:r>
            <a:r>
              <a:rPr lang="en-US" dirty="0" smtClean="0">
                <a:solidFill>
                  <a:schemeClr val="bg1"/>
                </a:solidFill>
              </a:rPr>
              <a:t> </a:t>
            </a:r>
            <a:r>
              <a:rPr lang="en-US" dirty="0" err="1" smtClean="0">
                <a:solidFill>
                  <a:schemeClr val="bg1"/>
                </a:solidFill>
              </a:rPr>
              <a:t>dalam</a:t>
            </a:r>
            <a:r>
              <a:rPr lang="en-US" dirty="0" smtClean="0">
                <a:solidFill>
                  <a:schemeClr val="bg1"/>
                </a:solidFill>
              </a:rPr>
              <a:t> </a:t>
            </a:r>
            <a:r>
              <a:rPr lang="en-US" dirty="0" err="1" smtClean="0">
                <a:solidFill>
                  <a:schemeClr val="bg1"/>
                </a:solidFill>
              </a:rPr>
              <a:t>organisasi</a:t>
            </a:r>
            <a:r>
              <a:rPr lang="en-US" dirty="0" smtClean="0">
                <a:solidFill>
                  <a:schemeClr val="bg1"/>
                </a:solidFill>
              </a:rPr>
              <a:t> </a:t>
            </a:r>
            <a:r>
              <a:rPr lang="en-US" dirty="0" err="1" smtClean="0">
                <a:solidFill>
                  <a:schemeClr val="bg1"/>
                </a:solidFill>
              </a:rPr>
              <a:t>seperti</a:t>
            </a:r>
            <a:r>
              <a:rPr lang="en-US" dirty="0" smtClean="0">
                <a:solidFill>
                  <a:schemeClr val="bg1"/>
                </a:solidFill>
              </a:rPr>
              <a:t> </a:t>
            </a:r>
            <a:r>
              <a:rPr lang="en-US" dirty="0" err="1" smtClean="0">
                <a:solidFill>
                  <a:schemeClr val="bg1"/>
                </a:solidFill>
              </a:rPr>
              <a:t>pemasaran</a:t>
            </a:r>
            <a:r>
              <a:rPr lang="en-US" dirty="0" smtClean="0">
                <a:solidFill>
                  <a:schemeClr val="bg1"/>
                </a:solidFill>
              </a:rPr>
              <a:t>, </a:t>
            </a:r>
            <a:r>
              <a:rPr lang="en-US" dirty="0" err="1" smtClean="0">
                <a:solidFill>
                  <a:schemeClr val="bg1"/>
                </a:solidFill>
              </a:rPr>
              <a:t>motivasi</a:t>
            </a:r>
            <a:r>
              <a:rPr lang="en-US" dirty="0" smtClean="0">
                <a:solidFill>
                  <a:schemeClr val="bg1"/>
                </a:solidFill>
              </a:rPr>
              <a:t>, </a:t>
            </a:r>
            <a:r>
              <a:rPr lang="en-US" dirty="0" err="1" smtClean="0">
                <a:solidFill>
                  <a:schemeClr val="bg1"/>
                </a:solidFill>
              </a:rPr>
              <a:t>kepemimpinan</a:t>
            </a:r>
            <a:r>
              <a:rPr lang="en-US" dirty="0" smtClean="0">
                <a:solidFill>
                  <a:schemeClr val="bg1"/>
                </a:solidFill>
              </a:rPr>
              <a:t>, </a:t>
            </a:r>
            <a:r>
              <a:rPr lang="en-US" dirty="0" err="1" smtClean="0">
                <a:solidFill>
                  <a:schemeClr val="bg1"/>
                </a:solidFill>
              </a:rPr>
              <a:t>strategi</a:t>
            </a:r>
            <a:r>
              <a:rPr lang="en-US" dirty="0" smtClean="0">
                <a:solidFill>
                  <a:schemeClr val="bg1"/>
                </a:solidFill>
              </a:rPr>
              <a:t>, </a:t>
            </a:r>
            <a:r>
              <a:rPr lang="en-US" dirty="0" err="1" smtClean="0">
                <a:solidFill>
                  <a:schemeClr val="bg1"/>
                </a:solidFill>
              </a:rPr>
              <a:t>dan</a:t>
            </a:r>
            <a:r>
              <a:rPr lang="en-US" dirty="0" smtClean="0">
                <a:solidFill>
                  <a:schemeClr val="bg1"/>
                </a:solidFill>
              </a:rPr>
              <a:t> </a:t>
            </a:r>
            <a:r>
              <a:rPr lang="en-US" dirty="0" err="1" smtClean="0">
                <a:solidFill>
                  <a:schemeClr val="bg1"/>
                </a:solidFill>
              </a:rPr>
              <a:t>penetapan</a:t>
            </a:r>
            <a:r>
              <a:rPr lang="en-US" dirty="0" smtClean="0">
                <a:solidFill>
                  <a:schemeClr val="bg1"/>
                </a:solidFill>
              </a:rPr>
              <a:t> </a:t>
            </a:r>
            <a:r>
              <a:rPr lang="en-US" dirty="0" err="1" smtClean="0">
                <a:solidFill>
                  <a:schemeClr val="bg1"/>
                </a:solidFill>
              </a:rPr>
              <a:t>keputusan-keputusan</a:t>
            </a:r>
            <a:r>
              <a:rPr lang="en-US" dirty="0" smtClean="0">
                <a:solidFill>
                  <a:schemeClr val="bg1"/>
                </a:solidFill>
              </a:rPr>
              <a:t> </a:t>
            </a:r>
            <a:r>
              <a:rPr lang="en-US" dirty="0" err="1" smtClean="0">
                <a:solidFill>
                  <a:schemeClr val="bg1"/>
                </a:solidFill>
              </a:rPr>
              <a:t>penting</a:t>
            </a:r>
            <a:r>
              <a:rPr lang="en-US" dirty="0" smtClean="0">
                <a:solidFill>
                  <a:schemeClr val="bg1"/>
                </a:solidFill>
              </a:rPr>
              <a:t>.</a:t>
            </a:r>
          </a:p>
          <a:p>
            <a:pPr marL="624078" indent="-514350">
              <a:buFont typeface="+mj-lt"/>
              <a:buAutoNum type="arabicParenR"/>
            </a:pPr>
            <a:r>
              <a:rPr lang="en-US" dirty="0" err="1" smtClean="0">
                <a:solidFill>
                  <a:schemeClr val="bg1"/>
                </a:solidFill>
              </a:rPr>
              <a:t>Oleh</a:t>
            </a:r>
            <a:r>
              <a:rPr lang="en-US" dirty="0" smtClean="0">
                <a:solidFill>
                  <a:schemeClr val="bg1"/>
                </a:solidFill>
              </a:rPr>
              <a:t> </a:t>
            </a:r>
            <a:r>
              <a:rPr lang="en-US" dirty="0" err="1" smtClean="0">
                <a:solidFill>
                  <a:schemeClr val="bg1"/>
                </a:solidFill>
              </a:rPr>
              <a:t>karena</a:t>
            </a:r>
            <a:r>
              <a:rPr lang="en-US" dirty="0" smtClean="0">
                <a:solidFill>
                  <a:schemeClr val="bg1"/>
                </a:solidFill>
              </a:rPr>
              <a:t> </a:t>
            </a:r>
            <a:r>
              <a:rPr lang="en-US" dirty="0" err="1" smtClean="0">
                <a:solidFill>
                  <a:schemeClr val="bg1"/>
                </a:solidFill>
              </a:rPr>
              <a:t>itu</a:t>
            </a:r>
            <a:r>
              <a:rPr lang="en-US" dirty="0" smtClean="0">
                <a:solidFill>
                  <a:schemeClr val="bg1"/>
                </a:solidFill>
              </a:rPr>
              <a:t> </a:t>
            </a:r>
            <a:r>
              <a:rPr lang="en-US" dirty="0" err="1" smtClean="0">
                <a:solidFill>
                  <a:schemeClr val="bg1"/>
                </a:solidFill>
              </a:rPr>
              <a:t>pendekatan</a:t>
            </a:r>
            <a:r>
              <a:rPr lang="en-US" dirty="0" smtClean="0">
                <a:solidFill>
                  <a:schemeClr val="bg1"/>
                </a:solidFill>
              </a:rPr>
              <a:t> </a:t>
            </a:r>
            <a:r>
              <a:rPr lang="en-US" dirty="0" err="1" smtClean="0">
                <a:solidFill>
                  <a:schemeClr val="bg1"/>
                </a:solidFill>
              </a:rPr>
              <a:t>kontingensi</a:t>
            </a:r>
            <a:r>
              <a:rPr lang="en-US" dirty="0" smtClean="0">
                <a:solidFill>
                  <a:schemeClr val="bg1"/>
                </a:solidFill>
              </a:rPr>
              <a:t> </a:t>
            </a:r>
            <a:r>
              <a:rPr lang="en-US" dirty="0" err="1" smtClean="0">
                <a:solidFill>
                  <a:schemeClr val="bg1"/>
                </a:solidFill>
              </a:rPr>
              <a:t>lebih</a:t>
            </a:r>
            <a:r>
              <a:rPr lang="en-US" dirty="0" smtClean="0">
                <a:solidFill>
                  <a:schemeClr val="bg1"/>
                </a:solidFill>
              </a:rPr>
              <a:t> </a:t>
            </a:r>
            <a:r>
              <a:rPr lang="en-US" dirty="0" err="1" smtClean="0">
                <a:solidFill>
                  <a:schemeClr val="bg1"/>
                </a:solidFill>
              </a:rPr>
              <a:t>banyak</a:t>
            </a:r>
            <a:r>
              <a:rPr lang="en-US" dirty="0" smtClean="0">
                <a:solidFill>
                  <a:schemeClr val="bg1"/>
                </a:solidFill>
              </a:rPr>
              <a:t> </a:t>
            </a:r>
            <a:r>
              <a:rPr lang="en-US" dirty="0" err="1" smtClean="0">
                <a:solidFill>
                  <a:schemeClr val="bg1"/>
                </a:solidFill>
              </a:rPr>
              <a:t>memasukan</a:t>
            </a:r>
            <a:r>
              <a:rPr lang="en-US" dirty="0" smtClean="0">
                <a:solidFill>
                  <a:schemeClr val="bg1"/>
                </a:solidFill>
              </a:rPr>
              <a:t> </a:t>
            </a:r>
            <a:r>
              <a:rPr lang="en-US" dirty="0" err="1" smtClean="0">
                <a:solidFill>
                  <a:schemeClr val="bg1"/>
                </a:solidFill>
              </a:rPr>
              <a:t>unsur</a:t>
            </a:r>
            <a:r>
              <a:rPr lang="en-US" dirty="0" smtClean="0">
                <a:solidFill>
                  <a:schemeClr val="bg1"/>
                </a:solidFill>
              </a:rPr>
              <a:t> </a:t>
            </a:r>
            <a:r>
              <a:rPr lang="en-US" dirty="0" err="1" smtClean="0">
                <a:solidFill>
                  <a:schemeClr val="bg1"/>
                </a:solidFill>
              </a:rPr>
              <a:t>lingkungan</a:t>
            </a:r>
            <a:r>
              <a:rPr lang="en-US" dirty="0" smtClean="0">
                <a:solidFill>
                  <a:schemeClr val="bg1"/>
                </a:solidFill>
              </a:rPr>
              <a:t> </a:t>
            </a:r>
            <a:r>
              <a:rPr lang="en-US" dirty="0" err="1" smtClean="0">
                <a:solidFill>
                  <a:schemeClr val="bg1"/>
                </a:solidFill>
              </a:rPr>
              <a:t>dalam</a:t>
            </a:r>
            <a:r>
              <a:rPr lang="en-US" dirty="0" smtClean="0">
                <a:solidFill>
                  <a:schemeClr val="bg1"/>
                </a:solidFill>
              </a:rPr>
              <a:t> </a:t>
            </a:r>
            <a:r>
              <a:rPr lang="en-US" dirty="0" err="1" smtClean="0">
                <a:solidFill>
                  <a:schemeClr val="bg1"/>
                </a:solidFill>
              </a:rPr>
              <a:t>melihat</a:t>
            </a:r>
            <a:r>
              <a:rPr lang="en-US" dirty="0" smtClean="0">
                <a:solidFill>
                  <a:schemeClr val="bg1"/>
                </a:solidFill>
              </a:rPr>
              <a:t> </a:t>
            </a:r>
            <a:r>
              <a:rPr lang="en-US" dirty="0" err="1" smtClean="0">
                <a:solidFill>
                  <a:schemeClr val="bg1"/>
                </a:solidFill>
              </a:rPr>
              <a:t>berbagai</a:t>
            </a:r>
            <a:r>
              <a:rPr lang="en-US" dirty="0" smtClean="0">
                <a:solidFill>
                  <a:schemeClr val="bg1"/>
                </a:solidFill>
              </a:rPr>
              <a:t> </a:t>
            </a:r>
            <a:r>
              <a:rPr lang="en-US" dirty="0" err="1" smtClean="0">
                <a:solidFill>
                  <a:schemeClr val="bg1"/>
                </a:solidFill>
              </a:rPr>
              <a:t>permasalahan</a:t>
            </a:r>
            <a:r>
              <a:rPr lang="en-US" dirty="0" smtClean="0">
                <a:solidFill>
                  <a:schemeClr val="bg1"/>
                </a:solidFill>
              </a:rPr>
              <a:t>.</a:t>
            </a:r>
          </a:p>
          <a:p>
            <a:pPr marL="624078" indent="-514350">
              <a:buFont typeface="+mj-lt"/>
              <a:buAutoNum type="arabicParenR"/>
            </a:pPr>
            <a:r>
              <a:rPr lang="en-US" dirty="0" err="1" smtClean="0">
                <a:solidFill>
                  <a:schemeClr val="bg1"/>
                </a:solidFill>
              </a:rPr>
              <a:t>Perubahan</a:t>
            </a:r>
            <a:r>
              <a:rPr lang="en-US" dirty="0" smtClean="0">
                <a:solidFill>
                  <a:schemeClr val="bg1"/>
                </a:solidFill>
              </a:rPr>
              <a:t> yang </a:t>
            </a:r>
            <a:r>
              <a:rPr lang="en-US" dirty="0" err="1" smtClean="0">
                <a:solidFill>
                  <a:schemeClr val="bg1"/>
                </a:solidFill>
              </a:rPr>
              <a:t>cepat</a:t>
            </a:r>
            <a:r>
              <a:rPr lang="en-US" dirty="0" smtClean="0">
                <a:solidFill>
                  <a:schemeClr val="bg1"/>
                </a:solidFill>
              </a:rPr>
              <a:t> </a:t>
            </a:r>
            <a:r>
              <a:rPr lang="en-US" dirty="0" err="1" smtClean="0">
                <a:solidFill>
                  <a:schemeClr val="bg1"/>
                </a:solidFill>
              </a:rPr>
              <a:t>menjadikan</a:t>
            </a:r>
            <a:r>
              <a:rPr lang="en-US" dirty="0" smtClean="0">
                <a:solidFill>
                  <a:schemeClr val="bg1"/>
                </a:solidFill>
              </a:rPr>
              <a:t> </a:t>
            </a:r>
            <a:r>
              <a:rPr lang="en-US" dirty="0" err="1" smtClean="0">
                <a:solidFill>
                  <a:schemeClr val="bg1"/>
                </a:solidFill>
              </a:rPr>
              <a:t>manajer</a:t>
            </a:r>
            <a:r>
              <a:rPr lang="en-US" dirty="0" smtClean="0">
                <a:solidFill>
                  <a:schemeClr val="bg1"/>
                </a:solidFill>
              </a:rPr>
              <a:t> </a:t>
            </a:r>
            <a:r>
              <a:rPr lang="en-US" dirty="0" err="1" smtClean="0">
                <a:solidFill>
                  <a:schemeClr val="bg1"/>
                </a:solidFill>
              </a:rPr>
              <a:t>sulit</a:t>
            </a:r>
            <a:r>
              <a:rPr lang="en-US" dirty="0" smtClean="0">
                <a:solidFill>
                  <a:schemeClr val="bg1"/>
                </a:solidFill>
              </a:rPr>
              <a:t> </a:t>
            </a:r>
            <a:r>
              <a:rPr lang="en-US" dirty="0" err="1" smtClean="0">
                <a:solidFill>
                  <a:schemeClr val="bg1"/>
                </a:solidFill>
              </a:rPr>
              <a:t>untuk</a:t>
            </a:r>
            <a:r>
              <a:rPr lang="en-US" dirty="0" smtClean="0">
                <a:solidFill>
                  <a:schemeClr val="bg1"/>
                </a:solidFill>
              </a:rPr>
              <a:t> </a:t>
            </a:r>
            <a:r>
              <a:rPr lang="en-US" dirty="0" err="1" smtClean="0">
                <a:solidFill>
                  <a:schemeClr val="bg1"/>
                </a:solidFill>
              </a:rPr>
              <a:t>menetapkan</a:t>
            </a:r>
            <a:r>
              <a:rPr lang="en-US" dirty="0" smtClean="0">
                <a:solidFill>
                  <a:schemeClr val="bg1"/>
                </a:solidFill>
              </a:rPr>
              <a:t> </a:t>
            </a:r>
            <a:r>
              <a:rPr lang="en-US" dirty="0" err="1" smtClean="0">
                <a:solidFill>
                  <a:schemeClr val="bg1"/>
                </a:solidFill>
              </a:rPr>
              <a:t>suatu</a:t>
            </a:r>
            <a:r>
              <a:rPr lang="en-US" dirty="0" smtClean="0">
                <a:solidFill>
                  <a:schemeClr val="bg1"/>
                </a:solidFill>
              </a:rPr>
              <a:t> </a:t>
            </a:r>
            <a:r>
              <a:rPr lang="en-US" dirty="0" err="1" smtClean="0">
                <a:solidFill>
                  <a:schemeClr val="bg1"/>
                </a:solidFill>
              </a:rPr>
              <a:t>keputusan</a:t>
            </a:r>
            <a:r>
              <a:rPr lang="en-US" dirty="0" smtClean="0">
                <a:solidFill>
                  <a:schemeClr val="bg1"/>
                </a:solidFill>
              </a:rPr>
              <a:t> </a:t>
            </a:r>
            <a:r>
              <a:rPr lang="en-US" dirty="0" err="1" smtClean="0">
                <a:solidFill>
                  <a:schemeClr val="bg1"/>
                </a:solidFill>
              </a:rPr>
              <a:t>yg</a:t>
            </a:r>
            <a:r>
              <a:rPr lang="en-US" dirty="0" smtClean="0">
                <a:solidFill>
                  <a:schemeClr val="bg1"/>
                </a:solidFill>
              </a:rPr>
              <a:t> </a:t>
            </a:r>
            <a:r>
              <a:rPr lang="en-US" dirty="0" err="1" smtClean="0">
                <a:solidFill>
                  <a:schemeClr val="bg1"/>
                </a:solidFill>
              </a:rPr>
              <a:t>tepat</a:t>
            </a:r>
            <a:r>
              <a:rPr lang="en-US" dirty="0" smtClean="0">
                <a:solidFill>
                  <a:schemeClr val="bg1"/>
                </a:solidFill>
              </a:rPr>
              <a:t>. </a:t>
            </a:r>
            <a:r>
              <a:rPr lang="en-US" dirty="0" err="1" smtClean="0">
                <a:solidFill>
                  <a:schemeClr val="bg1"/>
                </a:solidFill>
              </a:rPr>
              <a:t>Pendekatan</a:t>
            </a:r>
            <a:r>
              <a:rPr lang="en-US" dirty="0" smtClean="0">
                <a:solidFill>
                  <a:schemeClr val="bg1"/>
                </a:solidFill>
              </a:rPr>
              <a:t> </a:t>
            </a:r>
            <a:r>
              <a:rPr lang="en-US" dirty="0" err="1" smtClean="0">
                <a:solidFill>
                  <a:schemeClr val="bg1"/>
                </a:solidFill>
              </a:rPr>
              <a:t>kontingensi</a:t>
            </a:r>
            <a:r>
              <a:rPr lang="en-US" dirty="0" smtClean="0">
                <a:solidFill>
                  <a:schemeClr val="bg1"/>
                </a:solidFill>
              </a:rPr>
              <a:t> </a:t>
            </a:r>
            <a:r>
              <a:rPr lang="en-US" dirty="0" err="1" smtClean="0">
                <a:solidFill>
                  <a:schemeClr val="bg1"/>
                </a:solidFill>
              </a:rPr>
              <a:t>mencoba</a:t>
            </a:r>
            <a:r>
              <a:rPr lang="en-US" dirty="0" smtClean="0">
                <a:solidFill>
                  <a:schemeClr val="bg1"/>
                </a:solidFill>
              </a:rPr>
              <a:t> </a:t>
            </a:r>
            <a:r>
              <a:rPr lang="en-US" dirty="0" err="1" smtClean="0">
                <a:solidFill>
                  <a:schemeClr val="bg1"/>
                </a:solidFill>
              </a:rPr>
              <a:t>memformulasikan</a:t>
            </a:r>
            <a:r>
              <a:rPr lang="en-US" dirty="0" smtClean="0">
                <a:solidFill>
                  <a:schemeClr val="bg1"/>
                </a:solidFill>
              </a:rPr>
              <a:t> </a:t>
            </a:r>
            <a:r>
              <a:rPr lang="en-US" dirty="0" err="1" smtClean="0">
                <a:solidFill>
                  <a:schemeClr val="bg1"/>
                </a:solidFill>
              </a:rPr>
              <a:t>kondisi</a:t>
            </a:r>
            <a:r>
              <a:rPr lang="en-US" dirty="0" smtClean="0">
                <a:solidFill>
                  <a:schemeClr val="bg1"/>
                </a:solidFill>
              </a:rPr>
              <a:t> </a:t>
            </a:r>
            <a:r>
              <a:rPr lang="en-US" dirty="0" err="1" smtClean="0">
                <a:solidFill>
                  <a:schemeClr val="bg1"/>
                </a:solidFill>
              </a:rPr>
              <a:t>tersebut</a:t>
            </a:r>
            <a:r>
              <a:rPr lang="en-US" dirty="0" smtClean="0">
                <a:solidFill>
                  <a:schemeClr val="bg1"/>
                </a:solidFill>
              </a:rPr>
              <a:t> </a:t>
            </a:r>
            <a:r>
              <a:rPr lang="en-US" dirty="0" err="1" smtClean="0">
                <a:solidFill>
                  <a:schemeClr val="bg1"/>
                </a:solidFill>
              </a:rPr>
              <a:t>sehingga</a:t>
            </a:r>
            <a:r>
              <a:rPr lang="en-US" dirty="0" smtClean="0">
                <a:solidFill>
                  <a:schemeClr val="bg1"/>
                </a:solidFill>
              </a:rPr>
              <a:t> </a:t>
            </a:r>
            <a:r>
              <a:rPr lang="en-US" dirty="0" err="1" smtClean="0">
                <a:solidFill>
                  <a:schemeClr val="bg1"/>
                </a:solidFill>
              </a:rPr>
              <a:t>manajer</a:t>
            </a:r>
            <a:r>
              <a:rPr lang="en-US" dirty="0" smtClean="0">
                <a:solidFill>
                  <a:schemeClr val="bg1"/>
                </a:solidFill>
              </a:rPr>
              <a:t> </a:t>
            </a:r>
            <a:r>
              <a:rPr lang="en-US" dirty="0" err="1" smtClean="0">
                <a:solidFill>
                  <a:schemeClr val="bg1"/>
                </a:solidFill>
              </a:rPr>
              <a:t>dapat</a:t>
            </a:r>
            <a:r>
              <a:rPr lang="en-US" dirty="0" smtClean="0">
                <a:solidFill>
                  <a:schemeClr val="bg1"/>
                </a:solidFill>
              </a:rPr>
              <a:t> </a:t>
            </a:r>
            <a:r>
              <a:rPr lang="en-US" dirty="0" err="1" smtClean="0">
                <a:solidFill>
                  <a:schemeClr val="bg1"/>
                </a:solidFill>
              </a:rPr>
              <a:t>mencarikan</a:t>
            </a:r>
            <a:r>
              <a:rPr lang="en-US" dirty="0" smtClean="0">
                <a:solidFill>
                  <a:schemeClr val="bg1"/>
                </a:solidFill>
              </a:rPr>
              <a:t> </a:t>
            </a:r>
            <a:r>
              <a:rPr lang="en-US" dirty="0" err="1" smtClean="0">
                <a:solidFill>
                  <a:schemeClr val="bg1"/>
                </a:solidFill>
              </a:rPr>
              <a:t>jalan</a:t>
            </a:r>
            <a:r>
              <a:rPr lang="en-US" dirty="0" smtClean="0">
                <a:solidFill>
                  <a:schemeClr val="bg1"/>
                </a:solidFill>
              </a:rPr>
              <a:t> </a:t>
            </a:r>
            <a:r>
              <a:rPr lang="en-US" dirty="0" err="1" smtClean="0">
                <a:solidFill>
                  <a:schemeClr val="bg1"/>
                </a:solidFill>
              </a:rPr>
              <a:t>keluar</a:t>
            </a:r>
            <a:r>
              <a:rPr lang="en-US" dirty="0" smtClean="0">
                <a:solidFill>
                  <a:schemeClr val="bg1"/>
                </a:solidFill>
              </a:rPr>
              <a:t> </a:t>
            </a:r>
            <a:r>
              <a:rPr lang="en-US" dirty="0" err="1" smtClean="0">
                <a:solidFill>
                  <a:schemeClr val="bg1"/>
                </a:solidFill>
              </a:rPr>
              <a:t>dari</a:t>
            </a:r>
            <a:r>
              <a:rPr lang="en-US" dirty="0" smtClean="0">
                <a:solidFill>
                  <a:schemeClr val="bg1"/>
                </a:solidFill>
              </a:rPr>
              <a:t> </a:t>
            </a:r>
            <a:r>
              <a:rPr lang="en-US" dirty="0" err="1" smtClean="0">
                <a:solidFill>
                  <a:schemeClr val="bg1"/>
                </a:solidFill>
              </a:rPr>
              <a:t>permasalahan</a:t>
            </a:r>
            <a:r>
              <a:rPr lang="en-US" dirty="0" smtClean="0">
                <a:solidFill>
                  <a:schemeClr val="bg1"/>
                </a:solidFill>
              </a:rPr>
              <a:t> yang </a:t>
            </a:r>
            <a:r>
              <a:rPr lang="en-US" dirty="0" err="1" smtClean="0">
                <a:solidFill>
                  <a:schemeClr val="bg1"/>
                </a:solidFill>
              </a:rPr>
              <a:t>ada</a:t>
            </a:r>
            <a:r>
              <a:rPr lang="en-US" dirty="0" smtClean="0">
                <a:solidFill>
                  <a:schemeClr val="bg1"/>
                </a:solidFill>
              </a:rPr>
              <a:t>.  </a:t>
            </a:r>
            <a:endParaRPr lang="en-US" dirty="0">
              <a:solidFill>
                <a:schemeClr val="bg1"/>
              </a:solidFill>
            </a:endParaRPr>
          </a:p>
        </p:txBody>
      </p:sp>
    </p:spTree>
  </p:cSld>
  <p:clrMapOvr>
    <a:masterClrMapping/>
  </p:clrMapOvr>
  <p:transition spd="slow">
    <p:dissolve/>
    <p:sndAc>
      <p:stSnd>
        <p:snd r:embed="rId3"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ppt_x</p:attrName>
                                        </p:attrNameLst>
                                      </p:cBhvr>
                                      <p:tavLst>
                                        <p:tav tm="0">
                                          <p:val>
                                            <p:strVal val="#ppt_x-.2"/>
                                          </p:val>
                                        </p:tav>
                                        <p:tav tm="100000">
                                          <p:val>
                                            <p:strVal val="#ppt_x"/>
                                          </p:val>
                                        </p:tav>
                                      </p:tavLst>
                                    </p:anim>
                                    <p:anim calcmode="lin" valueType="num">
                                      <p:cBhvr>
                                        <p:cTn id="8" dur="2000" fill="hold"/>
                                        <p:tgtEl>
                                          <p:spTgt spid="3"/>
                                        </p:tgtEl>
                                        <p:attrNameLst>
                                          <p:attrName>ppt_y</p:attrName>
                                        </p:attrNameLst>
                                      </p:cBhvr>
                                      <p:tavLst>
                                        <p:tav tm="0">
                                          <p:val>
                                            <p:strVal val="#ppt_y"/>
                                          </p:val>
                                        </p:tav>
                                        <p:tav tm="100000">
                                          <p:val>
                                            <p:strVal val="#ppt_y"/>
                                          </p:val>
                                        </p:tav>
                                      </p:tavLst>
                                    </p:anim>
                                    <p:animEffect transition="in" filter="wipe(right)" prLst="gradientSize: 0.1">
                                      <p:cBhvr>
                                        <p:cTn id="9" dur="2000"/>
                                        <p:tgtEl>
                                          <p:spTgt spid="3"/>
                                        </p:tgtEl>
                                      </p:cBhvr>
                                    </p:animEffect>
                                  </p:childTnLst>
                                </p:cTn>
                              </p:par>
                            </p:childTnLst>
                          </p:cTn>
                        </p:par>
                        <p:par>
                          <p:cTn id="10" fill="hold">
                            <p:stCondLst>
                              <p:cond delay="2000"/>
                            </p:stCondLst>
                            <p:childTnLst>
                              <p:par>
                                <p:cTn id="11" presetID="50" presetClass="entr" presetSubtype="0" decel="100000" fill="hold" grpId="0" nodeType="afterEffect">
                                  <p:stCondLst>
                                    <p:cond delay="0"/>
                                  </p:stCondLst>
                                  <p:childTnLst>
                                    <p:set>
                                      <p:cBhvr>
                                        <p:cTn id="12" dur="1" fill="hold">
                                          <p:stCondLst>
                                            <p:cond delay="0"/>
                                          </p:stCondLst>
                                        </p:cTn>
                                        <p:tgtEl>
                                          <p:spTgt spid="2">
                                            <p:bg/>
                                          </p:spTgt>
                                        </p:tgtEl>
                                        <p:attrNameLst>
                                          <p:attrName>style.visibility</p:attrName>
                                        </p:attrNameLst>
                                      </p:cBhvr>
                                      <p:to>
                                        <p:strVal val="visible"/>
                                      </p:to>
                                    </p:set>
                                    <p:anim calcmode="lin" valueType="num">
                                      <p:cBhvr>
                                        <p:cTn id="13" dur="2000" fill="hold"/>
                                        <p:tgtEl>
                                          <p:spTgt spid="2">
                                            <p:bg/>
                                          </p:spTgt>
                                        </p:tgtEl>
                                        <p:attrNameLst>
                                          <p:attrName>ppt_w</p:attrName>
                                        </p:attrNameLst>
                                      </p:cBhvr>
                                      <p:tavLst>
                                        <p:tav tm="0">
                                          <p:val>
                                            <p:strVal val="#ppt_w+.3"/>
                                          </p:val>
                                        </p:tav>
                                        <p:tav tm="100000">
                                          <p:val>
                                            <p:strVal val="#ppt_w"/>
                                          </p:val>
                                        </p:tav>
                                      </p:tavLst>
                                    </p:anim>
                                    <p:anim calcmode="lin" valueType="num">
                                      <p:cBhvr>
                                        <p:cTn id="14" dur="2000" fill="hold"/>
                                        <p:tgtEl>
                                          <p:spTgt spid="2">
                                            <p:bg/>
                                          </p:spTgt>
                                        </p:tgtEl>
                                        <p:attrNameLst>
                                          <p:attrName>ppt_h</p:attrName>
                                        </p:attrNameLst>
                                      </p:cBhvr>
                                      <p:tavLst>
                                        <p:tav tm="0">
                                          <p:val>
                                            <p:strVal val="#ppt_h"/>
                                          </p:val>
                                        </p:tav>
                                        <p:tav tm="100000">
                                          <p:val>
                                            <p:strVal val="#ppt_h"/>
                                          </p:val>
                                        </p:tav>
                                      </p:tavLst>
                                    </p:anim>
                                    <p:animEffect transition="in" filter="fade">
                                      <p:cBhvr>
                                        <p:cTn id="15" dur="2000"/>
                                        <p:tgtEl>
                                          <p:spTgt spid="2">
                                            <p:bg/>
                                          </p:spTgt>
                                        </p:tgtEl>
                                      </p:cBhvr>
                                    </p:animEffect>
                                  </p:childTnLst>
                                </p:cTn>
                              </p:par>
                            </p:childTnLst>
                          </p:cTn>
                        </p:par>
                        <p:par>
                          <p:cTn id="16" fill="hold">
                            <p:stCondLst>
                              <p:cond delay="4000"/>
                            </p:stCondLst>
                            <p:childTnLst>
                              <p:par>
                                <p:cTn id="17" presetID="50" presetClass="entr" presetSubtype="0" decel="100000" fill="hold" grpId="0" nodeType="after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 calcmode="lin" valueType="num">
                                      <p:cBhvr>
                                        <p:cTn id="19" dur="2000" fill="hold"/>
                                        <p:tgtEl>
                                          <p:spTgt spid="2">
                                            <p:txEl>
                                              <p:pRg st="0" end="0"/>
                                            </p:txEl>
                                          </p:spTgt>
                                        </p:tgtEl>
                                        <p:attrNameLst>
                                          <p:attrName>ppt_w</p:attrName>
                                        </p:attrNameLst>
                                      </p:cBhvr>
                                      <p:tavLst>
                                        <p:tav tm="0">
                                          <p:val>
                                            <p:strVal val="#ppt_w+.3"/>
                                          </p:val>
                                        </p:tav>
                                        <p:tav tm="100000">
                                          <p:val>
                                            <p:strVal val="#ppt_w"/>
                                          </p:val>
                                        </p:tav>
                                      </p:tavLst>
                                    </p:anim>
                                    <p:anim calcmode="lin" valueType="num">
                                      <p:cBhvr>
                                        <p:cTn id="20" dur="2000" fill="hold"/>
                                        <p:tgtEl>
                                          <p:spTgt spid="2">
                                            <p:txEl>
                                              <p:pRg st="0" end="0"/>
                                            </p:txEl>
                                          </p:spTgt>
                                        </p:tgtEl>
                                        <p:attrNameLst>
                                          <p:attrName>ppt_h</p:attrName>
                                        </p:attrNameLst>
                                      </p:cBhvr>
                                      <p:tavLst>
                                        <p:tav tm="0">
                                          <p:val>
                                            <p:strVal val="#ppt_h"/>
                                          </p:val>
                                        </p:tav>
                                        <p:tav tm="100000">
                                          <p:val>
                                            <p:strVal val="#ppt_h"/>
                                          </p:val>
                                        </p:tav>
                                      </p:tavLst>
                                    </p:anim>
                                    <p:animEffect transition="in" filter="fade">
                                      <p:cBhvr>
                                        <p:cTn id="21" dur="2000"/>
                                        <p:tgtEl>
                                          <p:spTgt spid="2">
                                            <p:txEl>
                                              <p:pRg st="0" end="0"/>
                                            </p:txEl>
                                          </p:spTgt>
                                        </p:tgtEl>
                                      </p:cBhvr>
                                    </p:animEffect>
                                  </p:childTnLst>
                                </p:cTn>
                              </p:par>
                            </p:childTnLst>
                          </p:cTn>
                        </p:par>
                        <p:par>
                          <p:cTn id="22" fill="hold">
                            <p:stCondLst>
                              <p:cond delay="6000"/>
                            </p:stCondLst>
                            <p:childTnLst>
                              <p:par>
                                <p:cTn id="23" presetID="50" presetClass="entr" presetSubtype="0" decel="100000" fill="hold" grpId="0" nodeType="after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 calcmode="lin" valueType="num">
                                      <p:cBhvr>
                                        <p:cTn id="25" dur="2000" fill="hold"/>
                                        <p:tgtEl>
                                          <p:spTgt spid="2">
                                            <p:txEl>
                                              <p:pRg st="1" end="1"/>
                                            </p:txEl>
                                          </p:spTgt>
                                        </p:tgtEl>
                                        <p:attrNameLst>
                                          <p:attrName>ppt_w</p:attrName>
                                        </p:attrNameLst>
                                      </p:cBhvr>
                                      <p:tavLst>
                                        <p:tav tm="0">
                                          <p:val>
                                            <p:strVal val="#ppt_w+.3"/>
                                          </p:val>
                                        </p:tav>
                                        <p:tav tm="100000">
                                          <p:val>
                                            <p:strVal val="#ppt_w"/>
                                          </p:val>
                                        </p:tav>
                                      </p:tavLst>
                                    </p:anim>
                                    <p:anim calcmode="lin" valueType="num">
                                      <p:cBhvr>
                                        <p:cTn id="26" dur="2000" fill="hold"/>
                                        <p:tgtEl>
                                          <p:spTgt spid="2">
                                            <p:txEl>
                                              <p:pRg st="1" end="1"/>
                                            </p:txEl>
                                          </p:spTgt>
                                        </p:tgtEl>
                                        <p:attrNameLst>
                                          <p:attrName>ppt_h</p:attrName>
                                        </p:attrNameLst>
                                      </p:cBhvr>
                                      <p:tavLst>
                                        <p:tav tm="0">
                                          <p:val>
                                            <p:strVal val="#ppt_h"/>
                                          </p:val>
                                        </p:tav>
                                        <p:tav tm="100000">
                                          <p:val>
                                            <p:strVal val="#ppt_h"/>
                                          </p:val>
                                        </p:tav>
                                      </p:tavLst>
                                    </p:anim>
                                    <p:animEffect transition="in" filter="fade">
                                      <p:cBhvr>
                                        <p:cTn id="27" dur="2000"/>
                                        <p:tgtEl>
                                          <p:spTgt spid="2">
                                            <p:txEl>
                                              <p:pRg st="1" end="1"/>
                                            </p:txEl>
                                          </p:spTgt>
                                        </p:tgtEl>
                                      </p:cBhvr>
                                    </p:animEffect>
                                  </p:childTnLst>
                                </p:cTn>
                              </p:par>
                            </p:childTnLst>
                          </p:cTn>
                        </p:par>
                        <p:par>
                          <p:cTn id="28" fill="hold">
                            <p:stCondLst>
                              <p:cond delay="8000"/>
                            </p:stCondLst>
                            <p:childTnLst>
                              <p:par>
                                <p:cTn id="29" presetID="50" presetClass="entr" presetSubtype="0" decel="100000" fill="hold" grpId="0" nodeType="afterEffect">
                                  <p:stCondLst>
                                    <p:cond delay="0"/>
                                  </p:stCondLst>
                                  <p:childTnLst>
                                    <p:set>
                                      <p:cBhvr>
                                        <p:cTn id="30" dur="1" fill="hold">
                                          <p:stCondLst>
                                            <p:cond delay="0"/>
                                          </p:stCondLst>
                                        </p:cTn>
                                        <p:tgtEl>
                                          <p:spTgt spid="2">
                                            <p:txEl>
                                              <p:pRg st="2" end="2"/>
                                            </p:txEl>
                                          </p:spTgt>
                                        </p:tgtEl>
                                        <p:attrNameLst>
                                          <p:attrName>style.visibility</p:attrName>
                                        </p:attrNameLst>
                                      </p:cBhvr>
                                      <p:to>
                                        <p:strVal val="visible"/>
                                      </p:to>
                                    </p:set>
                                    <p:anim calcmode="lin" valueType="num">
                                      <p:cBhvr>
                                        <p:cTn id="31" dur="2000" fill="hold"/>
                                        <p:tgtEl>
                                          <p:spTgt spid="2">
                                            <p:txEl>
                                              <p:pRg st="2" end="2"/>
                                            </p:txEl>
                                          </p:spTgt>
                                        </p:tgtEl>
                                        <p:attrNameLst>
                                          <p:attrName>ppt_w</p:attrName>
                                        </p:attrNameLst>
                                      </p:cBhvr>
                                      <p:tavLst>
                                        <p:tav tm="0">
                                          <p:val>
                                            <p:strVal val="#ppt_w+.3"/>
                                          </p:val>
                                        </p:tav>
                                        <p:tav tm="100000">
                                          <p:val>
                                            <p:strVal val="#ppt_w"/>
                                          </p:val>
                                        </p:tav>
                                      </p:tavLst>
                                    </p:anim>
                                    <p:anim calcmode="lin" valueType="num">
                                      <p:cBhvr>
                                        <p:cTn id="32" dur="2000" fill="hold"/>
                                        <p:tgtEl>
                                          <p:spTgt spid="2">
                                            <p:txEl>
                                              <p:pRg st="2" end="2"/>
                                            </p:txEl>
                                          </p:spTgt>
                                        </p:tgtEl>
                                        <p:attrNameLst>
                                          <p:attrName>ppt_h</p:attrName>
                                        </p:attrNameLst>
                                      </p:cBhvr>
                                      <p:tavLst>
                                        <p:tav tm="0">
                                          <p:val>
                                            <p:strVal val="#ppt_h"/>
                                          </p:val>
                                        </p:tav>
                                        <p:tav tm="100000">
                                          <p:val>
                                            <p:strVal val="#ppt_h"/>
                                          </p:val>
                                        </p:tav>
                                      </p:tavLst>
                                    </p:anim>
                                    <p:animEffect transition="in" filter="fade">
                                      <p:cBhvr>
                                        <p:cTn id="33" dur="2000"/>
                                        <p:tgtEl>
                                          <p:spTgt spid="2">
                                            <p:txEl>
                                              <p:pRg st="2" end="2"/>
                                            </p:txEl>
                                          </p:spTgt>
                                        </p:tgtEl>
                                      </p:cBhvr>
                                    </p:animEffect>
                                  </p:childTnLst>
                                </p:cTn>
                              </p:par>
                            </p:childTnLst>
                          </p:cTn>
                        </p:par>
                        <p:par>
                          <p:cTn id="34" fill="hold">
                            <p:stCondLst>
                              <p:cond delay="10000"/>
                            </p:stCondLst>
                            <p:childTnLst>
                              <p:par>
                                <p:cTn id="35" presetID="50" presetClass="entr" presetSubtype="0" decel="100000" fill="hold" grpId="0" nodeType="after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 calcmode="lin" valueType="num">
                                      <p:cBhvr>
                                        <p:cTn id="37" dur="2000" fill="hold"/>
                                        <p:tgtEl>
                                          <p:spTgt spid="2">
                                            <p:txEl>
                                              <p:pRg st="3" end="3"/>
                                            </p:txEl>
                                          </p:spTgt>
                                        </p:tgtEl>
                                        <p:attrNameLst>
                                          <p:attrName>ppt_w</p:attrName>
                                        </p:attrNameLst>
                                      </p:cBhvr>
                                      <p:tavLst>
                                        <p:tav tm="0">
                                          <p:val>
                                            <p:strVal val="#ppt_w+.3"/>
                                          </p:val>
                                        </p:tav>
                                        <p:tav tm="100000">
                                          <p:val>
                                            <p:strVal val="#ppt_w"/>
                                          </p:val>
                                        </p:tav>
                                      </p:tavLst>
                                    </p:anim>
                                    <p:anim calcmode="lin" valueType="num">
                                      <p:cBhvr>
                                        <p:cTn id="38" dur="2000" fill="hold"/>
                                        <p:tgtEl>
                                          <p:spTgt spid="2">
                                            <p:txEl>
                                              <p:pRg st="3" end="3"/>
                                            </p:txEl>
                                          </p:spTgt>
                                        </p:tgtEl>
                                        <p:attrNameLst>
                                          <p:attrName>ppt_h</p:attrName>
                                        </p:attrNameLst>
                                      </p:cBhvr>
                                      <p:tavLst>
                                        <p:tav tm="0">
                                          <p:val>
                                            <p:strVal val="#ppt_h"/>
                                          </p:val>
                                        </p:tav>
                                        <p:tav tm="100000">
                                          <p:val>
                                            <p:strVal val="#ppt_h"/>
                                          </p:val>
                                        </p:tav>
                                      </p:tavLst>
                                    </p:anim>
                                    <p:animEffect transition="in" filter="fade">
                                      <p:cBhvr>
                                        <p:cTn id="39"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build="p"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4"/>
            <a:ext cx="9144000" cy="368280"/>
          </a:xfrm>
        </p:spPr>
        <p:txBody>
          <a:bodyPr>
            <a:noAutofit/>
          </a:bodyPr>
          <a:lstStyle/>
          <a:p>
            <a:r>
              <a:rPr lang="en-US" sz="2400" dirty="0" err="1" smtClean="0"/>
              <a:t>Mazhab</a:t>
            </a:r>
            <a:r>
              <a:rPr lang="en-US" sz="2400" dirty="0" smtClean="0"/>
              <a:t> </a:t>
            </a:r>
            <a:r>
              <a:rPr lang="en-US" sz="2400" dirty="0" err="1" smtClean="0"/>
              <a:t>Manjemen</a:t>
            </a:r>
            <a:r>
              <a:rPr lang="en-US" sz="2400" dirty="0" smtClean="0"/>
              <a:t> </a:t>
            </a:r>
            <a:r>
              <a:rPr lang="en-US" sz="2400" dirty="0" err="1" smtClean="0"/>
              <a:t>Ilmiah</a:t>
            </a:r>
            <a:r>
              <a:rPr lang="en-US" sz="2400" dirty="0" smtClean="0"/>
              <a:t> </a:t>
            </a:r>
            <a:r>
              <a:rPr lang="en-US" sz="2400" dirty="0" err="1" smtClean="0"/>
              <a:t>Klasik</a:t>
            </a:r>
            <a:r>
              <a:rPr lang="en-US" sz="2400" dirty="0" smtClean="0"/>
              <a:t> (H.B. </a:t>
            </a:r>
            <a:r>
              <a:rPr lang="en-US" sz="2400" dirty="0" err="1" smtClean="0"/>
              <a:t>Siswanto</a:t>
            </a:r>
            <a:r>
              <a:rPr lang="en-US" sz="2400" dirty="0" smtClean="0"/>
              <a:t> 2005. Hl.33)</a:t>
            </a:r>
            <a:endParaRPr lang="en-US" sz="2400" dirty="0"/>
          </a:p>
        </p:txBody>
      </p:sp>
      <p:graphicFrame>
        <p:nvGraphicFramePr>
          <p:cNvPr id="4" name="Content Placeholder 3"/>
          <p:cNvGraphicFramePr>
            <a:graphicFrameLocks noGrp="1"/>
          </p:cNvGraphicFramePr>
          <p:nvPr>
            <p:ph idx="1"/>
          </p:nvPr>
        </p:nvGraphicFramePr>
        <p:xfrm>
          <a:off x="0" y="357166"/>
          <a:ext cx="9144000" cy="3296920"/>
        </p:xfrm>
        <a:graphic>
          <a:graphicData uri="http://schemas.openxmlformats.org/drawingml/2006/table">
            <a:tbl>
              <a:tblPr firstRow="1" bandRow="1">
                <a:tableStyleId>{21E4AEA4-8DFA-4A89-87EB-49C32662AFE0}</a:tableStyleId>
              </a:tblPr>
              <a:tblGrid>
                <a:gridCol w="571472"/>
                <a:gridCol w="1785950"/>
                <a:gridCol w="1643074"/>
                <a:gridCol w="5143504"/>
              </a:tblGrid>
              <a:tr h="370840">
                <a:tc>
                  <a:txBody>
                    <a:bodyPr/>
                    <a:lstStyle/>
                    <a:p>
                      <a:r>
                        <a:rPr lang="en-US" dirty="0" smtClean="0"/>
                        <a:t>NO</a:t>
                      </a:r>
                      <a:endParaRPr lang="en-US" dirty="0"/>
                    </a:p>
                  </a:txBody>
                  <a:tcPr>
                    <a:solidFill>
                      <a:schemeClr val="tx1"/>
                    </a:solidFill>
                  </a:tcPr>
                </a:tc>
                <a:tc>
                  <a:txBody>
                    <a:bodyPr/>
                    <a:lstStyle/>
                    <a:p>
                      <a:r>
                        <a:rPr lang="en-US" dirty="0" err="1" smtClean="0"/>
                        <a:t>Pengembang</a:t>
                      </a:r>
                      <a:endParaRPr lang="en-US" dirty="0"/>
                    </a:p>
                  </a:txBody>
                  <a:tcPr>
                    <a:solidFill>
                      <a:schemeClr val="tx1"/>
                    </a:solidFill>
                  </a:tcPr>
                </a:tc>
                <a:tc>
                  <a:txBody>
                    <a:bodyPr/>
                    <a:lstStyle/>
                    <a:p>
                      <a:r>
                        <a:rPr lang="en-US" dirty="0" err="1" smtClean="0"/>
                        <a:t>Tahun</a:t>
                      </a:r>
                      <a:endParaRPr lang="en-US" dirty="0"/>
                    </a:p>
                  </a:txBody>
                  <a:tcPr>
                    <a:solidFill>
                      <a:schemeClr val="tx1"/>
                    </a:solidFill>
                  </a:tcPr>
                </a:tc>
                <a:tc>
                  <a:txBody>
                    <a:bodyPr/>
                    <a:lstStyle/>
                    <a:p>
                      <a:pPr algn="ctr"/>
                      <a:r>
                        <a:rPr lang="en-US" dirty="0" err="1" smtClean="0"/>
                        <a:t>Kontri</a:t>
                      </a:r>
                      <a:r>
                        <a:rPr lang="en-US" dirty="0" smtClean="0"/>
                        <a:t> </a:t>
                      </a:r>
                      <a:r>
                        <a:rPr lang="en-US" dirty="0" err="1" smtClean="0"/>
                        <a:t>busi</a:t>
                      </a:r>
                      <a:r>
                        <a:rPr lang="en-US" baseline="0" dirty="0" smtClean="0"/>
                        <a:t> </a:t>
                      </a:r>
                      <a:r>
                        <a:rPr lang="en-US" baseline="0" dirty="0" err="1" smtClean="0"/>
                        <a:t>Terhadap</a:t>
                      </a:r>
                      <a:r>
                        <a:rPr lang="en-US" baseline="0" dirty="0" smtClean="0"/>
                        <a:t> </a:t>
                      </a:r>
                      <a:r>
                        <a:rPr lang="en-US" baseline="0" dirty="0" err="1" smtClean="0"/>
                        <a:t>Manajemen</a:t>
                      </a:r>
                      <a:endParaRPr lang="en-US" dirty="0"/>
                    </a:p>
                  </a:txBody>
                  <a:tcPr>
                    <a:solidFill>
                      <a:schemeClr val="tx1"/>
                    </a:solidFill>
                  </a:tcPr>
                </a:tc>
              </a:tr>
              <a:tr h="370840">
                <a:tc>
                  <a:txBody>
                    <a:bodyPr/>
                    <a:lstStyle/>
                    <a:p>
                      <a:r>
                        <a:rPr lang="en-US" b="1" dirty="0" smtClean="0"/>
                        <a:t>1</a:t>
                      </a:r>
                      <a:endParaRPr lang="en-US" b="1" dirty="0"/>
                    </a:p>
                  </a:txBody>
                  <a:tcPr>
                    <a:solidFill>
                      <a:srgbClr val="00B050"/>
                    </a:solidFill>
                  </a:tcPr>
                </a:tc>
                <a:tc>
                  <a:txBody>
                    <a:bodyPr/>
                    <a:lstStyle/>
                    <a:p>
                      <a:r>
                        <a:rPr lang="en-US" b="1" dirty="0" smtClean="0"/>
                        <a:t>Robert Owen</a:t>
                      </a:r>
                      <a:r>
                        <a:rPr lang="id-ID" b="1" dirty="0" smtClean="0"/>
                        <a:t> </a:t>
                      </a:r>
                    </a:p>
                    <a:p>
                      <a:r>
                        <a:rPr lang="id-ID" b="1" dirty="0" smtClean="0"/>
                        <a:t>Seorang manjer beberapa pabrik pemintalan kapas</a:t>
                      </a:r>
                      <a:endParaRPr lang="en-US" b="1" dirty="0"/>
                    </a:p>
                  </a:txBody>
                  <a:tcPr>
                    <a:solidFill>
                      <a:srgbClr val="FFFF00"/>
                    </a:solidFill>
                  </a:tcPr>
                </a:tc>
                <a:tc>
                  <a:txBody>
                    <a:bodyPr/>
                    <a:lstStyle/>
                    <a:p>
                      <a:r>
                        <a:rPr lang="en-US" b="1" dirty="0" smtClean="0">
                          <a:solidFill>
                            <a:schemeClr val="bg1"/>
                          </a:solidFill>
                        </a:rPr>
                        <a:t>1771-1858</a:t>
                      </a:r>
                      <a:endParaRPr lang="en-US" b="1" dirty="0">
                        <a:solidFill>
                          <a:schemeClr val="bg1"/>
                        </a:solidFill>
                      </a:endParaRPr>
                    </a:p>
                  </a:txBody>
                  <a:tcPr>
                    <a:solidFill>
                      <a:schemeClr val="accent2"/>
                    </a:solidFill>
                  </a:tcPr>
                </a:tc>
                <a:tc>
                  <a:txBody>
                    <a:bodyPr/>
                    <a:lstStyle/>
                    <a:p>
                      <a:pPr marL="342900" indent="-342900">
                        <a:buFont typeface="+mj-lt"/>
                        <a:buAutoNum type="alphaLcParenR"/>
                      </a:pPr>
                      <a:r>
                        <a:rPr lang="en-US" b="1" dirty="0" err="1" smtClean="0"/>
                        <a:t>Membangun</a:t>
                      </a:r>
                      <a:r>
                        <a:rPr lang="en-US" b="1" dirty="0" smtClean="0"/>
                        <a:t> </a:t>
                      </a:r>
                      <a:r>
                        <a:rPr lang="en-US" b="1" dirty="0" err="1" smtClean="0"/>
                        <a:t>perumahan</a:t>
                      </a:r>
                      <a:r>
                        <a:rPr lang="en-US" b="1" dirty="0" smtClean="0"/>
                        <a:t> </a:t>
                      </a:r>
                      <a:r>
                        <a:rPr lang="en-US" b="1" dirty="0" err="1" smtClean="0"/>
                        <a:t>bagi</a:t>
                      </a:r>
                      <a:r>
                        <a:rPr lang="en-US" b="1" dirty="0" smtClean="0"/>
                        <a:t> </a:t>
                      </a:r>
                      <a:r>
                        <a:rPr lang="en-US" b="1" dirty="0" err="1" smtClean="0"/>
                        <a:t>para</a:t>
                      </a:r>
                      <a:r>
                        <a:rPr lang="en-US" b="1" dirty="0" smtClean="0"/>
                        <a:t> </a:t>
                      </a:r>
                      <a:r>
                        <a:rPr lang="en-US" b="1" dirty="0" err="1" smtClean="0"/>
                        <a:t>pekerja</a:t>
                      </a:r>
                      <a:endParaRPr lang="en-US" b="1" dirty="0" smtClean="0"/>
                    </a:p>
                    <a:p>
                      <a:pPr marL="342900" indent="-342900">
                        <a:buFont typeface="+mj-lt"/>
                        <a:buAutoNum type="alphaLcParenR"/>
                      </a:pPr>
                      <a:r>
                        <a:rPr lang="en-US" b="1" dirty="0" err="1" smtClean="0"/>
                        <a:t>Menyediakan</a:t>
                      </a:r>
                      <a:r>
                        <a:rPr lang="en-US" b="1" dirty="0" smtClean="0"/>
                        <a:t> </a:t>
                      </a:r>
                      <a:r>
                        <a:rPr lang="en-US" b="1" dirty="0" err="1" smtClean="0"/>
                        <a:t>kebutuhan</a:t>
                      </a:r>
                      <a:r>
                        <a:rPr lang="en-US" b="1" dirty="0" smtClean="0"/>
                        <a:t> </a:t>
                      </a:r>
                      <a:r>
                        <a:rPr lang="en-US" b="1" dirty="0" err="1" smtClean="0"/>
                        <a:t>rumah</a:t>
                      </a:r>
                      <a:r>
                        <a:rPr lang="en-US" b="1" dirty="0" smtClean="0"/>
                        <a:t> </a:t>
                      </a:r>
                      <a:r>
                        <a:rPr lang="en-US" b="1" dirty="0" err="1" smtClean="0"/>
                        <a:t>tangga</a:t>
                      </a:r>
                      <a:r>
                        <a:rPr lang="en-US" b="1" dirty="0" smtClean="0"/>
                        <a:t> </a:t>
                      </a:r>
                      <a:r>
                        <a:rPr lang="en-US" b="1" dirty="0" err="1" smtClean="0"/>
                        <a:t>bagi</a:t>
                      </a:r>
                      <a:r>
                        <a:rPr lang="en-US" b="1" dirty="0" smtClean="0"/>
                        <a:t> </a:t>
                      </a:r>
                      <a:r>
                        <a:rPr lang="en-US" b="1" dirty="0" err="1" smtClean="0"/>
                        <a:t>pekerja</a:t>
                      </a:r>
                      <a:endParaRPr lang="en-US" b="1" dirty="0" smtClean="0"/>
                    </a:p>
                    <a:p>
                      <a:pPr marL="342900" indent="-342900">
                        <a:buFont typeface="+mj-lt"/>
                        <a:buAutoNum type="alphaLcParenR"/>
                      </a:pPr>
                      <a:r>
                        <a:rPr lang="en-US" b="1" dirty="0" err="1" smtClean="0"/>
                        <a:t>Menetapkan</a:t>
                      </a:r>
                      <a:r>
                        <a:rPr lang="en-US" b="1" dirty="0" smtClean="0"/>
                        <a:t> </a:t>
                      </a:r>
                      <a:r>
                        <a:rPr lang="en-US" b="1" dirty="0" err="1" smtClean="0"/>
                        <a:t>mekanisme</a:t>
                      </a:r>
                      <a:r>
                        <a:rPr lang="en-US" b="1" dirty="0" smtClean="0"/>
                        <a:t> </a:t>
                      </a:r>
                      <a:r>
                        <a:rPr lang="en-US" b="1" dirty="0" err="1" smtClean="0"/>
                        <a:t>kerja</a:t>
                      </a:r>
                      <a:r>
                        <a:rPr lang="en-US" b="1" dirty="0" smtClean="0"/>
                        <a:t> </a:t>
                      </a:r>
                      <a:r>
                        <a:rPr lang="en-US" b="1" dirty="0" err="1" smtClean="0"/>
                        <a:t>spesifik</a:t>
                      </a:r>
                      <a:endParaRPr lang="en-US" b="1" dirty="0" smtClean="0"/>
                    </a:p>
                    <a:p>
                      <a:pPr marL="342900" indent="-342900">
                        <a:buFont typeface="+mj-lt"/>
                        <a:buAutoNum type="alphaLcParenR"/>
                      </a:pPr>
                      <a:r>
                        <a:rPr lang="en-US" b="1" dirty="0" err="1" smtClean="0"/>
                        <a:t>Penilaian</a:t>
                      </a:r>
                      <a:r>
                        <a:rPr lang="en-US" b="1" dirty="0" smtClean="0"/>
                        <a:t> </a:t>
                      </a:r>
                      <a:r>
                        <a:rPr lang="en-US" b="1" dirty="0" err="1" smtClean="0"/>
                        <a:t>harian</a:t>
                      </a:r>
                      <a:r>
                        <a:rPr lang="en-US" b="1" dirty="0" smtClean="0"/>
                        <a:t> </a:t>
                      </a:r>
                      <a:r>
                        <a:rPr lang="en-US" b="1" dirty="0" err="1" smtClean="0"/>
                        <a:t>terhadap</a:t>
                      </a:r>
                      <a:r>
                        <a:rPr lang="en-US" b="1" baseline="0" dirty="0" smtClean="0"/>
                        <a:t> </a:t>
                      </a:r>
                      <a:r>
                        <a:rPr lang="en-US" b="1" baseline="0" dirty="0" err="1" smtClean="0"/>
                        <a:t>para</a:t>
                      </a:r>
                      <a:r>
                        <a:rPr lang="en-US" b="1" baseline="0" dirty="0" smtClean="0"/>
                        <a:t> </a:t>
                      </a:r>
                      <a:r>
                        <a:rPr lang="en-US" b="1" baseline="0" dirty="0" err="1" smtClean="0"/>
                        <a:t>pekerja</a:t>
                      </a:r>
                      <a:r>
                        <a:rPr lang="en-US" b="1" baseline="0" dirty="0" smtClean="0"/>
                        <a:t> </a:t>
                      </a:r>
                      <a:r>
                        <a:rPr lang="en-US" b="1" baseline="0" dirty="0" err="1" smtClean="0"/>
                        <a:t>secara</a:t>
                      </a:r>
                      <a:r>
                        <a:rPr lang="en-US" b="1" baseline="0" dirty="0" smtClean="0"/>
                        <a:t> </a:t>
                      </a:r>
                      <a:r>
                        <a:rPr lang="en-US" b="1" baseline="0" dirty="0" err="1" smtClean="0"/>
                        <a:t>terbuka</a:t>
                      </a:r>
                      <a:endParaRPr lang="en-US" b="1" dirty="0"/>
                    </a:p>
                  </a:txBody>
                  <a:tcPr>
                    <a:solidFill>
                      <a:schemeClr val="accent2">
                        <a:lumMod val="40000"/>
                        <a:lumOff val="60000"/>
                      </a:schemeClr>
                    </a:solidFill>
                  </a:tcPr>
                </a:tc>
              </a:tr>
              <a:tr h="370840">
                <a:tc>
                  <a:txBody>
                    <a:bodyPr/>
                    <a:lstStyle/>
                    <a:p>
                      <a:r>
                        <a:rPr lang="en-US" b="1" dirty="0" smtClean="0"/>
                        <a:t>2</a:t>
                      </a:r>
                      <a:endParaRPr lang="en-US" b="1" dirty="0"/>
                    </a:p>
                  </a:txBody>
                  <a:tcPr>
                    <a:solidFill>
                      <a:srgbClr val="92D050"/>
                    </a:solidFill>
                  </a:tcPr>
                </a:tc>
                <a:tc>
                  <a:txBody>
                    <a:bodyPr/>
                    <a:lstStyle/>
                    <a:p>
                      <a:r>
                        <a:rPr lang="en-US" b="1" dirty="0" smtClean="0">
                          <a:solidFill>
                            <a:schemeClr val="bg1"/>
                          </a:solidFill>
                        </a:rPr>
                        <a:t>Charles</a:t>
                      </a:r>
                      <a:r>
                        <a:rPr lang="en-US" b="1" baseline="0" dirty="0" smtClean="0">
                          <a:solidFill>
                            <a:schemeClr val="bg1"/>
                          </a:solidFill>
                        </a:rPr>
                        <a:t> </a:t>
                      </a:r>
                      <a:r>
                        <a:rPr lang="en-US" b="1" baseline="0" dirty="0" err="1" smtClean="0">
                          <a:solidFill>
                            <a:schemeClr val="bg1"/>
                          </a:solidFill>
                        </a:rPr>
                        <a:t>Babage</a:t>
                      </a:r>
                      <a:endParaRPr lang="id-ID" b="1" baseline="0" dirty="0" smtClean="0">
                        <a:solidFill>
                          <a:schemeClr val="bg1"/>
                        </a:solidFill>
                      </a:endParaRPr>
                    </a:p>
                    <a:p>
                      <a:r>
                        <a:rPr lang="id-ID" b="1" baseline="0" dirty="0" smtClean="0">
                          <a:solidFill>
                            <a:schemeClr val="bg1"/>
                          </a:solidFill>
                        </a:rPr>
                        <a:t>Seorang Profesor metematika </a:t>
                      </a:r>
                      <a:endParaRPr lang="en-US" b="1" dirty="0">
                        <a:solidFill>
                          <a:schemeClr val="bg1"/>
                        </a:solidFill>
                      </a:endParaRPr>
                    </a:p>
                  </a:txBody>
                  <a:tcPr>
                    <a:solidFill>
                      <a:srgbClr val="008000"/>
                    </a:solidFill>
                  </a:tcPr>
                </a:tc>
                <a:tc>
                  <a:txBody>
                    <a:bodyPr/>
                    <a:lstStyle/>
                    <a:p>
                      <a:r>
                        <a:rPr lang="en-US" b="1" dirty="0" smtClean="0"/>
                        <a:t>1856-1915</a:t>
                      </a:r>
                      <a:endParaRPr lang="en-US" b="1" dirty="0"/>
                    </a:p>
                  </a:txBody>
                  <a:tcPr>
                    <a:solidFill>
                      <a:schemeClr val="accent3">
                        <a:lumMod val="60000"/>
                        <a:lumOff val="40000"/>
                      </a:schemeClr>
                    </a:solidFill>
                  </a:tcPr>
                </a:tc>
                <a:tc>
                  <a:txBody>
                    <a:bodyPr/>
                    <a:lstStyle/>
                    <a:p>
                      <a:r>
                        <a:rPr lang="id-ID" b="1" dirty="0" smtClean="0"/>
                        <a:t>Prinsip pembagian kerja sehingga setiap pekerjaan harus dipecah</a:t>
                      </a:r>
                      <a:r>
                        <a:rPr lang="id-ID" b="1" baseline="0" dirty="0" smtClean="0"/>
                        <a:t> dan setiap pekerja didik dengan keterampilan spesifik untuk menyelesaian yang lainya.</a:t>
                      </a:r>
                      <a:endParaRPr lang="en-US" b="1" dirty="0" smtClean="0"/>
                    </a:p>
                  </a:txBody>
                  <a:tcPr>
                    <a:solidFill>
                      <a:schemeClr val="accent1">
                        <a:lumMod val="60000"/>
                        <a:lumOff val="40000"/>
                      </a:schemeClr>
                    </a:solidFill>
                  </a:tcPr>
                </a:tc>
              </a:tr>
            </a:tbl>
          </a:graphicData>
        </a:graphic>
      </p:graphicFrame>
      <p:pic>
        <p:nvPicPr>
          <p:cNvPr id="5" name="Picture 2" descr="E:\motivasi 5.jpg"/>
          <p:cNvPicPr>
            <a:picLocks noChangeAspect="1" noChangeArrowheads="1"/>
          </p:cNvPicPr>
          <p:nvPr/>
        </p:nvPicPr>
        <p:blipFill>
          <a:blip r:embed="rId4" cstate="print"/>
          <a:srcRect/>
          <a:stretch>
            <a:fillRect/>
          </a:stretch>
        </p:blipFill>
        <p:spPr bwMode="auto">
          <a:xfrm>
            <a:off x="0" y="3688804"/>
            <a:ext cx="9144000" cy="3169196"/>
          </a:xfrm>
          <a:prstGeom prst="rect">
            <a:avLst/>
          </a:prstGeom>
          <a:noFill/>
        </p:spPr>
      </p:pic>
    </p:spTree>
  </p:cSld>
  <p:clrMapOvr>
    <a:masterClrMapping/>
  </p:clrMapOvr>
  <p:transition>
    <p:sndAc>
      <p:stSnd>
        <p:snd r:embed="rId3" name="breeze.wav"/>
      </p:stSnd>
    </p:sndAc>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74638"/>
            <a:ext cx="9144000" cy="368280"/>
          </a:xfrm>
        </p:spPr>
        <p:txBody>
          <a:bodyPr>
            <a:noAutofit/>
          </a:bodyPr>
          <a:lstStyle/>
          <a:p>
            <a:r>
              <a:rPr lang="en-US" sz="2400" dirty="0" err="1" smtClean="0"/>
              <a:t>Lanjutan</a:t>
            </a:r>
            <a:endParaRPr lang="en-US" sz="2400" dirty="0"/>
          </a:p>
        </p:txBody>
      </p:sp>
      <p:graphicFrame>
        <p:nvGraphicFramePr>
          <p:cNvPr id="4" name="Content Placeholder 3"/>
          <p:cNvGraphicFramePr>
            <a:graphicFrameLocks noGrp="1"/>
          </p:cNvGraphicFramePr>
          <p:nvPr>
            <p:ph idx="1"/>
          </p:nvPr>
        </p:nvGraphicFramePr>
        <p:xfrm>
          <a:off x="0" y="642938"/>
          <a:ext cx="9209434" cy="7233920"/>
        </p:xfrm>
        <a:graphic>
          <a:graphicData uri="http://schemas.openxmlformats.org/drawingml/2006/table">
            <a:tbl>
              <a:tblPr firstRow="1" bandRow="1">
                <a:tableStyleId>{21E4AEA4-8DFA-4A89-87EB-49C32662AFE0}</a:tableStyleId>
              </a:tblPr>
              <a:tblGrid>
                <a:gridCol w="565468"/>
                <a:gridCol w="1928826"/>
                <a:gridCol w="1649078"/>
                <a:gridCol w="5066062"/>
              </a:tblGrid>
              <a:tr h="370840">
                <a:tc>
                  <a:txBody>
                    <a:bodyPr/>
                    <a:lstStyle/>
                    <a:p>
                      <a:r>
                        <a:rPr lang="en-US" dirty="0" smtClean="0"/>
                        <a:t>No</a:t>
                      </a:r>
                      <a:endParaRPr lang="en-US" dirty="0"/>
                    </a:p>
                  </a:txBody>
                  <a:tcPr/>
                </a:tc>
                <a:tc>
                  <a:txBody>
                    <a:bodyPr/>
                    <a:lstStyle/>
                    <a:p>
                      <a:r>
                        <a:rPr lang="en-US" dirty="0" smtClean="0"/>
                        <a:t>PENGEMBANG</a:t>
                      </a:r>
                      <a:endParaRPr lang="en-US" dirty="0"/>
                    </a:p>
                  </a:txBody>
                  <a:tcPr/>
                </a:tc>
                <a:tc>
                  <a:txBody>
                    <a:bodyPr/>
                    <a:lstStyle/>
                    <a:p>
                      <a:pPr algn="ctr"/>
                      <a:r>
                        <a:rPr lang="en-US" dirty="0" err="1" smtClean="0"/>
                        <a:t>Tahun</a:t>
                      </a:r>
                      <a:endParaRPr lang="en-US" dirty="0"/>
                    </a:p>
                  </a:txBody>
                  <a:tcPr/>
                </a:tc>
                <a:tc>
                  <a:txBody>
                    <a:bodyPr/>
                    <a:lstStyle/>
                    <a:p>
                      <a:r>
                        <a:rPr lang="en-US" dirty="0" smtClean="0"/>
                        <a:t>KONTRIBUSI</a:t>
                      </a:r>
                      <a:r>
                        <a:rPr lang="en-US" baseline="0" dirty="0" smtClean="0"/>
                        <a:t> TERHADAP MANAJEMEN</a:t>
                      </a:r>
                      <a:endParaRPr lang="en-US" dirty="0"/>
                    </a:p>
                  </a:txBody>
                  <a:tcPr/>
                </a:tc>
              </a:tr>
              <a:tr h="370840">
                <a:tc>
                  <a:txBody>
                    <a:bodyPr/>
                    <a:lstStyle/>
                    <a:p>
                      <a:r>
                        <a:rPr lang="en-US" dirty="0" smtClean="0"/>
                        <a:t>3</a:t>
                      </a:r>
                      <a:endParaRPr lang="en-US" dirty="0"/>
                    </a:p>
                  </a:txBody>
                  <a:tcPr/>
                </a:tc>
                <a:tc>
                  <a:txBody>
                    <a:bodyPr/>
                    <a:lstStyle/>
                    <a:p>
                      <a:r>
                        <a:rPr lang="en-US" b="1" dirty="0" err="1" smtClean="0"/>
                        <a:t>Prederik</a:t>
                      </a:r>
                      <a:r>
                        <a:rPr lang="en-US" b="1" dirty="0" smtClean="0"/>
                        <a:t> W . Taylor</a:t>
                      </a:r>
                      <a:r>
                        <a:rPr lang="id-ID" b="1" dirty="0" smtClean="0"/>
                        <a:t>   merupakan salah satu tokoh manajemen  ilmiah  yang paling termashur sehingga medapat julukan bapak manajemen  ilmiah</a:t>
                      </a:r>
                      <a:endParaRPr lang="en-US" b="1" dirty="0"/>
                    </a:p>
                  </a:txBody>
                  <a:tcPr/>
                </a:tc>
                <a:tc>
                  <a:txBody>
                    <a:bodyPr/>
                    <a:lstStyle/>
                    <a:p>
                      <a:r>
                        <a:rPr lang="en-US" b="1" dirty="0" smtClean="0"/>
                        <a:t>1856-1915</a:t>
                      </a:r>
                      <a:endParaRPr lang="en-US" b="1" dirty="0"/>
                    </a:p>
                  </a:txBody>
                  <a:tcPr/>
                </a:tc>
                <a:tc>
                  <a:txBody>
                    <a:bodyPr/>
                    <a:lstStyle/>
                    <a:p>
                      <a:r>
                        <a:rPr lang="en-US" b="1" dirty="0" err="1" smtClean="0"/>
                        <a:t>Penemuan</a:t>
                      </a:r>
                      <a:r>
                        <a:rPr lang="en-US" b="1" dirty="0" smtClean="0"/>
                        <a:t> </a:t>
                      </a:r>
                      <a:r>
                        <a:rPr lang="en-US" b="1" dirty="0" err="1" smtClean="0"/>
                        <a:t>manajeme</a:t>
                      </a:r>
                      <a:r>
                        <a:rPr lang="id-ID" b="1" dirty="0" smtClean="0"/>
                        <a:t>n</a:t>
                      </a:r>
                      <a:r>
                        <a:rPr lang="en-US" b="1" baseline="0" dirty="0" smtClean="0"/>
                        <a:t> </a:t>
                      </a:r>
                      <a:r>
                        <a:rPr lang="en-US" b="1" baseline="0" dirty="0" err="1" smtClean="0"/>
                        <a:t>ilmiah</a:t>
                      </a:r>
                      <a:r>
                        <a:rPr lang="en-US" b="1" baseline="0" dirty="0" smtClean="0"/>
                        <a:t> </a:t>
                      </a:r>
                      <a:r>
                        <a:rPr lang="en-US" b="1" baseline="0" dirty="0" err="1" smtClean="0"/>
                        <a:t>dengan</a:t>
                      </a:r>
                      <a:r>
                        <a:rPr lang="en-US" b="1" baseline="0" dirty="0" smtClean="0"/>
                        <a:t> </a:t>
                      </a:r>
                      <a:r>
                        <a:rPr lang="en-US" b="1" baseline="0" dirty="0" err="1" smtClean="0"/>
                        <a:t>prinsip</a:t>
                      </a:r>
                      <a:r>
                        <a:rPr lang="en-US" b="1" baseline="0" dirty="0" smtClean="0"/>
                        <a:t> :</a:t>
                      </a:r>
                    </a:p>
                    <a:p>
                      <a:pPr marL="342900" indent="-342900">
                        <a:buFont typeface="+mj-lt"/>
                        <a:buAutoNum type="alphaLcPeriod"/>
                      </a:pPr>
                      <a:r>
                        <a:rPr lang="en-US" b="1" baseline="0" dirty="0" err="1" smtClean="0"/>
                        <a:t>Pengembangan</a:t>
                      </a:r>
                      <a:r>
                        <a:rPr lang="en-US" b="1" baseline="0" dirty="0" smtClean="0"/>
                        <a:t> </a:t>
                      </a:r>
                      <a:r>
                        <a:rPr lang="en-US" b="1" baseline="0" dirty="0" err="1" smtClean="0"/>
                        <a:t>manajemen</a:t>
                      </a:r>
                      <a:r>
                        <a:rPr lang="en-US" b="1" baseline="0" dirty="0" smtClean="0"/>
                        <a:t> </a:t>
                      </a:r>
                      <a:r>
                        <a:rPr lang="en-US" b="1" baseline="0" dirty="0" err="1" smtClean="0"/>
                        <a:t>ilmiah</a:t>
                      </a:r>
                      <a:r>
                        <a:rPr lang="en-US" b="1" baseline="0" dirty="0" smtClean="0"/>
                        <a:t> </a:t>
                      </a:r>
                      <a:r>
                        <a:rPr lang="en-US" b="1" baseline="0" dirty="0" err="1" smtClean="0"/>
                        <a:t>sebenarnya</a:t>
                      </a:r>
                      <a:r>
                        <a:rPr lang="en-US" b="1" baseline="0" dirty="0" smtClean="0"/>
                        <a:t>’ </a:t>
                      </a:r>
                      <a:r>
                        <a:rPr lang="en-US" b="1" baseline="0" dirty="0" err="1" smtClean="0"/>
                        <a:t>misalnya</a:t>
                      </a:r>
                      <a:r>
                        <a:rPr lang="en-US" b="1" baseline="0" dirty="0" smtClean="0"/>
                        <a:t> </a:t>
                      </a:r>
                      <a:r>
                        <a:rPr lang="en-US" b="1" baseline="0" dirty="0" err="1" smtClean="0"/>
                        <a:t>metoda</a:t>
                      </a:r>
                      <a:r>
                        <a:rPr lang="en-US" b="1" baseline="0" dirty="0" smtClean="0"/>
                        <a:t> </a:t>
                      </a:r>
                      <a:r>
                        <a:rPr lang="en-US" b="1" baseline="0" dirty="0" err="1" smtClean="0"/>
                        <a:t>terbaik</a:t>
                      </a:r>
                      <a:r>
                        <a:rPr lang="en-US" b="1" baseline="0" dirty="0" smtClean="0"/>
                        <a:t> </a:t>
                      </a:r>
                      <a:r>
                        <a:rPr lang="en-US" b="1" baseline="0" dirty="0" err="1" smtClean="0"/>
                        <a:t>untuk</a:t>
                      </a:r>
                      <a:r>
                        <a:rPr lang="en-US" b="1" baseline="0" dirty="0" smtClean="0"/>
                        <a:t> </a:t>
                      </a:r>
                      <a:r>
                        <a:rPr lang="en-US" b="1" baseline="0" dirty="0" err="1" smtClean="0"/>
                        <a:t>menyelesaikan</a:t>
                      </a:r>
                      <a:r>
                        <a:rPr lang="en-US" b="1" baseline="0" dirty="0" smtClean="0"/>
                        <a:t> </a:t>
                      </a:r>
                      <a:r>
                        <a:rPr lang="en-US" b="1" baseline="0" dirty="0" err="1" smtClean="0"/>
                        <a:t>setiap</a:t>
                      </a:r>
                      <a:r>
                        <a:rPr lang="en-US" b="1" baseline="0" dirty="0" smtClean="0"/>
                        <a:t> </a:t>
                      </a:r>
                      <a:r>
                        <a:rPr lang="en-US" b="1" baseline="0" dirty="0" err="1" smtClean="0"/>
                        <a:t>pekerjaan</a:t>
                      </a:r>
                      <a:r>
                        <a:rPr lang="en-US" b="1" baseline="0" dirty="0" smtClean="0"/>
                        <a:t>.</a:t>
                      </a:r>
                    </a:p>
                    <a:p>
                      <a:pPr marL="342900" indent="-342900">
                        <a:buFont typeface="+mj-lt"/>
                        <a:buAutoNum type="alphaLcPeriod"/>
                      </a:pPr>
                      <a:r>
                        <a:rPr lang="en-US" b="1" baseline="0" dirty="0" err="1" smtClean="0"/>
                        <a:t>Seleksi</a:t>
                      </a:r>
                      <a:r>
                        <a:rPr lang="en-US" b="1" baseline="0" dirty="0" smtClean="0"/>
                        <a:t> </a:t>
                      </a:r>
                      <a:r>
                        <a:rPr lang="en-US" b="1" baseline="0" dirty="0" err="1" smtClean="0"/>
                        <a:t>secara</a:t>
                      </a:r>
                      <a:r>
                        <a:rPr lang="en-US" b="1" baseline="0" dirty="0" smtClean="0"/>
                        <a:t> </a:t>
                      </a:r>
                      <a:r>
                        <a:rPr lang="en-US" b="1" baseline="0" dirty="0" err="1" smtClean="0"/>
                        <a:t>ilmiah</a:t>
                      </a:r>
                      <a:r>
                        <a:rPr lang="en-US" b="1" baseline="0" dirty="0" smtClean="0"/>
                        <a:t> </a:t>
                      </a:r>
                      <a:r>
                        <a:rPr lang="en-US" b="1" baseline="0" dirty="0" err="1" smtClean="0"/>
                        <a:t>terhadap</a:t>
                      </a:r>
                      <a:r>
                        <a:rPr lang="en-US" b="1" baseline="0" dirty="0" smtClean="0"/>
                        <a:t> </a:t>
                      </a:r>
                      <a:r>
                        <a:rPr lang="en-US" b="1" baseline="0" dirty="0" err="1" smtClean="0"/>
                        <a:t>para</a:t>
                      </a:r>
                      <a:r>
                        <a:rPr lang="en-US" b="1" baseline="0" dirty="0" smtClean="0"/>
                        <a:t> </a:t>
                      </a:r>
                      <a:r>
                        <a:rPr lang="en-US" b="1" baseline="0" dirty="0" err="1" smtClean="0"/>
                        <a:t>pekerja</a:t>
                      </a:r>
                      <a:r>
                        <a:rPr lang="en-US" b="1" baseline="0" dirty="0" smtClean="0"/>
                        <a:t> </a:t>
                      </a:r>
                      <a:r>
                        <a:rPr lang="en-US" b="1" baseline="0" dirty="0" err="1" smtClean="0"/>
                        <a:t>sehingga</a:t>
                      </a:r>
                      <a:r>
                        <a:rPr lang="en-US" b="1" baseline="0" dirty="0" smtClean="0"/>
                        <a:t> </a:t>
                      </a:r>
                      <a:r>
                        <a:rPr lang="en-US" b="1" baseline="0" dirty="0" err="1" smtClean="0"/>
                        <a:t>pekerja</a:t>
                      </a:r>
                      <a:r>
                        <a:rPr lang="en-US" b="1" baseline="0" dirty="0" smtClean="0"/>
                        <a:t> </a:t>
                      </a:r>
                      <a:r>
                        <a:rPr lang="en-US" b="1" baseline="0" dirty="0" err="1" smtClean="0"/>
                        <a:t>diberi</a:t>
                      </a:r>
                      <a:r>
                        <a:rPr lang="en-US" b="1" baseline="0" dirty="0" smtClean="0"/>
                        <a:t> </a:t>
                      </a:r>
                      <a:r>
                        <a:rPr lang="en-US" b="1" baseline="0" dirty="0" err="1" smtClean="0"/>
                        <a:t>tugas</a:t>
                      </a:r>
                      <a:r>
                        <a:rPr lang="en-US" b="1" baseline="0" dirty="0" smtClean="0"/>
                        <a:t> </a:t>
                      </a:r>
                      <a:r>
                        <a:rPr lang="en-US" b="1" baseline="0" dirty="0" err="1" smtClean="0"/>
                        <a:t>dan</a:t>
                      </a:r>
                      <a:r>
                        <a:rPr lang="en-US" b="1" baseline="0" dirty="0" smtClean="0"/>
                        <a:t> </a:t>
                      </a:r>
                      <a:r>
                        <a:rPr lang="en-US" b="1" baseline="0" dirty="0" err="1" smtClean="0"/>
                        <a:t>tanggung</a:t>
                      </a:r>
                      <a:r>
                        <a:rPr lang="en-US" b="1" baseline="0" dirty="0" smtClean="0"/>
                        <a:t> </a:t>
                      </a:r>
                      <a:r>
                        <a:rPr lang="en-US" b="1" baseline="0" dirty="0" err="1" smtClean="0"/>
                        <a:t>jawab</a:t>
                      </a:r>
                      <a:r>
                        <a:rPr lang="en-US" b="1" baseline="0" dirty="0" smtClean="0"/>
                        <a:t> yang </a:t>
                      </a:r>
                      <a:r>
                        <a:rPr lang="en-US" b="1" baseline="0" dirty="0" err="1" smtClean="0"/>
                        <a:t>cocok</a:t>
                      </a:r>
                      <a:r>
                        <a:rPr lang="en-US" b="1" baseline="0" dirty="0" smtClean="0"/>
                        <a:t>.</a:t>
                      </a:r>
                    </a:p>
                    <a:p>
                      <a:pPr marL="342900" indent="-342900">
                        <a:buFont typeface="+mj-lt"/>
                        <a:buAutoNum type="alphaLcPeriod"/>
                      </a:pPr>
                      <a:r>
                        <a:rPr lang="en-US" b="1" baseline="0" dirty="0" err="1" smtClean="0"/>
                        <a:t>Kerja</a:t>
                      </a:r>
                      <a:r>
                        <a:rPr lang="en-US" b="1" baseline="0" dirty="0" smtClean="0"/>
                        <a:t> </a:t>
                      </a:r>
                      <a:r>
                        <a:rPr lang="en-US" b="1" baseline="0" dirty="0" err="1" smtClean="0"/>
                        <a:t>sama</a:t>
                      </a:r>
                      <a:r>
                        <a:rPr lang="en-US" b="1" baseline="0" dirty="0" smtClean="0"/>
                        <a:t> yang </a:t>
                      </a:r>
                      <a:r>
                        <a:rPr lang="en-US" b="1" baseline="0" dirty="0" err="1" smtClean="0"/>
                        <a:t>bersahabat</a:t>
                      </a:r>
                      <a:r>
                        <a:rPr lang="en-US" b="1" baseline="0" dirty="0" smtClean="0"/>
                        <a:t> </a:t>
                      </a:r>
                      <a:r>
                        <a:rPr lang="en-US" b="1" baseline="0" dirty="0" err="1" smtClean="0"/>
                        <a:t>antara</a:t>
                      </a:r>
                      <a:r>
                        <a:rPr lang="en-US" b="1" baseline="0" dirty="0" smtClean="0"/>
                        <a:t> </a:t>
                      </a:r>
                      <a:r>
                        <a:rPr lang="en-US" b="1" baseline="0" dirty="0" err="1" smtClean="0"/>
                        <a:t>manajemen</a:t>
                      </a:r>
                      <a:r>
                        <a:rPr lang="en-US" b="1" baseline="0" dirty="0" smtClean="0"/>
                        <a:t> </a:t>
                      </a:r>
                      <a:r>
                        <a:rPr lang="en-US" b="1" baseline="0" dirty="0" err="1" smtClean="0"/>
                        <a:t>dan</a:t>
                      </a:r>
                      <a:r>
                        <a:rPr lang="en-US" b="1" baseline="0" dirty="0" smtClean="0"/>
                        <a:t> </a:t>
                      </a:r>
                      <a:r>
                        <a:rPr lang="en-US" b="1" baseline="0" dirty="0" err="1" smtClean="0"/>
                        <a:t>pekerja</a:t>
                      </a:r>
                      <a:r>
                        <a:rPr lang="en-US" b="1" baseline="0" dirty="0" smtClean="0"/>
                        <a:t>.</a:t>
                      </a:r>
                      <a:r>
                        <a:rPr lang="en-US" baseline="0" dirty="0" smtClean="0"/>
                        <a:t> </a:t>
                      </a:r>
                      <a:endParaRPr lang="en-US" dirty="0"/>
                    </a:p>
                  </a:txBody>
                  <a:tcPr/>
                </a:tc>
              </a:tr>
              <a:tr h="370840">
                <a:tc>
                  <a:txBody>
                    <a:bodyPr/>
                    <a:lstStyle/>
                    <a:p>
                      <a:r>
                        <a:rPr lang="en-US" dirty="0" smtClean="0"/>
                        <a:t>4</a:t>
                      </a:r>
                      <a:endParaRPr lang="en-US" dirty="0"/>
                    </a:p>
                  </a:txBody>
                  <a:tcPr>
                    <a:solidFill>
                      <a:schemeClr val="accent3">
                        <a:lumMod val="60000"/>
                        <a:lumOff val="40000"/>
                      </a:schemeClr>
                    </a:solidFill>
                  </a:tcPr>
                </a:tc>
                <a:tc>
                  <a:txBody>
                    <a:bodyPr/>
                    <a:lstStyle/>
                    <a:p>
                      <a:r>
                        <a:rPr lang="en-US" b="1" dirty="0" smtClean="0"/>
                        <a:t>Henry L. Gantt</a:t>
                      </a:r>
                      <a:r>
                        <a:rPr lang="id-ID" b="1" dirty="0" smtClean="0"/>
                        <a:t> </a:t>
                      </a:r>
                      <a:r>
                        <a:rPr lang="en-US" b="1" dirty="0" err="1" smtClean="0">
                          <a:latin typeface="Arial" pitchFamily="34" charset="0"/>
                          <a:cs typeface="Arial" pitchFamily="34" charset="0"/>
                        </a:rPr>
                        <a:t>bertirtik</a:t>
                      </a:r>
                      <a:r>
                        <a:rPr lang="en-US" b="1" dirty="0" smtClean="0">
                          <a:latin typeface="Arial" pitchFamily="34" charset="0"/>
                          <a:cs typeface="Arial" pitchFamily="34" charset="0"/>
                        </a:rPr>
                        <a:t> </a:t>
                      </a:r>
                      <a:r>
                        <a:rPr lang="en-US" b="1" dirty="0" err="1" smtClean="0">
                          <a:latin typeface="Arial" pitchFamily="34" charset="0"/>
                          <a:cs typeface="Arial" pitchFamily="34" charset="0"/>
                        </a:rPr>
                        <a:t>tolak</a:t>
                      </a:r>
                      <a:r>
                        <a:rPr lang="en-US" b="1" dirty="0" smtClean="0">
                          <a:latin typeface="Arial" pitchFamily="34" charset="0"/>
                          <a:cs typeface="Arial" pitchFamily="34" charset="0"/>
                        </a:rPr>
                        <a:t> </a:t>
                      </a:r>
                      <a:r>
                        <a:rPr lang="en-US" b="1" dirty="0" err="1" smtClean="0">
                          <a:latin typeface="Arial" pitchFamily="34" charset="0"/>
                          <a:cs typeface="Arial" pitchFamily="34" charset="0"/>
                        </a:rPr>
                        <a:t>pada</a:t>
                      </a:r>
                      <a:r>
                        <a:rPr lang="en-US" b="1" dirty="0" smtClean="0">
                          <a:latin typeface="Arial" pitchFamily="34" charset="0"/>
                          <a:cs typeface="Arial" pitchFamily="34" charset="0"/>
                        </a:rPr>
                        <a:t> </a:t>
                      </a:r>
                      <a:r>
                        <a:rPr lang="en-US" b="1" dirty="0" err="1" smtClean="0">
                          <a:latin typeface="Arial" pitchFamily="34" charset="0"/>
                          <a:cs typeface="Arial" pitchFamily="34" charset="0"/>
                        </a:rPr>
                        <a:t>usaha</a:t>
                      </a:r>
                      <a:r>
                        <a:rPr lang="en-US" b="1" dirty="0" smtClean="0">
                          <a:latin typeface="Arial" pitchFamily="34" charset="0"/>
                          <a:cs typeface="Arial" pitchFamily="34" charset="0"/>
                        </a:rPr>
                        <a:t> </a:t>
                      </a:r>
                      <a:r>
                        <a:rPr lang="en-US" b="1" dirty="0" err="1" smtClean="0">
                          <a:latin typeface="Arial" pitchFamily="34" charset="0"/>
                          <a:cs typeface="Arial" pitchFamily="34" charset="0"/>
                        </a:rPr>
                        <a:t>meningkatkan</a:t>
                      </a:r>
                      <a:r>
                        <a:rPr lang="en-US" b="1" dirty="0" smtClean="0">
                          <a:latin typeface="Arial" pitchFamily="34" charset="0"/>
                          <a:cs typeface="Arial" pitchFamily="34" charset="0"/>
                        </a:rPr>
                        <a:t> </a:t>
                      </a:r>
                      <a:r>
                        <a:rPr lang="en-US" b="1" dirty="0" err="1" smtClean="0">
                          <a:latin typeface="Arial" pitchFamily="34" charset="0"/>
                          <a:cs typeface="Arial" pitchFamily="34" charset="0"/>
                        </a:rPr>
                        <a:t>produktivitas</a:t>
                      </a:r>
                      <a:r>
                        <a:rPr lang="en-US" b="1" dirty="0" smtClean="0">
                          <a:latin typeface="Arial" pitchFamily="34" charset="0"/>
                          <a:cs typeface="Arial" pitchFamily="34" charset="0"/>
                        </a:rPr>
                        <a:t> </a:t>
                      </a:r>
                      <a:r>
                        <a:rPr lang="en-US" b="1" dirty="0" err="1" smtClean="0">
                          <a:latin typeface="Arial" pitchFamily="34" charset="0"/>
                          <a:cs typeface="Arial" pitchFamily="34" charset="0"/>
                        </a:rPr>
                        <a:t>efesiensin</a:t>
                      </a:r>
                      <a:r>
                        <a:rPr lang="en-US" b="1" dirty="0" smtClean="0">
                          <a:latin typeface="Arial" pitchFamily="34" charset="0"/>
                          <a:cs typeface="Arial" pitchFamily="34" charset="0"/>
                        </a:rPr>
                        <a:t> </a:t>
                      </a:r>
                      <a:r>
                        <a:rPr lang="en-US" b="1" dirty="0" err="1" smtClean="0">
                          <a:latin typeface="Arial" pitchFamily="34" charset="0"/>
                          <a:cs typeface="Arial" pitchFamily="34" charset="0"/>
                        </a:rPr>
                        <a:t>dan</a:t>
                      </a:r>
                      <a:r>
                        <a:rPr lang="en-US" b="1" dirty="0" smtClean="0">
                          <a:latin typeface="Arial" pitchFamily="34" charset="0"/>
                          <a:cs typeface="Arial" pitchFamily="34" charset="0"/>
                        </a:rPr>
                        <a:t> </a:t>
                      </a:r>
                      <a:r>
                        <a:rPr lang="en-US" b="1" dirty="0" err="1" smtClean="0">
                          <a:latin typeface="Arial" pitchFamily="34" charset="0"/>
                          <a:cs typeface="Arial" pitchFamily="34" charset="0"/>
                        </a:rPr>
                        <a:t>efektivitas</a:t>
                      </a:r>
                      <a:r>
                        <a:rPr lang="en-US" b="1" dirty="0" smtClean="0">
                          <a:latin typeface="Arial" pitchFamily="34" charset="0"/>
                          <a:cs typeface="Arial" pitchFamily="34" charset="0"/>
                        </a:rPr>
                        <a:t> </a:t>
                      </a:r>
                      <a:r>
                        <a:rPr lang="en-US" b="1" dirty="0" err="1" smtClean="0">
                          <a:latin typeface="Arial" pitchFamily="34" charset="0"/>
                          <a:cs typeface="Arial" pitchFamily="34" charset="0"/>
                        </a:rPr>
                        <a:t>kerja</a:t>
                      </a:r>
                      <a:r>
                        <a:rPr lang="en-US" b="1" dirty="0" smtClean="0">
                          <a:latin typeface="Arial" pitchFamily="34" charset="0"/>
                          <a:cs typeface="Arial" pitchFamily="34" charset="0"/>
                        </a:rPr>
                        <a:t> </a:t>
                      </a:r>
                      <a:r>
                        <a:rPr lang="en-US" b="1" dirty="0" err="1" smtClean="0">
                          <a:latin typeface="Arial" pitchFamily="34" charset="0"/>
                          <a:cs typeface="Arial" pitchFamily="34" charset="0"/>
                        </a:rPr>
                        <a:t>dengan</a:t>
                      </a:r>
                      <a:r>
                        <a:rPr lang="en-US" b="1" dirty="0" smtClean="0">
                          <a:latin typeface="Arial" pitchFamily="34" charset="0"/>
                          <a:cs typeface="Arial" pitchFamily="34" charset="0"/>
                        </a:rPr>
                        <a:t> </a:t>
                      </a:r>
                      <a:r>
                        <a:rPr lang="en-US" b="1" dirty="0" err="1" smtClean="0">
                          <a:latin typeface="Arial" pitchFamily="34" charset="0"/>
                          <a:cs typeface="Arial" pitchFamily="34" charset="0"/>
                        </a:rPr>
                        <a:t>rangsangan</a:t>
                      </a:r>
                      <a:r>
                        <a:rPr lang="en-US" b="1" dirty="0" smtClean="0">
                          <a:latin typeface="Arial" pitchFamily="34" charset="0"/>
                          <a:cs typeface="Arial" pitchFamily="34" charset="0"/>
                        </a:rPr>
                        <a:t> </a:t>
                      </a:r>
                      <a:r>
                        <a:rPr lang="en-US" b="1" dirty="0" err="1" smtClean="0">
                          <a:latin typeface="Arial" pitchFamily="34" charset="0"/>
                          <a:cs typeface="Arial" pitchFamily="34" charset="0"/>
                        </a:rPr>
                        <a:t>upah</a:t>
                      </a:r>
                      <a:r>
                        <a:rPr lang="en-US" b="1" dirty="0" smtClean="0">
                          <a:latin typeface="Arial" pitchFamily="34" charset="0"/>
                          <a:cs typeface="Arial" pitchFamily="34" charset="0"/>
                        </a:rPr>
                        <a:t> </a:t>
                      </a:r>
                      <a:r>
                        <a:rPr lang="en-US" b="1" dirty="0" err="1" smtClean="0">
                          <a:latin typeface="Arial" pitchFamily="34" charset="0"/>
                          <a:cs typeface="Arial" pitchFamily="34" charset="0"/>
                        </a:rPr>
                        <a:t>atau</a:t>
                      </a:r>
                      <a:r>
                        <a:rPr lang="en-US" b="1" dirty="0" smtClean="0">
                          <a:latin typeface="Arial" pitchFamily="34" charset="0"/>
                          <a:cs typeface="Arial" pitchFamily="34" charset="0"/>
                        </a:rPr>
                        <a:t> </a:t>
                      </a:r>
                      <a:r>
                        <a:rPr lang="en-US" b="1" dirty="0" err="1" smtClean="0">
                          <a:latin typeface="Arial" pitchFamily="34" charset="0"/>
                          <a:cs typeface="Arial" pitchFamily="34" charset="0"/>
                        </a:rPr>
                        <a:t>insentif</a:t>
                      </a:r>
                      <a:r>
                        <a:rPr lang="en-US" b="1" dirty="0" smtClean="0">
                          <a:latin typeface="Arial" pitchFamily="34" charset="0"/>
                          <a:cs typeface="Arial" pitchFamily="34" charset="0"/>
                        </a:rPr>
                        <a:t>.</a:t>
                      </a:r>
                      <a:endParaRPr lang="id-ID" b="1" dirty="0" smtClean="0"/>
                    </a:p>
                    <a:p>
                      <a:endParaRPr lang="en-US" b="1" dirty="0"/>
                    </a:p>
                  </a:txBody>
                  <a:tcPr>
                    <a:solidFill>
                      <a:schemeClr val="accent3">
                        <a:lumMod val="60000"/>
                        <a:lumOff val="40000"/>
                      </a:schemeClr>
                    </a:solidFill>
                  </a:tcPr>
                </a:tc>
                <a:tc>
                  <a:txBody>
                    <a:bodyPr/>
                    <a:lstStyle/>
                    <a:p>
                      <a:r>
                        <a:rPr lang="en-US" b="1" dirty="0" smtClean="0"/>
                        <a:t>1861-1919</a:t>
                      </a:r>
                      <a:endParaRPr lang="en-US" b="1" dirty="0"/>
                    </a:p>
                  </a:txBody>
                  <a:tcPr>
                    <a:solidFill>
                      <a:schemeClr val="accent3">
                        <a:lumMod val="60000"/>
                        <a:lumOff val="40000"/>
                      </a:schemeClr>
                    </a:solidFill>
                  </a:tcPr>
                </a:tc>
                <a:tc>
                  <a:txBody>
                    <a:bodyPr/>
                    <a:lstStyle/>
                    <a:p>
                      <a:pPr marL="342900" indent="-342900">
                        <a:buFont typeface="+mj-lt"/>
                        <a:buAutoNum type="alphaLcPeriod"/>
                      </a:pPr>
                      <a:r>
                        <a:rPr lang="en-US" b="1" dirty="0" err="1" smtClean="0"/>
                        <a:t>Meninggalkan</a:t>
                      </a:r>
                      <a:r>
                        <a:rPr lang="en-US" b="1" dirty="0" smtClean="0"/>
                        <a:t> </a:t>
                      </a:r>
                      <a:r>
                        <a:rPr lang="en-US" b="1" dirty="0" err="1" smtClean="0"/>
                        <a:t>sitem</a:t>
                      </a:r>
                      <a:r>
                        <a:rPr lang="en-US" b="1" dirty="0" smtClean="0"/>
                        <a:t> </a:t>
                      </a:r>
                      <a:r>
                        <a:rPr lang="en-US" b="1" dirty="0" err="1" smtClean="0"/>
                        <a:t>tarif</a:t>
                      </a:r>
                      <a:r>
                        <a:rPr lang="en-US" b="1" dirty="0" smtClean="0"/>
                        <a:t> </a:t>
                      </a:r>
                      <a:r>
                        <a:rPr lang="en-US" b="1" dirty="0" err="1" smtClean="0"/>
                        <a:t>upah</a:t>
                      </a:r>
                      <a:r>
                        <a:rPr lang="en-US" b="1" dirty="0" smtClean="0"/>
                        <a:t> </a:t>
                      </a:r>
                      <a:r>
                        <a:rPr lang="en-US" b="1" dirty="0" err="1" smtClean="0"/>
                        <a:t>deverinsial</a:t>
                      </a:r>
                      <a:r>
                        <a:rPr lang="en-US" b="1" dirty="0" smtClean="0"/>
                        <a:t> </a:t>
                      </a:r>
                      <a:r>
                        <a:rPr lang="en-US" b="1" dirty="0" err="1" smtClean="0"/>
                        <a:t>dan</a:t>
                      </a:r>
                      <a:r>
                        <a:rPr lang="en-US" b="1" dirty="0" smtClean="0"/>
                        <a:t> </a:t>
                      </a:r>
                      <a:r>
                        <a:rPr lang="en-US" b="1" dirty="0" err="1" smtClean="0"/>
                        <a:t>menggantinya</a:t>
                      </a:r>
                      <a:r>
                        <a:rPr lang="en-US" b="1" dirty="0" smtClean="0"/>
                        <a:t> </a:t>
                      </a:r>
                      <a:r>
                        <a:rPr lang="en-US" b="1" dirty="0" err="1" smtClean="0"/>
                        <a:t>dengan</a:t>
                      </a:r>
                      <a:r>
                        <a:rPr lang="en-US" b="1" dirty="0" smtClean="0"/>
                        <a:t> </a:t>
                      </a:r>
                      <a:r>
                        <a:rPr lang="en-US" b="1" dirty="0" err="1" smtClean="0"/>
                        <a:t>motivasi</a:t>
                      </a:r>
                      <a:r>
                        <a:rPr lang="en-US" b="1" dirty="0" smtClean="0"/>
                        <a:t> </a:t>
                      </a:r>
                      <a:r>
                        <a:rPr lang="en-US" b="1" dirty="0" err="1" smtClean="0"/>
                        <a:t>kerja</a:t>
                      </a:r>
                      <a:r>
                        <a:rPr lang="en-US" b="1" dirty="0" smtClean="0"/>
                        <a:t>.</a:t>
                      </a:r>
                    </a:p>
                    <a:p>
                      <a:pPr marL="342900" indent="-342900">
                        <a:buFont typeface="+mj-lt"/>
                        <a:buNone/>
                      </a:pPr>
                      <a:r>
                        <a:rPr lang="en-US" b="1" baseline="0" dirty="0" smtClean="0"/>
                        <a:t>     1) </a:t>
                      </a:r>
                      <a:r>
                        <a:rPr lang="en-US" b="1" baseline="0" dirty="0" err="1" smtClean="0"/>
                        <a:t>Setiap</a:t>
                      </a:r>
                      <a:r>
                        <a:rPr lang="en-US" b="1" baseline="0" dirty="0" smtClean="0"/>
                        <a:t> </a:t>
                      </a:r>
                      <a:r>
                        <a:rPr lang="en-US" b="1" baseline="0" dirty="0" err="1" smtClean="0"/>
                        <a:t>pekerja</a:t>
                      </a:r>
                      <a:r>
                        <a:rPr lang="en-US" b="1" baseline="0" dirty="0" smtClean="0"/>
                        <a:t> yang </a:t>
                      </a:r>
                      <a:r>
                        <a:rPr lang="en-US" b="1" baseline="0" dirty="0" err="1" smtClean="0"/>
                        <a:t>menyelesaikan</a:t>
                      </a:r>
                      <a:r>
                        <a:rPr lang="en-US" b="1" baseline="0" dirty="0" smtClean="0"/>
                        <a:t> </a:t>
                      </a:r>
                    </a:p>
                    <a:p>
                      <a:pPr marL="342900" indent="-342900">
                        <a:buFont typeface="+mj-lt"/>
                        <a:buNone/>
                      </a:pPr>
                      <a:r>
                        <a:rPr lang="en-US" b="1" baseline="0" dirty="0" smtClean="0"/>
                        <a:t>         </a:t>
                      </a:r>
                      <a:r>
                        <a:rPr lang="en-US" b="1" baseline="0" dirty="0" err="1" smtClean="0"/>
                        <a:t>pekerjaannya</a:t>
                      </a:r>
                      <a:r>
                        <a:rPr lang="en-US" b="1" baseline="0" dirty="0" smtClean="0"/>
                        <a:t> </a:t>
                      </a:r>
                      <a:r>
                        <a:rPr lang="en-US" b="1" baseline="0" dirty="0" err="1" smtClean="0"/>
                        <a:t>diberikan</a:t>
                      </a:r>
                      <a:r>
                        <a:rPr lang="en-US" b="1" baseline="0" dirty="0" smtClean="0"/>
                        <a:t> bonus $50</a:t>
                      </a:r>
                      <a:r>
                        <a:rPr lang="id-ID" b="1" baseline="0" dirty="0" smtClean="0"/>
                        <a:t> </a:t>
                      </a:r>
                      <a:r>
                        <a:rPr lang="en-US" b="1" baseline="0" dirty="0" err="1" smtClean="0"/>
                        <a:t>sen</a:t>
                      </a:r>
                      <a:endParaRPr lang="en-US" b="1" baseline="0" dirty="0" smtClean="0"/>
                    </a:p>
                    <a:p>
                      <a:pPr marL="342900" indent="-342900">
                        <a:buFont typeface="+mj-lt"/>
                        <a:buNone/>
                      </a:pPr>
                      <a:r>
                        <a:rPr lang="en-US" b="1" baseline="0" dirty="0" smtClean="0"/>
                        <a:t>     2) </a:t>
                      </a:r>
                      <a:r>
                        <a:rPr lang="en-US" b="1" baseline="0" dirty="0" err="1" smtClean="0"/>
                        <a:t>Mandor</a:t>
                      </a:r>
                      <a:r>
                        <a:rPr lang="en-US" b="1" baseline="0" dirty="0" smtClean="0"/>
                        <a:t> </a:t>
                      </a:r>
                      <a:r>
                        <a:rPr lang="en-US" b="1" baseline="0" dirty="0" err="1" smtClean="0"/>
                        <a:t>akan</a:t>
                      </a:r>
                      <a:r>
                        <a:rPr lang="en-US" b="1" baseline="0" dirty="0" smtClean="0"/>
                        <a:t> </a:t>
                      </a:r>
                      <a:r>
                        <a:rPr lang="en-US" b="1" baseline="0" dirty="0" err="1" smtClean="0"/>
                        <a:t>menerima</a:t>
                      </a:r>
                      <a:r>
                        <a:rPr lang="en-US" b="1" baseline="0" dirty="0" smtClean="0"/>
                        <a:t> bonus</a:t>
                      </a:r>
                    </a:p>
                    <a:p>
                      <a:pPr marL="342900" indent="-342900">
                        <a:buFont typeface="+mj-lt"/>
                        <a:buNone/>
                      </a:pPr>
                      <a:r>
                        <a:rPr lang="en-US" b="1" baseline="0" dirty="0" smtClean="0"/>
                        <a:t>         </a:t>
                      </a:r>
                      <a:r>
                        <a:rPr lang="en-US" b="1" baseline="0" dirty="0" err="1" smtClean="0"/>
                        <a:t>apabila</a:t>
                      </a:r>
                      <a:r>
                        <a:rPr lang="en-US" b="1" baseline="0" dirty="0" smtClean="0"/>
                        <a:t> </a:t>
                      </a:r>
                      <a:r>
                        <a:rPr lang="en-US" b="1" baseline="0" dirty="0" err="1" smtClean="0"/>
                        <a:t>seluruh</a:t>
                      </a:r>
                      <a:r>
                        <a:rPr lang="en-US" b="1" baseline="0" dirty="0" smtClean="0"/>
                        <a:t> </a:t>
                      </a:r>
                      <a:r>
                        <a:rPr lang="en-US" b="1" baseline="0" dirty="0" err="1" smtClean="0"/>
                        <a:t>pekerja</a:t>
                      </a:r>
                      <a:r>
                        <a:rPr lang="en-US" b="1" baseline="0" dirty="0" smtClean="0"/>
                        <a:t> </a:t>
                      </a:r>
                      <a:r>
                        <a:rPr lang="en-US" b="1" baseline="0" dirty="0" err="1" smtClean="0"/>
                        <a:t>mencapai</a:t>
                      </a:r>
                      <a:r>
                        <a:rPr lang="id-ID" b="1" baseline="0" dirty="0" smtClean="0"/>
                        <a:t> </a:t>
                      </a:r>
                      <a:r>
                        <a:rPr lang="en-US" b="1" baseline="0" dirty="0" err="1" smtClean="0"/>
                        <a:t>standar</a:t>
                      </a:r>
                      <a:endParaRPr lang="en-US" b="1" baseline="0" dirty="0" smtClean="0"/>
                    </a:p>
                    <a:p>
                      <a:pPr marL="342900" indent="-342900">
                        <a:buFont typeface="+mj-lt"/>
                        <a:buNone/>
                      </a:pPr>
                      <a:r>
                        <a:rPr lang="en-US" b="1" baseline="0" dirty="0" smtClean="0"/>
                        <a:t>b.  </a:t>
                      </a:r>
                      <a:r>
                        <a:rPr lang="en-US" b="1" baseline="0" dirty="0" err="1" smtClean="0"/>
                        <a:t>Pegambaran</a:t>
                      </a:r>
                      <a:r>
                        <a:rPr lang="en-US" b="1" baseline="0" dirty="0" smtClean="0"/>
                        <a:t> </a:t>
                      </a:r>
                      <a:r>
                        <a:rPr lang="en-US" b="1" baseline="0" dirty="0" err="1" smtClean="0"/>
                        <a:t>jadwal</a:t>
                      </a:r>
                      <a:r>
                        <a:rPr lang="en-US" b="1" baseline="0" dirty="0" smtClean="0"/>
                        <a:t> </a:t>
                      </a:r>
                      <a:r>
                        <a:rPr lang="en-US" b="1" baseline="0" dirty="0" err="1" smtClean="0"/>
                        <a:t>produksi</a:t>
                      </a:r>
                      <a:r>
                        <a:rPr lang="en-US" b="1" baseline="0" dirty="0" smtClean="0"/>
                        <a:t> </a:t>
                      </a:r>
                      <a:r>
                        <a:rPr lang="en-US" b="1" baseline="0" dirty="0" err="1" smtClean="0"/>
                        <a:t>dengan</a:t>
                      </a:r>
                      <a:r>
                        <a:rPr lang="en-US" b="1" baseline="0" dirty="0" smtClean="0"/>
                        <a:t> </a:t>
                      </a:r>
                      <a:r>
                        <a:rPr lang="en-US" b="1" baseline="0" dirty="0" err="1" smtClean="0"/>
                        <a:t>gantt</a:t>
                      </a:r>
                      <a:r>
                        <a:rPr lang="en-US" b="1" baseline="0" dirty="0" smtClean="0"/>
                        <a:t> Chart.</a:t>
                      </a:r>
                    </a:p>
                    <a:p>
                      <a:pPr marL="342900" indent="-342900">
                        <a:buFont typeface="+mj-lt"/>
                        <a:buNone/>
                      </a:pPr>
                      <a:r>
                        <a:rPr lang="en-US" baseline="0" dirty="0" smtClean="0"/>
                        <a:t>    </a:t>
                      </a:r>
                      <a:endParaRPr lang="en-US" dirty="0"/>
                    </a:p>
                  </a:txBody>
                  <a:tcPr>
                    <a:solidFill>
                      <a:schemeClr val="accent3">
                        <a:lumMod val="60000"/>
                        <a:lumOff val="40000"/>
                      </a:schemeClr>
                    </a:solidFill>
                  </a:tcPr>
                </a:tc>
              </a:tr>
              <a:tr h="370840">
                <a:tc>
                  <a:txBody>
                    <a:bodyPr/>
                    <a:lstStyle/>
                    <a:p>
                      <a:endParaRPr lang="en-US"/>
                    </a:p>
                  </a:txBody>
                  <a:tcPr/>
                </a:tc>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4"/>
            <a:ext cx="9144000" cy="357190"/>
          </a:xfrm>
        </p:spPr>
        <p:txBody>
          <a:bodyPr>
            <a:noAutofit/>
          </a:bodyPr>
          <a:lstStyle/>
          <a:p>
            <a:r>
              <a:rPr lang="en-US" sz="2400" dirty="0" err="1" smtClean="0"/>
              <a:t>lanjutan</a:t>
            </a:r>
            <a:endParaRPr lang="en-US" sz="2400" dirty="0"/>
          </a:p>
        </p:txBody>
      </p:sp>
      <p:graphicFrame>
        <p:nvGraphicFramePr>
          <p:cNvPr id="4" name="Content Placeholder 3"/>
          <p:cNvGraphicFramePr>
            <a:graphicFrameLocks noGrp="1"/>
          </p:cNvGraphicFramePr>
          <p:nvPr>
            <p:ph idx="1"/>
          </p:nvPr>
        </p:nvGraphicFramePr>
        <p:xfrm>
          <a:off x="0" y="-71462"/>
          <a:ext cx="9144000" cy="8056880"/>
        </p:xfrm>
        <a:graphic>
          <a:graphicData uri="http://schemas.openxmlformats.org/drawingml/2006/table">
            <a:tbl>
              <a:tblPr firstRow="1" bandRow="1">
                <a:tableStyleId>{5C22544A-7EE6-4342-B048-85BDC9FD1C3A}</a:tableStyleId>
              </a:tblPr>
              <a:tblGrid>
                <a:gridCol w="642910"/>
                <a:gridCol w="2214578"/>
                <a:gridCol w="1500198"/>
                <a:gridCol w="4786314"/>
              </a:tblGrid>
              <a:tr h="370840">
                <a:tc>
                  <a:txBody>
                    <a:bodyPr/>
                    <a:lstStyle/>
                    <a:p>
                      <a:r>
                        <a:rPr lang="en-US" dirty="0" smtClean="0"/>
                        <a:t>NO</a:t>
                      </a:r>
                      <a:endParaRPr lang="en-US" dirty="0"/>
                    </a:p>
                  </a:txBody>
                  <a:tcPr/>
                </a:tc>
                <a:tc>
                  <a:txBody>
                    <a:bodyPr/>
                    <a:lstStyle/>
                    <a:p>
                      <a:r>
                        <a:rPr lang="en-US" dirty="0" smtClean="0"/>
                        <a:t>PENGEMBANG</a:t>
                      </a:r>
                      <a:endParaRPr lang="en-US" dirty="0"/>
                    </a:p>
                  </a:txBody>
                  <a:tcPr/>
                </a:tc>
                <a:tc>
                  <a:txBody>
                    <a:bodyPr/>
                    <a:lstStyle/>
                    <a:p>
                      <a:r>
                        <a:rPr lang="en-US" dirty="0" smtClean="0"/>
                        <a:t>TAHUN</a:t>
                      </a:r>
                      <a:endParaRPr lang="en-US" dirty="0"/>
                    </a:p>
                  </a:txBody>
                  <a:tcPr/>
                </a:tc>
                <a:tc>
                  <a:txBody>
                    <a:bodyPr/>
                    <a:lstStyle/>
                    <a:p>
                      <a:r>
                        <a:rPr lang="en-US" dirty="0" smtClean="0"/>
                        <a:t>KONTRIBUSI TERHADAP MANAJEMEN</a:t>
                      </a:r>
                      <a:endParaRPr lang="en-US" dirty="0"/>
                    </a:p>
                  </a:txBody>
                  <a:tcPr/>
                </a:tc>
              </a:tr>
              <a:tr h="629271">
                <a:tc>
                  <a:txBody>
                    <a:bodyPr/>
                    <a:lstStyle/>
                    <a:p>
                      <a:r>
                        <a:rPr lang="en-US" b="1" dirty="0" smtClean="0"/>
                        <a:t>5</a:t>
                      </a:r>
                      <a:endParaRPr lang="en-US" b="1" dirty="0"/>
                    </a:p>
                  </a:txBody>
                  <a:tcPr>
                    <a:solidFill>
                      <a:srgbClr val="CC3300"/>
                    </a:solidFill>
                  </a:tcPr>
                </a:tc>
                <a:tc>
                  <a:txBody>
                    <a:bodyPr/>
                    <a:lstStyle/>
                    <a:p>
                      <a:r>
                        <a:rPr lang="en-US" b="1" dirty="0" smtClean="0"/>
                        <a:t>Frank B. </a:t>
                      </a:r>
                      <a:r>
                        <a:rPr lang="en-US" b="1" dirty="0" err="1" smtClean="0"/>
                        <a:t>Gilberth</a:t>
                      </a:r>
                      <a:r>
                        <a:rPr lang="en-US" b="1" dirty="0" smtClean="0"/>
                        <a:t> </a:t>
                      </a:r>
                    </a:p>
                    <a:p>
                      <a:r>
                        <a:rPr lang="en-US" b="1" dirty="0" smtClean="0"/>
                        <a:t>          &amp;</a:t>
                      </a:r>
                    </a:p>
                    <a:p>
                      <a:r>
                        <a:rPr lang="en-US" b="1" dirty="0" err="1" smtClean="0"/>
                        <a:t>Lilian</a:t>
                      </a:r>
                      <a:r>
                        <a:rPr lang="en-US" b="1" dirty="0" smtClean="0"/>
                        <a:t> M. Gilbert</a:t>
                      </a:r>
                      <a:r>
                        <a:rPr lang="id-ID" b="1" dirty="0" smtClean="0"/>
                        <a:t> mendasarkan gagasannya pada hasil penelitian tentang hubungna gerak dan  dan kelehan dalam pekerjaan.</a:t>
                      </a:r>
                      <a:endParaRPr lang="en-US" b="1" dirty="0"/>
                    </a:p>
                  </a:txBody>
                  <a:tcPr>
                    <a:solidFill>
                      <a:schemeClr val="accent2">
                        <a:lumMod val="40000"/>
                        <a:lumOff val="60000"/>
                      </a:schemeClr>
                    </a:solidFill>
                  </a:tcPr>
                </a:tc>
                <a:tc>
                  <a:txBody>
                    <a:bodyPr/>
                    <a:lstStyle/>
                    <a:p>
                      <a:r>
                        <a:rPr lang="en-US" b="1" dirty="0" smtClean="0"/>
                        <a:t>1668-1942</a:t>
                      </a:r>
                    </a:p>
                    <a:p>
                      <a:endParaRPr lang="en-US" b="1" dirty="0" smtClean="0"/>
                    </a:p>
                    <a:p>
                      <a:r>
                        <a:rPr lang="en-US" b="1" dirty="0" smtClean="0"/>
                        <a:t>1978-1972</a:t>
                      </a:r>
                      <a:endParaRPr lang="en-US" b="1" dirty="0"/>
                    </a:p>
                  </a:txBody>
                  <a:tcPr>
                    <a:solidFill>
                      <a:schemeClr val="accent5">
                        <a:lumMod val="60000"/>
                        <a:lumOff val="40000"/>
                      </a:schemeClr>
                    </a:solidFill>
                  </a:tcPr>
                </a:tc>
                <a:tc>
                  <a:txBody>
                    <a:bodyPr/>
                    <a:lstStyle/>
                    <a:p>
                      <a:r>
                        <a:rPr lang="en-US" b="1" dirty="0" err="1" smtClean="0"/>
                        <a:t>Studi</a:t>
                      </a:r>
                      <a:r>
                        <a:rPr lang="en-US" b="1" baseline="0" dirty="0" smtClean="0"/>
                        <a:t> </a:t>
                      </a:r>
                      <a:r>
                        <a:rPr lang="en-US" b="1" baseline="0" dirty="0" err="1" smtClean="0"/>
                        <a:t>gerak</a:t>
                      </a:r>
                      <a:r>
                        <a:rPr lang="en-US" b="1" baseline="0" dirty="0" smtClean="0"/>
                        <a:t> </a:t>
                      </a:r>
                      <a:r>
                        <a:rPr lang="en-US" b="1" baseline="0" dirty="0" err="1" smtClean="0"/>
                        <a:t>dan</a:t>
                      </a:r>
                      <a:r>
                        <a:rPr lang="en-US" b="1" baseline="0" dirty="0" smtClean="0"/>
                        <a:t> </a:t>
                      </a:r>
                      <a:r>
                        <a:rPr lang="en-US" b="1" baseline="0" dirty="0" err="1" smtClean="0"/>
                        <a:t>waktu</a:t>
                      </a:r>
                      <a:r>
                        <a:rPr lang="en-US" b="1" baseline="0" dirty="0" smtClean="0"/>
                        <a:t> </a:t>
                      </a:r>
                      <a:r>
                        <a:rPr lang="en-US" b="1" baseline="0" dirty="0" err="1" smtClean="0"/>
                        <a:t>meningkatkan</a:t>
                      </a:r>
                      <a:r>
                        <a:rPr lang="en-US" b="1" baseline="0" dirty="0" smtClean="0"/>
                        <a:t> </a:t>
                      </a:r>
                      <a:r>
                        <a:rPr lang="en-US" b="1" baseline="0" dirty="0" err="1" smtClean="0"/>
                        <a:t>semangat</a:t>
                      </a:r>
                      <a:r>
                        <a:rPr lang="en-US" b="1" baseline="0" dirty="0" smtClean="0"/>
                        <a:t> </a:t>
                      </a:r>
                      <a:r>
                        <a:rPr lang="en-US" b="1" baseline="0" dirty="0" err="1" smtClean="0"/>
                        <a:t>kerja</a:t>
                      </a:r>
                      <a:r>
                        <a:rPr lang="en-US" b="1" baseline="0" dirty="0" smtClean="0"/>
                        <a:t>. </a:t>
                      </a:r>
                      <a:r>
                        <a:rPr lang="en-US" b="1" baseline="0" dirty="0" err="1" smtClean="0"/>
                        <a:t>Keduanya</a:t>
                      </a:r>
                      <a:r>
                        <a:rPr lang="en-US" b="1" baseline="0" dirty="0" smtClean="0"/>
                        <a:t> </a:t>
                      </a:r>
                      <a:r>
                        <a:rPr lang="en-US" b="1" baseline="0" dirty="0" err="1" smtClean="0"/>
                        <a:t>mengembangkan</a:t>
                      </a:r>
                      <a:r>
                        <a:rPr lang="en-US" b="1" baseline="0" dirty="0" smtClean="0"/>
                        <a:t> </a:t>
                      </a:r>
                      <a:r>
                        <a:rPr lang="en-US" b="1" baseline="0" dirty="0" err="1" smtClean="0"/>
                        <a:t>rencana</a:t>
                      </a:r>
                      <a:r>
                        <a:rPr lang="en-US" b="1" baseline="0" dirty="0" smtClean="0"/>
                        <a:t> </a:t>
                      </a:r>
                      <a:r>
                        <a:rPr lang="en-US" b="1" baseline="0" dirty="0" err="1" smtClean="0"/>
                        <a:t>tiga</a:t>
                      </a:r>
                      <a:r>
                        <a:rPr lang="en-US" b="1" baseline="0" dirty="0" smtClean="0"/>
                        <a:t> </a:t>
                      </a:r>
                      <a:r>
                        <a:rPr lang="en-US" b="1" baseline="0" dirty="0" err="1" smtClean="0"/>
                        <a:t>kedudukan</a:t>
                      </a:r>
                      <a:r>
                        <a:rPr lang="en-US" b="1" baseline="0" dirty="0" smtClean="0"/>
                        <a:t>, </a:t>
                      </a:r>
                      <a:r>
                        <a:rPr lang="en-US" b="1" baseline="0" dirty="0" err="1" smtClean="0"/>
                        <a:t>yaitu</a:t>
                      </a:r>
                      <a:r>
                        <a:rPr lang="en-US" b="1" baseline="0" dirty="0" smtClean="0"/>
                        <a:t>.</a:t>
                      </a:r>
                    </a:p>
                    <a:p>
                      <a:pPr marL="342900" indent="-342900">
                        <a:buFont typeface="+mj-lt"/>
                        <a:buAutoNum type="alphaLcPeriod"/>
                      </a:pPr>
                      <a:r>
                        <a:rPr lang="en-US" b="1" baseline="0" dirty="0" err="1" smtClean="0"/>
                        <a:t>Mengerjakan</a:t>
                      </a:r>
                      <a:r>
                        <a:rPr lang="en-US" b="1" baseline="0" dirty="0" smtClean="0"/>
                        <a:t> </a:t>
                      </a:r>
                      <a:r>
                        <a:rPr lang="en-US" b="1" baseline="0" dirty="0" err="1" smtClean="0"/>
                        <a:t>pekerjaan</a:t>
                      </a:r>
                      <a:r>
                        <a:rPr lang="en-US" b="1" baseline="0" dirty="0" smtClean="0"/>
                        <a:t> </a:t>
                      </a:r>
                      <a:r>
                        <a:rPr lang="en-US" b="1" baseline="0" dirty="0" err="1" smtClean="0"/>
                        <a:t>saat</a:t>
                      </a:r>
                      <a:r>
                        <a:rPr lang="en-US" b="1" baseline="0" dirty="0" smtClean="0"/>
                        <a:t> </a:t>
                      </a:r>
                      <a:r>
                        <a:rPr lang="en-US" b="1" baseline="0" dirty="0" err="1" smtClean="0"/>
                        <a:t>ini</a:t>
                      </a:r>
                      <a:endParaRPr lang="en-US" b="1" baseline="0" dirty="0" smtClean="0"/>
                    </a:p>
                    <a:p>
                      <a:pPr marL="342900" indent="-342900">
                        <a:buFont typeface="+mj-lt"/>
                        <a:buAutoNum type="alphaLcPeriod"/>
                      </a:pPr>
                      <a:r>
                        <a:rPr lang="en-US" b="1" baseline="0" dirty="0" err="1" smtClean="0"/>
                        <a:t>Mempersiapkan</a:t>
                      </a:r>
                      <a:r>
                        <a:rPr lang="en-US" b="1" baseline="0" dirty="0" smtClean="0"/>
                        <a:t> </a:t>
                      </a:r>
                      <a:r>
                        <a:rPr lang="en-US" b="1" baseline="0" dirty="0" err="1" smtClean="0"/>
                        <a:t>diri</a:t>
                      </a:r>
                      <a:r>
                        <a:rPr lang="en-US" b="1" baseline="0" dirty="0" smtClean="0"/>
                        <a:t> </a:t>
                      </a:r>
                      <a:r>
                        <a:rPr lang="en-US" b="1" baseline="0" dirty="0" err="1" smtClean="0"/>
                        <a:t>untuk</a:t>
                      </a:r>
                      <a:r>
                        <a:rPr lang="en-US" b="1" baseline="0" dirty="0" smtClean="0"/>
                        <a:t> </a:t>
                      </a:r>
                      <a:r>
                        <a:rPr lang="en-US" b="1" baseline="0" dirty="0" err="1" smtClean="0"/>
                        <a:t>jabatan</a:t>
                      </a:r>
                      <a:r>
                        <a:rPr lang="en-US" b="1" baseline="0" dirty="0" smtClean="0"/>
                        <a:t> yang </a:t>
                      </a:r>
                      <a:r>
                        <a:rPr lang="en-US" b="1" baseline="0" dirty="0" err="1" smtClean="0"/>
                        <a:t>lebih</a:t>
                      </a:r>
                      <a:r>
                        <a:rPr lang="en-US" b="1" baseline="0" dirty="0" smtClean="0"/>
                        <a:t> </a:t>
                      </a:r>
                      <a:r>
                        <a:rPr lang="en-US" b="1" baseline="0" dirty="0" err="1" smtClean="0"/>
                        <a:t>tinggi</a:t>
                      </a:r>
                      <a:endParaRPr lang="en-US" b="1" baseline="0" dirty="0" smtClean="0"/>
                    </a:p>
                    <a:p>
                      <a:pPr marL="342900" indent="-342900">
                        <a:buFont typeface="+mj-lt"/>
                        <a:buAutoNum type="alphaLcPeriod"/>
                      </a:pPr>
                      <a:r>
                        <a:rPr lang="en-US" b="1" baseline="0" dirty="0" err="1" smtClean="0"/>
                        <a:t>Melatih</a:t>
                      </a:r>
                      <a:r>
                        <a:rPr lang="en-US" b="1" baseline="0" dirty="0" smtClean="0"/>
                        <a:t> </a:t>
                      </a:r>
                      <a:r>
                        <a:rPr lang="en-US" b="1" baseline="0" dirty="0" err="1" smtClean="0"/>
                        <a:t>penggantinya</a:t>
                      </a:r>
                      <a:r>
                        <a:rPr lang="en-US" b="1" baseline="0" dirty="0" smtClean="0"/>
                        <a:t> </a:t>
                      </a:r>
                      <a:r>
                        <a:rPr lang="en-US" b="1" baseline="0" dirty="0" err="1" smtClean="0"/>
                        <a:t>dalam</a:t>
                      </a:r>
                      <a:r>
                        <a:rPr lang="en-US" b="1" baseline="0" dirty="0" smtClean="0"/>
                        <a:t> </a:t>
                      </a:r>
                      <a:r>
                        <a:rPr lang="en-US" b="1" baseline="0" dirty="0" err="1" smtClean="0"/>
                        <a:t>waktu</a:t>
                      </a:r>
                      <a:r>
                        <a:rPr lang="en-US" b="1" baseline="0" dirty="0" smtClean="0"/>
                        <a:t>  yang </a:t>
                      </a:r>
                      <a:r>
                        <a:rPr lang="en-US" b="1" baseline="0" dirty="0" err="1" smtClean="0"/>
                        <a:t>bersamaan</a:t>
                      </a:r>
                      <a:r>
                        <a:rPr lang="en-US" b="1" baseline="0" dirty="0" smtClean="0"/>
                        <a:t>.</a:t>
                      </a:r>
                      <a:r>
                        <a:rPr lang="id-ID" b="1" baseline="0" dirty="0" smtClean="0"/>
                        <a:t>                                                   </a:t>
                      </a:r>
                      <a:endParaRPr lang="en-US" b="1" dirty="0"/>
                    </a:p>
                  </a:txBody>
                  <a:tcPr>
                    <a:solidFill>
                      <a:schemeClr val="accent1">
                        <a:lumMod val="60000"/>
                        <a:lumOff val="40000"/>
                      </a:schemeClr>
                    </a:solidFill>
                  </a:tcPr>
                </a:tc>
              </a:tr>
              <a:tr h="370840">
                <a:tc>
                  <a:txBody>
                    <a:bodyPr/>
                    <a:lstStyle/>
                    <a:p>
                      <a:r>
                        <a:rPr lang="id-ID" b="1" dirty="0" smtClean="0"/>
                        <a:t>6</a:t>
                      </a:r>
                      <a:endParaRPr lang="en-US" b="1" dirty="0"/>
                    </a:p>
                  </a:txBody>
                  <a:tcPr>
                    <a:solidFill>
                      <a:srgbClr val="FFFF00"/>
                    </a:solidFill>
                  </a:tcPr>
                </a:tc>
                <a:tc>
                  <a:txBody>
                    <a:bodyPr/>
                    <a:lstStyle/>
                    <a:p>
                      <a:r>
                        <a:rPr lang="id-ID" b="1" dirty="0" smtClean="0"/>
                        <a:t>Herington Emerson</a:t>
                      </a:r>
                    </a:p>
                    <a:p>
                      <a:r>
                        <a:rPr lang="id-ID" b="1" dirty="0" smtClean="0"/>
                        <a:t>Melilah bahwa penyakit yang menggangu sistem manajemen di dalam industri adalah adanya masalah pemborosandan in-efisiensi dan mememutuskan bebrapa ide –ide terfornulasikan dalam 12 ide. </a:t>
                      </a:r>
                      <a:endParaRPr lang="en-US" b="1" dirty="0"/>
                    </a:p>
                  </a:txBody>
                  <a:tcPr>
                    <a:solidFill>
                      <a:schemeClr val="tx1">
                        <a:lumMod val="50000"/>
                        <a:lumOff val="50000"/>
                      </a:schemeClr>
                    </a:solidFill>
                  </a:tcPr>
                </a:tc>
                <a:tc>
                  <a:txBody>
                    <a:bodyPr/>
                    <a:lstStyle/>
                    <a:p>
                      <a:r>
                        <a:rPr lang="id-ID" b="1" dirty="0" smtClean="0"/>
                        <a:t>1853 -1931</a:t>
                      </a:r>
                      <a:endParaRPr lang="en-US" b="1" dirty="0"/>
                    </a:p>
                  </a:txBody>
                  <a:tcPr>
                    <a:solidFill>
                      <a:srgbClr val="00B0F0"/>
                    </a:solidFill>
                  </a:tcPr>
                </a:tc>
                <a:tc>
                  <a:txBody>
                    <a:bodyPr/>
                    <a:lstStyle/>
                    <a:p>
                      <a:pPr marL="342900" indent="-342900">
                        <a:buAutoNum type="alphaLcPeriod"/>
                      </a:pPr>
                      <a:r>
                        <a:rPr lang="id-ID" b="1" baseline="0" dirty="0" smtClean="0"/>
                        <a:t>Perumusan tujuan dengann jelas.</a:t>
                      </a:r>
                    </a:p>
                    <a:p>
                      <a:pPr marL="342900" indent="-342900">
                        <a:buAutoNum type="alphaLcPeriod"/>
                      </a:pPr>
                      <a:r>
                        <a:rPr lang="id-ID" b="1" baseline="0" dirty="0" smtClean="0"/>
                        <a:t>Kegiatan yang dilaksanakan masuk akal.</a:t>
                      </a:r>
                    </a:p>
                    <a:p>
                      <a:pPr marL="342900" indent="-342900">
                        <a:buAutoNum type="alphaLcPeriod"/>
                      </a:pPr>
                      <a:r>
                        <a:rPr lang="id-ID" b="1" baseline="0" dirty="0" smtClean="0"/>
                        <a:t>Tersedianya staf yang cakap.</a:t>
                      </a:r>
                    </a:p>
                    <a:p>
                      <a:pPr marL="342900" indent="-342900">
                        <a:buAutoNum type="alphaLcPeriod"/>
                      </a:pPr>
                      <a:r>
                        <a:rPr lang="id-ID" b="1" baseline="0" dirty="0" smtClean="0"/>
                        <a:t>Terciptanya disiplin kerja.</a:t>
                      </a:r>
                    </a:p>
                    <a:p>
                      <a:pPr marL="342900" indent="-342900">
                        <a:buAutoNum type="alphaLcPeriod"/>
                      </a:pPr>
                      <a:r>
                        <a:rPr lang="id-ID" b="1" baseline="0" dirty="0" smtClean="0"/>
                        <a:t>Pemeberian balas jasa yang adil.</a:t>
                      </a:r>
                    </a:p>
                    <a:p>
                      <a:pPr marL="342900" indent="-342900">
                        <a:buAutoNum type="alphaLcPeriod"/>
                      </a:pPr>
                      <a:r>
                        <a:rPr lang="id-ID" b="1" baseline="0" dirty="0" smtClean="0"/>
                        <a:t>Laporan terpercaya cepat,cepat,tepat, dan kontinyu.</a:t>
                      </a:r>
                    </a:p>
                    <a:p>
                      <a:pPr marL="342900" indent="-342900">
                        <a:buAutoNum type="alphaLcPeriod"/>
                      </a:pPr>
                      <a:r>
                        <a:rPr lang="id-ID" b="1" baseline="0" dirty="0" smtClean="0"/>
                        <a:t>Pemeberian intruksi perencanaan dari urutan-urutan kerja</a:t>
                      </a:r>
                    </a:p>
                    <a:p>
                      <a:pPr marL="342900" indent="-342900">
                        <a:buAutoNum type="alphaLcPeriod"/>
                      </a:pPr>
                      <a:r>
                        <a:rPr lang="id-ID" b="1" baseline="0" dirty="0" smtClean="0"/>
                        <a:t>Adanya standar-stadar dan skedul,metode dan waktu setiap kegiatan.</a:t>
                      </a:r>
                    </a:p>
                    <a:p>
                      <a:pPr marL="342900" indent="-342900">
                        <a:buAutoNum type="alphaLcPeriod"/>
                      </a:pPr>
                      <a:r>
                        <a:rPr lang="id-ID" b="1" baseline="0" dirty="0" smtClean="0"/>
                        <a:t>Kondsi yang stadar.</a:t>
                      </a:r>
                    </a:p>
                    <a:p>
                      <a:pPr marL="342900" indent="-342900">
                        <a:buAutoNum type="alphaLcPeriod"/>
                      </a:pPr>
                      <a:r>
                        <a:rPr lang="id-ID" b="1" baseline="0" dirty="0" smtClean="0"/>
                        <a:t>Operasi yang standar.</a:t>
                      </a:r>
                    </a:p>
                    <a:p>
                      <a:pPr marL="342900" indent="-342900">
                        <a:buAutoNum type="alphaLcPeriod"/>
                      </a:pPr>
                      <a:r>
                        <a:rPr lang="id-ID" b="1" baseline="0" dirty="0" smtClean="0"/>
                        <a:t>Intruksi –intruksi praktis tertulis standar.</a:t>
                      </a:r>
                    </a:p>
                    <a:p>
                      <a:pPr marL="342900" indent="-342900">
                        <a:buAutoNum type="alphaLcPeriod"/>
                      </a:pPr>
                      <a:r>
                        <a:rPr lang="id-ID" b="1" baseline="0" dirty="0" smtClean="0"/>
                        <a:t>Balas jasa efisien –rencana insentif.</a:t>
                      </a:r>
                    </a:p>
                    <a:p>
                      <a:pPr marL="342900" indent="-342900">
                        <a:buAutoNum type="alphaLcPeriod"/>
                      </a:pPr>
                      <a:endParaRPr lang="en-US" b="1" dirty="0"/>
                    </a:p>
                  </a:txBody>
                  <a:tcPr>
                    <a:solidFill>
                      <a:srgbClr val="00B050"/>
                    </a:solidFill>
                  </a:tcPr>
                </a:tc>
              </a:tr>
              <a:tr h="370840">
                <a:tc>
                  <a:txBody>
                    <a:bodyPr/>
                    <a:lstStyle/>
                    <a:p>
                      <a:endParaRPr lang="en-US" b="1" dirty="0"/>
                    </a:p>
                  </a:txBody>
                  <a:tcPr>
                    <a:solidFill>
                      <a:srgbClr val="FFFF00"/>
                    </a:solidFill>
                  </a:tcPr>
                </a:tc>
                <a:tc>
                  <a:txBody>
                    <a:bodyPr/>
                    <a:lstStyle/>
                    <a:p>
                      <a:endParaRPr lang="en-US" b="1" dirty="0"/>
                    </a:p>
                  </a:txBody>
                  <a:tcPr>
                    <a:solidFill>
                      <a:schemeClr val="tx1">
                        <a:lumMod val="50000"/>
                        <a:lumOff val="50000"/>
                      </a:schemeClr>
                    </a:solidFill>
                  </a:tcPr>
                </a:tc>
                <a:tc>
                  <a:txBody>
                    <a:bodyPr/>
                    <a:lstStyle/>
                    <a:p>
                      <a:endParaRPr lang="en-US" b="1" dirty="0"/>
                    </a:p>
                  </a:txBody>
                  <a:tcPr>
                    <a:solidFill>
                      <a:srgbClr val="00B0F0"/>
                    </a:solidFill>
                  </a:tcPr>
                </a:tc>
                <a:tc>
                  <a:txBody>
                    <a:bodyPr/>
                    <a:lstStyle/>
                    <a:p>
                      <a:endParaRPr lang="en-US" b="1" dirty="0"/>
                    </a:p>
                  </a:txBody>
                  <a:tcPr>
                    <a:solidFill>
                      <a:srgbClr val="00B050"/>
                    </a:solidFill>
                  </a:tcPr>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4"/>
            <a:ext cx="9143999" cy="428604"/>
          </a:xfrm>
        </p:spPr>
        <p:txBody>
          <a:bodyPr>
            <a:noAutofit/>
          </a:bodyPr>
          <a:lstStyle/>
          <a:p>
            <a:r>
              <a:rPr lang="en-US" sz="2400" dirty="0" err="1" smtClean="0"/>
              <a:t>Mazhab</a:t>
            </a:r>
            <a:r>
              <a:rPr lang="en-US" sz="2400" dirty="0" smtClean="0"/>
              <a:t> </a:t>
            </a:r>
            <a:r>
              <a:rPr lang="en-US" sz="2400" dirty="0" err="1" smtClean="0"/>
              <a:t>Teori</a:t>
            </a:r>
            <a:r>
              <a:rPr lang="en-US" sz="2400" dirty="0" smtClean="0"/>
              <a:t> </a:t>
            </a:r>
            <a:r>
              <a:rPr lang="en-US" sz="2400" dirty="0" err="1" smtClean="0"/>
              <a:t>Organisasi</a:t>
            </a:r>
            <a:r>
              <a:rPr lang="en-US" sz="2400" dirty="0" smtClean="0"/>
              <a:t> </a:t>
            </a:r>
            <a:r>
              <a:rPr lang="en-US" sz="2400" dirty="0" err="1" smtClean="0"/>
              <a:t>Klasik</a:t>
            </a:r>
            <a:endParaRPr lang="en-US" sz="2400" dirty="0"/>
          </a:p>
        </p:txBody>
      </p:sp>
      <p:sp>
        <p:nvSpPr>
          <p:cNvPr id="2" name="Content Placeholder 1"/>
          <p:cNvSpPr>
            <a:spLocks noGrp="1"/>
          </p:cNvSpPr>
          <p:nvPr>
            <p:ph idx="1"/>
          </p:nvPr>
        </p:nvSpPr>
        <p:spPr>
          <a:xfrm>
            <a:off x="0" y="428604"/>
            <a:ext cx="9144000" cy="6429396"/>
          </a:xfrm>
        </p:spPr>
        <p:txBody>
          <a:bodyPr>
            <a:normAutofit/>
          </a:bodyPr>
          <a:lstStyle/>
          <a:p>
            <a:pPr>
              <a:buNone/>
            </a:pPr>
            <a:r>
              <a:rPr lang="en-US" sz="1100" dirty="0" err="1" smtClean="0"/>
              <a:t>abel</a:t>
            </a:r>
            <a:endParaRPr lang="en-US" sz="1100" dirty="0"/>
          </a:p>
        </p:txBody>
      </p:sp>
      <p:graphicFrame>
        <p:nvGraphicFramePr>
          <p:cNvPr id="4" name="Table 3"/>
          <p:cNvGraphicFramePr>
            <a:graphicFrameLocks noGrp="1"/>
          </p:cNvGraphicFramePr>
          <p:nvPr/>
        </p:nvGraphicFramePr>
        <p:xfrm>
          <a:off x="0" y="500042"/>
          <a:ext cx="9144000" cy="6126601"/>
        </p:xfrm>
        <a:graphic>
          <a:graphicData uri="http://schemas.openxmlformats.org/drawingml/2006/table">
            <a:tbl>
              <a:tblPr firstRow="1" bandRow="1">
                <a:tableStyleId>{5C22544A-7EE6-4342-B048-85BDC9FD1C3A}</a:tableStyleId>
              </a:tblPr>
              <a:tblGrid>
                <a:gridCol w="785786"/>
                <a:gridCol w="1643074"/>
                <a:gridCol w="1571636"/>
                <a:gridCol w="5143504"/>
              </a:tblGrid>
              <a:tr h="548761">
                <a:tc>
                  <a:txBody>
                    <a:bodyPr/>
                    <a:lstStyle/>
                    <a:p>
                      <a:r>
                        <a:rPr lang="en-US" dirty="0" smtClean="0"/>
                        <a:t>No</a:t>
                      </a:r>
                      <a:endParaRPr lang="en-US" dirty="0"/>
                    </a:p>
                  </a:txBody>
                  <a:tcPr/>
                </a:tc>
                <a:tc>
                  <a:txBody>
                    <a:bodyPr/>
                    <a:lstStyle/>
                    <a:p>
                      <a:r>
                        <a:rPr lang="en-US" dirty="0" err="1" smtClean="0"/>
                        <a:t>Pengembang</a:t>
                      </a:r>
                      <a:endParaRPr lang="en-US" dirty="0"/>
                    </a:p>
                  </a:txBody>
                  <a:tcPr/>
                </a:tc>
                <a:tc>
                  <a:txBody>
                    <a:bodyPr/>
                    <a:lstStyle/>
                    <a:p>
                      <a:r>
                        <a:rPr lang="en-US" dirty="0" err="1" smtClean="0"/>
                        <a:t>Tahun</a:t>
                      </a:r>
                      <a:endParaRPr lang="en-US" dirty="0"/>
                    </a:p>
                  </a:txBody>
                  <a:tcPr/>
                </a:tc>
                <a:tc>
                  <a:txBody>
                    <a:bodyPr/>
                    <a:lstStyle/>
                    <a:p>
                      <a:r>
                        <a:rPr lang="en-US" dirty="0" err="1" smtClean="0"/>
                        <a:t>Kontribusi</a:t>
                      </a:r>
                      <a:r>
                        <a:rPr lang="en-US" dirty="0" smtClean="0"/>
                        <a:t> </a:t>
                      </a:r>
                      <a:r>
                        <a:rPr lang="en-US" dirty="0" err="1" smtClean="0"/>
                        <a:t>terhadap</a:t>
                      </a:r>
                      <a:r>
                        <a:rPr lang="en-US" dirty="0" smtClean="0"/>
                        <a:t> </a:t>
                      </a:r>
                      <a:r>
                        <a:rPr lang="en-US" dirty="0" err="1" smtClean="0"/>
                        <a:t>manajemen</a:t>
                      </a:r>
                      <a:endParaRPr lang="en-US" dirty="0"/>
                    </a:p>
                  </a:txBody>
                  <a:tcPr/>
                </a:tc>
              </a:tr>
              <a:tr h="5452031">
                <a:tc>
                  <a:txBody>
                    <a:bodyPr/>
                    <a:lstStyle/>
                    <a:p>
                      <a:r>
                        <a:rPr lang="en-US" dirty="0" smtClean="0"/>
                        <a:t>1</a:t>
                      </a:r>
                      <a:endParaRPr lang="en-US" dirty="0"/>
                    </a:p>
                  </a:txBody>
                  <a:tcPr>
                    <a:solidFill>
                      <a:schemeClr val="accent3">
                        <a:lumMod val="60000"/>
                        <a:lumOff val="40000"/>
                      </a:schemeClr>
                    </a:solidFill>
                  </a:tcPr>
                </a:tc>
                <a:tc>
                  <a:txBody>
                    <a:bodyPr/>
                    <a:lstStyle/>
                    <a:p>
                      <a:r>
                        <a:rPr lang="en-US" dirty="0" smtClean="0"/>
                        <a:t>Henry </a:t>
                      </a:r>
                      <a:r>
                        <a:rPr lang="en-US" dirty="0" err="1" smtClean="0"/>
                        <a:t>Fayol</a:t>
                      </a:r>
                      <a:r>
                        <a:rPr lang="id-ID" baseline="0" dirty="0" smtClean="0"/>
                        <a:t> seorang industriawan perancis yang kemudian terkenal sebagai bapak manajemen operasional bukunya yang terkenal adalah yg berjudul Administratio Industrielle.</a:t>
                      </a:r>
                      <a:endParaRPr lang="en-US" dirty="0"/>
                    </a:p>
                  </a:txBody>
                  <a:tcPr>
                    <a:solidFill>
                      <a:srgbClr val="00B050"/>
                    </a:solidFill>
                  </a:tcPr>
                </a:tc>
                <a:tc>
                  <a:txBody>
                    <a:bodyPr/>
                    <a:lstStyle/>
                    <a:p>
                      <a:r>
                        <a:rPr lang="en-US" dirty="0" smtClean="0"/>
                        <a:t>1841-1925</a:t>
                      </a:r>
                      <a:endParaRPr lang="en-US" dirty="0"/>
                    </a:p>
                  </a:txBody>
                  <a:tcPr>
                    <a:solidFill>
                      <a:srgbClr val="FFC000"/>
                    </a:solidFill>
                  </a:tcPr>
                </a:tc>
                <a:tc>
                  <a:txBody>
                    <a:bodyPr/>
                    <a:lstStyle/>
                    <a:p>
                      <a:pPr marL="342900" indent="-342900">
                        <a:buAutoNum type="alphaLcPeriod"/>
                      </a:pPr>
                      <a:r>
                        <a:rPr lang="en-US" sz="1800" dirty="0" err="1" smtClean="0"/>
                        <a:t>Manajemen</a:t>
                      </a:r>
                      <a:r>
                        <a:rPr lang="en-US" sz="1800" dirty="0" smtClean="0"/>
                        <a:t> </a:t>
                      </a:r>
                      <a:r>
                        <a:rPr lang="en-US" sz="1800" dirty="0" err="1" smtClean="0"/>
                        <a:t>bukanlah</a:t>
                      </a:r>
                      <a:r>
                        <a:rPr lang="en-US" sz="1800" dirty="0" smtClean="0"/>
                        <a:t> </a:t>
                      </a:r>
                      <a:r>
                        <a:rPr lang="en-US" sz="1800" dirty="0" err="1" smtClean="0"/>
                        <a:t>suatu</a:t>
                      </a:r>
                      <a:r>
                        <a:rPr lang="en-US" sz="1800" dirty="0" smtClean="0"/>
                        <a:t> </a:t>
                      </a:r>
                      <a:r>
                        <a:rPr lang="en-US" sz="1800" dirty="0" err="1" smtClean="0"/>
                        <a:t>bakat,tetapi</a:t>
                      </a:r>
                      <a:r>
                        <a:rPr lang="en-US" sz="1800" baseline="0" dirty="0" smtClean="0"/>
                        <a:t> </a:t>
                      </a:r>
                      <a:r>
                        <a:rPr lang="en-US" sz="1800" baseline="0" dirty="0" err="1" smtClean="0"/>
                        <a:t>suatu</a:t>
                      </a:r>
                      <a:r>
                        <a:rPr lang="en-US" sz="1800" baseline="0" dirty="0" smtClean="0"/>
                        <a:t> </a:t>
                      </a:r>
                      <a:r>
                        <a:rPr lang="en-US" sz="1800" baseline="0" dirty="0" err="1" smtClean="0"/>
                        <a:t>keterampilan</a:t>
                      </a:r>
                      <a:r>
                        <a:rPr lang="en-US" sz="1800" baseline="0" dirty="0" smtClean="0"/>
                        <a:t> </a:t>
                      </a:r>
                      <a:r>
                        <a:rPr lang="en-US" sz="1800" baseline="0" dirty="0" err="1" smtClean="0"/>
                        <a:t>sehingga</a:t>
                      </a:r>
                      <a:r>
                        <a:rPr lang="en-US" sz="1800" baseline="0" dirty="0" smtClean="0"/>
                        <a:t> </a:t>
                      </a:r>
                      <a:r>
                        <a:rPr lang="en-US" sz="1800" baseline="0" dirty="0" err="1" smtClean="0"/>
                        <a:t>manajer</a:t>
                      </a:r>
                      <a:r>
                        <a:rPr lang="en-US" sz="1800" baseline="0" dirty="0" smtClean="0"/>
                        <a:t> </a:t>
                      </a:r>
                      <a:r>
                        <a:rPr lang="en-US" sz="1800" baseline="0" dirty="0" err="1" smtClean="0"/>
                        <a:t>bukanlah</a:t>
                      </a:r>
                      <a:r>
                        <a:rPr lang="en-US" sz="1800" baseline="0" dirty="0" smtClean="0"/>
                        <a:t> </a:t>
                      </a:r>
                      <a:r>
                        <a:rPr lang="en-US" sz="1800" baseline="0" dirty="0" err="1" smtClean="0"/>
                        <a:t>pembawaan</a:t>
                      </a:r>
                      <a:r>
                        <a:rPr lang="en-US" sz="1800" baseline="0" dirty="0" smtClean="0"/>
                        <a:t>.</a:t>
                      </a:r>
                    </a:p>
                    <a:p>
                      <a:pPr marL="342900" indent="-342900">
                        <a:buAutoNum type="alphaLcPeriod"/>
                      </a:pPr>
                      <a:r>
                        <a:rPr lang="en-US" sz="1800" baseline="0" dirty="0" err="1" smtClean="0"/>
                        <a:t>Membagi</a:t>
                      </a:r>
                      <a:r>
                        <a:rPr lang="en-US" sz="1800" baseline="0" dirty="0" smtClean="0"/>
                        <a:t> </a:t>
                      </a:r>
                      <a:r>
                        <a:rPr lang="en-US" sz="1800" baseline="0" dirty="0" err="1" smtClean="0"/>
                        <a:t>perusahaan</a:t>
                      </a:r>
                      <a:r>
                        <a:rPr lang="en-US" sz="1800" baseline="0" dirty="0" smtClean="0"/>
                        <a:t> </a:t>
                      </a:r>
                      <a:r>
                        <a:rPr lang="en-US" sz="1800" baseline="0" dirty="0" err="1" smtClean="0"/>
                        <a:t>ke</a:t>
                      </a:r>
                      <a:r>
                        <a:rPr lang="en-US" sz="1800" baseline="0" dirty="0" smtClean="0"/>
                        <a:t> </a:t>
                      </a:r>
                      <a:r>
                        <a:rPr lang="en-US" sz="1800" baseline="0" dirty="0" err="1" smtClean="0"/>
                        <a:t>dalam</a:t>
                      </a:r>
                      <a:r>
                        <a:rPr lang="en-US" sz="1800" baseline="0" dirty="0" smtClean="0"/>
                        <a:t> </a:t>
                      </a:r>
                      <a:r>
                        <a:rPr lang="en-US" sz="1800" baseline="0" dirty="0" err="1" smtClean="0"/>
                        <a:t>enam</a:t>
                      </a:r>
                      <a:r>
                        <a:rPr lang="en-US" sz="1800" baseline="0" dirty="0" smtClean="0"/>
                        <a:t> </a:t>
                      </a:r>
                      <a:r>
                        <a:rPr lang="en-US" sz="1800" baseline="0" dirty="0" err="1" smtClean="0"/>
                        <a:t>fungsi</a:t>
                      </a:r>
                      <a:r>
                        <a:rPr lang="en-US" sz="1800" baseline="0" dirty="0" smtClean="0"/>
                        <a:t>, </a:t>
                      </a:r>
                      <a:r>
                        <a:rPr lang="en-US" sz="1800" baseline="0" dirty="0" err="1" smtClean="0"/>
                        <a:t>yaitu</a:t>
                      </a:r>
                      <a:r>
                        <a:rPr lang="en-US" sz="1800" baseline="0" dirty="0" smtClean="0"/>
                        <a:t> :</a:t>
                      </a:r>
                    </a:p>
                    <a:p>
                      <a:pPr marL="342900" indent="-342900">
                        <a:buNone/>
                      </a:pPr>
                      <a:r>
                        <a:rPr lang="en-US" sz="1800" baseline="0" dirty="0" smtClean="0"/>
                        <a:t>     1) </a:t>
                      </a:r>
                      <a:r>
                        <a:rPr lang="en-US" sz="1800" baseline="0" dirty="0" err="1" smtClean="0"/>
                        <a:t>Teknis</a:t>
                      </a:r>
                      <a:r>
                        <a:rPr lang="en-US" sz="1800" baseline="0" dirty="0" smtClean="0"/>
                        <a:t>, 2) </a:t>
                      </a:r>
                      <a:r>
                        <a:rPr lang="en-US" sz="1800" baseline="0" dirty="0" err="1" smtClean="0"/>
                        <a:t>Komersial</a:t>
                      </a:r>
                      <a:r>
                        <a:rPr lang="en-US" sz="1800" baseline="0" dirty="0" smtClean="0"/>
                        <a:t>. 3). </a:t>
                      </a:r>
                      <a:r>
                        <a:rPr lang="en-US" sz="1800" baseline="0" dirty="0" err="1" smtClean="0"/>
                        <a:t>Finansial</a:t>
                      </a:r>
                      <a:r>
                        <a:rPr lang="en-US" sz="1800" baseline="0" dirty="0" smtClean="0"/>
                        <a:t>. 4). </a:t>
                      </a:r>
                      <a:r>
                        <a:rPr lang="en-US" sz="1800" baseline="0" dirty="0" err="1" smtClean="0"/>
                        <a:t>Keamanan</a:t>
                      </a:r>
                      <a:r>
                        <a:rPr lang="en-US" sz="1800" baseline="0" dirty="0" smtClean="0"/>
                        <a:t>. 5) </a:t>
                      </a:r>
                      <a:r>
                        <a:rPr lang="en-US" sz="1800" baseline="0" dirty="0" err="1" smtClean="0"/>
                        <a:t>Akuntansi</a:t>
                      </a:r>
                      <a:r>
                        <a:rPr lang="en-US" sz="1800" baseline="0" dirty="0" smtClean="0"/>
                        <a:t>, 6) </a:t>
                      </a:r>
                      <a:r>
                        <a:rPr lang="en-US" sz="1800" baseline="0" dirty="0" err="1" smtClean="0"/>
                        <a:t>manejerial</a:t>
                      </a:r>
                      <a:r>
                        <a:rPr lang="en-US" sz="1800" baseline="0" dirty="0" smtClean="0"/>
                        <a:t>.</a:t>
                      </a:r>
                    </a:p>
                    <a:p>
                      <a:pPr marL="342900" indent="-342900">
                        <a:buNone/>
                      </a:pPr>
                      <a:r>
                        <a:rPr lang="en-US" sz="1800" baseline="0" dirty="0" err="1" smtClean="0"/>
                        <a:t>Orientasinya</a:t>
                      </a:r>
                      <a:r>
                        <a:rPr lang="en-US" sz="1800" baseline="0" dirty="0" smtClean="0"/>
                        <a:t> </a:t>
                      </a:r>
                      <a:r>
                        <a:rPr lang="en-US" sz="1800" baseline="0" dirty="0" err="1" smtClean="0"/>
                        <a:t>adalah</a:t>
                      </a:r>
                      <a:r>
                        <a:rPr lang="en-US" sz="1800" baseline="0" dirty="0" smtClean="0"/>
                        <a:t> </a:t>
                      </a:r>
                      <a:r>
                        <a:rPr lang="en-US" sz="1800" baseline="0" dirty="0" err="1" smtClean="0"/>
                        <a:t>fungsi</a:t>
                      </a:r>
                      <a:r>
                        <a:rPr lang="en-US" sz="1800" baseline="0" dirty="0" smtClean="0"/>
                        <a:t> </a:t>
                      </a:r>
                      <a:r>
                        <a:rPr lang="en-US" sz="1800" baseline="0" dirty="0" err="1" smtClean="0"/>
                        <a:t>manajerial</a:t>
                      </a:r>
                      <a:r>
                        <a:rPr lang="en-US" sz="1800" baseline="0" dirty="0" smtClean="0"/>
                        <a:t> </a:t>
                      </a:r>
                      <a:r>
                        <a:rPr lang="en-US" sz="1800" baseline="0" dirty="0" err="1" smtClean="0"/>
                        <a:t>sehingga</a:t>
                      </a:r>
                      <a:r>
                        <a:rPr lang="en-US" sz="1800" baseline="0" dirty="0" smtClean="0"/>
                        <a:t> </a:t>
                      </a:r>
                      <a:r>
                        <a:rPr lang="en-US" sz="1800" baseline="0" dirty="0" err="1" smtClean="0"/>
                        <a:t>membaginya</a:t>
                      </a:r>
                      <a:r>
                        <a:rPr lang="en-US" sz="1800" baseline="0" dirty="0" smtClean="0"/>
                        <a:t> </a:t>
                      </a:r>
                      <a:r>
                        <a:rPr lang="en-US" sz="1800" baseline="0" dirty="0" err="1" smtClean="0"/>
                        <a:t>dalam</a:t>
                      </a:r>
                      <a:r>
                        <a:rPr lang="en-US" sz="1800" baseline="0" dirty="0" smtClean="0"/>
                        <a:t> lima </a:t>
                      </a:r>
                      <a:r>
                        <a:rPr lang="en-US" sz="1800" baseline="0" dirty="0" err="1" smtClean="0"/>
                        <a:t>fungsi</a:t>
                      </a:r>
                      <a:r>
                        <a:rPr lang="en-US" sz="1800" baseline="0" dirty="0" smtClean="0"/>
                        <a:t> , </a:t>
                      </a:r>
                      <a:r>
                        <a:rPr lang="en-US" sz="1800" baseline="0" dirty="0" err="1" smtClean="0"/>
                        <a:t>yaitu</a:t>
                      </a:r>
                      <a:endParaRPr lang="en-US" sz="1800" baseline="0" dirty="0" smtClean="0"/>
                    </a:p>
                    <a:p>
                      <a:pPr marL="342900" indent="-342900">
                        <a:buNone/>
                      </a:pPr>
                      <a:r>
                        <a:rPr lang="en-US" sz="1800" baseline="0" dirty="0" smtClean="0"/>
                        <a:t>      1)  </a:t>
                      </a:r>
                      <a:r>
                        <a:rPr lang="en-US" sz="1800" baseline="0" dirty="0" err="1" smtClean="0"/>
                        <a:t>Perencanaan</a:t>
                      </a:r>
                      <a:r>
                        <a:rPr lang="en-US" sz="1800" baseline="0" dirty="0" smtClean="0"/>
                        <a:t>. 2) </a:t>
                      </a:r>
                      <a:r>
                        <a:rPr lang="en-US" sz="1800" baseline="0" dirty="0" err="1" smtClean="0"/>
                        <a:t>Pengorganisasian</a:t>
                      </a:r>
                      <a:r>
                        <a:rPr lang="en-US" sz="1800" baseline="0" dirty="0" smtClean="0"/>
                        <a:t>, 3) </a:t>
                      </a:r>
                      <a:r>
                        <a:rPr lang="en-US" sz="1800" baseline="0" dirty="0" err="1" smtClean="0"/>
                        <a:t>Pengomandoan</a:t>
                      </a:r>
                      <a:r>
                        <a:rPr lang="en-US" sz="1800" baseline="0" dirty="0" smtClean="0"/>
                        <a:t>, 4) </a:t>
                      </a:r>
                      <a:r>
                        <a:rPr lang="en-US" sz="1800" baseline="0" dirty="0" err="1" smtClean="0"/>
                        <a:t>Pengoordinasian</a:t>
                      </a:r>
                      <a:r>
                        <a:rPr lang="en-US" sz="1800" baseline="0" dirty="0" smtClean="0"/>
                        <a:t>  </a:t>
                      </a:r>
                      <a:r>
                        <a:rPr lang="en-US" sz="1800" baseline="0" dirty="0" err="1" smtClean="0"/>
                        <a:t>dan</a:t>
                      </a:r>
                      <a:r>
                        <a:rPr lang="en-US" sz="1800" baseline="0" dirty="0" smtClean="0"/>
                        <a:t> 5). </a:t>
                      </a:r>
                      <a:r>
                        <a:rPr lang="en-US" sz="1800" baseline="0" dirty="0" err="1" smtClean="0"/>
                        <a:t>Pengendalian</a:t>
                      </a:r>
                      <a:r>
                        <a:rPr lang="en-US" sz="1800" baseline="0" dirty="0" smtClean="0"/>
                        <a:t>.</a:t>
                      </a:r>
                    </a:p>
                    <a:p>
                      <a:pPr marL="342900" indent="-342900">
                        <a:buAutoNum type="alphaLcPeriod" startAt="3"/>
                      </a:pPr>
                      <a:r>
                        <a:rPr lang="en-US" sz="1800" baseline="0" dirty="0" err="1" smtClean="0"/>
                        <a:t>Mengembangkan</a:t>
                      </a:r>
                      <a:r>
                        <a:rPr lang="en-US" sz="1800" baseline="0" dirty="0" smtClean="0"/>
                        <a:t> </a:t>
                      </a:r>
                      <a:r>
                        <a:rPr lang="en-US" sz="1800" baseline="0" dirty="0" err="1" smtClean="0"/>
                        <a:t>prinsip</a:t>
                      </a:r>
                      <a:r>
                        <a:rPr lang="en-US" sz="1800" baseline="0" dirty="0" smtClean="0"/>
                        <a:t> </a:t>
                      </a:r>
                      <a:r>
                        <a:rPr lang="en-US" sz="1800" baseline="0" dirty="0" err="1" smtClean="0"/>
                        <a:t>manajemen</a:t>
                      </a:r>
                      <a:r>
                        <a:rPr lang="en-US" sz="1800" baseline="0" dirty="0" smtClean="0"/>
                        <a:t>, </a:t>
                      </a:r>
                      <a:r>
                        <a:rPr lang="en-US" sz="1800" baseline="0" dirty="0" err="1" smtClean="0"/>
                        <a:t>yaitu</a:t>
                      </a:r>
                      <a:r>
                        <a:rPr lang="en-US" sz="1800" baseline="0" dirty="0" smtClean="0"/>
                        <a:t>. </a:t>
                      </a:r>
                    </a:p>
                    <a:p>
                      <a:pPr marL="342900" indent="-342900">
                        <a:buNone/>
                      </a:pPr>
                      <a:r>
                        <a:rPr lang="en-US" sz="1800" dirty="0" smtClean="0"/>
                        <a:t>      1). </a:t>
                      </a:r>
                      <a:r>
                        <a:rPr lang="en-US" sz="1800" dirty="0" err="1" smtClean="0"/>
                        <a:t>Pembagian</a:t>
                      </a:r>
                      <a:r>
                        <a:rPr lang="en-US" sz="1800" dirty="0" smtClean="0"/>
                        <a:t> </a:t>
                      </a:r>
                      <a:r>
                        <a:rPr lang="en-US" sz="1800" dirty="0" err="1" smtClean="0"/>
                        <a:t>kerja</a:t>
                      </a:r>
                      <a:r>
                        <a:rPr lang="en-US" sz="1800" dirty="0" smtClean="0"/>
                        <a:t>. 2) </a:t>
                      </a:r>
                      <a:r>
                        <a:rPr lang="en-US" sz="1800" dirty="0" err="1" smtClean="0"/>
                        <a:t>Otoritas</a:t>
                      </a:r>
                      <a:r>
                        <a:rPr lang="en-US" sz="1800" dirty="0" smtClean="0"/>
                        <a:t>. 3) </a:t>
                      </a:r>
                      <a:r>
                        <a:rPr lang="en-US" sz="1800" dirty="0" err="1" smtClean="0"/>
                        <a:t>disiplin</a:t>
                      </a:r>
                      <a:r>
                        <a:rPr lang="en-US" sz="1800" dirty="0" smtClean="0"/>
                        <a:t>. 4) </a:t>
                      </a:r>
                      <a:r>
                        <a:rPr lang="en-US" sz="1800" dirty="0" err="1" smtClean="0"/>
                        <a:t>Kesatuan</a:t>
                      </a:r>
                      <a:r>
                        <a:rPr lang="en-US" sz="1800" dirty="0" smtClean="0"/>
                        <a:t> </a:t>
                      </a:r>
                      <a:r>
                        <a:rPr lang="en-US" sz="1800" dirty="0" err="1" smtClean="0"/>
                        <a:t>Perintah</a:t>
                      </a:r>
                      <a:r>
                        <a:rPr lang="en-US" sz="1800" dirty="0" smtClean="0"/>
                        <a:t> . 5) </a:t>
                      </a:r>
                      <a:r>
                        <a:rPr lang="en-US" sz="1800" dirty="0" err="1" smtClean="0"/>
                        <a:t>Kesatuan</a:t>
                      </a:r>
                      <a:r>
                        <a:rPr lang="en-US" sz="1800" dirty="0" smtClean="0"/>
                        <a:t> </a:t>
                      </a:r>
                      <a:r>
                        <a:rPr lang="en-US" sz="1800" dirty="0" err="1" smtClean="0"/>
                        <a:t>arah</a:t>
                      </a:r>
                      <a:r>
                        <a:rPr lang="en-US" sz="1800" dirty="0" smtClean="0"/>
                        <a:t>, 6)</a:t>
                      </a:r>
                      <a:r>
                        <a:rPr lang="en-US" sz="1800" baseline="0" dirty="0" smtClean="0"/>
                        <a:t> </a:t>
                      </a:r>
                      <a:r>
                        <a:rPr lang="en-US" sz="1800" baseline="0" dirty="0" err="1" smtClean="0"/>
                        <a:t>Mendahulukan</a:t>
                      </a:r>
                      <a:r>
                        <a:rPr lang="en-US" sz="1800" baseline="0" dirty="0" smtClean="0"/>
                        <a:t> </a:t>
                      </a:r>
                      <a:r>
                        <a:rPr lang="en-US" sz="1800" baseline="0" dirty="0" err="1" smtClean="0"/>
                        <a:t>kepentingan</a:t>
                      </a:r>
                      <a:r>
                        <a:rPr lang="en-US" sz="1800" baseline="0" dirty="0" smtClean="0"/>
                        <a:t> </a:t>
                      </a:r>
                      <a:r>
                        <a:rPr lang="en-US" sz="1800" baseline="0" dirty="0" err="1" smtClean="0"/>
                        <a:t>umum</a:t>
                      </a:r>
                      <a:r>
                        <a:rPr lang="en-US" sz="1800" baseline="0" dirty="0" smtClean="0"/>
                        <a:t> </a:t>
                      </a:r>
                      <a:r>
                        <a:rPr lang="en-US" sz="1800" baseline="0" dirty="0" err="1" smtClean="0"/>
                        <a:t>diatas</a:t>
                      </a:r>
                      <a:r>
                        <a:rPr lang="en-US" sz="1800" baseline="0" dirty="0" smtClean="0"/>
                        <a:t> </a:t>
                      </a:r>
                      <a:r>
                        <a:rPr lang="en-US" sz="1800" baseline="0" dirty="0" err="1" smtClean="0"/>
                        <a:t>kepentingan</a:t>
                      </a:r>
                      <a:r>
                        <a:rPr lang="en-US" sz="1800" baseline="0" dirty="0" smtClean="0"/>
                        <a:t> </a:t>
                      </a:r>
                      <a:r>
                        <a:rPr lang="en-US" sz="1800" baseline="0" dirty="0" err="1" smtClean="0"/>
                        <a:t>pribadi</a:t>
                      </a:r>
                      <a:r>
                        <a:rPr lang="en-US" sz="1800" baseline="0" dirty="0" smtClean="0"/>
                        <a:t>. 7) </a:t>
                      </a:r>
                      <a:r>
                        <a:rPr lang="en-US" sz="1800" baseline="0" dirty="0" err="1" smtClean="0"/>
                        <a:t>Pemberian</a:t>
                      </a:r>
                      <a:r>
                        <a:rPr lang="en-US" sz="1800" baseline="0" dirty="0" smtClean="0"/>
                        <a:t> </a:t>
                      </a:r>
                      <a:r>
                        <a:rPr lang="en-US" sz="1800" baseline="0" dirty="0" err="1" smtClean="0"/>
                        <a:t>Upah</a:t>
                      </a:r>
                      <a:r>
                        <a:rPr lang="en-US" sz="1800" baseline="0" dirty="0" smtClean="0"/>
                        <a:t>, 8) </a:t>
                      </a:r>
                      <a:r>
                        <a:rPr lang="en-US" sz="1800" baseline="0" dirty="0" err="1" smtClean="0"/>
                        <a:t>Setralisasi</a:t>
                      </a:r>
                      <a:r>
                        <a:rPr lang="en-US" sz="1800" baseline="0" dirty="0" smtClean="0"/>
                        <a:t> 9) </a:t>
                      </a:r>
                      <a:r>
                        <a:rPr lang="en-US" sz="1800" baseline="0" dirty="0" err="1" smtClean="0"/>
                        <a:t>Hieraraki</a:t>
                      </a:r>
                      <a:r>
                        <a:rPr lang="en-US" sz="1800" baseline="0" dirty="0" smtClean="0"/>
                        <a:t> 10) </a:t>
                      </a:r>
                      <a:r>
                        <a:rPr lang="en-US" sz="1800" baseline="0" dirty="0" err="1" smtClean="0"/>
                        <a:t>Tertib</a:t>
                      </a:r>
                      <a:r>
                        <a:rPr lang="en-US" sz="1800" baseline="0" dirty="0" smtClean="0"/>
                        <a:t>, 11) </a:t>
                      </a:r>
                      <a:r>
                        <a:rPr lang="en-US" sz="1800" baseline="0" dirty="0" err="1" smtClean="0"/>
                        <a:t>keadilan</a:t>
                      </a:r>
                      <a:r>
                        <a:rPr lang="en-US" sz="1800" baseline="0" dirty="0" smtClean="0"/>
                        <a:t>, 12) </a:t>
                      </a:r>
                      <a:r>
                        <a:rPr lang="en-US" sz="1800" baseline="0" dirty="0" err="1" smtClean="0"/>
                        <a:t>Kestabilan</a:t>
                      </a:r>
                      <a:r>
                        <a:rPr lang="en-US" sz="1800" baseline="0" dirty="0" smtClean="0"/>
                        <a:t> </a:t>
                      </a:r>
                      <a:r>
                        <a:rPr lang="en-US" sz="1800" baseline="0" dirty="0" err="1" smtClean="0"/>
                        <a:t>Staf</a:t>
                      </a:r>
                      <a:r>
                        <a:rPr lang="en-US" sz="1800" baseline="0" dirty="0" smtClean="0"/>
                        <a:t> 13) </a:t>
                      </a:r>
                      <a:r>
                        <a:rPr lang="en-US" sz="1800" baseline="0" dirty="0" err="1" smtClean="0"/>
                        <a:t>Inisiatif</a:t>
                      </a:r>
                      <a:r>
                        <a:rPr lang="en-US" sz="1800" baseline="0" dirty="0" smtClean="0"/>
                        <a:t> </a:t>
                      </a:r>
                      <a:r>
                        <a:rPr lang="en-US" sz="1800" baseline="0" dirty="0" err="1" smtClean="0"/>
                        <a:t>dan</a:t>
                      </a:r>
                      <a:r>
                        <a:rPr lang="en-US" sz="1800" baseline="0" dirty="0" smtClean="0"/>
                        <a:t> 14) </a:t>
                      </a:r>
                      <a:r>
                        <a:rPr lang="en-US" sz="1800" baseline="0" dirty="0" err="1" smtClean="0"/>
                        <a:t>semangat</a:t>
                      </a:r>
                      <a:r>
                        <a:rPr lang="en-US" sz="1800" baseline="0" dirty="0" smtClean="0"/>
                        <a:t> </a:t>
                      </a:r>
                      <a:r>
                        <a:rPr lang="en-US" sz="1800" baseline="0" dirty="0" err="1" smtClean="0"/>
                        <a:t>korp</a:t>
                      </a:r>
                      <a:r>
                        <a:rPr lang="id-ID" sz="1800" baseline="0" dirty="0" smtClean="0"/>
                        <a:t>s</a:t>
                      </a:r>
                      <a:r>
                        <a:rPr lang="en-US" sz="1800" baseline="0" dirty="0" smtClean="0"/>
                        <a:t>.</a:t>
                      </a:r>
                      <a:endParaRPr lang="en-US" sz="1800" dirty="0"/>
                    </a:p>
                  </a:txBody>
                  <a:tcPr>
                    <a:solidFill>
                      <a:schemeClr val="accent3">
                        <a:lumMod val="60000"/>
                        <a:lumOff val="40000"/>
                      </a:schemeClr>
                    </a:solidFill>
                  </a:tcPr>
                </a:tc>
              </a:tr>
            </a:tbl>
          </a:graphicData>
        </a:graphic>
      </p:graphicFrame>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2" y="71414"/>
            <a:ext cx="9144000" cy="439718"/>
          </a:xfrm>
          <a:solidFill>
            <a:schemeClr val="accent1">
              <a:lumMod val="20000"/>
              <a:lumOff val="80000"/>
            </a:schemeClr>
          </a:solidFill>
        </p:spPr>
        <p:txBody>
          <a:bodyPr>
            <a:noAutofit/>
          </a:bodyPr>
          <a:lstStyle/>
          <a:p>
            <a:r>
              <a:rPr lang="en-US" sz="2400" b="0" dirty="0" err="1" smtClean="0">
                <a:solidFill>
                  <a:schemeClr val="accent1"/>
                </a:solidFill>
              </a:rPr>
              <a:t>Mazhab</a:t>
            </a:r>
            <a:r>
              <a:rPr lang="en-US" sz="2400" b="0" dirty="0" smtClean="0">
                <a:solidFill>
                  <a:schemeClr val="accent1"/>
                </a:solidFill>
              </a:rPr>
              <a:t> </a:t>
            </a:r>
            <a:r>
              <a:rPr lang="en-US" sz="2400" b="0" dirty="0" err="1" smtClean="0">
                <a:solidFill>
                  <a:schemeClr val="accent1"/>
                </a:solidFill>
              </a:rPr>
              <a:t>Perilaku</a:t>
            </a:r>
            <a:endParaRPr lang="en-US" sz="2400" b="0" dirty="0">
              <a:solidFill>
                <a:schemeClr val="accent1"/>
              </a:solidFill>
            </a:endParaRPr>
          </a:p>
        </p:txBody>
      </p:sp>
      <p:sp>
        <p:nvSpPr>
          <p:cNvPr id="2" name="Content Placeholder 1"/>
          <p:cNvSpPr>
            <a:spLocks noGrp="1"/>
          </p:cNvSpPr>
          <p:nvPr>
            <p:ph idx="1"/>
          </p:nvPr>
        </p:nvSpPr>
        <p:spPr>
          <a:xfrm>
            <a:off x="0" y="714356"/>
            <a:ext cx="9144000" cy="5292935"/>
          </a:xfrm>
        </p:spPr>
        <p:txBody>
          <a:bodyPr>
            <a:normAutofit/>
          </a:bodyPr>
          <a:lstStyle/>
          <a:p>
            <a:pPr>
              <a:buNone/>
            </a:pPr>
            <a:r>
              <a:rPr lang="en-US" sz="1100" dirty="0" err="1" smtClean="0"/>
              <a:t>gambar</a:t>
            </a:r>
            <a:endParaRPr lang="en-US" sz="1100" dirty="0"/>
          </a:p>
        </p:txBody>
      </p:sp>
      <p:graphicFrame>
        <p:nvGraphicFramePr>
          <p:cNvPr id="4" name="Table 3"/>
          <p:cNvGraphicFramePr>
            <a:graphicFrameLocks noGrp="1"/>
          </p:cNvGraphicFramePr>
          <p:nvPr/>
        </p:nvGraphicFramePr>
        <p:xfrm>
          <a:off x="0" y="714356"/>
          <a:ext cx="9144000" cy="5366388"/>
        </p:xfrm>
        <a:graphic>
          <a:graphicData uri="http://schemas.openxmlformats.org/drawingml/2006/table">
            <a:tbl>
              <a:tblPr firstRow="1" bandRow="1">
                <a:tableStyleId>{5C22544A-7EE6-4342-B048-85BDC9FD1C3A}</a:tableStyleId>
              </a:tblPr>
              <a:tblGrid>
                <a:gridCol w="642910"/>
                <a:gridCol w="2071702"/>
                <a:gridCol w="1571636"/>
                <a:gridCol w="4857752"/>
              </a:tblGrid>
              <a:tr h="397510">
                <a:tc>
                  <a:txBody>
                    <a:bodyPr/>
                    <a:lstStyle/>
                    <a:p>
                      <a:r>
                        <a:rPr lang="en-US" dirty="0" smtClean="0"/>
                        <a:t>No.</a:t>
                      </a:r>
                      <a:endParaRPr lang="en-US" dirty="0"/>
                    </a:p>
                  </a:txBody>
                  <a:tcPr>
                    <a:solidFill>
                      <a:srgbClr val="FFC000"/>
                    </a:solidFill>
                  </a:tcPr>
                </a:tc>
                <a:tc>
                  <a:txBody>
                    <a:bodyPr/>
                    <a:lstStyle/>
                    <a:p>
                      <a:r>
                        <a:rPr lang="en-US" dirty="0" err="1" smtClean="0"/>
                        <a:t>Pengembang</a:t>
                      </a:r>
                      <a:endParaRPr lang="en-US" dirty="0"/>
                    </a:p>
                  </a:txBody>
                  <a:tcPr/>
                </a:tc>
                <a:tc>
                  <a:txBody>
                    <a:bodyPr/>
                    <a:lstStyle/>
                    <a:p>
                      <a:r>
                        <a:rPr lang="en-US" baseline="0" dirty="0" smtClean="0"/>
                        <a:t> </a:t>
                      </a:r>
                      <a:r>
                        <a:rPr lang="en-US" baseline="0" dirty="0" err="1" smtClean="0"/>
                        <a:t>T</a:t>
                      </a:r>
                      <a:r>
                        <a:rPr lang="en-US" dirty="0" err="1" smtClean="0"/>
                        <a:t>ahun</a:t>
                      </a:r>
                      <a:endParaRPr lang="en-US" dirty="0"/>
                    </a:p>
                  </a:txBody>
                  <a:tcPr/>
                </a:tc>
                <a:tc>
                  <a:txBody>
                    <a:bodyPr/>
                    <a:lstStyle/>
                    <a:p>
                      <a:r>
                        <a:rPr lang="en-US" dirty="0" err="1" smtClean="0"/>
                        <a:t>Kontribusi</a:t>
                      </a:r>
                      <a:r>
                        <a:rPr lang="en-US" dirty="0" smtClean="0"/>
                        <a:t> </a:t>
                      </a:r>
                      <a:r>
                        <a:rPr lang="en-US" dirty="0" err="1" smtClean="0"/>
                        <a:t>terhadap</a:t>
                      </a:r>
                      <a:r>
                        <a:rPr lang="en-US" dirty="0" smtClean="0"/>
                        <a:t> </a:t>
                      </a:r>
                      <a:r>
                        <a:rPr lang="en-US" dirty="0" err="1" smtClean="0"/>
                        <a:t>manajemen</a:t>
                      </a:r>
                      <a:endParaRPr lang="en-US" dirty="0"/>
                    </a:p>
                  </a:txBody>
                  <a:tcPr/>
                </a:tc>
              </a:tr>
              <a:tr h="2782572">
                <a:tc>
                  <a:txBody>
                    <a:bodyPr/>
                    <a:lstStyle/>
                    <a:p>
                      <a:r>
                        <a:rPr lang="en-US" dirty="0" smtClean="0"/>
                        <a:t>1</a:t>
                      </a:r>
                      <a:endParaRPr lang="en-US" dirty="0"/>
                    </a:p>
                  </a:txBody>
                  <a:tcPr>
                    <a:solidFill>
                      <a:srgbClr val="FFC000"/>
                    </a:solidFill>
                  </a:tcPr>
                </a:tc>
                <a:tc>
                  <a:txBody>
                    <a:bodyPr/>
                    <a:lstStyle/>
                    <a:p>
                      <a:r>
                        <a:rPr lang="en-US" dirty="0" smtClean="0"/>
                        <a:t>Hugo Munster- </a:t>
                      </a:r>
                    </a:p>
                    <a:p>
                      <a:r>
                        <a:rPr lang="en-US" dirty="0" smtClean="0"/>
                        <a:t>berg</a:t>
                      </a:r>
                      <a:endParaRPr lang="en-US" dirty="0"/>
                    </a:p>
                  </a:txBody>
                  <a:tcPr/>
                </a:tc>
                <a:tc>
                  <a:txBody>
                    <a:bodyPr/>
                    <a:lstStyle/>
                    <a:p>
                      <a:r>
                        <a:rPr lang="en-US" dirty="0" smtClean="0"/>
                        <a:t>1865-1916</a:t>
                      </a:r>
                      <a:endParaRPr lang="en-US" dirty="0"/>
                    </a:p>
                  </a:txBody>
                  <a:tcPr/>
                </a:tc>
                <a:tc>
                  <a:txBody>
                    <a:bodyPr/>
                    <a:lstStyle/>
                    <a:p>
                      <a:r>
                        <a:rPr lang="en-US" dirty="0" err="1" smtClean="0"/>
                        <a:t>Peningkatan</a:t>
                      </a:r>
                      <a:r>
                        <a:rPr lang="en-US" dirty="0" smtClean="0"/>
                        <a:t> </a:t>
                      </a:r>
                      <a:r>
                        <a:rPr lang="en-US" dirty="0" err="1" smtClean="0"/>
                        <a:t>produktivitas</a:t>
                      </a:r>
                      <a:r>
                        <a:rPr lang="en-US" dirty="0" smtClean="0"/>
                        <a:t> </a:t>
                      </a:r>
                      <a:r>
                        <a:rPr lang="en-US" dirty="0" err="1" smtClean="0"/>
                        <a:t>dapat</a:t>
                      </a:r>
                      <a:r>
                        <a:rPr lang="en-US" dirty="0" smtClean="0"/>
                        <a:t> </a:t>
                      </a:r>
                      <a:r>
                        <a:rPr lang="en-US" dirty="0" err="1" smtClean="0"/>
                        <a:t>dilakukan</a:t>
                      </a:r>
                      <a:r>
                        <a:rPr lang="en-US" dirty="0" smtClean="0"/>
                        <a:t> </a:t>
                      </a:r>
                      <a:r>
                        <a:rPr lang="en-US" dirty="0" err="1" smtClean="0"/>
                        <a:t>dengan</a:t>
                      </a:r>
                      <a:r>
                        <a:rPr lang="en-US" dirty="0" smtClean="0"/>
                        <a:t> </a:t>
                      </a:r>
                      <a:r>
                        <a:rPr lang="en-US" dirty="0" err="1" smtClean="0"/>
                        <a:t>cara</a:t>
                      </a:r>
                      <a:r>
                        <a:rPr lang="en-US" dirty="0" smtClean="0"/>
                        <a:t> : </a:t>
                      </a:r>
                    </a:p>
                    <a:p>
                      <a:pPr marL="342900" indent="-342900">
                        <a:buAutoNum type="alphaLcPeriod"/>
                      </a:pPr>
                      <a:r>
                        <a:rPr lang="en-US" dirty="0" err="1" smtClean="0"/>
                        <a:t>Menemukan</a:t>
                      </a:r>
                      <a:r>
                        <a:rPr lang="en-US" dirty="0" smtClean="0"/>
                        <a:t> </a:t>
                      </a:r>
                      <a:r>
                        <a:rPr lang="en-US" dirty="0" err="1" smtClean="0"/>
                        <a:t>orang</a:t>
                      </a:r>
                      <a:r>
                        <a:rPr lang="en-US" dirty="0" smtClean="0"/>
                        <a:t> </a:t>
                      </a:r>
                      <a:r>
                        <a:rPr lang="en-US" dirty="0" err="1" smtClean="0"/>
                        <a:t>terbaik</a:t>
                      </a:r>
                      <a:r>
                        <a:rPr lang="en-US" dirty="0" smtClean="0"/>
                        <a:t> </a:t>
                      </a:r>
                      <a:r>
                        <a:rPr lang="en-US" dirty="0" err="1" smtClean="0"/>
                        <a:t>untuk</a:t>
                      </a:r>
                      <a:r>
                        <a:rPr lang="en-US" dirty="0" smtClean="0"/>
                        <a:t> </a:t>
                      </a:r>
                      <a:r>
                        <a:rPr lang="en-US" dirty="0" err="1" smtClean="0"/>
                        <a:t>menyelesaikan</a:t>
                      </a:r>
                      <a:r>
                        <a:rPr lang="en-US" baseline="0" dirty="0" smtClean="0"/>
                        <a:t> </a:t>
                      </a:r>
                      <a:r>
                        <a:rPr lang="en-US" baseline="0" dirty="0" err="1" smtClean="0"/>
                        <a:t>suatu</a:t>
                      </a:r>
                      <a:r>
                        <a:rPr lang="en-US" baseline="0" dirty="0" smtClean="0"/>
                        <a:t> </a:t>
                      </a:r>
                      <a:r>
                        <a:rPr lang="en-US" baseline="0" dirty="0" err="1" smtClean="0"/>
                        <a:t>pekerjaan</a:t>
                      </a:r>
                      <a:r>
                        <a:rPr lang="en-US" baseline="0" dirty="0" smtClean="0"/>
                        <a:t> .</a:t>
                      </a:r>
                    </a:p>
                    <a:p>
                      <a:pPr marL="342900" indent="-342900">
                        <a:buAutoNum type="alphaLcPeriod"/>
                      </a:pPr>
                      <a:r>
                        <a:rPr lang="en-US" baseline="0" dirty="0" err="1" smtClean="0"/>
                        <a:t>Menciptakan</a:t>
                      </a:r>
                      <a:r>
                        <a:rPr lang="en-US" baseline="0" dirty="0" smtClean="0"/>
                        <a:t> </a:t>
                      </a:r>
                      <a:r>
                        <a:rPr lang="en-US" baseline="0" dirty="0" err="1" smtClean="0"/>
                        <a:t>pekerjaan</a:t>
                      </a:r>
                      <a:r>
                        <a:rPr lang="en-US" baseline="0" dirty="0" smtClean="0"/>
                        <a:t> yang </a:t>
                      </a:r>
                      <a:r>
                        <a:rPr lang="en-US" baseline="0" dirty="0" err="1" smtClean="0"/>
                        <a:t>terbaik</a:t>
                      </a:r>
                      <a:r>
                        <a:rPr lang="en-US" baseline="0" dirty="0" smtClean="0"/>
                        <a:t> </a:t>
                      </a:r>
                      <a:r>
                        <a:rPr lang="en-US" baseline="0" dirty="0" err="1" smtClean="0"/>
                        <a:t>untuk</a:t>
                      </a:r>
                      <a:r>
                        <a:rPr lang="en-US" baseline="0" dirty="0" smtClean="0"/>
                        <a:t> </a:t>
                      </a:r>
                      <a:r>
                        <a:rPr lang="en-US" baseline="0" dirty="0" err="1" smtClean="0"/>
                        <a:t>menciptakan</a:t>
                      </a:r>
                      <a:r>
                        <a:rPr lang="en-US" baseline="0" dirty="0" smtClean="0"/>
                        <a:t> </a:t>
                      </a:r>
                      <a:r>
                        <a:rPr lang="en-US" baseline="0" dirty="0" err="1" smtClean="0"/>
                        <a:t>produktivitas</a:t>
                      </a:r>
                      <a:r>
                        <a:rPr lang="en-US" baseline="0" dirty="0" smtClean="0"/>
                        <a:t> </a:t>
                      </a:r>
                      <a:r>
                        <a:rPr lang="en-US" baseline="0" dirty="0" err="1" smtClean="0"/>
                        <a:t>maksimum</a:t>
                      </a:r>
                      <a:r>
                        <a:rPr lang="en-US" baseline="0" dirty="0" smtClean="0"/>
                        <a:t>.</a:t>
                      </a:r>
                    </a:p>
                    <a:p>
                      <a:pPr marL="342900" indent="-342900">
                        <a:buAutoNum type="alphaLcPeriod"/>
                      </a:pPr>
                      <a:r>
                        <a:rPr lang="en-US" baseline="0" dirty="0" err="1" smtClean="0"/>
                        <a:t>Menggunakan</a:t>
                      </a:r>
                      <a:r>
                        <a:rPr lang="en-US" baseline="0" dirty="0" smtClean="0"/>
                        <a:t> </a:t>
                      </a:r>
                      <a:r>
                        <a:rPr lang="en-US" baseline="0" dirty="0" err="1" smtClean="0"/>
                        <a:t>pengaruh</a:t>
                      </a:r>
                      <a:r>
                        <a:rPr lang="en-US" baseline="0" dirty="0" smtClean="0"/>
                        <a:t> </a:t>
                      </a:r>
                      <a:r>
                        <a:rPr lang="en-US" baseline="0" dirty="0" err="1" smtClean="0"/>
                        <a:t>psikologi</a:t>
                      </a:r>
                      <a:r>
                        <a:rPr lang="en-US" baseline="0" dirty="0" smtClean="0"/>
                        <a:t> </a:t>
                      </a:r>
                      <a:r>
                        <a:rPr lang="en-US" baseline="0" dirty="0" err="1" smtClean="0"/>
                        <a:t>untuk</a:t>
                      </a:r>
                      <a:r>
                        <a:rPr lang="en-US" baseline="0" dirty="0" smtClean="0"/>
                        <a:t> </a:t>
                      </a:r>
                      <a:r>
                        <a:rPr lang="en-US" baseline="0" dirty="0" err="1" smtClean="0"/>
                        <a:t>memotivasi</a:t>
                      </a:r>
                      <a:r>
                        <a:rPr lang="en-US" baseline="0" dirty="0" smtClean="0"/>
                        <a:t> </a:t>
                      </a:r>
                      <a:r>
                        <a:rPr lang="en-US" baseline="0" dirty="0" err="1" smtClean="0"/>
                        <a:t>para</a:t>
                      </a:r>
                      <a:r>
                        <a:rPr lang="en-US" baseline="0" dirty="0" smtClean="0"/>
                        <a:t> </a:t>
                      </a:r>
                      <a:r>
                        <a:rPr lang="en-US" baseline="0" dirty="0" err="1" smtClean="0"/>
                        <a:t>pekerja</a:t>
                      </a:r>
                      <a:r>
                        <a:rPr lang="en-US" baseline="0" dirty="0" smtClean="0"/>
                        <a:t>.</a:t>
                      </a:r>
                      <a:endParaRPr lang="en-US" dirty="0"/>
                    </a:p>
                  </a:txBody>
                  <a:tcPr/>
                </a:tc>
              </a:tr>
              <a:tr h="2186306">
                <a:tc>
                  <a:txBody>
                    <a:bodyPr/>
                    <a:lstStyle/>
                    <a:p>
                      <a:r>
                        <a:rPr lang="en-US" dirty="0" smtClean="0"/>
                        <a:t>2</a:t>
                      </a:r>
                      <a:endParaRPr lang="en-US" dirty="0"/>
                    </a:p>
                  </a:txBody>
                  <a:tcPr>
                    <a:solidFill>
                      <a:srgbClr val="FFC000"/>
                    </a:solidFill>
                  </a:tcPr>
                </a:tc>
                <a:tc>
                  <a:txBody>
                    <a:bodyPr/>
                    <a:lstStyle/>
                    <a:p>
                      <a:r>
                        <a:rPr lang="en-US" dirty="0" smtClean="0"/>
                        <a:t>Elton Mayo</a:t>
                      </a:r>
                      <a:endParaRPr lang="en-US" dirty="0"/>
                    </a:p>
                  </a:txBody>
                  <a:tcPr/>
                </a:tc>
                <a:tc>
                  <a:txBody>
                    <a:bodyPr/>
                    <a:lstStyle/>
                    <a:p>
                      <a:r>
                        <a:rPr lang="en-US" dirty="0" smtClean="0"/>
                        <a:t>1880-1949</a:t>
                      </a:r>
                      <a:endParaRPr lang="en-US" dirty="0"/>
                    </a:p>
                  </a:txBody>
                  <a:tcPr/>
                </a:tc>
                <a:tc>
                  <a:txBody>
                    <a:bodyPr/>
                    <a:lstStyle/>
                    <a:p>
                      <a:r>
                        <a:rPr lang="en-US" dirty="0" smtClean="0"/>
                        <a:t>Para </a:t>
                      </a:r>
                      <a:r>
                        <a:rPr lang="en-US" dirty="0" err="1" smtClean="0"/>
                        <a:t>pekerja</a:t>
                      </a:r>
                      <a:r>
                        <a:rPr lang="en-US" dirty="0" smtClean="0"/>
                        <a:t> </a:t>
                      </a:r>
                      <a:r>
                        <a:rPr lang="en-US" dirty="0" err="1" smtClean="0"/>
                        <a:t>akan</a:t>
                      </a:r>
                      <a:r>
                        <a:rPr lang="en-US" dirty="0" smtClean="0"/>
                        <a:t> </a:t>
                      </a:r>
                      <a:r>
                        <a:rPr lang="en-US" dirty="0" err="1" smtClean="0"/>
                        <a:t>bekerja</a:t>
                      </a:r>
                      <a:r>
                        <a:rPr lang="en-US" dirty="0" smtClean="0"/>
                        <a:t> </a:t>
                      </a:r>
                      <a:r>
                        <a:rPr lang="en-US" dirty="0" err="1" smtClean="0"/>
                        <a:t>lebih</a:t>
                      </a:r>
                      <a:r>
                        <a:rPr lang="en-US" dirty="0" smtClean="0"/>
                        <a:t> </a:t>
                      </a:r>
                      <a:r>
                        <a:rPr lang="en-US" dirty="0" err="1" smtClean="0"/>
                        <a:t>keras</a:t>
                      </a:r>
                      <a:r>
                        <a:rPr lang="en-US" baseline="0" dirty="0" smtClean="0"/>
                        <a:t> </a:t>
                      </a:r>
                      <a:r>
                        <a:rPr lang="en-US" baseline="0" dirty="0" err="1" smtClean="0"/>
                        <a:t>apabila</a:t>
                      </a:r>
                      <a:r>
                        <a:rPr lang="en-US" baseline="0" dirty="0" smtClean="0"/>
                        <a:t> </a:t>
                      </a:r>
                      <a:r>
                        <a:rPr lang="en-US" baseline="0" dirty="0" err="1" smtClean="0"/>
                        <a:t>mereka</a:t>
                      </a:r>
                      <a:r>
                        <a:rPr lang="en-US" baseline="0" dirty="0" smtClean="0"/>
                        <a:t> </a:t>
                      </a:r>
                      <a:r>
                        <a:rPr lang="en-US" baseline="0" dirty="0" err="1" smtClean="0"/>
                        <a:t>yakin</a:t>
                      </a:r>
                      <a:r>
                        <a:rPr lang="en-US" baseline="0" dirty="0" smtClean="0"/>
                        <a:t> </a:t>
                      </a:r>
                      <a:r>
                        <a:rPr lang="en-US" baseline="0" dirty="0" err="1" smtClean="0"/>
                        <a:t>bahwa</a:t>
                      </a:r>
                      <a:r>
                        <a:rPr lang="en-US" baseline="0" dirty="0" smtClean="0"/>
                        <a:t> </a:t>
                      </a:r>
                      <a:r>
                        <a:rPr lang="en-US" baseline="0" dirty="0" err="1" smtClean="0"/>
                        <a:t>manajemen</a:t>
                      </a:r>
                      <a:r>
                        <a:rPr lang="en-US" baseline="0" dirty="0" smtClean="0"/>
                        <a:t> </a:t>
                      </a:r>
                      <a:r>
                        <a:rPr lang="en-US" baseline="0" dirty="0" err="1" smtClean="0"/>
                        <a:t>memikirkan</a:t>
                      </a:r>
                      <a:r>
                        <a:rPr lang="en-US" baseline="0" dirty="0" smtClean="0"/>
                        <a:t> </a:t>
                      </a:r>
                      <a:r>
                        <a:rPr lang="en-US" baseline="0" dirty="0" err="1" smtClean="0"/>
                        <a:t>kesejahteraan</a:t>
                      </a:r>
                      <a:r>
                        <a:rPr lang="en-US" baseline="0" dirty="0" smtClean="0"/>
                        <a:t> </a:t>
                      </a:r>
                      <a:r>
                        <a:rPr lang="en-US" baseline="0" dirty="0" err="1" smtClean="0"/>
                        <a:t>mereka</a:t>
                      </a:r>
                      <a:r>
                        <a:rPr lang="en-US" baseline="0" dirty="0" smtClean="0"/>
                        <a:t>. Mayo </a:t>
                      </a:r>
                      <a:r>
                        <a:rPr lang="en-US" baseline="0" dirty="0" err="1" smtClean="0"/>
                        <a:t>mengusulkan</a:t>
                      </a:r>
                      <a:r>
                        <a:rPr lang="en-US" baseline="0" dirty="0" smtClean="0"/>
                        <a:t> </a:t>
                      </a:r>
                      <a:r>
                        <a:rPr lang="en-US" baseline="0" dirty="0" err="1" smtClean="0"/>
                        <a:t>perlunya</a:t>
                      </a:r>
                      <a:r>
                        <a:rPr lang="en-US" baseline="0" dirty="0" smtClean="0"/>
                        <a:t> </a:t>
                      </a:r>
                      <a:r>
                        <a:rPr lang="en-US" baseline="0" dirty="0" err="1" smtClean="0"/>
                        <a:t>pelatihan</a:t>
                      </a:r>
                      <a:r>
                        <a:rPr lang="en-US" baseline="0" dirty="0" smtClean="0"/>
                        <a:t> yang </a:t>
                      </a:r>
                      <a:r>
                        <a:rPr lang="en-US" baseline="0" dirty="0" err="1" smtClean="0"/>
                        <a:t>mendalam</a:t>
                      </a:r>
                      <a:r>
                        <a:rPr lang="en-US" baseline="0" dirty="0" smtClean="0"/>
                        <a:t> </a:t>
                      </a:r>
                      <a:r>
                        <a:rPr lang="en-US" baseline="0" dirty="0" err="1" smtClean="0"/>
                        <a:t>tentang</a:t>
                      </a:r>
                      <a:r>
                        <a:rPr lang="en-US" baseline="0" dirty="0" smtClean="0"/>
                        <a:t> </a:t>
                      </a:r>
                      <a:r>
                        <a:rPr lang="en-US" baseline="0" dirty="0" err="1" smtClean="0"/>
                        <a:t>psikologi</a:t>
                      </a:r>
                      <a:r>
                        <a:rPr lang="en-US" baseline="0" dirty="0" smtClean="0"/>
                        <a:t> , </a:t>
                      </a:r>
                      <a:r>
                        <a:rPr lang="en-US" baseline="0" dirty="0" err="1" smtClean="0"/>
                        <a:t>sosilogi</a:t>
                      </a:r>
                      <a:r>
                        <a:rPr lang="en-US" baseline="0" dirty="0" smtClean="0"/>
                        <a:t>, </a:t>
                      </a:r>
                      <a:r>
                        <a:rPr lang="en-US" baseline="0" dirty="0" err="1" smtClean="0"/>
                        <a:t>dan</a:t>
                      </a:r>
                      <a:r>
                        <a:rPr lang="en-US" baseline="0" dirty="0" smtClean="0"/>
                        <a:t> </a:t>
                      </a:r>
                      <a:r>
                        <a:rPr lang="en-US" baseline="0" dirty="0" err="1" smtClean="0"/>
                        <a:t>antropologi</a:t>
                      </a:r>
                      <a:r>
                        <a:rPr lang="en-US" baseline="0" dirty="0" smtClean="0"/>
                        <a:t>, </a:t>
                      </a:r>
                      <a:r>
                        <a:rPr lang="en-US" baseline="0" dirty="0" err="1" smtClean="0"/>
                        <a:t>serta</a:t>
                      </a:r>
                      <a:r>
                        <a:rPr lang="en-US" baseline="0" dirty="0" smtClean="0"/>
                        <a:t> </a:t>
                      </a:r>
                      <a:r>
                        <a:rPr lang="en-US" baseline="0" dirty="0" err="1" smtClean="0"/>
                        <a:t>metode</a:t>
                      </a:r>
                      <a:r>
                        <a:rPr lang="en-US" baseline="0" dirty="0" smtClean="0"/>
                        <a:t> </a:t>
                      </a:r>
                      <a:r>
                        <a:rPr lang="en-US" baseline="0" dirty="0" err="1" smtClean="0"/>
                        <a:t>penelitian</a:t>
                      </a:r>
                      <a:r>
                        <a:rPr lang="en-US" baseline="0" dirty="0" smtClean="0"/>
                        <a:t> yang </a:t>
                      </a:r>
                      <a:r>
                        <a:rPr lang="en-US" baseline="0" dirty="0" err="1" smtClean="0"/>
                        <a:t>canggih</a:t>
                      </a:r>
                      <a:r>
                        <a:rPr lang="en-US" baseline="0" dirty="0" smtClean="0"/>
                        <a:t>. </a:t>
                      </a:r>
                      <a:endParaRPr lang="en-US" dirty="0"/>
                    </a:p>
                  </a:txBody>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2852"/>
            <a:ext cx="9144000" cy="439718"/>
          </a:xfrm>
          <a:solidFill>
            <a:srgbClr val="FF9933"/>
          </a:solidFill>
        </p:spPr>
        <p:txBody>
          <a:bodyPr>
            <a:noAutofit/>
          </a:bodyPr>
          <a:lstStyle/>
          <a:p>
            <a:r>
              <a:rPr lang="id-ID" sz="2800" b="1" dirty="0" smtClean="0">
                <a:latin typeface="Arial" pitchFamily="34" charset="0"/>
                <a:cs typeface="Arial" pitchFamily="34" charset="0"/>
              </a:rPr>
              <a:t>Mazhab Ilmu Manajemen</a:t>
            </a:r>
            <a:endParaRPr lang="id-ID" sz="2800" b="1" dirty="0">
              <a:latin typeface="Arial" pitchFamily="34" charset="0"/>
              <a:cs typeface="Arial" pitchFamily="34" charset="0"/>
            </a:endParaRPr>
          </a:p>
        </p:txBody>
      </p:sp>
      <p:sp>
        <p:nvSpPr>
          <p:cNvPr id="3" name="Content Placeholder 2"/>
          <p:cNvSpPr>
            <a:spLocks noGrp="1"/>
          </p:cNvSpPr>
          <p:nvPr>
            <p:ph idx="1"/>
          </p:nvPr>
        </p:nvSpPr>
        <p:spPr>
          <a:xfrm>
            <a:off x="0" y="785794"/>
            <a:ext cx="9144000" cy="6072206"/>
          </a:xfrm>
          <a:solidFill>
            <a:srgbClr val="FFFF00"/>
          </a:solidFill>
        </p:spPr>
        <p:txBody>
          <a:bodyPr>
            <a:normAutofit/>
          </a:bodyPr>
          <a:lstStyle/>
          <a:p>
            <a:pPr>
              <a:buNone/>
            </a:pPr>
            <a:r>
              <a:rPr lang="id-ID" sz="2400" b="1" dirty="0" smtClean="0">
                <a:latin typeface="Arial" pitchFamily="34" charset="0"/>
                <a:cs typeface="Arial" pitchFamily="34" charset="0"/>
              </a:rPr>
              <a:t>Munculnya mazhab ilmu manajemen dilatar belakangi oleh lahirnya riset operasi, (operation Research/OR) yang dibentuk oleh pemerintahan inggris untuk menghadapi sejumlah permasalahan baru yang rumit dalam peperangan yang segera harus dipecahkan</a:t>
            </a:r>
            <a:r>
              <a:rPr lang="id-ID" sz="2000" b="1" dirty="0" smtClean="0">
                <a:latin typeface="Arial" pitchFamily="34" charset="0"/>
                <a:cs typeface="Arial" pitchFamily="34" charset="0"/>
              </a:rPr>
              <a:t> </a:t>
            </a:r>
            <a:r>
              <a:rPr lang="id-ID" sz="2400" b="1" dirty="0" smtClean="0">
                <a:latin typeface="Arial" pitchFamily="34" charset="0"/>
                <a:cs typeface="Arial" pitchFamily="34" charset="0"/>
              </a:rPr>
              <a:t>pada permulaan perang dunia ke 2 dengan dibentuk OR yang terdiri atas ahli metematik, ahli fisika, dan ahli lainya. Ingggris mampu mencapai terobosan teknologi dan strategi yang penting, Untuk memecahkan permasalahan yang sama, dalam dunia industri. Amerika Serikat membentuk tim OR  yang sesuai dengan model inggris. (H.B. SISWANTO. Hal 38)</a:t>
            </a:r>
            <a:endParaRPr lang="id-ID" sz="2400"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ppt_x"/>
                                          </p:val>
                                        </p:tav>
                                        <p:tav tm="100000">
                                          <p:val>
                                            <p:strVal val="#ppt_x"/>
                                          </p:val>
                                        </p:tav>
                                      </p:tavLst>
                                    </p:anim>
                                    <p:anim calcmode="lin" valueType="num">
                                      <p:cBhvr additive="base">
                                        <p:cTn id="8" dur="2000" fill="hold"/>
                                        <p:tgtEl>
                                          <p:spTgt spid="2"/>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2000" fill="hold"/>
                                        <p:tgtEl>
                                          <p:spTgt spid="3">
                                            <p:bg/>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bg/>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1414"/>
            <a:ext cx="9144000" cy="500066"/>
          </a:xfrm>
        </p:spPr>
        <p:txBody>
          <a:bodyPr>
            <a:normAutofit/>
          </a:bodyPr>
          <a:lstStyle/>
          <a:p>
            <a:pPr algn="l"/>
            <a:r>
              <a:rPr lang="id-ID" sz="2400" dirty="0" smtClean="0">
                <a:latin typeface="Arial" pitchFamily="34" charset="0"/>
                <a:cs typeface="Arial" pitchFamily="34" charset="0"/>
              </a:rPr>
              <a:t>Soal :</a:t>
            </a:r>
            <a:endParaRPr lang="id-ID" sz="2400" dirty="0">
              <a:latin typeface="Arial" pitchFamily="34" charset="0"/>
              <a:cs typeface="Arial" pitchFamily="34" charset="0"/>
            </a:endParaRPr>
          </a:p>
        </p:txBody>
      </p:sp>
      <p:sp>
        <p:nvSpPr>
          <p:cNvPr id="3" name="Content Placeholder 2"/>
          <p:cNvSpPr>
            <a:spLocks noGrp="1"/>
          </p:cNvSpPr>
          <p:nvPr>
            <p:ph idx="1"/>
          </p:nvPr>
        </p:nvSpPr>
        <p:spPr>
          <a:xfrm>
            <a:off x="0" y="571480"/>
            <a:ext cx="9144000" cy="5626121"/>
          </a:xfrm>
        </p:spPr>
        <p:txBody>
          <a:bodyPr>
            <a:normAutofit/>
          </a:bodyPr>
          <a:lstStyle/>
          <a:p>
            <a:pPr marL="457200" indent="-457200">
              <a:buFont typeface="+mj-lt"/>
              <a:buAutoNum type="arabicPeriod"/>
            </a:pPr>
            <a:r>
              <a:rPr lang="id-ID" sz="2000" dirty="0" smtClean="0">
                <a:latin typeface="Arial" pitchFamily="34" charset="0"/>
                <a:cs typeface="Arial" pitchFamily="34" charset="0"/>
              </a:rPr>
              <a:t>Mulai kapan keberadaan manjemen tersebut berada diantara lingkungan kita.</a:t>
            </a:r>
          </a:p>
          <a:p>
            <a:pPr marL="457200" indent="-457200">
              <a:buFont typeface="+mj-lt"/>
              <a:buAutoNum type="arabicPeriod"/>
            </a:pPr>
            <a:r>
              <a:rPr lang="id-ID" sz="2000" dirty="0" smtClean="0">
                <a:latin typeface="Arial" pitchFamily="34" charset="0"/>
                <a:cs typeface="Arial" pitchFamily="34" charset="0"/>
              </a:rPr>
              <a:t> Mulai kapan perkembangan manajemen ilmiah di lakukan oleh para ahli ?</a:t>
            </a:r>
          </a:p>
          <a:p>
            <a:pPr marL="457200" indent="-457200">
              <a:buFont typeface="+mj-lt"/>
              <a:buAutoNum type="arabicPeriod"/>
            </a:pPr>
            <a:r>
              <a:rPr lang="id-ID" sz="2000" dirty="0" smtClean="0">
                <a:latin typeface="Arial" pitchFamily="34" charset="0"/>
                <a:cs typeface="Arial" pitchFamily="34" charset="0"/>
              </a:rPr>
              <a:t>Kontri busi apa yang dilakukan oleh robert  owen dan charles babage  terhadap perkembangan manajemen ilmiah klasik. ?</a:t>
            </a:r>
          </a:p>
          <a:p>
            <a:pPr marL="457200" indent="-457200">
              <a:buFont typeface="+mj-lt"/>
              <a:buAutoNum type="arabicPeriod"/>
            </a:pPr>
            <a:r>
              <a:rPr lang="id-ID" sz="2000" dirty="0" smtClean="0">
                <a:latin typeface="Arial" pitchFamily="34" charset="0"/>
                <a:cs typeface="Arial" pitchFamily="34" charset="0"/>
              </a:rPr>
              <a:t>Coba saudara tuliskan empat prinsif manajemen menurut Prederik R. Taylor. ?</a:t>
            </a:r>
          </a:p>
          <a:p>
            <a:pPr marL="457200" indent="-457200">
              <a:buFont typeface="+mj-lt"/>
              <a:buAutoNum type="arabicPeriod"/>
            </a:pPr>
            <a:r>
              <a:rPr lang="id-ID" sz="2000" dirty="0" smtClean="0">
                <a:latin typeface="Arial" pitchFamily="34" charset="0"/>
                <a:cs typeface="Arial" pitchFamily="34" charset="0"/>
              </a:rPr>
              <a:t>Coba saudar tuliskan 4 variabel yang diperhatikan dalam manajemen ilmiah ?</a:t>
            </a:r>
          </a:p>
          <a:p>
            <a:pPr marL="457200" indent="-457200">
              <a:buFont typeface="+mj-lt"/>
              <a:buAutoNum type="arabicPeriod"/>
            </a:pPr>
            <a:r>
              <a:rPr lang="id-ID" sz="2000" dirty="0" smtClean="0">
                <a:latin typeface="Arial" pitchFamily="34" charset="0"/>
                <a:cs typeface="Arial" pitchFamily="34" charset="0"/>
              </a:rPr>
              <a:t>Coba saudara gambarkan suatu organisasi sebagai suatu sistem yang saling terkait.?</a:t>
            </a:r>
            <a:r>
              <a:rPr lang="en-US" sz="2000" dirty="0" smtClean="0"/>
              <a:t> </a:t>
            </a:r>
            <a:endParaRPr lang="id-ID" sz="2000" dirty="0" smtClean="0"/>
          </a:p>
          <a:p>
            <a:pPr marL="457200" indent="-457200">
              <a:buNone/>
            </a:pPr>
            <a:endParaRPr lang="id-ID" sz="2000" dirty="0" smtClean="0">
              <a:latin typeface="Arial" pitchFamily="34" charset="0"/>
              <a:cs typeface="Arial" pitchFamily="34" charset="0"/>
            </a:endParaRPr>
          </a:p>
          <a:p>
            <a:pPr marL="457200" indent="-457200">
              <a:buFont typeface="+mj-lt"/>
              <a:buAutoNum type="arabicPeriod"/>
            </a:pPr>
            <a:endParaRPr lang="id-ID" sz="2000" dirty="0" smtClean="0">
              <a:latin typeface="Arial" pitchFamily="34" charset="0"/>
              <a:cs typeface="Arial" pitchFamily="34" charset="0"/>
            </a:endParaRPr>
          </a:p>
          <a:p>
            <a:pPr marL="457200" indent="-457200">
              <a:buFont typeface="+mj-lt"/>
              <a:buAutoNum type="arabicPeriod"/>
            </a:pPr>
            <a:endParaRPr lang="id-ID" sz="2000" dirty="0" smtClean="0">
              <a:latin typeface="Arial" pitchFamily="34" charset="0"/>
              <a:cs typeface="Arial" pitchFamily="34" charset="0"/>
            </a:endParaRPr>
          </a:p>
          <a:p>
            <a:pPr marL="457200" indent="-457200">
              <a:buFont typeface="+mj-lt"/>
              <a:buAutoNum type="arabicPeriod"/>
            </a:pPr>
            <a:endParaRPr lang="id-ID" sz="20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
            <a:ext cx="9144000" cy="368280"/>
          </a:xfrm>
          <a:blipFill>
            <a:blip r:embed="rId4" cstate="print"/>
            <a:tile tx="0" ty="0" sx="100000" sy="100000" flip="none" algn="tl"/>
          </a:blipFill>
        </p:spPr>
        <p:txBody>
          <a:bodyPr>
            <a:noAutofit/>
          </a:bodyPr>
          <a:lstStyle/>
          <a:p>
            <a:pPr algn="l"/>
            <a:r>
              <a:rPr lang="en-US" sz="2800" b="1" dirty="0" smtClean="0">
                <a:solidFill>
                  <a:schemeClr val="tx1">
                    <a:lumMod val="85000"/>
                    <a:lumOff val="15000"/>
                  </a:schemeClr>
                </a:solidFill>
                <a:latin typeface="Arial" pitchFamily="34" charset="0"/>
                <a:cs typeface="Arial" pitchFamily="34" charset="0"/>
              </a:rPr>
              <a:t>A. </a:t>
            </a:r>
            <a:r>
              <a:rPr lang="en-US" sz="2800" b="1" dirty="0" err="1" smtClean="0">
                <a:solidFill>
                  <a:schemeClr val="tx1">
                    <a:lumMod val="85000"/>
                    <a:lumOff val="15000"/>
                  </a:schemeClr>
                </a:solidFill>
                <a:latin typeface="Arial" pitchFamily="34" charset="0"/>
                <a:cs typeface="Arial" pitchFamily="34" charset="0"/>
              </a:rPr>
              <a:t>Sejarah</a:t>
            </a:r>
            <a:r>
              <a:rPr lang="en-US" sz="2800" b="1" dirty="0" smtClean="0">
                <a:solidFill>
                  <a:schemeClr val="tx1">
                    <a:lumMod val="85000"/>
                    <a:lumOff val="15000"/>
                  </a:schemeClr>
                </a:solidFill>
                <a:latin typeface="Arial" pitchFamily="34" charset="0"/>
                <a:cs typeface="Arial" pitchFamily="34" charset="0"/>
              </a:rPr>
              <a:t> </a:t>
            </a:r>
            <a:r>
              <a:rPr lang="en-US" sz="2800" b="1" dirty="0" err="1" smtClean="0">
                <a:solidFill>
                  <a:schemeClr val="tx1">
                    <a:lumMod val="85000"/>
                    <a:lumOff val="15000"/>
                  </a:schemeClr>
                </a:solidFill>
                <a:latin typeface="Arial" pitchFamily="34" charset="0"/>
                <a:cs typeface="Arial" pitchFamily="34" charset="0"/>
              </a:rPr>
              <a:t>perkembangan</a:t>
            </a:r>
            <a:r>
              <a:rPr lang="en-US" sz="2800" b="1" dirty="0" smtClean="0">
                <a:solidFill>
                  <a:schemeClr val="tx1">
                    <a:lumMod val="85000"/>
                    <a:lumOff val="15000"/>
                  </a:schemeClr>
                </a:solidFill>
                <a:latin typeface="Arial" pitchFamily="34" charset="0"/>
                <a:cs typeface="Arial" pitchFamily="34" charset="0"/>
              </a:rPr>
              <a:t> </a:t>
            </a:r>
            <a:r>
              <a:rPr lang="en-US" sz="2800" b="1" dirty="0" err="1" smtClean="0">
                <a:solidFill>
                  <a:schemeClr val="tx1">
                    <a:lumMod val="85000"/>
                    <a:lumOff val="15000"/>
                  </a:schemeClr>
                </a:solidFill>
                <a:latin typeface="Arial" pitchFamily="34" charset="0"/>
                <a:cs typeface="Arial" pitchFamily="34" charset="0"/>
              </a:rPr>
              <a:t>Manajemen</a:t>
            </a:r>
            <a:r>
              <a:rPr lang="en-US" sz="2800" b="1" dirty="0" smtClean="0">
                <a:solidFill>
                  <a:schemeClr val="tx1">
                    <a:lumMod val="85000"/>
                    <a:lumOff val="15000"/>
                  </a:schemeClr>
                </a:solidFill>
                <a:latin typeface="Arial" pitchFamily="34" charset="0"/>
                <a:cs typeface="Arial" pitchFamily="34" charset="0"/>
              </a:rPr>
              <a:t>.</a:t>
            </a:r>
            <a:endParaRPr lang="en-US" sz="2800" b="1" dirty="0">
              <a:solidFill>
                <a:schemeClr val="tx1">
                  <a:lumMod val="85000"/>
                  <a:lumOff val="15000"/>
                </a:schemeClr>
              </a:solidFill>
              <a:latin typeface="Arial" pitchFamily="34" charset="0"/>
              <a:cs typeface="Arial" pitchFamily="34" charset="0"/>
            </a:endParaRPr>
          </a:p>
        </p:txBody>
      </p:sp>
      <p:sp>
        <p:nvSpPr>
          <p:cNvPr id="3" name="Content Placeholder 2"/>
          <p:cNvSpPr>
            <a:spLocks noGrp="1"/>
          </p:cNvSpPr>
          <p:nvPr>
            <p:ph idx="1"/>
          </p:nvPr>
        </p:nvSpPr>
        <p:spPr>
          <a:xfrm>
            <a:off x="0" y="428604"/>
            <a:ext cx="9144000" cy="6429396"/>
          </a:xfrm>
          <a:blipFill>
            <a:blip r:embed="rId5" cstate="print"/>
            <a:tile tx="0" ty="0" sx="100000" sy="100000" flip="none" algn="tl"/>
          </a:blipFill>
        </p:spPr>
        <p:txBody>
          <a:bodyPr>
            <a:normAutofit lnSpcReduction="10000"/>
          </a:bodyPr>
          <a:lstStyle/>
          <a:p>
            <a:pPr>
              <a:buNone/>
            </a:pPr>
            <a:r>
              <a:rPr lang="en-US" dirty="0" err="1" smtClean="0">
                <a:solidFill>
                  <a:srgbClr val="FFFF00"/>
                </a:solidFill>
              </a:rPr>
              <a:t>Sejarah</a:t>
            </a:r>
            <a:r>
              <a:rPr lang="en-US" dirty="0" smtClean="0">
                <a:solidFill>
                  <a:srgbClr val="FFFF00"/>
                </a:solidFill>
              </a:rPr>
              <a:t> </a:t>
            </a:r>
            <a:r>
              <a:rPr lang="en-US" dirty="0" err="1" smtClean="0">
                <a:solidFill>
                  <a:srgbClr val="FFFF00"/>
                </a:solidFill>
              </a:rPr>
              <a:t>perkembangan</a:t>
            </a:r>
            <a:r>
              <a:rPr lang="en-US" dirty="0" smtClean="0">
                <a:solidFill>
                  <a:srgbClr val="FFFF00"/>
                </a:solidFill>
              </a:rPr>
              <a:t>  </a:t>
            </a:r>
            <a:r>
              <a:rPr lang="en-US" dirty="0" err="1" smtClean="0">
                <a:solidFill>
                  <a:srgbClr val="FFFF00"/>
                </a:solidFill>
              </a:rPr>
              <a:t>manajemen</a:t>
            </a:r>
            <a:r>
              <a:rPr lang="en-US" dirty="0" smtClean="0">
                <a:solidFill>
                  <a:srgbClr val="FFFF00"/>
                </a:solidFill>
              </a:rPr>
              <a:t> </a:t>
            </a:r>
            <a:r>
              <a:rPr lang="en-US" dirty="0" err="1" smtClean="0">
                <a:solidFill>
                  <a:srgbClr val="FFFF00"/>
                </a:solidFill>
              </a:rPr>
              <a:t>tidak</a:t>
            </a:r>
            <a:r>
              <a:rPr lang="en-US" dirty="0" smtClean="0">
                <a:solidFill>
                  <a:srgbClr val="FFFF00"/>
                </a:solidFill>
              </a:rPr>
              <a:t> </a:t>
            </a:r>
            <a:r>
              <a:rPr lang="en-US" dirty="0" err="1" smtClean="0">
                <a:solidFill>
                  <a:srgbClr val="FFFF00"/>
                </a:solidFill>
              </a:rPr>
              <a:t>jauh</a:t>
            </a:r>
            <a:r>
              <a:rPr lang="en-US" dirty="0" smtClean="0">
                <a:solidFill>
                  <a:srgbClr val="FFFF00"/>
                </a:solidFill>
              </a:rPr>
              <a:t> </a:t>
            </a:r>
            <a:r>
              <a:rPr lang="en-US" dirty="0" err="1" smtClean="0">
                <a:solidFill>
                  <a:srgbClr val="FFFF00"/>
                </a:solidFill>
              </a:rPr>
              <a:t>bebeda</a:t>
            </a:r>
            <a:r>
              <a:rPr lang="en-US" dirty="0" smtClean="0">
                <a:solidFill>
                  <a:srgbClr val="FFFF00"/>
                </a:solidFill>
              </a:rPr>
              <a:t> </a:t>
            </a:r>
            <a:r>
              <a:rPr lang="en-US" dirty="0" err="1" smtClean="0">
                <a:solidFill>
                  <a:srgbClr val="FFFF00"/>
                </a:solidFill>
              </a:rPr>
              <a:t>dengan</a:t>
            </a:r>
            <a:r>
              <a:rPr lang="en-US" dirty="0" smtClean="0">
                <a:solidFill>
                  <a:srgbClr val="FFFF00"/>
                </a:solidFill>
              </a:rPr>
              <a:t> </a:t>
            </a:r>
            <a:r>
              <a:rPr lang="en-US" dirty="0" err="1" smtClean="0">
                <a:solidFill>
                  <a:srgbClr val="FFFF00"/>
                </a:solidFill>
              </a:rPr>
              <a:t>perkembangan</a:t>
            </a:r>
            <a:r>
              <a:rPr lang="en-US" dirty="0" smtClean="0">
                <a:solidFill>
                  <a:srgbClr val="FFFF00"/>
                </a:solidFill>
              </a:rPr>
              <a:t> </a:t>
            </a:r>
            <a:r>
              <a:rPr lang="en-US" dirty="0" err="1" smtClean="0">
                <a:solidFill>
                  <a:srgbClr val="FFFF00"/>
                </a:solidFill>
              </a:rPr>
              <a:t>manusia</a:t>
            </a:r>
            <a:r>
              <a:rPr lang="en-US" dirty="0" smtClean="0">
                <a:solidFill>
                  <a:srgbClr val="FFFF00"/>
                </a:solidFill>
              </a:rPr>
              <a:t> </a:t>
            </a:r>
            <a:r>
              <a:rPr lang="en-US" dirty="0" err="1" smtClean="0">
                <a:solidFill>
                  <a:srgbClr val="FFFF00"/>
                </a:solidFill>
              </a:rPr>
              <a:t>itu</a:t>
            </a:r>
            <a:r>
              <a:rPr lang="en-US" dirty="0" smtClean="0">
                <a:solidFill>
                  <a:srgbClr val="FFFF00"/>
                </a:solidFill>
              </a:rPr>
              <a:t> </a:t>
            </a:r>
            <a:r>
              <a:rPr lang="en-US" dirty="0" err="1" smtClean="0">
                <a:solidFill>
                  <a:srgbClr val="FFFF00"/>
                </a:solidFill>
              </a:rPr>
              <a:t>sendiri</a:t>
            </a:r>
            <a:r>
              <a:rPr lang="en-US" dirty="0" smtClean="0">
                <a:solidFill>
                  <a:srgbClr val="FFFF00"/>
                </a:solidFill>
              </a:rPr>
              <a:t>. </a:t>
            </a:r>
            <a:r>
              <a:rPr lang="en-US" dirty="0" err="1" smtClean="0">
                <a:solidFill>
                  <a:srgbClr val="FFFF00"/>
                </a:solidFill>
              </a:rPr>
              <a:t>Artinya</a:t>
            </a:r>
            <a:r>
              <a:rPr lang="en-US" dirty="0" smtClean="0">
                <a:solidFill>
                  <a:srgbClr val="FFFF00"/>
                </a:solidFill>
              </a:rPr>
              <a:t> </a:t>
            </a:r>
            <a:r>
              <a:rPr lang="en-US" dirty="0" err="1" smtClean="0">
                <a:solidFill>
                  <a:srgbClr val="FFFF00"/>
                </a:solidFill>
              </a:rPr>
              <a:t>manajemen</a:t>
            </a:r>
            <a:r>
              <a:rPr lang="en-US" dirty="0" smtClean="0">
                <a:solidFill>
                  <a:srgbClr val="FFFF00"/>
                </a:solidFill>
              </a:rPr>
              <a:t> </a:t>
            </a:r>
            <a:r>
              <a:rPr lang="en-US" dirty="0" err="1" smtClean="0">
                <a:solidFill>
                  <a:srgbClr val="FFFF00"/>
                </a:solidFill>
              </a:rPr>
              <a:t>telah</a:t>
            </a:r>
            <a:r>
              <a:rPr lang="en-US" dirty="0" smtClean="0">
                <a:solidFill>
                  <a:srgbClr val="FFFF00"/>
                </a:solidFill>
              </a:rPr>
              <a:t> </a:t>
            </a:r>
            <a:r>
              <a:rPr lang="en-US" dirty="0" err="1" smtClean="0">
                <a:solidFill>
                  <a:srgbClr val="FFFF00"/>
                </a:solidFill>
              </a:rPr>
              <a:t>berlangsung</a:t>
            </a:r>
            <a:r>
              <a:rPr lang="en-US" dirty="0" smtClean="0">
                <a:solidFill>
                  <a:srgbClr val="FFFF00"/>
                </a:solidFill>
              </a:rPr>
              <a:t> </a:t>
            </a:r>
            <a:r>
              <a:rPr lang="en-US" dirty="0" err="1" smtClean="0">
                <a:solidFill>
                  <a:srgbClr val="FFFF00"/>
                </a:solidFill>
              </a:rPr>
              <a:t>sejak</a:t>
            </a:r>
            <a:r>
              <a:rPr lang="en-US" dirty="0" smtClean="0">
                <a:solidFill>
                  <a:srgbClr val="FFFF00"/>
                </a:solidFill>
              </a:rPr>
              <a:t> </a:t>
            </a:r>
            <a:r>
              <a:rPr lang="en-US" dirty="0" err="1" smtClean="0">
                <a:solidFill>
                  <a:srgbClr val="FFFF00"/>
                </a:solidFill>
              </a:rPr>
              <a:t>manusia</a:t>
            </a:r>
            <a:r>
              <a:rPr lang="en-US" dirty="0" smtClean="0">
                <a:solidFill>
                  <a:srgbClr val="FFFF00"/>
                </a:solidFill>
              </a:rPr>
              <a:t> </a:t>
            </a:r>
            <a:r>
              <a:rPr lang="en-US" dirty="0" err="1" smtClean="0">
                <a:solidFill>
                  <a:srgbClr val="FFFF00"/>
                </a:solidFill>
              </a:rPr>
              <a:t>itu</a:t>
            </a:r>
            <a:r>
              <a:rPr lang="en-US" dirty="0" smtClean="0">
                <a:solidFill>
                  <a:srgbClr val="FFFF00"/>
                </a:solidFill>
              </a:rPr>
              <a:t> </a:t>
            </a:r>
            <a:r>
              <a:rPr lang="en-US" dirty="0" err="1" smtClean="0">
                <a:solidFill>
                  <a:srgbClr val="FFFF00"/>
                </a:solidFill>
              </a:rPr>
              <a:t>berada</a:t>
            </a:r>
            <a:r>
              <a:rPr lang="en-US" dirty="0" smtClean="0">
                <a:solidFill>
                  <a:srgbClr val="FFFF00"/>
                </a:solidFill>
              </a:rPr>
              <a:t> </a:t>
            </a:r>
            <a:r>
              <a:rPr lang="en-US" dirty="0" err="1" smtClean="0">
                <a:solidFill>
                  <a:srgbClr val="FFFF00"/>
                </a:solidFill>
              </a:rPr>
              <a:t>di</a:t>
            </a:r>
            <a:r>
              <a:rPr lang="en-US" dirty="0" smtClean="0">
                <a:solidFill>
                  <a:srgbClr val="FFFF00"/>
                </a:solidFill>
              </a:rPr>
              <a:t> </a:t>
            </a:r>
            <a:r>
              <a:rPr lang="en-US" dirty="0" err="1" smtClean="0">
                <a:solidFill>
                  <a:srgbClr val="FFFF00"/>
                </a:solidFill>
              </a:rPr>
              <a:t>bumi</a:t>
            </a:r>
            <a:r>
              <a:rPr lang="en-US" dirty="0" smtClean="0">
                <a:solidFill>
                  <a:srgbClr val="FFFF00"/>
                </a:solidFill>
              </a:rPr>
              <a:t> </a:t>
            </a:r>
            <a:r>
              <a:rPr lang="en-US" dirty="0" err="1" smtClean="0">
                <a:solidFill>
                  <a:srgbClr val="FFFF00"/>
                </a:solidFill>
              </a:rPr>
              <a:t>ini</a:t>
            </a:r>
            <a:r>
              <a:rPr lang="en-US" dirty="0" smtClean="0">
                <a:solidFill>
                  <a:srgbClr val="FFFF00"/>
                </a:solidFill>
              </a:rPr>
              <a:t>. </a:t>
            </a:r>
            <a:r>
              <a:rPr lang="en-US" dirty="0" err="1" smtClean="0">
                <a:solidFill>
                  <a:srgbClr val="FFFF00"/>
                </a:solidFill>
              </a:rPr>
              <a:t>Seiring</a:t>
            </a:r>
            <a:r>
              <a:rPr lang="en-US" dirty="0" smtClean="0">
                <a:solidFill>
                  <a:srgbClr val="FFFF00"/>
                </a:solidFill>
              </a:rPr>
              <a:t> </a:t>
            </a:r>
            <a:r>
              <a:rPr lang="en-US" dirty="0" err="1" smtClean="0">
                <a:solidFill>
                  <a:srgbClr val="FFFF00"/>
                </a:solidFill>
              </a:rPr>
              <a:t>dengan</a:t>
            </a:r>
            <a:r>
              <a:rPr lang="en-US" dirty="0" smtClean="0">
                <a:solidFill>
                  <a:srgbClr val="FFFF00"/>
                </a:solidFill>
              </a:rPr>
              <a:t> </a:t>
            </a:r>
            <a:r>
              <a:rPr lang="en-US" dirty="0" err="1" smtClean="0">
                <a:solidFill>
                  <a:srgbClr val="FFFF00"/>
                </a:solidFill>
              </a:rPr>
              <a:t>perekembangan</a:t>
            </a:r>
            <a:r>
              <a:rPr lang="en-US" dirty="0" smtClean="0">
                <a:solidFill>
                  <a:srgbClr val="FFFF00"/>
                </a:solidFill>
              </a:rPr>
              <a:t>  </a:t>
            </a:r>
            <a:r>
              <a:rPr lang="en-US" dirty="0" err="1" smtClean="0">
                <a:solidFill>
                  <a:srgbClr val="FFFF00"/>
                </a:solidFill>
              </a:rPr>
              <a:t>dan</a:t>
            </a:r>
            <a:r>
              <a:rPr lang="en-US" dirty="0" smtClean="0">
                <a:solidFill>
                  <a:srgbClr val="FFFF00"/>
                </a:solidFill>
              </a:rPr>
              <a:t> </a:t>
            </a:r>
            <a:r>
              <a:rPr lang="en-US" dirty="0" err="1" smtClean="0">
                <a:solidFill>
                  <a:srgbClr val="FFFF00"/>
                </a:solidFill>
              </a:rPr>
              <a:t>tuntutan</a:t>
            </a:r>
            <a:r>
              <a:rPr lang="en-US" dirty="0" smtClean="0">
                <a:solidFill>
                  <a:srgbClr val="FFFF00"/>
                </a:solidFill>
              </a:rPr>
              <a:t> </a:t>
            </a:r>
            <a:r>
              <a:rPr lang="en-US" dirty="0" err="1" smtClean="0">
                <a:solidFill>
                  <a:srgbClr val="FFFF00"/>
                </a:solidFill>
              </a:rPr>
              <a:t>manusia</a:t>
            </a:r>
            <a:r>
              <a:rPr lang="en-US" dirty="0" smtClean="0">
                <a:solidFill>
                  <a:srgbClr val="FFFF00"/>
                </a:solidFill>
              </a:rPr>
              <a:t> </a:t>
            </a:r>
            <a:r>
              <a:rPr lang="en-US" dirty="0" err="1" smtClean="0">
                <a:solidFill>
                  <a:srgbClr val="FFFF00"/>
                </a:solidFill>
              </a:rPr>
              <a:t>untuk</a:t>
            </a:r>
            <a:r>
              <a:rPr lang="en-US" dirty="0" smtClean="0">
                <a:solidFill>
                  <a:srgbClr val="FFFF00"/>
                </a:solidFill>
              </a:rPr>
              <a:t> </a:t>
            </a:r>
            <a:r>
              <a:rPr lang="en-US" dirty="0" err="1" smtClean="0">
                <a:solidFill>
                  <a:srgbClr val="FFFF00"/>
                </a:solidFill>
              </a:rPr>
              <a:t>memenuhi</a:t>
            </a:r>
            <a:r>
              <a:rPr lang="en-US" dirty="0" smtClean="0">
                <a:solidFill>
                  <a:srgbClr val="FFFF00"/>
                </a:solidFill>
              </a:rPr>
              <a:t> </a:t>
            </a:r>
            <a:r>
              <a:rPr lang="en-US" dirty="0" err="1" smtClean="0">
                <a:solidFill>
                  <a:srgbClr val="FFFF00"/>
                </a:solidFill>
              </a:rPr>
              <a:t>kebutuan</a:t>
            </a:r>
            <a:r>
              <a:rPr lang="en-US" dirty="0" smtClean="0">
                <a:solidFill>
                  <a:srgbClr val="FFFF00"/>
                </a:solidFill>
              </a:rPr>
              <a:t> </a:t>
            </a:r>
            <a:r>
              <a:rPr lang="en-US" dirty="0" err="1" smtClean="0">
                <a:solidFill>
                  <a:srgbClr val="FFFF00"/>
                </a:solidFill>
              </a:rPr>
              <a:t>hidupnya</a:t>
            </a:r>
            <a:r>
              <a:rPr lang="en-US" dirty="0" smtClean="0">
                <a:solidFill>
                  <a:srgbClr val="FFFF00"/>
                </a:solidFill>
              </a:rPr>
              <a:t>.</a:t>
            </a:r>
          </a:p>
          <a:p>
            <a:pPr>
              <a:buNone/>
            </a:pPr>
            <a:r>
              <a:rPr lang="en-US" dirty="0" err="1" smtClean="0">
                <a:solidFill>
                  <a:srgbClr val="FFFF00"/>
                </a:solidFill>
              </a:rPr>
              <a:t>Mempelajari</a:t>
            </a:r>
            <a:r>
              <a:rPr lang="en-US" dirty="0" smtClean="0">
                <a:solidFill>
                  <a:srgbClr val="FFFF00"/>
                </a:solidFill>
              </a:rPr>
              <a:t> </a:t>
            </a:r>
            <a:r>
              <a:rPr lang="en-US" dirty="0" err="1" smtClean="0">
                <a:solidFill>
                  <a:srgbClr val="FFFF00"/>
                </a:solidFill>
              </a:rPr>
              <a:t>sejarah</a:t>
            </a:r>
            <a:r>
              <a:rPr lang="en-US" dirty="0" smtClean="0">
                <a:solidFill>
                  <a:srgbClr val="FFFF00"/>
                </a:solidFill>
              </a:rPr>
              <a:t> </a:t>
            </a:r>
            <a:r>
              <a:rPr lang="en-US" dirty="0" err="1" smtClean="0">
                <a:solidFill>
                  <a:srgbClr val="FFFF00"/>
                </a:solidFill>
              </a:rPr>
              <a:t>manajemen</a:t>
            </a:r>
            <a:r>
              <a:rPr lang="en-US" dirty="0" smtClean="0">
                <a:solidFill>
                  <a:srgbClr val="FFFF00"/>
                </a:solidFill>
              </a:rPr>
              <a:t>  </a:t>
            </a:r>
            <a:r>
              <a:rPr lang="en-US" dirty="0" err="1" smtClean="0">
                <a:solidFill>
                  <a:srgbClr val="FFFF00"/>
                </a:solidFill>
              </a:rPr>
              <a:t>sangat</a:t>
            </a:r>
            <a:r>
              <a:rPr lang="en-US" dirty="0" smtClean="0">
                <a:solidFill>
                  <a:srgbClr val="FFFF00"/>
                </a:solidFill>
              </a:rPr>
              <a:t> </a:t>
            </a:r>
            <a:r>
              <a:rPr lang="en-US" dirty="0" err="1" smtClean="0">
                <a:solidFill>
                  <a:srgbClr val="FFFF00"/>
                </a:solidFill>
              </a:rPr>
              <a:t>penting</a:t>
            </a:r>
            <a:r>
              <a:rPr lang="en-US" dirty="0" smtClean="0">
                <a:solidFill>
                  <a:srgbClr val="FFFF00"/>
                </a:solidFill>
              </a:rPr>
              <a:t> </a:t>
            </a:r>
            <a:r>
              <a:rPr lang="en-US" dirty="0" err="1" smtClean="0">
                <a:solidFill>
                  <a:srgbClr val="FFFF00"/>
                </a:solidFill>
              </a:rPr>
              <a:t>bagi</a:t>
            </a:r>
            <a:r>
              <a:rPr lang="en-US" dirty="0" smtClean="0">
                <a:solidFill>
                  <a:srgbClr val="FFFF00"/>
                </a:solidFill>
              </a:rPr>
              <a:t> </a:t>
            </a:r>
            <a:r>
              <a:rPr lang="en-US" dirty="0" err="1" smtClean="0">
                <a:solidFill>
                  <a:srgbClr val="FFFF00"/>
                </a:solidFill>
              </a:rPr>
              <a:t>kita</a:t>
            </a:r>
            <a:r>
              <a:rPr lang="en-US" dirty="0" smtClean="0">
                <a:solidFill>
                  <a:srgbClr val="FFFF00"/>
                </a:solidFill>
              </a:rPr>
              <a:t> </a:t>
            </a:r>
            <a:r>
              <a:rPr lang="en-US" dirty="0" err="1" smtClean="0">
                <a:solidFill>
                  <a:srgbClr val="FFFF00"/>
                </a:solidFill>
              </a:rPr>
              <a:t>untuk</a:t>
            </a:r>
            <a:r>
              <a:rPr lang="en-US" dirty="0" smtClean="0">
                <a:solidFill>
                  <a:srgbClr val="FFFF00"/>
                </a:solidFill>
              </a:rPr>
              <a:t> </a:t>
            </a:r>
            <a:r>
              <a:rPr lang="en-US" dirty="0" err="1" smtClean="0">
                <a:solidFill>
                  <a:srgbClr val="FFFF00"/>
                </a:solidFill>
              </a:rPr>
              <a:t>dapat</a:t>
            </a:r>
            <a:r>
              <a:rPr lang="en-US" dirty="0" smtClean="0">
                <a:solidFill>
                  <a:srgbClr val="FFFF00"/>
                </a:solidFill>
              </a:rPr>
              <a:t> </a:t>
            </a:r>
            <a:r>
              <a:rPr lang="en-US" dirty="0" err="1" smtClean="0">
                <a:solidFill>
                  <a:srgbClr val="FFFF00"/>
                </a:solidFill>
              </a:rPr>
              <a:t>memperoleh</a:t>
            </a:r>
            <a:r>
              <a:rPr lang="en-US" dirty="0" smtClean="0">
                <a:solidFill>
                  <a:srgbClr val="FFFF00"/>
                </a:solidFill>
              </a:rPr>
              <a:t> </a:t>
            </a:r>
            <a:r>
              <a:rPr lang="en-US" dirty="0" err="1" smtClean="0">
                <a:solidFill>
                  <a:srgbClr val="FFFF00"/>
                </a:solidFill>
              </a:rPr>
              <a:t>gambaran</a:t>
            </a:r>
            <a:r>
              <a:rPr lang="en-US" dirty="0" smtClean="0">
                <a:solidFill>
                  <a:srgbClr val="FFFF00"/>
                </a:solidFill>
              </a:rPr>
              <a:t> </a:t>
            </a:r>
            <a:r>
              <a:rPr lang="en-US" dirty="0" err="1" smtClean="0">
                <a:solidFill>
                  <a:srgbClr val="FFFF00"/>
                </a:solidFill>
              </a:rPr>
              <a:t>tentang</a:t>
            </a:r>
            <a:r>
              <a:rPr lang="en-US" dirty="0" smtClean="0">
                <a:solidFill>
                  <a:srgbClr val="FFFF00"/>
                </a:solidFill>
              </a:rPr>
              <a:t> </a:t>
            </a:r>
            <a:r>
              <a:rPr lang="en-US" dirty="0" err="1" smtClean="0">
                <a:solidFill>
                  <a:srgbClr val="FFFF00"/>
                </a:solidFill>
              </a:rPr>
              <a:t>bagaimana</a:t>
            </a:r>
            <a:r>
              <a:rPr lang="en-US" dirty="0" smtClean="0">
                <a:solidFill>
                  <a:srgbClr val="FFFF00"/>
                </a:solidFill>
              </a:rPr>
              <a:t> </a:t>
            </a:r>
            <a:r>
              <a:rPr lang="en-US" dirty="0" err="1" smtClean="0">
                <a:solidFill>
                  <a:srgbClr val="FFFF00"/>
                </a:solidFill>
              </a:rPr>
              <a:t>manajemen</a:t>
            </a:r>
            <a:r>
              <a:rPr lang="en-US" dirty="0" smtClean="0">
                <a:solidFill>
                  <a:srgbClr val="FFFF00"/>
                </a:solidFill>
              </a:rPr>
              <a:t> </a:t>
            </a:r>
            <a:r>
              <a:rPr lang="en-US" dirty="0" err="1" smtClean="0">
                <a:solidFill>
                  <a:srgbClr val="FFFF00"/>
                </a:solidFill>
              </a:rPr>
              <a:t>itu</a:t>
            </a:r>
            <a:r>
              <a:rPr lang="en-US" dirty="0" smtClean="0">
                <a:solidFill>
                  <a:srgbClr val="FFFF00"/>
                </a:solidFill>
              </a:rPr>
              <a:t> </a:t>
            </a:r>
            <a:r>
              <a:rPr lang="en-US" dirty="0" err="1" smtClean="0">
                <a:solidFill>
                  <a:srgbClr val="FFFF00"/>
                </a:solidFill>
              </a:rPr>
              <a:t>telah</a:t>
            </a:r>
            <a:r>
              <a:rPr lang="en-US" dirty="0" smtClean="0">
                <a:solidFill>
                  <a:srgbClr val="FFFF00"/>
                </a:solidFill>
              </a:rPr>
              <a:t> </a:t>
            </a:r>
            <a:r>
              <a:rPr lang="en-US" dirty="0" err="1" smtClean="0">
                <a:solidFill>
                  <a:srgbClr val="FFFF00"/>
                </a:solidFill>
              </a:rPr>
              <a:t>berlangsung</a:t>
            </a:r>
            <a:r>
              <a:rPr lang="en-US" dirty="0" smtClean="0">
                <a:solidFill>
                  <a:srgbClr val="FFFF00"/>
                </a:solidFill>
              </a:rPr>
              <a:t> </a:t>
            </a:r>
            <a:r>
              <a:rPr lang="en-US" dirty="0" err="1" smtClean="0">
                <a:solidFill>
                  <a:srgbClr val="FFFF00"/>
                </a:solidFill>
              </a:rPr>
              <a:t>masa</a:t>
            </a:r>
            <a:r>
              <a:rPr lang="en-US" dirty="0" smtClean="0">
                <a:solidFill>
                  <a:srgbClr val="FFFF00"/>
                </a:solidFill>
              </a:rPr>
              <a:t> </a:t>
            </a:r>
            <a:r>
              <a:rPr lang="en-US" dirty="0" err="1" smtClean="0">
                <a:solidFill>
                  <a:srgbClr val="FFFF00"/>
                </a:solidFill>
              </a:rPr>
              <a:t>lalu</a:t>
            </a:r>
            <a:r>
              <a:rPr lang="en-US" dirty="0" smtClean="0">
                <a:solidFill>
                  <a:srgbClr val="FFFF00"/>
                </a:solidFill>
              </a:rPr>
              <a:t> , </a:t>
            </a:r>
            <a:r>
              <a:rPr lang="en-US" dirty="0" err="1" smtClean="0">
                <a:solidFill>
                  <a:srgbClr val="FFFF00"/>
                </a:solidFill>
              </a:rPr>
              <a:t>bagaimana</a:t>
            </a:r>
            <a:r>
              <a:rPr lang="en-US" dirty="0" smtClean="0">
                <a:solidFill>
                  <a:srgbClr val="FFFF00"/>
                </a:solidFill>
              </a:rPr>
              <a:t> </a:t>
            </a:r>
            <a:r>
              <a:rPr lang="en-US" dirty="0" err="1" smtClean="0">
                <a:solidFill>
                  <a:srgbClr val="FFFF00"/>
                </a:solidFill>
              </a:rPr>
              <a:t>kemudian</a:t>
            </a:r>
            <a:r>
              <a:rPr lang="en-US" dirty="0" smtClean="0">
                <a:solidFill>
                  <a:srgbClr val="FFFF00"/>
                </a:solidFill>
              </a:rPr>
              <a:t> </a:t>
            </a:r>
            <a:r>
              <a:rPr lang="en-US" dirty="0" err="1" smtClean="0">
                <a:solidFill>
                  <a:srgbClr val="FFFF00"/>
                </a:solidFill>
              </a:rPr>
              <a:t>manajemen</a:t>
            </a:r>
            <a:r>
              <a:rPr lang="en-US" dirty="0" smtClean="0">
                <a:solidFill>
                  <a:srgbClr val="FFFF00"/>
                </a:solidFill>
              </a:rPr>
              <a:t> </a:t>
            </a:r>
            <a:r>
              <a:rPr lang="en-US" dirty="0" err="1" smtClean="0">
                <a:solidFill>
                  <a:srgbClr val="FFFF00"/>
                </a:solidFill>
              </a:rPr>
              <a:t>tersebut</a:t>
            </a:r>
            <a:r>
              <a:rPr lang="en-US" dirty="0" smtClean="0">
                <a:solidFill>
                  <a:srgbClr val="FFFF00"/>
                </a:solidFill>
              </a:rPr>
              <a:t> </a:t>
            </a:r>
            <a:r>
              <a:rPr lang="en-US" dirty="0" err="1" smtClean="0">
                <a:solidFill>
                  <a:srgbClr val="FFFF00"/>
                </a:solidFill>
              </a:rPr>
              <a:t>berkembang</a:t>
            </a:r>
            <a:r>
              <a:rPr lang="en-US" dirty="0" smtClean="0">
                <a:solidFill>
                  <a:srgbClr val="FFFF00"/>
                </a:solidFill>
              </a:rPr>
              <a:t>, </a:t>
            </a:r>
            <a:r>
              <a:rPr lang="en-US" dirty="0" err="1" smtClean="0">
                <a:solidFill>
                  <a:srgbClr val="FFFF00"/>
                </a:solidFill>
              </a:rPr>
              <a:t>prinsip-prinsip</a:t>
            </a:r>
            <a:r>
              <a:rPr lang="en-US" dirty="0" smtClean="0">
                <a:solidFill>
                  <a:srgbClr val="FFFF00"/>
                </a:solidFill>
              </a:rPr>
              <a:t> </a:t>
            </a:r>
            <a:r>
              <a:rPr lang="en-US" dirty="0" err="1" smtClean="0">
                <a:solidFill>
                  <a:srgbClr val="FFFF00"/>
                </a:solidFill>
              </a:rPr>
              <a:t>apa</a:t>
            </a:r>
            <a:r>
              <a:rPr lang="en-US" dirty="0" smtClean="0">
                <a:solidFill>
                  <a:srgbClr val="FFFF00"/>
                </a:solidFill>
              </a:rPr>
              <a:t>  yang </a:t>
            </a:r>
            <a:r>
              <a:rPr lang="en-US" dirty="0" err="1" smtClean="0">
                <a:solidFill>
                  <a:srgbClr val="FFFF00"/>
                </a:solidFill>
              </a:rPr>
              <a:t>dikembangkan</a:t>
            </a:r>
            <a:r>
              <a:rPr lang="en-US" dirty="0" smtClean="0">
                <a:solidFill>
                  <a:srgbClr val="FFFF00"/>
                </a:solidFill>
              </a:rPr>
              <a:t> </a:t>
            </a:r>
            <a:r>
              <a:rPr lang="en-US" dirty="0" err="1" smtClean="0">
                <a:solidFill>
                  <a:srgbClr val="FFFF00"/>
                </a:solidFill>
              </a:rPr>
              <a:t>pada</a:t>
            </a:r>
            <a:r>
              <a:rPr lang="en-US" dirty="0" smtClean="0">
                <a:solidFill>
                  <a:srgbClr val="FFFF00"/>
                </a:solidFill>
              </a:rPr>
              <a:t> </a:t>
            </a:r>
            <a:r>
              <a:rPr lang="en-US" dirty="0" err="1" smtClean="0">
                <a:solidFill>
                  <a:srgbClr val="FFFF00"/>
                </a:solidFill>
              </a:rPr>
              <a:t>masa</a:t>
            </a:r>
            <a:r>
              <a:rPr lang="en-US" dirty="0" smtClean="0">
                <a:solidFill>
                  <a:srgbClr val="FFFF00"/>
                </a:solidFill>
              </a:rPr>
              <a:t> </a:t>
            </a:r>
            <a:r>
              <a:rPr lang="en-US" dirty="0" err="1" smtClean="0">
                <a:solidFill>
                  <a:srgbClr val="FFFF00"/>
                </a:solidFill>
              </a:rPr>
              <a:t>lalu</a:t>
            </a:r>
            <a:r>
              <a:rPr lang="en-US" dirty="0" smtClean="0">
                <a:solidFill>
                  <a:srgbClr val="FFFF00"/>
                </a:solidFill>
              </a:rPr>
              <a:t> </a:t>
            </a:r>
            <a:r>
              <a:rPr lang="en-US" dirty="0" err="1" smtClean="0">
                <a:solidFill>
                  <a:srgbClr val="FFFF00"/>
                </a:solidFill>
              </a:rPr>
              <a:t>dan</a:t>
            </a:r>
            <a:r>
              <a:rPr lang="en-US" dirty="0" smtClean="0">
                <a:solidFill>
                  <a:srgbClr val="FFFF00"/>
                </a:solidFill>
              </a:rPr>
              <a:t> </a:t>
            </a:r>
            <a:r>
              <a:rPr lang="en-US" dirty="0" err="1" smtClean="0">
                <a:solidFill>
                  <a:srgbClr val="FFFF00"/>
                </a:solidFill>
              </a:rPr>
              <a:t>bagaimana</a:t>
            </a:r>
            <a:r>
              <a:rPr lang="en-US" dirty="0" smtClean="0">
                <a:solidFill>
                  <a:srgbClr val="FFFF00"/>
                </a:solidFill>
              </a:rPr>
              <a:t> </a:t>
            </a:r>
            <a:r>
              <a:rPr lang="en-US" dirty="0" err="1" smtClean="0">
                <a:solidFill>
                  <a:srgbClr val="FFFF00"/>
                </a:solidFill>
              </a:rPr>
              <a:t>manajemen</a:t>
            </a:r>
            <a:r>
              <a:rPr lang="en-US" dirty="0" smtClean="0">
                <a:solidFill>
                  <a:srgbClr val="FFFF00"/>
                </a:solidFill>
              </a:rPr>
              <a:t> </a:t>
            </a:r>
            <a:r>
              <a:rPr lang="en-US" dirty="0" err="1" smtClean="0">
                <a:solidFill>
                  <a:srgbClr val="FFFF00"/>
                </a:solidFill>
              </a:rPr>
              <a:t>tersebut</a:t>
            </a:r>
            <a:r>
              <a:rPr lang="en-US" dirty="0" smtClean="0">
                <a:solidFill>
                  <a:srgbClr val="FFFF00"/>
                </a:solidFill>
              </a:rPr>
              <a:t> </a:t>
            </a:r>
            <a:r>
              <a:rPr lang="en-US" dirty="0" err="1" smtClean="0">
                <a:solidFill>
                  <a:srgbClr val="FFFF00"/>
                </a:solidFill>
              </a:rPr>
              <a:t>berlangsung</a:t>
            </a:r>
            <a:r>
              <a:rPr lang="en-US" dirty="0" smtClean="0">
                <a:solidFill>
                  <a:srgbClr val="FFFF00"/>
                </a:solidFill>
              </a:rPr>
              <a:t> </a:t>
            </a:r>
            <a:r>
              <a:rPr lang="en-US" dirty="0" err="1" smtClean="0">
                <a:solidFill>
                  <a:srgbClr val="FFFF00"/>
                </a:solidFill>
              </a:rPr>
              <a:t>dewasa</a:t>
            </a:r>
            <a:r>
              <a:rPr lang="en-US" dirty="0" smtClean="0">
                <a:solidFill>
                  <a:srgbClr val="FFFF00"/>
                </a:solidFill>
              </a:rPr>
              <a:t> </a:t>
            </a:r>
            <a:r>
              <a:rPr lang="en-US" dirty="0" err="1" smtClean="0">
                <a:solidFill>
                  <a:srgbClr val="FFFF00"/>
                </a:solidFill>
              </a:rPr>
              <a:t>ini</a:t>
            </a:r>
            <a:r>
              <a:rPr lang="en-US" dirty="0" smtClean="0">
                <a:solidFill>
                  <a:srgbClr val="FFFF00"/>
                </a:solidFill>
              </a:rPr>
              <a:t>.     </a:t>
            </a:r>
            <a:endParaRPr lang="en-US" dirty="0">
              <a:solidFill>
                <a:srgbClr val="FFFF00"/>
              </a:solidFill>
            </a:endParaRPr>
          </a:p>
        </p:txBody>
      </p:sp>
    </p:spTree>
  </p:cSld>
  <p:clrMapOvr>
    <a:masterClrMapping/>
  </p:clrMapOvr>
  <p:transition spd="slow">
    <p:dissolve/>
    <p:sndAc>
      <p:stSnd>
        <p:snd r:embed="rId3" name="applaus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barn(inHorizontal)">
                                      <p:cBhvr>
                                        <p:cTn id="7" dur="2000"/>
                                        <p:tgtEl>
                                          <p:spTgt spid="3">
                                            <p:bg/>
                                          </p:spTgt>
                                        </p:tgtEl>
                                      </p:cBhvr>
                                    </p:animEffect>
                                  </p:childTnLst>
                                </p:cTn>
                              </p:par>
                            </p:childTnLst>
                          </p:cTn>
                        </p:par>
                        <p:par>
                          <p:cTn id="8" fill="hold">
                            <p:stCondLst>
                              <p:cond delay="2000"/>
                            </p:stCondLst>
                            <p:childTnLst>
                              <p:par>
                                <p:cTn id="9" presetID="16" presetClass="entr" presetSubtype="26"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barn(inHorizontal)">
                                      <p:cBhvr>
                                        <p:cTn id="11" dur="2000"/>
                                        <p:tgtEl>
                                          <p:spTgt spid="3">
                                            <p:txEl>
                                              <p:pRg st="0" end="0"/>
                                            </p:txEl>
                                          </p:spTgt>
                                        </p:tgtEl>
                                      </p:cBhvr>
                                    </p:animEffect>
                                  </p:childTnLst>
                                </p:cTn>
                              </p:par>
                            </p:childTnLst>
                          </p:cTn>
                        </p:par>
                        <p:par>
                          <p:cTn id="12" fill="hold">
                            <p:stCondLst>
                              <p:cond delay="4000"/>
                            </p:stCondLst>
                            <p:childTnLst>
                              <p:par>
                                <p:cTn id="13" presetID="16" presetClass="entr" presetSubtype="26"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barn(inHorizontal)">
                                      <p:cBhvr>
                                        <p:cTn id="15"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76672"/>
          </a:xfrm>
          <a:solidFill>
            <a:schemeClr val="bg2">
              <a:lumMod val="75000"/>
            </a:schemeClr>
          </a:solidFill>
        </p:spPr>
        <p:txBody>
          <a:bodyPr>
            <a:noAutofit/>
          </a:bodyPr>
          <a:lstStyle/>
          <a:p>
            <a:pPr algn="l"/>
            <a:r>
              <a:rPr lang="en-US" sz="2800" dirty="0" err="1" smtClean="0">
                <a:solidFill>
                  <a:srgbClr val="FFFF00"/>
                </a:solidFill>
              </a:rPr>
              <a:t>Sejarah</a:t>
            </a:r>
            <a:r>
              <a:rPr lang="en-US" sz="2800" dirty="0" smtClean="0">
                <a:solidFill>
                  <a:srgbClr val="FFFF00"/>
                </a:solidFill>
              </a:rPr>
              <a:t> </a:t>
            </a:r>
            <a:r>
              <a:rPr lang="en-US" sz="2800" dirty="0" err="1" smtClean="0">
                <a:solidFill>
                  <a:srgbClr val="FFFF00"/>
                </a:solidFill>
              </a:rPr>
              <a:t>Perkembangan</a:t>
            </a:r>
            <a:r>
              <a:rPr lang="en-US" sz="2800" dirty="0" smtClean="0">
                <a:solidFill>
                  <a:srgbClr val="FFFF00"/>
                </a:solidFill>
              </a:rPr>
              <a:t> </a:t>
            </a:r>
            <a:r>
              <a:rPr lang="en-US" sz="2800" dirty="0" err="1" smtClean="0">
                <a:solidFill>
                  <a:srgbClr val="FFFF00"/>
                </a:solidFill>
              </a:rPr>
              <a:t>Manajemen</a:t>
            </a:r>
            <a:r>
              <a:rPr lang="en-US" sz="2800" dirty="0" smtClean="0">
                <a:solidFill>
                  <a:srgbClr val="FFFF00"/>
                </a:solidFill>
              </a:rPr>
              <a:t>.</a:t>
            </a:r>
            <a:endParaRPr lang="en-US" sz="2800" dirty="0">
              <a:solidFill>
                <a:srgbClr val="FFFF00"/>
              </a:solidFill>
            </a:endParaRPr>
          </a:p>
        </p:txBody>
      </p:sp>
      <p:sp>
        <p:nvSpPr>
          <p:cNvPr id="3" name="Content Placeholder 2"/>
          <p:cNvSpPr>
            <a:spLocks noGrp="1"/>
          </p:cNvSpPr>
          <p:nvPr>
            <p:ph idx="1"/>
          </p:nvPr>
        </p:nvSpPr>
        <p:spPr>
          <a:xfrm>
            <a:off x="0" y="500042"/>
            <a:ext cx="9144000" cy="6357958"/>
          </a:xfrm>
          <a:blipFill>
            <a:blip r:embed="rId4" cstate="print"/>
            <a:tile tx="0" ty="0" sx="100000" sy="100000" flip="none" algn="tl"/>
          </a:blipFill>
        </p:spPr>
        <p:txBody>
          <a:bodyPr>
            <a:normAutofit/>
          </a:bodyPr>
          <a:lstStyle/>
          <a:p>
            <a:pPr>
              <a:buNone/>
            </a:pPr>
            <a:r>
              <a:rPr lang="id-ID" sz="1100" dirty="0" smtClean="0"/>
              <a:t>Gambar :</a:t>
            </a:r>
            <a:endParaRPr lang="en-US" sz="1100" dirty="0"/>
          </a:p>
        </p:txBody>
      </p:sp>
      <p:sp>
        <p:nvSpPr>
          <p:cNvPr id="4" name="Rounded Rectangle 3"/>
          <p:cNvSpPr/>
          <p:nvPr/>
        </p:nvSpPr>
        <p:spPr>
          <a:xfrm>
            <a:off x="2928926" y="692696"/>
            <a:ext cx="3286148" cy="1571636"/>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err="1" smtClean="0"/>
              <a:t>Masa</a:t>
            </a:r>
            <a:r>
              <a:rPr lang="en-US" sz="2400" b="1" dirty="0" smtClean="0"/>
              <a:t> </a:t>
            </a:r>
            <a:r>
              <a:rPr lang="en-US" sz="2400" b="1" dirty="0" err="1" smtClean="0"/>
              <a:t>lalu</a:t>
            </a:r>
            <a:r>
              <a:rPr lang="en-US" sz="2400" b="1" dirty="0" smtClean="0"/>
              <a:t> :</a:t>
            </a:r>
          </a:p>
          <a:p>
            <a:pPr marL="342900" indent="-342900">
              <a:buFont typeface="+mj-lt"/>
              <a:buAutoNum type="arabicParenR"/>
            </a:pPr>
            <a:r>
              <a:rPr lang="en-US" b="1" dirty="0" err="1" smtClean="0">
                <a:latin typeface="Arial" pitchFamily="34" charset="0"/>
                <a:cs typeface="Arial" pitchFamily="34" charset="0"/>
              </a:rPr>
              <a:t>Keterampilan</a:t>
            </a:r>
            <a:r>
              <a:rPr lang="en-US" b="1" dirty="0" smtClean="0">
                <a:latin typeface="Arial" pitchFamily="34" charset="0"/>
                <a:cs typeface="Arial" pitchFamily="34" charset="0"/>
              </a:rPr>
              <a:t> </a:t>
            </a:r>
            <a:r>
              <a:rPr lang="en-US" b="1" dirty="0" err="1" smtClean="0">
                <a:latin typeface="Arial" pitchFamily="34" charset="0"/>
                <a:cs typeface="Arial" pitchFamily="34" charset="0"/>
              </a:rPr>
              <a:t>terbatas</a:t>
            </a:r>
            <a:endParaRPr lang="en-US" b="1" dirty="0" smtClean="0">
              <a:latin typeface="Arial" pitchFamily="34" charset="0"/>
              <a:cs typeface="Arial" pitchFamily="34" charset="0"/>
            </a:endParaRPr>
          </a:p>
          <a:p>
            <a:pPr marL="342900" indent="-342900">
              <a:buFont typeface="+mj-lt"/>
              <a:buAutoNum type="arabicParenR"/>
            </a:pPr>
            <a:r>
              <a:rPr lang="en-US" b="1" dirty="0" err="1" smtClean="0">
                <a:latin typeface="Arial" pitchFamily="34" charset="0"/>
                <a:cs typeface="Arial" pitchFamily="34" charset="0"/>
              </a:rPr>
              <a:t>Keahlian</a:t>
            </a:r>
            <a:r>
              <a:rPr lang="en-US" b="1" dirty="0" smtClean="0">
                <a:latin typeface="Arial" pitchFamily="34" charset="0"/>
                <a:cs typeface="Arial" pitchFamily="34" charset="0"/>
              </a:rPr>
              <a:t> </a:t>
            </a:r>
            <a:r>
              <a:rPr lang="en-US" b="1" dirty="0" err="1" smtClean="0">
                <a:latin typeface="Arial" pitchFamily="34" charset="0"/>
                <a:cs typeface="Arial" pitchFamily="34" charset="0"/>
              </a:rPr>
              <a:t>yg</a:t>
            </a:r>
            <a:r>
              <a:rPr lang="en-US" b="1" dirty="0" smtClean="0">
                <a:latin typeface="Arial" pitchFamily="34" charset="0"/>
                <a:cs typeface="Arial" pitchFamily="34" charset="0"/>
              </a:rPr>
              <a:t> </a:t>
            </a:r>
            <a:r>
              <a:rPr lang="en-US" b="1" dirty="0" err="1" smtClean="0">
                <a:latin typeface="Arial" pitchFamily="34" charset="0"/>
                <a:cs typeface="Arial" pitchFamily="34" charset="0"/>
              </a:rPr>
              <a:t>sederhana</a:t>
            </a:r>
            <a:endParaRPr lang="en-US" b="1" dirty="0">
              <a:latin typeface="Arial" pitchFamily="34" charset="0"/>
              <a:cs typeface="Arial" pitchFamily="34" charset="0"/>
            </a:endParaRPr>
          </a:p>
        </p:txBody>
      </p:sp>
      <p:sp>
        <p:nvSpPr>
          <p:cNvPr id="5" name="Rounded Rectangle 4"/>
          <p:cNvSpPr/>
          <p:nvPr/>
        </p:nvSpPr>
        <p:spPr>
          <a:xfrm>
            <a:off x="2928926" y="4300550"/>
            <a:ext cx="3214710" cy="1557342"/>
          </a:xfrm>
          <a:prstGeom prst="roundRect">
            <a:avLst/>
          </a:prstGeom>
          <a:solidFill>
            <a:schemeClr val="accent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latin typeface="Arial" pitchFamily="34" charset="0"/>
                <a:cs typeface="Arial" pitchFamily="34" charset="0"/>
              </a:rPr>
              <a:t>Dalam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perkembangannya</a:t>
            </a:r>
            <a:r>
              <a:rPr lang="en-US" sz="2000" b="1" dirty="0" smtClean="0">
                <a:latin typeface="Arial" pitchFamily="34" charset="0"/>
                <a:cs typeface="Arial" pitchFamily="34" charset="0"/>
              </a:rPr>
              <a:t>:</a:t>
            </a:r>
          </a:p>
          <a:p>
            <a:pPr marL="342900" indent="-342900">
              <a:buFont typeface="+mj-lt"/>
              <a:buAutoNum type="arabicParenR"/>
            </a:pPr>
            <a:r>
              <a:rPr lang="en-US" sz="2000" dirty="0" err="1" smtClean="0">
                <a:latin typeface="Arial" pitchFamily="34" charset="0"/>
                <a:cs typeface="Arial" pitchFamily="34" charset="0"/>
              </a:rPr>
              <a:t>Ilmu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pengetahuan</a:t>
            </a:r>
            <a:endParaRPr lang="en-US" sz="2000" dirty="0" smtClean="0">
              <a:latin typeface="Arial" pitchFamily="34" charset="0"/>
              <a:cs typeface="Arial" pitchFamily="34" charset="0"/>
            </a:endParaRPr>
          </a:p>
          <a:p>
            <a:pPr marL="342900" indent="-342900">
              <a:buFont typeface="+mj-lt"/>
              <a:buAutoNum type="arabicParenR"/>
            </a:pPr>
            <a:r>
              <a:rPr lang="en-US" sz="2000" dirty="0" err="1" smtClean="0">
                <a:latin typeface="Arial" pitchFamily="34" charset="0"/>
                <a:cs typeface="Arial" pitchFamily="34" charset="0"/>
              </a:rPr>
              <a:t>Teknologi</a:t>
            </a:r>
            <a:endParaRPr lang="en-US" sz="2000" dirty="0">
              <a:latin typeface="Arial" pitchFamily="34" charset="0"/>
              <a:cs typeface="Arial" pitchFamily="34" charset="0"/>
            </a:endParaRPr>
          </a:p>
        </p:txBody>
      </p:sp>
      <p:sp>
        <p:nvSpPr>
          <p:cNvPr id="6" name="Flowchart: Decision 5"/>
          <p:cNvSpPr/>
          <p:nvPr/>
        </p:nvSpPr>
        <p:spPr>
          <a:xfrm>
            <a:off x="35496" y="2714620"/>
            <a:ext cx="3463224" cy="1428760"/>
          </a:xfrm>
          <a:prstGeom prst="flowChartDecision">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latin typeface="Arial" pitchFamily="34" charset="0"/>
                <a:cs typeface="Arial" pitchFamily="34" charset="0"/>
              </a:rPr>
              <a:t>Masyarakat</a:t>
            </a:r>
            <a:endParaRPr lang="en-US" sz="2000" b="1" dirty="0">
              <a:latin typeface="Arial" pitchFamily="34" charset="0"/>
              <a:cs typeface="Arial" pitchFamily="34" charset="0"/>
            </a:endParaRPr>
          </a:p>
        </p:txBody>
      </p:sp>
      <p:sp>
        <p:nvSpPr>
          <p:cNvPr id="7" name="Flowchart: Decision 6"/>
          <p:cNvSpPr/>
          <p:nvPr/>
        </p:nvSpPr>
        <p:spPr>
          <a:xfrm>
            <a:off x="5214942" y="2714620"/>
            <a:ext cx="3714744" cy="1428760"/>
          </a:xfrm>
          <a:prstGeom prst="flowChartDecision">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err="1" smtClean="0">
                <a:latin typeface="Arial" pitchFamily="34" charset="0"/>
                <a:cs typeface="Arial" pitchFamily="34" charset="0"/>
              </a:rPr>
              <a:t>Tujuan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hidup</a:t>
            </a:r>
            <a:endParaRPr lang="en-US" sz="2000" b="1" dirty="0">
              <a:latin typeface="Arial" pitchFamily="34" charset="0"/>
              <a:cs typeface="Arial" pitchFamily="34" charset="0"/>
            </a:endParaRPr>
          </a:p>
        </p:txBody>
      </p:sp>
      <p:cxnSp>
        <p:nvCxnSpPr>
          <p:cNvPr id="9" name="Straight Connector 8"/>
          <p:cNvCxnSpPr>
            <a:stCxn id="6" idx="2"/>
          </p:cNvCxnSpPr>
          <p:nvPr/>
        </p:nvCxnSpPr>
        <p:spPr>
          <a:xfrm flipH="1">
            <a:off x="1763688" y="4143380"/>
            <a:ext cx="3420" cy="1013812"/>
          </a:xfrm>
          <a:prstGeom prst="line">
            <a:avLst/>
          </a:prstGeom>
        </p:spPr>
        <p:style>
          <a:lnRef idx="3">
            <a:schemeClr val="dk1"/>
          </a:lnRef>
          <a:fillRef idx="0">
            <a:schemeClr val="dk1"/>
          </a:fillRef>
          <a:effectRef idx="2">
            <a:schemeClr val="dk1"/>
          </a:effectRef>
          <a:fontRef idx="minor">
            <a:schemeClr val="tx1"/>
          </a:fontRef>
        </p:style>
      </p:cxnSp>
      <p:cxnSp>
        <p:nvCxnSpPr>
          <p:cNvPr id="11" name="Straight Arrow Connector 10"/>
          <p:cNvCxnSpPr/>
          <p:nvPr/>
        </p:nvCxnSpPr>
        <p:spPr>
          <a:xfrm>
            <a:off x="1763688" y="5143512"/>
            <a:ext cx="1071570" cy="1588"/>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3" name="Straight Connector 12"/>
          <p:cNvCxnSpPr/>
          <p:nvPr/>
        </p:nvCxnSpPr>
        <p:spPr>
          <a:xfrm>
            <a:off x="6215074" y="5143512"/>
            <a:ext cx="857256" cy="1588"/>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rot="16200000" flipH="1">
            <a:off x="6643710" y="4643436"/>
            <a:ext cx="857258" cy="18"/>
          </a:xfrm>
          <a:prstGeom prst="line">
            <a:avLst/>
          </a:prstGeom>
        </p:spPr>
        <p:style>
          <a:lnRef idx="3">
            <a:schemeClr val="dk1"/>
          </a:lnRef>
          <a:fillRef idx="0">
            <a:schemeClr val="dk1"/>
          </a:fillRef>
          <a:effectRef idx="2">
            <a:schemeClr val="dk1"/>
          </a:effectRef>
          <a:fontRef idx="minor">
            <a:schemeClr val="tx1"/>
          </a:fontRef>
        </p:style>
      </p:cxnSp>
      <p:cxnSp>
        <p:nvCxnSpPr>
          <p:cNvPr id="24" name="Straight Connector 23"/>
          <p:cNvCxnSpPr>
            <a:endCxn id="6" idx="0"/>
          </p:cNvCxnSpPr>
          <p:nvPr/>
        </p:nvCxnSpPr>
        <p:spPr>
          <a:xfrm>
            <a:off x="1763688" y="1412776"/>
            <a:ext cx="3420" cy="1301844"/>
          </a:xfrm>
          <a:prstGeom prst="line">
            <a:avLst/>
          </a:prstGeom>
          <a:ln>
            <a:prstDash val="dash"/>
          </a:ln>
        </p:spPr>
        <p:style>
          <a:lnRef idx="3">
            <a:schemeClr val="dk1"/>
          </a:lnRef>
          <a:fillRef idx="0">
            <a:schemeClr val="dk1"/>
          </a:fillRef>
          <a:effectRef idx="2">
            <a:schemeClr val="dk1"/>
          </a:effectRef>
          <a:fontRef idx="minor">
            <a:schemeClr val="tx1"/>
          </a:fontRef>
        </p:style>
      </p:cxnSp>
      <p:cxnSp>
        <p:nvCxnSpPr>
          <p:cNvPr id="31" name="Straight Arrow Connector 30"/>
          <p:cNvCxnSpPr/>
          <p:nvPr/>
        </p:nvCxnSpPr>
        <p:spPr>
          <a:xfrm>
            <a:off x="1785918" y="1357298"/>
            <a:ext cx="1143008" cy="1588"/>
          </a:xfrm>
          <a:prstGeom prst="straightConnector1">
            <a:avLst/>
          </a:prstGeom>
          <a:ln>
            <a:prstDash val="dash"/>
            <a:tailEnd type="arrow"/>
          </a:ln>
        </p:spPr>
        <p:style>
          <a:lnRef idx="3">
            <a:schemeClr val="dk1"/>
          </a:lnRef>
          <a:fillRef idx="0">
            <a:schemeClr val="dk1"/>
          </a:fillRef>
          <a:effectRef idx="2">
            <a:schemeClr val="dk1"/>
          </a:effectRef>
          <a:fontRef idx="minor">
            <a:schemeClr val="tx1"/>
          </a:fontRef>
        </p:style>
      </p:cxnSp>
      <p:cxnSp>
        <p:nvCxnSpPr>
          <p:cNvPr id="34" name="Straight Connector 33"/>
          <p:cNvCxnSpPr>
            <a:stCxn id="4" idx="3"/>
          </p:cNvCxnSpPr>
          <p:nvPr/>
        </p:nvCxnSpPr>
        <p:spPr>
          <a:xfrm>
            <a:off x="6215074" y="1478514"/>
            <a:ext cx="928694" cy="1588"/>
          </a:xfrm>
          <a:prstGeom prst="line">
            <a:avLst/>
          </a:prstGeom>
          <a:ln>
            <a:prstDash val="dash"/>
          </a:ln>
        </p:spPr>
        <p:style>
          <a:lnRef idx="3">
            <a:schemeClr val="dk1"/>
          </a:lnRef>
          <a:fillRef idx="0">
            <a:schemeClr val="dk1"/>
          </a:fillRef>
          <a:effectRef idx="2">
            <a:schemeClr val="dk1"/>
          </a:effectRef>
          <a:fontRef idx="minor">
            <a:schemeClr val="tx1"/>
          </a:fontRef>
        </p:style>
      </p:cxnSp>
      <p:cxnSp>
        <p:nvCxnSpPr>
          <p:cNvPr id="37" name="Straight Arrow Connector 36"/>
          <p:cNvCxnSpPr>
            <a:endCxn id="7" idx="0"/>
          </p:cNvCxnSpPr>
          <p:nvPr/>
        </p:nvCxnSpPr>
        <p:spPr>
          <a:xfrm rot="5400000">
            <a:off x="6465099" y="2107389"/>
            <a:ext cx="1214446" cy="16"/>
          </a:xfrm>
          <a:prstGeom prst="straightConnector1">
            <a:avLst/>
          </a:prstGeom>
          <a:ln>
            <a:prstDash val="dash"/>
            <a:tailEnd type="arrow"/>
          </a:ln>
        </p:spPr>
        <p:style>
          <a:lnRef idx="3">
            <a:schemeClr val="dk1"/>
          </a:lnRef>
          <a:fillRef idx="0">
            <a:schemeClr val="dk1"/>
          </a:fillRef>
          <a:effectRef idx="2">
            <a:schemeClr val="dk1"/>
          </a:effectRef>
          <a:fontRef idx="minor">
            <a:schemeClr val="tx1"/>
          </a:fontRef>
        </p:style>
      </p:cxnSp>
    </p:spTree>
  </p:cSld>
  <p:clrMapOvr>
    <a:masterClrMapping/>
  </p:clrMapOvr>
  <p:transition spd="slow">
    <p:dissolve/>
    <p:sndAc>
      <p:stSnd>
        <p:snd r:embed="rId3"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 from="(-#ppt_w/2)" to="(#ppt_x)" calcmode="lin" valueType="num">
                                      <p:cBhvr>
                                        <p:cTn id="7" dur="1200" fill="hold">
                                          <p:stCondLst>
                                            <p:cond delay="0"/>
                                          </p:stCondLst>
                                        </p:cTn>
                                        <p:tgtEl>
                                          <p:spTgt spid="4"/>
                                        </p:tgtEl>
                                        <p:attrNameLst>
                                          <p:attrName>ppt_x</p:attrName>
                                        </p:attrNameLst>
                                      </p:cBhvr>
                                    </p:anim>
                                    <p:anim from="0" to="-1.0" calcmode="lin" valueType="num">
                                      <p:cBhvr>
                                        <p:cTn id="8" dur="400" decel="50000" autoRev="1" fill="hold">
                                          <p:stCondLst>
                                            <p:cond delay="1200"/>
                                          </p:stCondLst>
                                        </p:cTn>
                                        <p:tgtEl>
                                          <p:spTgt spid="4"/>
                                        </p:tgtEl>
                                        <p:attrNameLst>
                                          <p:attrName>xshear</p:attrName>
                                        </p:attrNameLst>
                                      </p:cBhvr>
                                    </p:anim>
                                    <p:animScale>
                                      <p:cBhvr>
                                        <p:cTn id="9" dur="400" decel="100000" autoRev="1" fill="hold">
                                          <p:stCondLst>
                                            <p:cond delay="1200"/>
                                          </p:stCondLst>
                                        </p:cTn>
                                        <p:tgtEl>
                                          <p:spTgt spid="4"/>
                                        </p:tgtEl>
                                      </p:cBhvr>
                                      <p:from x="100000" y="100000"/>
                                      <p:to x="80000" y="100000"/>
                                    </p:animScale>
                                    <p:anim by="(#ppt_h/3+#ppt_w*0.1)" calcmode="lin" valueType="num">
                                      <p:cBhvr additive="sum">
                                        <p:cTn id="10" dur="400" decel="100000" autoRev="1" fill="hold">
                                          <p:stCondLst>
                                            <p:cond delay="1200"/>
                                          </p:stCondLst>
                                        </p:cTn>
                                        <p:tgtEl>
                                          <p:spTgt spid="4"/>
                                        </p:tgtEl>
                                        <p:attrNameLst>
                                          <p:attrName>ppt_x</p:attrName>
                                        </p:attrNameLst>
                                      </p:cBhvr>
                                    </p:anim>
                                  </p:childTnLst>
                                </p:cTn>
                              </p:par>
                            </p:childTnLst>
                          </p:cTn>
                        </p:par>
                        <p:par>
                          <p:cTn id="11" fill="hold">
                            <p:stCondLst>
                              <p:cond delay="2000"/>
                            </p:stCondLst>
                            <p:childTnLst>
                              <p:par>
                                <p:cTn id="12" presetID="34" presetClass="entr" presetSubtype="0" fill="hold" grpId="0" nodeType="afterEffect">
                                  <p:stCondLst>
                                    <p:cond delay="0"/>
                                  </p:stCondLst>
                                  <p:childTnLst>
                                    <p:set>
                                      <p:cBhvr>
                                        <p:cTn id="13" dur="1" fill="hold">
                                          <p:stCondLst>
                                            <p:cond delay="0"/>
                                          </p:stCondLst>
                                        </p:cTn>
                                        <p:tgtEl>
                                          <p:spTgt spid="7"/>
                                        </p:tgtEl>
                                        <p:attrNameLst>
                                          <p:attrName>style.visibility</p:attrName>
                                        </p:attrNameLst>
                                      </p:cBhvr>
                                      <p:to>
                                        <p:strVal val="visible"/>
                                      </p:to>
                                    </p:set>
                                    <p:anim from="(-#ppt_w/2)" to="(#ppt_x)" calcmode="lin" valueType="num">
                                      <p:cBhvr>
                                        <p:cTn id="14" dur="1200" fill="hold">
                                          <p:stCondLst>
                                            <p:cond delay="0"/>
                                          </p:stCondLst>
                                        </p:cTn>
                                        <p:tgtEl>
                                          <p:spTgt spid="7"/>
                                        </p:tgtEl>
                                        <p:attrNameLst>
                                          <p:attrName>ppt_x</p:attrName>
                                        </p:attrNameLst>
                                      </p:cBhvr>
                                    </p:anim>
                                    <p:anim from="0" to="-1.0" calcmode="lin" valueType="num">
                                      <p:cBhvr>
                                        <p:cTn id="15" dur="400" decel="50000" autoRev="1" fill="hold">
                                          <p:stCondLst>
                                            <p:cond delay="1200"/>
                                          </p:stCondLst>
                                        </p:cTn>
                                        <p:tgtEl>
                                          <p:spTgt spid="7"/>
                                        </p:tgtEl>
                                        <p:attrNameLst>
                                          <p:attrName>xshear</p:attrName>
                                        </p:attrNameLst>
                                      </p:cBhvr>
                                    </p:anim>
                                    <p:animScale>
                                      <p:cBhvr>
                                        <p:cTn id="16" dur="400" decel="100000" autoRev="1" fill="hold">
                                          <p:stCondLst>
                                            <p:cond delay="1200"/>
                                          </p:stCondLst>
                                        </p:cTn>
                                        <p:tgtEl>
                                          <p:spTgt spid="7"/>
                                        </p:tgtEl>
                                      </p:cBhvr>
                                      <p:from x="100000" y="100000"/>
                                      <p:to x="80000" y="100000"/>
                                    </p:animScale>
                                    <p:anim by="(#ppt_h/3+#ppt_w*0.1)" calcmode="lin" valueType="num">
                                      <p:cBhvr additive="sum">
                                        <p:cTn id="17" dur="400" decel="100000" autoRev="1" fill="hold">
                                          <p:stCondLst>
                                            <p:cond delay="1200"/>
                                          </p:stCondLst>
                                        </p:cTn>
                                        <p:tgtEl>
                                          <p:spTgt spid="7"/>
                                        </p:tgtEl>
                                        <p:attrNameLst>
                                          <p:attrName>ppt_x</p:attrName>
                                        </p:attrNameLst>
                                      </p:cBhvr>
                                    </p:anim>
                                  </p:childTnLst>
                                </p:cTn>
                              </p:par>
                            </p:childTnLst>
                          </p:cTn>
                        </p:par>
                        <p:par>
                          <p:cTn id="18" fill="hold">
                            <p:stCondLst>
                              <p:cond delay="4000"/>
                            </p:stCondLst>
                            <p:childTnLst>
                              <p:par>
                                <p:cTn id="19" presetID="34" presetClass="entr" presetSubtype="0" fill="hold" grpId="0" nodeType="afterEffect">
                                  <p:stCondLst>
                                    <p:cond delay="0"/>
                                  </p:stCondLst>
                                  <p:childTnLst>
                                    <p:set>
                                      <p:cBhvr>
                                        <p:cTn id="20" dur="1" fill="hold">
                                          <p:stCondLst>
                                            <p:cond delay="0"/>
                                          </p:stCondLst>
                                        </p:cTn>
                                        <p:tgtEl>
                                          <p:spTgt spid="5"/>
                                        </p:tgtEl>
                                        <p:attrNameLst>
                                          <p:attrName>style.visibility</p:attrName>
                                        </p:attrNameLst>
                                      </p:cBhvr>
                                      <p:to>
                                        <p:strVal val="visible"/>
                                      </p:to>
                                    </p:set>
                                    <p:anim from="(-#ppt_w/2)" to="(#ppt_x)" calcmode="lin" valueType="num">
                                      <p:cBhvr>
                                        <p:cTn id="21" dur="1200" fill="hold">
                                          <p:stCondLst>
                                            <p:cond delay="0"/>
                                          </p:stCondLst>
                                        </p:cTn>
                                        <p:tgtEl>
                                          <p:spTgt spid="5"/>
                                        </p:tgtEl>
                                        <p:attrNameLst>
                                          <p:attrName>ppt_x</p:attrName>
                                        </p:attrNameLst>
                                      </p:cBhvr>
                                    </p:anim>
                                    <p:anim from="0" to="-1.0" calcmode="lin" valueType="num">
                                      <p:cBhvr>
                                        <p:cTn id="22" dur="400" decel="50000" autoRev="1" fill="hold">
                                          <p:stCondLst>
                                            <p:cond delay="1200"/>
                                          </p:stCondLst>
                                        </p:cTn>
                                        <p:tgtEl>
                                          <p:spTgt spid="5"/>
                                        </p:tgtEl>
                                        <p:attrNameLst>
                                          <p:attrName>xshear</p:attrName>
                                        </p:attrNameLst>
                                      </p:cBhvr>
                                    </p:anim>
                                    <p:animScale>
                                      <p:cBhvr>
                                        <p:cTn id="23" dur="400" decel="100000" autoRev="1" fill="hold">
                                          <p:stCondLst>
                                            <p:cond delay="1200"/>
                                          </p:stCondLst>
                                        </p:cTn>
                                        <p:tgtEl>
                                          <p:spTgt spid="5"/>
                                        </p:tgtEl>
                                      </p:cBhvr>
                                      <p:from x="100000" y="100000"/>
                                      <p:to x="80000" y="100000"/>
                                    </p:animScale>
                                    <p:anim by="(#ppt_h/3+#ppt_w*0.1)" calcmode="lin" valueType="num">
                                      <p:cBhvr additive="sum">
                                        <p:cTn id="24" dur="400" decel="100000" autoRev="1" fill="hold">
                                          <p:stCondLst>
                                            <p:cond delay="1200"/>
                                          </p:stCondLst>
                                        </p:cTn>
                                        <p:tgtEl>
                                          <p:spTgt spid="5"/>
                                        </p:tgtEl>
                                        <p:attrNameLst>
                                          <p:attrName>ppt_x</p:attrName>
                                        </p:attrNameLst>
                                      </p:cBhvr>
                                    </p:anim>
                                  </p:childTnLst>
                                </p:cTn>
                              </p:par>
                            </p:childTnLst>
                          </p:cTn>
                        </p:par>
                        <p:par>
                          <p:cTn id="25" fill="hold">
                            <p:stCondLst>
                              <p:cond delay="6000"/>
                            </p:stCondLst>
                            <p:childTnLst>
                              <p:par>
                                <p:cTn id="26" presetID="34" presetClass="entr" presetSubtype="0" fill="hold" grpId="0" nodeType="afterEffect">
                                  <p:stCondLst>
                                    <p:cond delay="0"/>
                                  </p:stCondLst>
                                  <p:childTnLst>
                                    <p:set>
                                      <p:cBhvr>
                                        <p:cTn id="27" dur="1" fill="hold">
                                          <p:stCondLst>
                                            <p:cond delay="0"/>
                                          </p:stCondLst>
                                        </p:cTn>
                                        <p:tgtEl>
                                          <p:spTgt spid="6"/>
                                        </p:tgtEl>
                                        <p:attrNameLst>
                                          <p:attrName>style.visibility</p:attrName>
                                        </p:attrNameLst>
                                      </p:cBhvr>
                                      <p:to>
                                        <p:strVal val="visible"/>
                                      </p:to>
                                    </p:set>
                                    <p:anim from="(-#ppt_w/2)" to="(#ppt_x)" calcmode="lin" valueType="num">
                                      <p:cBhvr>
                                        <p:cTn id="28" dur="1200" fill="hold">
                                          <p:stCondLst>
                                            <p:cond delay="0"/>
                                          </p:stCondLst>
                                        </p:cTn>
                                        <p:tgtEl>
                                          <p:spTgt spid="6"/>
                                        </p:tgtEl>
                                        <p:attrNameLst>
                                          <p:attrName>ppt_x</p:attrName>
                                        </p:attrNameLst>
                                      </p:cBhvr>
                                    </p:anim>
                                    <p:anim from="0" to="-1.0" calcmode="lin" valueType="num">
                                      <p:cBhvr>
                                        <p:cTn id="29" dur="400" decel="50000" autoRev="1" fill="hold">
                                          <p:stCondLst>
                                            <p:cond delay="1200"/>
                                          </p:stCondLst>
                                        </p:cTn>
                                        <p:tgtEl>
                                          <p:spTgt spid="6"/>
                                        </p:tgtEl>
                                        <p:attrNameLst>
                                          <p:attrName>xshear</p:attrName>
                                        </p:attrNameLst>
                                      </p:cBhvr>
                                    </p:anim>
                                    <p:animScale>
                                      <p:cBhvr>
                                        <p:cTn id="30" dur="400" decel="100000" autoRev="1" fill="hold">
                                          <p:stCondLst>
                                            <p:cond delay="1200"/>
                                          </p:stCondLst>
                                        </p:cTn>
                                        <p:tgtEl>
                                          <p:spTgt spid="6"/>
                                        </p:tgtEl>
                                      </p:cBhvr>
                                      <p:from x="100000" y="100000"/>
                                      <p:to x="80000" y="100000"/>
                                    </p:animScale>
                                    <p:anim by="(#ppt_h/3+#ppt_w*0.1)" calcmode="lin" valueType="num">
                                      <p:cBhvr additive="sum">
                                        <p:cTn id="31" dur="400" decel="100000" autoRev="1" fill="hold">
                                          <p:stCondLst>
                                            <p:cond delay="1200"/>
                                          </p:stCondLst>
                                        </p:cTn>
                                        <p:tgtEl>
                                          <p:spTgt spid="6"/>
                                        </p:tgtEl>
                                        <p:attrNameLst>
                                          <p:attrName>ppt_x</p:attrName>
                                        </p:attrNameLst>
                                      </p:cBhvr>
                                    </p:anim>
                                  </p:childTnLst>
                                </p:cTn>
                              </p:par>
                            </p:childTnLst>
                          </p:cTn>
                        </p:par>
                        <p:par>
                          <p:cTn id="32" fill="hold">
                            <p:stCondLst>
                              <p:cond delay="8000"/>
                            </p:stCondLst>
                            <p:childTnLst>
                              <p:par>
                                <p:cTn id="33" presetID="2" presetClass="entr" presetSubtype="4" fill="hold" grpId="0" nodeType="afterEffect">
                                  <p:stCondLst>
                                    <p:cond delay="0"/>
                                  </p:stCondLst>
                                  <p:childTnLst>
                                    <p:set>
                                      <p:cBhvr>
                                        <p:cTn id="34" dur="1" fill="hold">
                                          <p:stCondLst>
                                            <p:cond delay="0"/>
                                          </p:stCondLst>
                                        </p:cTn>
                                        <p:tgtEl>
                                          <p:spTgt spid="2"/>
                                        </p:tgtEl>
                                        <p:attrNameLst>
                                          <p:attrName>style.visibility</p:attrName>
                                        </p:attrNameLst>
                                      </p:cBhvr>
                                      <p:to>
                                        <p:strVal val="visible"/>
                                      </p:to>
                                    </p:set>
                                    <p:anim calcmode="lin" valueType="num">
                                      <p:cBhvr additive="base">
                                        <p:cTn id="35" dur="2000" fill="hold"/>
                                        <p:tgtEl>
                                          <p:spTgt spid="2"/>
                                        </p:tgtEl>
                                        <p:attrNameLst>
                                          <p:attrName>ppt_x</p:attrName>
                                        </p:attrNameLst>
                                      </p:cBhvr>
                                      <p:tavLst>
                                        <p:tav tm="0">
                                          <p:val>
                                            <p:strVal val="#ppt_x"/>
                                          </p:val>
                                        </p:tav>
                                        <p:tav tm="100000">
                                          <p:val>
                                            <p:strVal val="#ppt_x"/>
                                          </p:val>
                                        </p:tav>
                                      </p:tavLst>
                                    </p:anim>
                                    <p:anim calcmode="lin" valueType="num">
                                      <p:cBhvr additive="base">
                                        <p:cTn id="36" dur="20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384"/>
            <a:ext cx="9144000" cy="549250"/>
          </a:xfrm>
          <a:blipFill>
            <a:blip r:embed="rId4" cstate="print"/>
            <a:tile tx="0" ty="0" sx="100000" sy="100000" flip="none" algn="tl"/>
          </a:blipFill>
        </p:spPr>
        <p:txBody>
          <a:bodyPr>
            <a:noAutofit/>
          </a:bodyPr>
          <a:lstStyle/>
          <a:p>
            <a:pPr algn="l"/>
            <a:r>
              <a:rPr lang="en-US" sz="2800" b="1" dirty="0" smtClean="0"/>
              <a:t>B. </a:t>
            </a:r>
            <a:r>
              <a:rPr lang="en-US" sz="2800" b="1" dirty="0" err="1" smtClean="0"/>
              <a:t>Evolusi</a:t>
            </a:r>
            <a:r>
              <a:rPr lang="en-US" sz="2800" b="1" dirty="0" smtClean="0"/>
              <a:t> </a:t>
            </a:r>
            <a:r>
              <a:rPr lang="en-US" sz="2800" b="1" dirty="0" err="1" smtClean="0"/>
              <a:t>Teori</a:t>
            </a:r>
            <a:r>
              <a:rPr lang="en-US" sz="2800" b="1" dirty="0" smtClean="0"/>
              <a:t> </a:t>
            </a:r>
            <a:r>
              <a:rPr lang="en-US" sz="2800" b="1" dirty="0" err="1" smtClean="0"/>
              <a:t>Manajemen</a:t>
            </a:r>
            <a:r>
              <a:rPr lang="en-US" sz="2800" b="1" dirty="0" smtClean="0"/>
              <a:t>.</a:t>
            </a:r>
            <a:endParaRPr lang="en-US" sz="2800" b="1" dirty="0"/>
          </a:p>
        </p:txBody>
      </p:sp>
      <p:sp>
        <p:nvSpPr>
          <p:cNvPr id="3" name="Content Placeholder 2"/>
          <p:cNvSpPr>
            <a:spLocks noGrp="1"/>
          </p:cNvSpPr>
          <p:nvPr>
            <p:ph idx="1"/>
          </p:nvPr>
        </p:nvSpPr>
        <p:spPr>
          <a:xfrm>
            <a:off x="0" y="576064"/>
            <a:ext cx="9144000" cy="6381328"/>
          </a:xfrm>
          <a:blipFill>
            <a:blip r:embed="rId5" cstate="print"/>
            <a:tile tx="0" ty="0" sx="100000" sy="100000" flip="none" algn="tl"/>
          </a:blipFill>
          <a:ln w="19050">
            <a:solidFill>
              <a:schemeClr val="accent1"/>
            </a:solidFill>
          </a:ln>
        </p:spPr>
        <p:txBody>
          <a:bodyPr>
            <a:normAutofit fontScale="85000" lnSpcReduction="10000"/>
          </a:bodyPr>
          <a:lstStyle/>
          <a:p>
            <a:pPr>
              <a:buNone/>
            </a:pPr>
            <a:r>
              <a:rPr lang="en-US" b="1" dirty="0" err="1" smtClean="0">
                <a:solidFill>
                  <a:schemeClr val="bg1"/>
                </a:solidFill>
                <a:latin typeface="Arial" pitchFamily="34" charset="0"/>
                <a:cs typeface="Arial" pitchFamily="34" charset="0"/>
              </a:rPr>
              <a:t>Teori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Manajemen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Ilmiah</a:t>
            </a:r>
            <a:r>
              <a:rPr lang="en-US" b="1" dirty="0" smtClean="0">
                <a:solidFill>
                  <a:schemeClr val="bg1"/>
                </a:solidFill>
                <a:latin typeface="Arial" pitchFamily="34" charset="0"/>
                <a:cs typeface="Arial" pitchFamily="34" charset="0"/>
              </a:rPr>
              <a:t> : </a:t>
            </a:r>
            <a:r>
              <a:rPr lang="en-US" b="1" dirty="0" err="1" smtClean="0">
                <a:solidFill>
                  <a:schemeClr val="bg1"/>
                </a:solidFill>
                <a:latin typeface="Arial" pitchFamily="34" charset="0"/>
                <a:cs typeface="Arial" pitchFamily="34" charset="0"/>
              </a:rPr>
              <a:t>Gerakan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manjemen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ilmiah</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sebenarnya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telah</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mulai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sekitar</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akhir</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abad</a:t>
            </a:r>
            <a:r>
              <a:rPr lang="en-US" b="1" dirty="0" smtClean="0">
                <a:solidFill>
                  <a:schemeClr val="bg1"/>
                </a:solidFill>
                <a:latin typeface="Arial" pitchFamily="34" charset="0"/>
                <a:cs typeface="Arial" pitchFamily="34" charset="0"/>
              </a:rPr>
              <a:t> yang </a:t>
            </a:r>
            <a:r>
              <a:rPr lang="en-US" b="1" dirty="0" err="1" smtClean="0">
                <a:solidFill>
                  <a:schemeClr val="bg1"/>
                </a:solidFill>
                <a:latin typeface="Arial" pitchFamily="34" charset="0"/>
                <a:cs typeface="Arial" pitchFamily="34" charset="0"/>
              </a:rPr>
              <a:t>lalu</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mana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para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insinyur</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Amerika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Serikat</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Eropa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mencari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mengembangkan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cara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baru</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untuk</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mengelola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suatu</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perusahaan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Beberapa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pariabel</a:t>
            </a:r>
            <a:r>
              <a:rPr lang="en-US" b="1" dirty="0" smtClean="0">
                <a:solidFill>
                  <a:schemeClr val="bg1"/>
                </a:solidFill>
                <a:latin typeface="Arial" pitchFamily="34" charset="0"/>
                <a:cs typeface="Arial" pitchFamily="34" charset="0"/>
              </a:rPr>
              <a:t> yang </a:t>
            </a:r>
            <a:r>
              <a:rPr lang="en-US" b="1" dirty="0" err="1" smtClean="0">
                <a:solidFill>
                  <a:schemeClr val="bg1"/>
                </a:solidFill>
                <a:latin typeface="Arial" pitchFamily="34" charset="0"/>
                <a:cs typeface="Arial" pitchFamily="34" charset="0"/>
              </a:rPr>
              <a:t>diperhatikan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dalam</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manajemen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ilmiah</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adalah</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sebagai</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berikut</a:t>
            </a:r>
            <a:r>
              <a:rPr lang="en-US" b="1" dirty="0" smtClean="0">
                <a:solidFill>
                  <a:schemeClr val="bg1"/>
                </a:solidFill>
                <a:latin typeface="Arial" pitchFamily="34" charset="0"/>
                <a:cs typeface="Arial" pitchFamily="34" charset="0"/>
              </a:rPr>
              <a:t> :</a:t>
            </a:r>
          </a:p>
          <a:p>
            <a:pPr marL="514350" indent="-514350">
              <a:buFont typeface="+mj-lt"/>
              <a:buAutoNum type="arabicParenR"/>
            </a:pPr>
            <a:r>
              <a:rPr lang="en-US" b="1" dirty="0" err="1" smtClean="0">
                <a:solidFill>
                  <a:schemeClr val="bg1"/>
                </a:solidFill>
                <a:latin typeface="Arial" pitchFamily="34" charset="0"/>
                <a:cs typeface="Arial" pitchFamily="34" charset="0"/>
              </a:rPr>
              <a:t>Pentingnya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peran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manajer</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dalam</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menggerakan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meningkatkan</a:t>
            </a:r>
            <a:r>
              <a:rPr lang="en-US" b="1" dirty="0" smtClean="0">
                <a:solidFill>
                  <a:schemeClr val="bg1"/>
                </a:solidFill>
                <a:latin typeface="Arial" pitchFamily="34" charset="0"/>
                <a:cs typeface="Arial" pitchFamily="34" charset="0"/>
              </a:rPr>
              <a:t> </a:t>
            </a:r>
            <a:r>
              <a:rPr lang="en-US" b="1" u="sng" dirty="0" err="1" smtClean="0">
                <a:solidFill>
                  <a:schemeClr val="bg1"/>
                </a:solidFill>
                <a:latin typeface="Arial" pitchFamily="34" charset="0"/>
                <a:cs typeface="Arial" pitchFamily="34" charset="0"/>
              </a:rPr>
              <a:t>produktivitas</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perusahaan</a:t>
            </a:r>
            <a:r>
              <a:rPr lang="en-US" b="1" dirty="0" smtClean="0">
                <a:solidFill>
                  <a:schemeClr val="bg1"/>
                </a:solidFill>
                <a:latin typeface="Arial" pitchFamily="34" charset="0"/>
                <a:cs typeface="Arial" pitchFamily="34" charset="0"/>
              </a:rPr>
              <a:t>.</a:t>
            </a:r>
          </a:p>
          <a:p>
            <a:pPr marL="514350" indent="-514350">
              <a:buFont typeface="+mj-lt"/>
              <a:buAutoNum type="arabicParenR"/>
            </a:pPr>
            <a:r>
              <a:rPr lang="en-US" b="1" dirty="0" err="1" smtClean="0">
                <a:solidFill>
                  <a:schemeClr val="bg1"/>
                </a:solidFill>
                <a:latin typeface="Arial" pitchFamily="34" charset="0"/>
                <a:cs typeface="Arial" pitchFamily="34" charset="0"/>
              </a:rPr>
              <a:t>Pengangkatan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pemanfaatan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tenaga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kerja</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dengan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persyaratan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persaratannya</a:t>
            </a:r>
            <a:r>
              <a:rPr lang="en-US" b="1" dirty="0" smtClean="0">
                <a:solidFill>
                  <a:schemeClr val="bg1"/>
                </a:solidFill>
                <a:latin typeface="Arial" pitchFamily="34" charset="0"/>
                <a:cs typeface="Arial" pitchFamily="34" charset="0"/>
              </a:rPr>
              <a:t>.</a:t>
            </a:r>
          </a:p>
          <a:p>
            <a:pPr marL="514350" indent="-514350">
              <a:buFont typeface="+mj-lt"/>
              <a:buAutoNum type="arabicParenR"/>
            </a:pPr>
            <a:r>
              <a:rPr lang="en-US" b="1" dirty="0" err="1" smtClean="0">
                <a:solidFill>
                  <a:schemeClr val="bg1"/>
                </a:solidFill>
                <a:latin typeface="Arial" pitchFamily="34" charset="0"/>
                <a:cs typeface="Arial" pitchFamily="34" charset="0"/>
              </a:rPr>
              <a:t>Tanggung</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jawab</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kesejahteraan</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pegawai</a:t>
            </a:r>
            <a:r>
              <a:rPr lang="en-US" b="1" dirty="0" smtClean="0">
                <a:solidFill>
                  <a:schemeClr val="bg1"/>
                </a:solidFill>
                <a:latin typeface="Arial" pitchFamily="34" charset="0"/>
                <a:cs typeface="Arial" pitchFamily="34" charset="0"/>
              </a:rPr>
              <a:t>/</a:t>
            </a:r>
            <a:r>
              <a:rPr lang="en-US" b="1" dirty="0" err="1" smtClean="0">
                <a:solidFill>
                  <a:schemeClr val="bg1"/>
                </a:solidFill>
                <a:latin typeface="Arial" pitchFamily="34" charset="0"/>
                <a:cs typeface="Arial" pitchFamily="34" charset="0"/>
              </a:rPr>
              <a:t>karyawan</a:t>
            </a:r>
            <a:r>
              <a:rPr lang="en-US" b="1" dirty="0" smtClean="0">
                <a:solidFill>
                  <a:schemeClr val="bg1"/>
                </a:solidFill>
                <a:latin typeface="Arial" pitchFamily="34" charset="0"/>
                <a:cs typeface="Arial" pitchFamily="34" charset="0"/>
              </a:rPr>
              <a:t>.</a:t>
            </a:r>
          </a:p>
          <a:p>
            <a:pPr marL="514350" indent="-514350">
              <a:buFont typeface="+mj-lt"/>
              <a:buAutoNum type="arabicParenR"/>
            </a:pPr>
            <a:r>
              <a:rPr lang="en-US" b="1" dirty="0" err="1" smtClean="0">
                <a:solidFill>
                  <a:schemeClr val="bg1"/>
                </a:solidFill>
                <a:latin typeface="Arial" pitchFamily="34" charset="0"/>
                <a:cs typeface="Arial" pitchFamily="34" charset="0"/>
              </a:rPr>
              <a:t>Kondisi</a:t>
            </a:r>
            <a:r>
              <a:rPr lang="en-US" b="1" dirty="0" smtClean="0">
                <a:solidFill>
                  <a:schemeClr val="bg1"/>
                </a:solidFill>
                <a:latin typeface="Arial" pitchFamily="34" charset="0"/>
                <a:cs typeface="Arial" pitchFamily="34" charset="0"/>
              </a:rPr>
              <a:t> yang </a:t>
            </a:r>
            <a:r>
              <a:rPr lang="en-US" b="1" dirty="0" err="1" smtClean="0">
                <a:solidFill>
                  <a:schemeClr val="bg1"/>
                </a:solidFill>
                <a:latin typeface="Arial" pitchFamily="34" charset="0"/>
                <a:cs typeface="Arial" pitchFamily="34" charset="0"/>
              </a:rPr>
              <a:t>cukup</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untuk</a:t>
            </a:r>
            <a:r>
              <a:rPr lang="en-US" b="1" dirty="0" smtClean="0">
                <a:solidFill>
                  <a:schemeClr val="bg1"/>
                </a:solidFill>
                <a:latin typeface="Arial" pitchFamily="34" charset="0"/>
                <a:cs typeface="Arial" pitchFamily="34" charset="0"/>
              </a:rPr>
              <a:t> </a:t>
            </a:r>
            <a:r>
              <a:rPr lang="en-US" b="1" dirty="0" err="1" smtClean="0">
                <a:solidFill>
                  <a:schemeClr val="bg1"/>
                </a:solidFill>
                <a:latin typeface="Arial" pitchFamily="34" charset="0"/>
                <a:cs typeface="Arial" pitchFamily="34" charset="0"/>
              </a:rPr>
              <a:t>meningkatkan</a:t>
            </a:r>
            <a:r>
              <a:rPr lang="en-US" b="1" dirty="0" smtClean="0">
                <a:solidFill>
                  <a:schemeClr val="bg1"/>
                </a:solidFill>
                <a:latin typeface="Arial" pitchFamily="34" charset="0"/>
                <a:cs typeface="Arial" pitchFamily="34" charset="0"/>
              </a:rPr>
              <a:t> </a:t>
            </a:r>
            <a:r>
              <a:rPr lang="en-US" b="1" u="sng" dirty="0" err="1" smtClean="0">
                <a:solidFill>
                  <a:schemeClr val="bg1"/>
                </a:solidFill>
                <a:latin typeface="Arial" pitchFamily="34" charset="0"/>
                <a:cs typeface="Arial" pitchFamily="34" charset="0"/>
              </a:rPr>
              <a:t>produktivitas</a:t>
            </a:r>
            <a:r>
              <a:rPr lang="en-US" b="1" u="sng" dirty="0" smtClean="0">
                <a:solidFill>
                  <a:schemeClr val="bg1"/>
                </a:solidFill>
                <a:latin typeface="Arial" pitchFamily="34" charset="0"/>
                <a:cs typeface="Arial" pitchFamily="34" charset="0"/>
              </a:rPr>
              <a:t> </a:t>
            </a:r>
            <a:r>
              <a:rPr lang="en-US" b="1" u="sng" dirty="0" err="1" smtClean="0">
                <a:solidFill>
                  <a:schemeClr val="bg1"/>
                </a:solidFill>
                <a:latin typeface="Arial" pitchFamily="34" charset="0"/>
                <a:cs typeface="Arial" pitchFamily="34" charset="0"/>
              </a:rPr>
              <a:t>kerja</a:t>
            </a:r>
            <a:r>
              <a:rPr lang="en-US" b="1" u="sng" dirty="0" smtClean="0">
                <a:solidFill>
                  <a:schemeClr val="bg1"/>
                </a:solidFill>
                <a:latin typeface="Arial" pitchFamily="34" charset="0"/>
                <a:cs typeface="Arial" pitchFamily="34" charset="0"/>
              </a:rPr>
              <a:t>. </a:t>
            </a:r>
            <a:r>
              <a:rPr lang="en-US" b="1" dirty="0" smtClean="0">
                <a:solidFill>
                  <a:schemeClr val="bg1"/>
                </a:solidFill>
                <a:latin typeface="Arial" pitchFamily="34" charset="0"/>
                <a:cs typeface="Arial" pitchFamily="34" charset="0"/>
              </a:rPr>
              <a:t>  </a:t>
            </a:r>
          </a:p>
          <a:p>
            <a:pPr>
              <a:buNone/>
            </a:pPr>
            <a:r>
              <a:rPr lang="en-US" b="1" dirty="0" smtClean="0">
                <a:solidFill>
                  <a:schemeClr val="bg1"/>
                </a:solidFill>
                <a:latin typeface="Arial" pitchFamily="34" charset="0"/>
                <a:cs typeface="Arial" pitchFamily="34" charset="0"/>
              </a:rPr>
              <a:t>  </a:t>
            </a:r>
            <a:endParaRPr lang="en-US" b="1" dirty="0">
              <a:solidFill>
                <a:schemeClr val="bg1"/>
              </a:solidFill>
              <a:latin typeface="Arial" pitchFamily="34" charset="0"/>
              <a:cs typeface="Arial" pitchFamily="34" charset="0"/>
            </a:endParaRPr>
          </a:p>
        </p:txBody>
      </p:sp>
    </p:spTree>
  </p:cSld>
  <p:clrMapOvr>
    <a:masterClrMapping/>
  </p:clrMapOvr>
  <p:transition spd="slow">
    <p:dissolve/>
    <p:sndAc>
      <p:stSnd>
        <p:snd r:embed="rId3" name="arrow.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3">
                                            <p:bg/>
                                          </p:spTgt>
                                        </p:tgtEl>
                                        <p:attrNameLst>
                                          <p:attrName>style.visibility</p:attrName>
                                        </p:attrNameLst>
                                      </p:cBhvr>
                                      <p:to>
                                        <p:strVal val="visible"/>
                                      </p:to>
                                    </p:set>
                                    <p:animEffect transition="in" filter="fade">
                                      <p:cBhvr>
                                        <p:cTn id="11" dur="2000"/>
                                        <p:tgtEl>
                                          <p:spTgt spid="3">
                                            <p:bg/>
                                          </p:spTgt>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2000"/>
                                        <p:tgtEl>
                                          <p:spTgt spid="3">
                                            <p:txEl>
                                              <p:pRg st="0" end="0"/>
                                            </p:txEl>
                                          </p:spTgt>
                                        </p:tgtEl>
                                      </p:cBhvr>
                                    </p:animEffect>
                                  </p:childTnLst>
                                </p:cTn>
                              </p:par>
                            </p:childTnLst>
                          </p:cTn>
                        </p:par>
                        <p:par>
                          <p:cTn id="16" fill="hold">
                            <p:stCondLst>
                              <p:cond delay="4500"/>
                            </p:stCondLst>
                            <p:childTnLst>
                              <p:par>
                                <p:cTn id="17" presetID="10"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childTnLst>
                                </p:cTn>
                              </p:par>
                            </p:childTnLst>
                          </p:cTn>
                        </p:par>
                        <p:par>
                          <p:cTn id="20" fill="hold">
                            <p:stCondLst>
                              <p:cond delay="6500"/>
                            </p:stCondLst>
                            <p:childTnLst>
                              <p:par>
                                <p:cTn id="21" presetID="10" presetClass="entr" presetSubtype="0" fill="hold" grpId="0" nodeType="after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fade">
                                      <p:cBhvr>
                                        <p:cTn id="23" dur="2000"/>
                                        <p:tgtEl>
                                          <p:spTgt spid="3">
                                            <p:txEl>
                                              <p:pRg st="2" end="2"/>
                                            </p:txEl>
                                          </p:spTgt>
                                        </p:tgtEl>
                                      </p:cBhvr>
                                    </p:animEffect>
                                  </p:childTnLst>
                                </p:cTn>
                              </p:par>
                            </p:childTnLst>
                          </p:cTn>
                        </p:par>
                        <p:par>
                          <p:cTn id="24" fill="hold">
                            <p:stCondLst>
                              <p:cond delay="8500"/>
                            </p:stCondLst>
                            <p:childTnLst>
                              <p:par>
                                <p:cTn id="25" presetID="10" presetClass="entr" presetSubtype="0" fill="hold" grpId="0" nodeType="after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par>
                          <p:cTn id="28" fill="hold">
                            <p:stCondLst>
                              <p:cond delay="10500"/>
                            </p:stCondLst>
                            <p:childTnLst>
                              <p:par>
                                <p:cTn id="29" presetID="10"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2000"/>
                                        <p:tgtEl>
                                          <p:spTgt spid="3">
                                            <p:txEl>
                                              <p:pRg st="4" end="4"/>
                                            </p:txEl>
                                          </p:spTgt>
                                        </p:tgtEl>
                                      </p:cBhvr>
                                    </p:animEffect>
                                  </p:childTnLst>
                                </p:cTn>
                              </p:par>
                            </p:childTnLst>
                          </p:cTn>
                        </p:par>
                        <p:par>
                          <p:cTn id="32" fill="hold">
                            <p:stCondLst>
                              <p:cond delay="12500"/>
                            </p:stCondLst>
                            <p:childTnLst>
                              <p:par>
                                <p:cTn id="33" presetID="10" presetClass="entr" presetSubtype="0" fill="hold" grpId="0" nodeType="after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
            <a:ext cx="9144000" cy="368280"/>
          </a:xfrm>
          <a:blipFill>
            <a:blip r:embed="rId4" cstate="print"/>
            <a:tile tx="0" ty="0" sx="100000" sy="100000" flip="none" algn="tl"/>
          </a:blipFill>
        </p:spPr>
        <p:txBody>
          <a:bodyPr>
            <a:noAutofit/>
          </a:bodyPr>
          <a:lstStyle/>
          <a:p>
            <a:pPr algn="l"/>
            <a:r>
              <a:rPr lang="en-US" sz="2400" dirty="0" err="1" smtClean="0">
                <a:solidFill>
                  <a:srgbClr val="C00000"/>
                </a:solidFill>
              </a:rPr>
              <a:t>Lanjutan</a:t>
            </a:r>
            <a:r>
              <a:rPr lang="en-US" sz="2400" dirty="0" smtClean="0">
                <a:solidFill>
                  <a:srgbClr val="C00000"/>
                </a:solidFill>
              </a:rPr>
              <a:t> :</a:t>
            </a:r>
            <a:endParaRPr lang="en-US" sz="2400" dirty="0">
              <a:solidFill>
                <a:srgbClr val="C00000"/>
              </a:solidFill>
            </a:endParaRPr>
          </a:p>
        </p:txBody>
      </p:sp>
      <p:sp>
        <p:nvSpPr>
          <p:cNvPr id="3" name="Content Placeholder 2"/>
          <p:cNvSpPr>
            <a:spLocks noGrp="1"/>
          </p:cNvSpPr>
          <p:nvPr>
            <p:ph idx="1"/>
          </p:nvPr>
        </p:nvSpPr>
        <p:spPr>
          <a:xfrm>
            <a:off x="0" y="404664"/>
            <a:ext cx="9144000" cy="6667674"/>
          </a:xfrm>
          <a:blipFill>
            <a:blip r:embed="rId5" cstate="print"/>
            <a:tile tx="0" ty="0" sx="100000" sy="100000" flip="none" algn="tl"/>
          </a:blipFill>
        </p:spPr>
        <p:txBody>
          <a:bodyPr>
            <a:normAutofit fontScale="55000" lnSpcReduction="20000"/>
          </a:bodyPr>
          <a:lstStyle/>
          <a:p>
            <a:pPr>
              <a:lnSpc>
                <a:spcPct val="120000"/>
              </a:lnSpc>
              <a:buNone/>
            </a:pPr>
            <a:r>
              <a:rPr lang="en-US" sz="3800" b="1" dirty="0" err="1" smtClean="0">
                <a:solidFill>
                  <a:schemeClr val="bg1"/>
                </a:solidFill>
                <a:latin typeface="Arial" pitchFamily="34" charset="0"/>
                <a:cs typeface="Arial" pitchFamily="34" charset="0"/>
              </a:rPr>
              <a:t>Peran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manajer</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pimpinan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dalam</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menentukan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pilihan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kebijaksanaan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perusahaan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adalah</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sangat</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penting</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Selain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itu</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manajer</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harus</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dianggap</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reformis</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dalam</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memperbaharui</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persyaratan-persyaratan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kerja</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hari</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setandar</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kerja</a:t>
            </a:r>
            <a:r>
              <a:rPr lang="en-US" sz="3800" b="1" dirty="0" smtClean="0">
                <a:solidFill>
                  <a:schemeClr val="bg1"/>
                </a:solidFill>
                <a:latin typeface="Arial" pitchFamily="34" charset="0"/>
                <a:cs typeface="Arial" pitchFamily="34" charset="0"/>
              </a:rPr>
              <a:t> </a:t>
            </a:r>
            <a:r>
              <a:rPr lang="id-ID" sz="3800" b="1" dirty="0" smtClean="0">
                <a:solidFill>
                  <a:schemeClr val="bg1"/>
                </a:solidFill>
                <a:latin typeface="Arial" pitchFamily="34" charset="0"/>
                <a:cs typeface="Arial" pitchFamily="34" charset="0"/>
              </a:rPr>
              <a:t>,</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tanggung</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jawab</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terhadap</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kesejahteraan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dll</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efektif</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efisien</a:t>
            </a:r>
            <a:r>
              <a:rPr lang="en-US" sz="3800" b="1" dirty="0" smtClean="0">
                <a:solidFill>
                  <a:schemeClr val="bg1"/>
                </a:solidFill>
                <a:latin typeface="Arial" pitchFamily="34" charset="0"/>
                <a:cs typeface="Arial" pitchFamily="34" charset="0"/>
              </a:rPr>
              <a:t>)</a:t>
            </a:r>
          </a:p>
          <a:p>
            <a:pPr>
              <a:lnSpc>
                <a:spcPct val="120000"/>
              </a:lnSpc>
              <a:buNone/>
            </a:pPr>
            <a:r>
              <a:rPr lang="en-US" sz="3800" b="1" dirty="0" err="1" smtClean="0">
                <a:solidFill>
                  <a:schemeClr val="bg1"/>
                </a:solidFill>
                <a:latin typeface="Arial" pitchFamily="34" charset="0"/>
                <a:cs typeface="Arial" pitchFamily="34" charset="0"/>
              </a:rPr>
              <a:t>Pembagian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kerja</a:t>
            </a:r>
            <a:r>
              <a:rPr lang="en-US" sz="3800" b="1" dirty="0" smtClean="0">
                <a:solidFill>
                  <a:schemeClr val="bg1"/>
                </a:solidFill>
                <a:latin typeface="Arial" pitchFamily="34" charset="0"/>
                <a:cs typeface="Arial" pitchFamily="34" charset="0"/>
              </a:rPr>
              <a:t>,(</a:t>
            </a:r>
            <a:r>
              <a:rPr lang="en-US" sz="3800" b="1" dirty="0" err="1" smtClean="0">
                <a:solidFill>
                  <a:schemeClr val="bg1"/>
                </a:solidFill>
                <a:latin typeface="Arial" pitchFamily="34" charset="0"/>
                <a:cs typeface="Arial" pitchFamily="34" charset="0"/>
              </a:rPr>
              <a:t>suatu</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pekerjaan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dapat</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dipecah-pecah</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menjadi</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bagian-bagian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disiplin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kerja</a:t>
            </a:r>
            <a:r>
              <a:rPr lang="en-US" sz="3800" b="1" dirty="0" smtClean="0">
                <a:solidFill>
                  <a:schemeClr val="bg1"/>
                </a:solidFill>
                <a:latin typeface="Arial" pitchFamily="34" charset="0"/>
                <a:cs typeface="Arial" pitchFamily="34" charset="0"/>
              </a:rPr>
              <a:t> yang </a:t>
            </a:r>
            <a:r>
              <a:rPr lang="en-US" sz="3800" b="1" dirty="0" err="1" smtClean="0">
                <a:solidFill>
                  <a:schemeClr val="bg1"/>
                </a:solidFill>
                <a:latin typeface="Arial" pitchFamily="34" charset="0"/>
                <a:cs typeface="Arial" pitchFamily="34" charset="0"/>
              </a:rPr>
              <a:t>terspesialisasikan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selain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akan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mengkosentrasikan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tenaga</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kerja</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kepada</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pekerjaannya</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masing-masing</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Juga</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memudahkan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usaha</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meningkatkan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keterampilan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masing-masing</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tenaga</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kerja</a:t>
            </a:r>
            <a:r>
              <a:rPr lang="en-US" sz="3800" b="1" dirty="0" smtClean="0">
                <a:solidFill>
                  <a:schemeClr val="bg1"/>
                </a:solidFill>
                <a:latin typeface="Arial" pitchFamily="34" charset="0"/>
                <a:cs typeface="Arial" pitchFamily="34" charset="0"/>
              </a:rPr>
              <a:t> yang </a:t>
            </a:r>
            <a:r>
              <a:rPr lang="en-US" sz="3800" b="1" dirty="0" err="1" smtClean="0">
                <a:solidFill>
                  <a:schemeClr val="bg1"/>
                </a:solidFill>
                <a:latin typeface="Arial" pitchFamily="34" charset="0"/>
                <a:cs typeface="Arial" pitchFamily="34" charset="0"/>
              </a:rPr>
              <a:t>terspesialisasi</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sehingga</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waktu</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dan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biaya</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dapat</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diminimalisir</a:t>
            </a:r>
            <a:r>
              <a:rPr lang="en-US" sz="3800" b="1" dirty="0" smtClean="0">
                <a:solidFill>
                  <a:schemeClr val="bg1"/>
                </a:solidFill>
                <a:latin typeface="Arial" pitchFamily="34" charset="0"/>
                <a:cs typeface="Arial" pitchFamily="34" charset="0"/>
              </a:rPr>
              <a:t>.</a:t>
            </a:r>
            <a:r>
              <a:rPr lang="id-ID" sz="3800" b="1" dirty="0" smtClean="0">
                <a:solidFill>
                  <a:schemeClr val="bg1"/>
                </a:solidFill>
                <a:latin typeface="Arial" pitchFamily="34" charset="0"/>
                <a:cs typeface="Arial" pitchFamily="34" charset="0"/>
              </a:rPr>
              <a:t>.</a:t>
            </a:r>
          </a:p>
          <a:p>
            <a:pPr>
              <a:lnSpc>
                <a:spcPct val="120000"/>
              </a:lnSpc>
              <a:buNone/>
            </a:pPr>
            <a:r>
              <a:rPr lang="en-US" sz="3800" b="1" dirty="0" smtClean="0">
                <a:solidFill>
                  <a:schemeClr val="bg1"/>
                </a:solidFill>
                <a:latin typeface="Arial" pitchFamily="34" charset="0"/>
                <a:cs typeface="Arial" pitchFamily="34" charset="0"/>
              </a:rPr>
              <a:t> </a:t>
            </a:r>
            <a:r>
              <a:rPr lang="id-ID" sz="3800" b="1" dirty="0" smtClean="0">
                <a:solidFill>
                  <a:schemeClr val="bg1"/>
                </a:solidFill>
                <a:latin typeface="Arial" pitchFamily="34" charset="0"/>
                <a:cs typeface="Arial" pitchFamily="34" charset="0"/>
              </a:rPr>
              <a:t>D</a:t>
            </a:r>
            <a:r>
              <a:rPr lang="en-US" sz="3800" b="1" dirty="0" err="1" smtClean="0">
                <a:solidFill>
                  <a:schemeClr val="bg1"/>
                </a:solidFill>
                <a:latin typeface="Arial" pitchFamily="34" charset="0"/>
                <a:cs typeface="Arial" pitchFamily="34" charset="0"/>
              </a:rPr>
              <a:t>alam</a:t>
            </a:r>
            <a:r>
              <a:rPr lang="id-ID" sz="3800" b="1" dirty="0" smtClean="0">
                <a:solidFill>
                  <a:schemeClr val="bg1"/>
                </a:solidFill>
                <a:latin typeface="Arial" pitchFamily="34" charset="0"/>
                <a:cs typeface="Arial" pitchFamily="34" charset="0"/>
              </a:rPr>
              <a:t> hal </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perbaikan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kesejahteraan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karyawan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antara</a:t>
            </a:r>
            <a:r>
              <a:rPr lang="en-US" sz="3800" b="1" dirty="0" smtClean="0">
                <a:solidFill>
                  <a:schemeClr val="bg1"/>
                </a:solidFill>
                <a:latin typeface="Arial" pitchFamily="34" charset="0"/>
                <a:cs typeface="Arial" pitchFamily="34" charset="0"/>
              </a:rPr>
              <a:t> lain</a:t>
            </a:r>
            <a:r>
              <a:rPr lang="id-ID" sz="3800" b="1" dirty="0" smtClean="0">
                <a:solidFill>
                  <a:schemeClr val="bg1"/>
                </a:solidFill>
                <a:latin typeface="Arial" pitchFamily="34" charset="0"/>
                <a:cs typeface="Arial" pitchFamily="34" charset="0"/>
              </a:rPr>
              <a:t> </a:t>
            </a:r>
            <a:r>
              <a:rPr lang="en-US" sz="3800" b="1" dirty="0" smtClean="0">
                <a:solidFill>
                  <a:schemeClr val="bg1"/>
                </a:solidFill>
                <a:latin typeface="Arial" pitchFamily="34" charset="0"/>
                <a:cs typeface="Arial" pitchFamily="34" charset="0"/>
              </a:rPr>
              <a:t> </a:t>
            </a:r>
            <a:r>
              <a:rPr lang="id-ID"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perhatikan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pada</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methode</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pemikiran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upah</a:t>
            </a:r>
            <a:r>
              <a:rPr lang="id-ID" sz="3800" b="1" dirty="0" smtClean="0">
                <a:solidFill>
                  <a:schemeClr val="bg1"/>
                </a:solidFill>
                <a:latin typeface="Arial" pitchFamily="34" charset="0"/>
                <a:cs typeface="Arial" pitchFamily="34" charset="0"/>
              </a:rPr>
              <a:t> </a:t>
            </a:r>
            <a:r>
              <a:rPr lang="en-US" sz="3800" b="1" dirty="0" smtClean="0">
                <a:solidFill>
                  <a:schemeClr val="bg1"/>
                </a:solidFill>
                <a:latin typeface="Arial" pitchFamily="34" charset="0"/>
                <a:cs typeface="Arial" pitchFamily="34" charset="0"/>
              </a:rPr>
              <a:t>(</a:t>
            </a:r>
            <a:r>
              <a:rPr lang="en-US" sz="3800" b="1" dirty="0" err="1" smtClean="0">
                <a:solidFill>
                  <a:schemeClr val="bg1"/>
                </a:solidFill>
                <a:latin typeface="Arial" pitchFamily="34" charset="0"/>
                <a:cs typeface="Arial" pitchFamily="34" charset="0"/>
              </a:rPr>
              <a:t>gaji</a:t>
            </a:r>
            <a:r>
              <a:rPr lang="id-ID" sz="3800" b="1" dirty="0" smtClean="0">
                <a:solidFill>
                  <a:schemeClr val="bg1"/>
                </a:solidFill>
                <a:latin typeface="Arial" pitchFamily="34" charset="0"/>
                <a:cs typeface="Arial" pitchFamily="34" charset="0"/>
              </a:rPr>
              <a:t> </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pada</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karyawan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methode</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apa</a:t>
            </a:r>
            <a:r>
              <a:rPr lang="en-US" sz="3800" b="1" dirty="0" smtClean="0">
                <a:solidFill>
                  <a:schemeClr val="bg1"/>
                </a:solidFill>
                <a:latin typeface="Arial" pitchFamily="34" charset="0"/>
                <a:cs typeface="Arial" pitchFamily="34" charset="0"/>
              </a:rPr>
              <a:t> yang </a:t>
            </a:r>
            <a:r>
              <a:rPr lang="en-US" sz="3800" b="1" dirty="0" err="1" smtClean="0">
                <a:solidFill>
                  <a:schemeClr val="bg1"/>
                </a:solidFill>
                <a:latin typeface="Arial" pitchFamily="34" charset="0"/>
                <a:cs typeface="Arial" pitchFamily="34" charset="0"/>
              </a:rPr>
              <a:t>digunakan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dalam</a:t>
            </a:r>
            <a:r>
              <a:rPr lang="id-ID" sz="3800" b="1" dirty="0" smtClean="0">
                <a:solidFill>
                  <a:schemeClr val="bg1"/>
                </a:solidFill>
                <a:latin typeface="Arial" pitchFamily="34" charset="0"/>
                <a:cs typeface="Arial" pitchFamily="34" charset="0"/>
              </a:rPr>
              <a:t> </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pemberian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upah</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harus</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dikaitkan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dengan</a:t>
            </a:r>
            <a:r>
              <a:rPr lang="id-ID" sz="3800" b="1" dirty="0" smtClean="0">
                <a:solidFill>
                  <a:schemeClr val="bg1"/>
                </a:solidFill>
                <a:latin typeface="Arial" pitchFamily="34" charset="0"/>
                <a:cs typeface="Arial" pitchFamily="34" charset="0"/>
              </a:rPr>
              <a:t> </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produktivitas</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kerja</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Pendekatan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ini</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dtersebut</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sebagai</a:t>
            </a:r>
            <a:r>
              <a:rPr lang="id-ID" sz="3800" b="1" dirty="0" smtClean="0">
                <a:solidFill>
                  <a:schemeClr val="bg1"/>
                </a:solidFill>
                <a:latin typeface="Arial" pitchFamily="34" charset="0"/>
                <a:cs typeface="Arial" pitchFamily="34" charset="0"/>
              </a:rPr>
              <a:t> </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methode</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pemberian</a:t>
            </a:r>
            <a:r>
              <a:rPr lang="en-US" sz="3800" b="1" dirty="0" smtClean="0">
                <a:solidFill>
                  <a:schemeClr val="bg1"/>
                </a:solidFill>
                <a:latin typeface="Arial" pitchFamily="34" charset="0"/>
                <a:cs typeface="Arial" pitchFamily="34" charset="0"/>
              </a:rPr>
              <a:t> </a:t>
            </a:r>
            <a:r>
              <a:rPr lang="en-US" sz="3800" b="1" dirty="0" err="1" smtClean="0">
                <a:solidFill>
                  <a:schemeClr val="bg1"/>
                </a:solidFill>
                <a:latin typeface="Arial" pitchFamily="34" charset="0"/>
                <a:cs typeface="Arial" pitchFamily="34" charset="0"/>
              </a:rPr>
              <a:t>insen</a:t>
            </a:r>
            <a:r>
              <a:rPr lang="en-US" sz="3400" b="1" dirty="0" err="1" smtClean="0">
                <a:solidFill>
                  <a:schemeClr val="bg1"/>
                </a:solidFill>
                <a:latin typeface="Arial" pitchFamily="34" charset="0"/>
                <a:cs typeface="Arial" pitchFamily="34" charset="0"/>
              </a:rPr>
              <a:t>tive</a:t>
            </a:r>
            <a:r>
              <a:rPr lang="en-US" sz="3400" b="1" dirty="0" smtClean="0">
                <a:solidFill>
                  <a:schemeClr val="bg1"/>
                </a:solidFill>
                <a:latin typeface="Arial" pitchFamily="34" charset="0"/>
                <a:cs typeface="Arial" pitchFamily="34" charset="0"/>
              </a:rPr>
              <a:t>. </a:t>
            </a:r>
            <a:endParaRPr lang="id-ID" sz="3400" b="1" dirty="0" smtClean="0">
              <a:solidFill>
                <a:schemeClr val="bg1"/>
              </a:solidFill>
              <a:latin typeface="Arial" pitchFamily="34" charset="0"/>
              <a:cs typeface="Arial" pitchFamily="34" charset="0"/>
            </a:endParaRPr>
          </a:p>
          <a:p>
            <a:pPr>
              <a:lnSpc>
                <a:spcPct val="120000"/>
              </a:lnSpc>
              <a:buNone/>
            </a:pPr>
            <a:r>
              <a:rPr lang="id-ID" sz="2800" b="1" dirty="0" smtClean="0">
                <a:solidFill>
                  <a:schemeClr val="bg1"/>
                </a:solidFill>
                <a:latin typeface="Arial" pitchFamily="34" charset="0"/>
                <a:cs typeface="Arial" pitchFamily="34" charset="0"/>
              </a:rPr>
              <a:t>  </a:t>
            </a:r>
            <a:r>
              <a:rPr lang="en-US" sz="2800" dirty="0" smtClean="0">
                <a:solidFill>
                  <a:schemeClr val="bg1"/>
                </a:solidFill>
                <a:latin typeface="Arial" pitchFamily="34" charset="0"/>
                <a:cs typeface="Arial" pitchFamily="34" charset="0"/>
              </a:rPr>
              <a:t> </a:t>
            </a:r>
          </a:p>
          <a:p>
            <a:pPr>
              <a:buNone/>
            </a:pPr>
            <a:endParaRPr lang="id-ID" sz="2400" dirty="0" smtClean="0">
              <a:solidFill>
                <a:schemeClr val="bg1"/>
              </a:solidFill>
              <a:latin typeface="Arial" pitchFamily="34" charset="0"/>
              <a:cs typeface="Arial" pitchFamily="34" charset="0"/>
            </a:endParaRPr>
          </a:p>
          <a:p>
            <a:pPr>
              <a:buNone/>
            </a:pPr>
            <a:endParaRPr lang="en-US" sz="2400" dirty="0" smtClean="0">
              <a:solidFill>
                <a:schemeClr val="bg1"/>
              </a:solidFill>
              <a:latin typeface="Arial" pitchFamily="34" charset="0"/>
              <a:cs typeface="Arial" pitchFamily="34" charset="0"/>
            </a:endParaRPr>
          </a:p>
          <a:p>
            <a:pPr>
              <a:buNone/>
            </a:pPr>
            <a:r>
              <a:rPr lang="en-US" sz="2400" dirty="0" smtClean="0">
                <a:solidFill>
                  <a:schemeClr val="bg1"/>
                </a:solidFill>
                <a:latin typeface="Arial" pitchFamily="34" charset="0"/>
                <a:cs typeface="Arial" pitchFamily="34" charset="0"/>
              </a:rPr>
              <a:t> </a:t>
            </a:r>
          </a:p>
          <a:p>
            <a:pPr>
              <a:buNone/>
            </a:pPr>
            <a:endParaRPr lang="en-US" dirty="0"/>
          </a:p>
        </p:txBody>
      </p:sp>
    </p:spTree>
  </p:cSld>
  <p:clrMapOvr>
    <a:masterClrMapping/>
  </p:clrMapOvr>
  <p:transition spd="slow">
    <p:dissolve/>
    <p:sndAc>
      <p:stSnd>
        <p:snd r:embed="rId3" name="breez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strVal val="#ppt_w*0.70"/>
                                          </p:val>
                                        </p:tav>
                                        <p:tav tm="100000">
                                          <p:val>
                                            <p:strVal val="#ppt_w"/>
                                          </p:val>
                                        </p:tav>
                                      </p:tavLst>
                                    </p:anim>
                                    <p:anim calcmode="lin" valueType="num">
                                      <p:cBhvr>
                                        <p:cTn id="8" dur="2000" fill="hold"/>
                                        <p:tgtEl>
                                          <p:spTgt spid="2"/>
                                        </p:tgtEl>
                                        <p:attrNameLst>
                                          <p:attrName>ppt_h</p:attrName>
                                        </p:attrNameLst>
                                      </p:cBhvr>
                                      <p:tavLst>
                                        <p:tav tm="0">
                                          <p:val>
                                            <p:strVal val="#ppt_h"/>
                                          </p:val>
                                        </p:tav>
                                        <p:tav tm="100000">
                                          <p:val>
                                            <p:strVal val="#ppt_h"/>
                                          </p:val>
                                        </p:tav>
                                      </p:tavLst>
                                    </p:anim>
                                    <p:animEffect transition="in" filter="fade">
                                      <p:cBhvr>
                                        <p:cTn id="9" dur="2000"/>
                                        <p:tgtEl>
                                          <p:spTgt spid="2"/>
                                        </p:tgtEl>
                                      </p:cBhvr>
                                    </p:animEffect>
                                  </p:childTnLst>
                                </p:cTn>
                              </p:par>
                            </p:childTnLst>
                          </p:cTn>
                        </p:par>
                        <p:par>
                          <p:cTn id="10" fill="hold">
                            <p:stCondLst>
                              <p:cond delay="2000"/>
                            </p:stCondLst>
                            <p:childTnLst>
                              <p:par>
                                <p:cTn id="11" presetID="55" presetClass="entr" presetSubtype="0" fill="hold" grpId="0" nodeType="after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p:cTn id="13" dur="2000" fill="hold"/>
                                        <p:tgtEl>
                                          <p:spTgt spid="3">
                                            <p:bg/>
                                          </p:spTgt>
                                        </p:tgtEl>
                                        <p:attrNameLst>
                                          <p:attrName>ppt_w</p:attrName>
                                        </p:attrNameLst>
                                      </p:cBhvr>
                                      <p:tavLst>
                                        <p:tav tm="0">
                                          <p:val>
                                            <p:strVal val="#ppt_w*0.70"/>
                                          </p:val>
                                        </p:tav>
                                        <p:tav tm="100000">
                                          <p:val>
                                            <p:strVal val="#ppt_w"/>
                                          </p:val>
                                        </p:tav>
                                      </p:tavLst>
                                    </p:anim>
                                    <p:anim calcmode="lin" valueType="num">
                                      <p:cBhvr>
                                        <p:cTn id="14" dur="2000" fill="hold"/>
                                        <p:tgtEl>
                                          <p:spTgt spid="3">
                                            <p:bg/>
                                          </p:spTgt>
                                        </p:tgtEl>
                                        <p:attrNameLst>
                                          <p:attrName>ppt_h</p:attrName>
                                        </p:attrNameLst>
                                      </p:cBhvr>
                                      <p:tavLst>
                                        <p:tav tm="0">
                                          <p:val>
                                            <p:strVal val="#ppt_h"/>
                                          </p:val>
                                        </p:tav>
                                        <p:tav tm="100000">
                                          <p:val>
                                            <p:strVal val="#ppt_h"/>
                                          </p:val>
                                        </p:tav>
                                      </p:tavLst>
                                    </p:anim>
                                    <p:animEffect transition="in" filter="fade">
                                      <p:cBhvr>
                                        <p:cTn id="15" dur="2000"/>
                                        <p:tgtEl>
                                          <p:spTgt spid="3">
                                            <p:bg/>
                                          </p:spTgt>
                                        </p:tgtEl>
                                      </p:cBhvr>
                                    </p:animEffect>
                                  </p:childTnLst>
                                </p:cTn>
                              </p:par>
                            </p:childTnLst>
                          </p:cTn>
                        </p:par>
                        <p:par>
                          <p:cTn id="16" fill="hold">
                            <p:stCondLst>
                              <p:cond delay="4000"/>
                            </p:stCondLst>
                            <p:childTnLst>
                              <p:par>
                                <p:cTn id="17" presetID="55" presetClass="entr" presetSubtype="0" fill="hold" grpId="0" nodeType="after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2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20" dur="2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21" dur="2000"/>
                                        <p:tgtEl>
                                          <p:spTgt spid="3">
                                            <p:txEl>
                                              <p:pRg st="0" end="0"/>
                                            </p:txEl>
                                          </p:spTgt>
                                        </p:tgtEl>
                                      </p:cBhvr>
                                    </p:animEffect>
                                  </p:childTnLst>
                                </p:cTn>
                              </p:par>
                            </p:childTnLst>
                          </p:cTn>
                        </p:par>
                        <p:par>
                          <p:cTn id="22" fill="hold">
                            <p:stCondLst>
                              <p:cond delay="6000"/>
                            </p:stCondLst>
                            <p:childTnLst>
                              <p:par>
                                <p:cTn id="23" presetID="55" presetClass="entr" presetSubtype="0" fill="hold" grpId="0" nodeType="after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 calcmode="lin" valueType="num">
                                      <p:cBhvr>
                                        <p:cTn id="25" dur="2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26" dur="2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27" dur="2000"/>
                                        <p:tgtEl>
                                          <p:spTgt spid="3">
                                            <p:txEl>
                                              <p:pRg st="1" end="1"/>
                                            </p:txEl>
                                          </p:spTgt>
                                        </p:tgtEl>
                                      </p:cBhvr>
                                    </p:animEffect>
                                  </p:childTnLst>
                                </p:cTn>
                              </p:par>
                            </p:childTnLst>
                          </p:cTn>
                        </p:par>
                        <p:par>
                          <p:cTn id="28" fill="hold">
                            <p:stCondLst>
                              <p:cond delay="8000"/>
                            </p:stCondLst>
                            <p:childTnLst>
                              <p:par>
                                <p:cTn id="29" presetID="55" presetClass="entr" presetSubtype="0" fill="hold" grpId="0" nodeType="after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 calcmode="lin" valueType="num">
                                      <p:cBhvr>
                                        <p:cTn id="31" dur="2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32" dur="2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33" dur="2000"/>
                                        <p:tgtEl>
                                          <p:spTgt spid="3">
                                            <p:txEl>
                                              <p:pRg st="2" end="2"/>
                                            </p:txEl>
                                          </p:spTgt>
                                        </p:tgtEl>
                                      </p:cBhvr>
                                    </p:animEffect>
                                  </p:childTnLst>
                                </p:cTn>
                              </p:par>
                            </p:childTnLst>
                          </p:cTn>
                        </p:par>
                        <p:par>
                          <p:cTn id="34" fill="hold">
                            <p:stCondLst>
                              <p:cond delay="10000"/>
                            </p:stCondLst>
                            <p:childTnLst>
                              <p:par>
                                <p:cTn id="35" presetID="55" presetClass="entr" presetSubtype="0" fill="hold" grpId="0" nodeType="afterEffect">
                                  <p:stCondLst>
                                    <p:cond delay="0"/>
                                  </p:stCondLst>
                                  <p:childTnLst>
                                    <p:set>
                                      <p:cBhvr>
                                        <p:cTn id="36" dur="1" fill="hold">
                                          <p:stCondLst>
                                            <p:cond delay="0"/>
                                          </p:stCondLst>
                                        </p:cTn>
                                        <p:tgtEl>
                                          <p:spTgt spid="3">
                                            <p:txEl>
                                              <p:pRg st="3" end="3"/>
                                            </p:txEl>
                                          </p:spTgt>
                                        </p:tgtEl>
                                        <p:attrNameLst>
                                          <p:attrName>style.visibility</p:attrName>
                                        </p:attrNameLst>
                                      </p:cBhvr>
                                      <p:to>
                                        <p:strVal val="visible"/>
                                      </p:to>
                                    </p:set>
                                    <p:anim calcmode="lin" valueType="num">
                                      <p:cBhvr>
                                        <p:cTn id="37" dur="2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38" dur="2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39" dur="2000"/>
                                        <p:tgtEl>
                                          <p:spTgt spid="3">
                                            <p:txEl>
                                              <p:pRg st="3" end="3"/>
                                            </p:txEl>
                                          </p:spTgt>
                                        </p:tgtEl>
                                      </p:cBhvr>
                                    </p:animEffect>
                                  </p:childTnLst>
                                </p:cTn>
                              </p:par>
                            </p:childTnLst>
                          </p:cTn>
                        </p:par>
                        <p:par>
                          <p:cTn id="40" fill="hold">
                            <p:stCondLst>
                              <p:cond delay="12000"/>
                            </p:stCondLst>
                            <p:childTnLst>
                              <p:par>
                                <p:cTn id="41" presetID="55" presetClass="entr" presetSubtype="0" fill="hold" grpId="0" nodeType="after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2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4" dur="2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5"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48680"/>
          </a:xfrm>
          <a:blipFill>
            <a:blip r:embed="rId3" cstate="print"/>
            <a:tile tx="0" ty="0" sx="100000" sy="100000" flip="none" algn="tl"/>
          </a:blipFill>
        </p:spPr>
        <p:txBody>
          <a:bodyPr>
            <a:normAutofit/>
          </a:bodyPr>
          <a:lstStyle/>
          <a:p>
            <a:pPr algn="l"/>
            <a:r>
              <a:rPr lang="id-ID" sz="2400" b="1" dirty="0" smtClean="0">
                <a:solidFill>
                  <a:srgbClr val="FF9933"/>
                </a:solidFill>
                <a:latin typeface="Arial" pitchFamily="34" charset="0"/>
                <a:cs typeface="Arial" pitchFamily="34" charset="0"/>
              </a:rPr>
              <a:t>Teori manajemen:</a:t>
            </a:r>
            <a:endParaRPr lang="id-ID" sz="2400" b="1" dirty="0">
              <a:solidFill>
                <a:srgbClr val="FF9933"/>
              </a:solidFill>
              <a:latin typeface="Arial" pitchFamily="34" charset="0"/>
              <a:cs typeface="Arial" pitchFamily="34" charset="0"/>
            </a:endParaRPr>
          </a:p>
        </p:txBody>
      </p:sp>
      <p:sp>
        <p:nvSpPr>
          <p:cNvPr id="3" name="Content Placeholder 2"/>
          <p:cNvSpPr>
            <a:spLocks noGrp="1"/>
          </p:cNvSpPr>
          <p:nvPr>
            <p:ph idx="1"/>
          </p:nvPr>
        </p:nvSpPr>
        <p:spPr>
          <a:xfrm>
            <a:off x="0" y="571480"/>
            <a:ext cx="9144000" cy="6286520"/>
          </a:xfrm>
          <a:blipFill>
            <a:blip r:embed="rId4" cstate="print"/>
            <a:tile tx="0" ty="0" sx="100000" sy="100000" flip="none" algn="tl"/>
          </a:blipFill>
        </p:spPr>
        <p:txBody>
          <a:bodyPr>
            <a:normAutofit fontScale="92500" lnSpcReduction="10000"/>
          </a:bodyPr>
          <a:lstStyle/>
          <a:p>
            <a:pPr>
              <a:buNone/>
              <a:defRPr/>
            </a:pPr>
            <a:r>
              <a:rPr lang="en-US" b="1" dirty="0" smtClean="0"/>
              <a:t> </a:t>
            </a:r>
            <a:r>
              <a:rPr lang="en-US" b="1" dirty="0" err="1" smtClean="0">
                <a:solidFill>
                  <a:schemeClr val="bg1"/>
                </a:solidFill>
              </a:rPr>
              <a:t>Sebenarnya</a:t>
            </a:r>
            <a:r>
              <a:rPr lang="en-US" b="1" dirty="0" smtClean="0">
                <a:solidFill>
                  <a:schemeClr val="bg1"/>
                </a:solidFill>
              </a:rPr>
              <a:t>, </a:t>
            </a:r>
            <a:r>
              <a:rPr lang="en-US" b="1" dirty="0" err="1" smtClean="0">
                <a:solidFill>
                  <a:schemeClr val="bg1"/>
                </a:solidFill>
              </a:rPr>
              <a:t>belum</a:t>
            </a:r>
            <a:r>
              <a:rPr lang="en-US" b="1" dirty="0" smtClean="0">
                <a:solidFill>
                  <a:schemeClr val="bg1"/>
                </a:solidFill>
              </a:rPr>
              <a:t> </a:t>
            </a:r>
            <a:r>
              <a:rPr lang="en-US" b="1" dirty="0" err="1" smtClean="0">
                <a:solidFill>
                  <a:schemeClr val="bg1"/>
                </a:solidFill>
              </a:rPr>
              <a:t>terdapat</a:t>
            </a:r>
            <a:r>
              <a:rPr lang="en-US" b="1" dirty="0" smtClean="0">
                <a:solidFill>
                  <a:schemeClr val="bg1"/>
                </a:solidFill>
              </a:rPr>
              <a:t> </a:t>
            </a:r>
            <a:r>
              <a:rPr lang="en-US" b="1" dirty="0" err="1" smtClean="0">
                <a:solidFill>
                  <a:schemeClr val="bg1"/>
                </a:solidFill>
              </a:rPr>
              <a:t>tiori</a:t>
            </a:r>
            <a:r>
              <a:rPr lang="en-US" b="1" dirty="0" smtClean="0">
                <a:solidFill>
                  <a:schemeClr val="bg1"/>
                </a:solidFill>
              </a:rPr>
              <a:t> </a:t>
            </a:r>
            <a:r>
              <a:rPr lang="en-US" b="1" dirty="0" err="1" smtClean="0">
                <a:solidFill>
                  <a:schemeClr val="bg1"/>
                </a:solidFill>
              </a:rPr>
              <a:t>apapun</a:t>
            </a:r>
            <a:r>
              <a:rPr lang="en-US" b="1" dirty="0" smtClean="0">
                <a:solidFill>
                  <a:schemeClr val="bg1"/>
                </a:solidFill>
              </a:rPr>
              <a:t> yang </a:t>
            </a:r>
            <a:r>
              <a:rPr lang="en-US" b="1" dirty="0" err="1" smtClean="0">
                <a:solidFill>
                  <a:schemeClr val="bg1"/>
                </a:solidFill>
              </a:rPr>
              <a:t>dapat</a:t>
            </a:r>
            <a:r>
              <a:rPr lang="en-US" b="1" dirty="0" smtClean="0">
                <a:solidFill>
                  <a:schemeClr val="bg1"/>
                </a:solidFill>
              </a:rPr>
              <a:t> </a:t>
            </a:r>
            <a:r>
              <a:rPr lang="en-US" b="1" dirty="0" err="1" smtClean="0">
                <a:solidFill>
                  <a:schemeClr val="bg1"/>
                </a:solidFill>
              </a:rPr>
              <a:t>diaplikasikan</a:t>
            </a:r>
            <a:r>
              <a:rPr lang="en-US" b="1" dirty="0" smtClean="0">
                <a:solidFill>
                  <a:schemeClr val="bg1"/>
                </a:solidFill>
              </a:rPr>
              <a:t> </a:t>
            </a:r>
            <a:r>
              <a:rPr lang="en-US" b="1" dirty="0" err="1" smtClean="0">
                <a:solidFill>
                  <a:schemeClr val="bg1"/>
                </a:solidFill>
              </a:rPr>
              <a:t>secara</a:t>
            </a:r>
            <a:r>
              <a:rPr lang="en-US" b="1" dirty="0" smtClean="0">
                <a:solidFill>
                  <a:schemeClr val="bg1"/>
                </a:solidFill>
              </a:rPr>
              <a:t>  universal, </a:t>
            </a:r>
            <a:r>
              <a:rPr lang="en-US" b="1" dirty="0" err="1" smtClean="0">
                <a:solidFill>
                  <a:schemeClr val="bg1"/>
                </a:solidFill>
              </a:rPr>
              <a:t>demikian</a:t>
            </a:r>
            <a:r>
              <a:rPr lang="en-US" b="1" dirty="0" smtClean="0">
                <a:solidFill>
                  <a:schemeClr val="bg1"/>
                </a:solidFill>
              </a:rPr>
              <a:t> pula, </a:t>
            </a:r>
            <a:r>
              <a:rPr lang="en-US" b="1" dirty="0" err="1" smtClean="0">
                <a:solidFill>
                  <a:schemeClr val="bg1"/>
                </a:solidFill>
              </a:rPr>
              <a:t>belum</a:t>
            </a:r>
            <a:r>
              <a:rPr lang="en-US" b="1" dirty="0" smtClean="0">
                <a:solidFill>
                  <a:schemeClr val="bg1"/>
                </a:solidFill>
              </a:rPr>
              <a:t> </a:t>
            </a:r>
            <a:r>
              <a:rPr lang="en-US" b="1" dirty="0" err="1" smtClean="0">
                <a:solidFill>
                  <a:schemeClr val="bg1"/>
                </a:solidFill>
              </a:rPr>
              <a:t>terdapat</a:t>
            </a:r>
            <a:r>
              <a:rPr lang="en-US" b="1" dirty="0" smtClean="0">
                <a:solidFill>
                  <a:schemeClr val="bg1"/>
                </a:solidFill>
              </a:rPr>
              <a:t> </a:t>
            </a:r>
            <a:r>
              <a:rPr lang="en-US" b="1" dirty="0" err="1" smtClean="0">
                <a:solidFill>
                  <a:schemeClr val="bg1"/>
                </a:solidFill>
              </a:rPr>
              <a:t>teori</a:t>
            </a:r>
            <a:r>
              <a:rPr lang="en-US" b="1" dirty="0" smtClean="0">
                <a:solidFill>
                  <a:schemeClr val="bg1"/>
                </a:solidFill>
              </a:rPr>
              <a:t> </a:t>
            </a:r>
            <a:r>
              <a:rPr lang="en-US" b="1" dirty="0" err="1" smtClean="0">
                <a:solidFill>
                  <a:schemeClr val="bg1"/>
                </a:solidFill>
              </a:rPr>
              <a:t>dan</a:t>
            </a:r>
            <a:r>
              <a:rPr lang="en-US" b="1" dirty="0" smtClean="0">
                <a:solidFill>
                  <a:schemeClr val="bg1"/>
                </a:solidFill>
              </a:rPr>
              <a:t> </a:t>
            </a:r>
            <a:r>
              <a:rPr lang="en-US" b="1" dirty="0" err="1" smtClean="0">
                <a:solidFill>
                  <a:schemeClr val="bg1"/>
                </a:solidFill>
              </a:rPr>
              <a:t>prinsip</a:t>
            </a:r>
            <a:r>
              <a:rPr lang="en-US" b="1" dirty="0" smtClean="0">
                <a:solidFill>
                  <a:schemeClr val="bg1"/>
                </a:solidFill>
              </a:rPr>
              <a:t> </a:t>
            </a:r>
            <a:r>
              <a:rPr lang="en-US" b="1" dirty="0" err="1" smtClean="0">
                <a:solidFill>
                  <a:schemeClr val="bg1"/>
                </a:solidFill>
              </a:rPr>
              <a:t>manajemen</a:t>
            </a:r>
            <a:r>
              <a:rPr lang="en-US" b="1" dirty="0" smtClean="0">
                <a:solidFill>
                  <a:schemeClr val="bg1"/>
                </a:solidFill>
              </a:rPr>
              <a:t> </a:t>
            </a:r>
            <a:r>
              <a:rPr lang="en-US" b="1" dirty="0" err="1" smtClean="0">
                <a:solidFill>
                  <a:schemeClr val="bg1"/>
                </a:solidFill>
              </a:rPr>
              <a:t>yg</a:t>
            </a:r>
            <a:r>
              <a:rPr lang="en-US" b="1" dirty="0" smtClean="0">
                <a:solidFill>
                  <a:schemeClr val="bg1"/>
                </a:solidFill>
              </a:rPr>
              <a:t> </a:t>
            </a:r>
            <a:r>
              <a:rPr lang="en-US" b="1" dirty="0" err="1" smtClean="0">
                <a:solidFill>
                  <a:schemeClr val="bg1"/>
                </a:solidFill>
              </a:rPr>
              <a:t>dapat</a:t>
            </a:r>
            <a:r>
              <a:rPr lang="en-US" b="1" dirty="0" smtClean="0">
                <a:solidFill>
                  <a:schemeClr val="bg1"/>
                </a:solidFill>
              </a:rPr>
              <a:t> </a:t>
            </a:r>
            <a:r>
              <a:rPr lang="en-US" b="1" dirty="0" err="1" smtClean="0">
                <a:solidFill>
                  <a:schemeClr val="bg1"/>
                </a:solidFill>
              </a:rPr>
              <a:t>diaplikasikan</a:t>
            </a:r>
            <a:r>
              <a:rPr lang="en-US" b="1" dirty="0" smtClean="0">
                <a:solidFill>
                  <a:schemeClr val="bg1"/>
                </a:solidFill>
              </a:rPr>
              <a:t> </a:t>
            </a:r>
            <a:r>
              <a:rPr lang="en-US" b="1" dirty="0" err="1" smtClean="0">
                <a:solidFill>
                  <a:schemeClr val="bg1"/>
                </a:solidFill>
              </a:rPr>
              <a:t>dalam</a:t>
            </a:r>
            <a:r>
              <a:rPr lang="en-US" b="1" dirty="0" smtClean="0">
                <a:solidFill>
                  <a:schemeClr val="bg1"/>
                </a:solidFill>
              </a:rPr>
              <a:t> </a:t>
            </a:r>
            <a:r>
              <a:rPr lang="en-US" b="1" dirty="0" err="1" smtClean="0">
                <a:solidFill>
                  <a:schemeClr val="bg1"/>
                </a:solidFill>
              </a:rPr>
              <a:t>setiap</a:t>
            </a:r>
            <a:r>
              <a:rPr lang="en-US" b="1" dirty="0" smtClean="0">
                <a:solidFill>
                  <a:schemeClr val="bg1"/>
                </a:solidFill>
              </a:rPr>
              <a:t> </a:t>
            </a:r>
            <a:r>
              <a:rPr lang="en-US" b="1" dirty="0" err="1" smtClean="0">
                <a:solidFill>
                  <a:schemeClr val="bg1"/>
                </a:solidFill>
              </a:rPr>
              <a:t>situasi</a:t>
            </a:r>
            <a:r>
              <a:rPr lang="en-US" b="1" dirty="0" smtClean="0">
                <a:solidFill>
                  <a:schemeClr val="bg1"/>
                </a:solidFill>
              </a:rPr>
              <a:t> </a:t>
            </a:r>
            <a:r>
              <a:rPr lang="en-US" b="1" dirty="0" err="1" smtClean="0">
                <a:solidFill>
                  <a:schemeClr val="bg1"/>
                </a:solidFill>
              </a:rPr>
              <a:t>keorganisasian</a:t>
            </a:r>
            <a:r>
              <a:rPr lang="en-US" b="1" dirty="0" smtClean="0">
                <a:solidFill>
                  <a:schemeClr val="bg1"/>
                </a:solidFill>
              </a:rPr>
              <a:t>, </a:t>
            </a:r>
            <a:r>
              <a:rPr lang="en-US" b="1" dirty="0" err="1" smtClean="0">
                <a:solidFill>
                  <a:schemeClr val="bg1"/>
                </a:solidFill>
              </a:rPr>
              <a:t>baik</a:t>
            </a:r>
            <a:r>
              <a:rPr lang="en-US" b="1" dirty="0" smtClean="0">
                <a:solidFill>
                  <a:schemeClr val="bg1"/>
                </a:solidFill>
              </a:rPr>
              <a:t> </a:t>
            </a:r>
            <a:r>
              <a:rPr lang="en-US" b="1" dirty="0" err="1" smtClean="0">
                <a:solidFill>
                  <a:schemeClr val="bg1"/>
                </a:solidFill>
              </a:rPr>
              <a:t>dalam</a:t>
            </a:r>
            <a:r>
              <a:rPr lang="en-US" b="1" dirty="0" smtClean="0">
                <a:solidFill>
                  <a:schemeClr val="bg1"/>
                </a:solidFill>
              </a:rPr>
              <a:t> </a:t>
            </a:r>
            <a:r>
              <a:rPr lang="en-US" b="1" dirty="0" err="1" smtClean="0">
                <a:solidFill>
                  <a:schemeClr val="bg1"/>
                </a:solidFill>
              </a:rPr>
              <a:t>organisasi</a:t>
            </a:r>
            <a:r>
              <a:rPr lang="en-US" b="1" dirty="0" smtClean="0">
                <a:solidFill>
                  <a:schemeClr val="bg1"/>
                </a:solidFill>
              </a:rPr>
              <a:t> yang  </a:t>
            </a:r>
            <a:r>
              <a:rPr lang="en-US" b="1" dirty="0" err="1" smtClean="0">
                <a:solidFill>
                  <a:schemeClr val="bg1"/>
                </a:solidFill>
              </a:rPr>
              <a:t>bersekala</a:t>
            </a:r>
            <a:r>
              <a:rPr lang="en-US" b="1" dirty="0" smtClean="0">
                <a:solidFill>
                  <a:schemeClr val="bg1"/>
                </a:solidFill>
              </a:rPr>
              <a:t> </a:t>
            </a:r>
            <a:r>
              <a:rPr lang="en-US" b="1" dirty="0" err="1" smtClean="0">
                <a:solidFill>
                  <a:schemeClr val="bg1"/>
                </a:solidFill>
              </a:rPr>
              <a:t>sederhana</a:t>
            </a:r>
            <a:r>
              <a:rPr lang="en-US" b="1" dirty="0" smtClean="0">
                <a:solidFill>
                  <a:schemeClr val="bg1"/>
                </a:solidFill>
              </a:rPr>
              <a:t> </a:t>
            </a:r>
            <a:r>
              <a:rPr lang="en-US" b="1" dirty="0" err="1" smtClean="0">
                <a:solidFill>
                  <a:schemeClr val="bg1"/>
                </a:solidFill>
              </a:rPr>
              <a:t>maupun</a:t>
            </a:r>
            <a:r>
              <a:rPr lang="en-US" b="1" dirty="0" smtClean="0">
                <a:solidFill>
                  <a:schemeClr val="bg1"/>
                </a:solidFill>
              </a:rPr>
              <a:t> </a:t>
            </a:r>
            <a:r>
              <a:rPr lang="en-US" b="1" dirty="0" err="1" smtClean="0">
                <a:solidFill>
                  <a:schemeClr val="bg1"/>
                </a:solidFill>
              </a:rPr>
              <a:t>organisasi</a:t>
            </a:r>
            <a:r>
              <a:rPr lang="en-US" b="1" dirty="0" smtClean="0">
                <a:solidFill>
                  <a:schemeClr val="bg1"/>
                </a:solidFill>
              </a:rPr>
              <a:t> </a:t>
            </a:r>
            <a:r>
              <a:rPr lang="en-US" b="1" dirty="0" err="1" smtClean="0">
                <a:solidFill>
                  <a:schemeClr val="bg1"/>
                </a:solidFill>
              </a:rPr>
              <a:t>yg</a:t>
            </a:r>
            <a:r>
              <a:rPr lang="en-US" b="1" dirty="0" smtClean="0">
                <a:solidFill>
                  <a:schemeClr val="bg1"/>
                </a:solidFill>
              </a:rPr>
              <a:t> </a:t>
            </a:r>
            <a:r>
              <a:rPr lang="en-US" b="1" dirty="0" err="1" smtClean="0">
                <a:solidFill>
                  <a:schemeClr val="bg1"/>
                </a:solidFill>
              </a:rPr>
              <a:t>komplek</a:t>
            </a:r>
            <a:r>
              <a:rPr lang="en-US" b="1" dirty="0" smtClean="0">
                <a:solidFill>
                  <a:schemeClr val="bg1"/>
                </a:solidFill>
              </a:rPr>
              <a:t>, </a:t>
            </a:r>
            <a:r>
              <a:rPr lang="en-US" b="1" dirty="0" err="1" smtClean="0">
                <a:solidFill>
                  <a:schemeClr val="bg1"/>
                </a:solidFill>
              </a:rPr>
              <a:t>dan</a:t>
            </a:r>
            <a:r>
              <a:rPr lang="en-US" b="1" dirty="0" smtClean="0">
                <a:solidFill>
                  <a:schemeClr val="bg1"/>
                </a:solidFill>
              </a:rPr>
              <a:t> </a:t>
            </a:r>
            <a:r>
              <a:rPr lang="en-US" b="1" dirty="0" err="1" smtClean="0">
                <a:solidFill>
                  <a:schemeClr val="bg1"/>
                </a:solidFill>
              </a:rPr>
              <a:t>organisasi</a:t>
            </a:r>
            <a:r>
              <a:rPr lang="en-US" b="1" dirty="0" smtClean="0">
                <a:solidFill>
                  <a:schemeClr val="bg1"/>
                </a:solidFill>
              </a:rPr>
              <a:t> </a:t>
            </a:r>
            <a:r>
              <a:rPr lang="en-US" b="1" dirty="0" err="1" smtClean="0">
                <a:solidFill>
                  <a:schemeClr val="bg1"/>
                </a:solidFill>
              </a:rPr>
              <a:t>dalam</a:t>
            </a:r>
            <a:r>
              <a:rPr lang="en-US" b="1" dirty="0" smtClean="0">
                <a:solidFill>
                  <a:schemeClr val="bg1"/>
                </a:solidFill>
              </a:rPr>
              <a:t> </a:t>
            </a:r>
            <a:r>
              <a:rPr lang="en-US" b="1" dirty="0" err="1" smtClean="0">
                <a:solidFill>
                  <a:schemeClr val="bg1"/>
                </a:solidFill>
              </a:rPr>
              <a:t>berbagai</a:t>
            </a:r>
            <a:r>
              <a:rPr lang="en-US" b="1" dirty="0" smtClean="0">
                <a:solidFill>
                  <a:schemeClr val="bg1"/>
                </a:solidFill>
              </a:rPr>
              <a:t> </a:t>
            </a:r>
            <a:r>
              <a:rPr lang="en-US" b="1" dirty="0" err="1" smtClean="0">
                <a:solidFill>
                  <a:schemeClr val="bg1"/>
                </a:solidFill>
              </a:rPr>
              <a:t>jenis</a:t>
            </a:r>
            <a:r>
              <a:rPr lang="en-US" b="1" dirty="0" smtClean="0">
                <a:solidFill>
                  <a:schemeClr val="bg1"/>
                </a:solidFill>
              </a:rPr>
              <a:t> </a:t>
            </a:r>
            <a:r>
              <a:rPr lang="en-US" b="1" dirty="0" err="1" smtClean="0">
                <a:solidFill>
                  <a:schemeClr val="bg1"/>
                </a:solidFill>
              </a:rPr>
              <a:t>usaha</a:t>
            </a:r>
            <a:r>
              <a:rPr lang="en-US" b="1" dirty="0" smtClean="0">
                <a:solidFill>
                  <a:schemeClr val="bg1"/>
                </a:solidFill>
              </a:rPr>
              <a:t>. </a:t>
            </a:r>
          </a:p>
          <a:p>
            <a:pPr>
              <a:buNone/>
              <a:defRPr/>
            </a:pPr>
            <a:r>
              <a:rPr lang="en-US" b="1" dirty="0" err="1" smtClean="0">
                <a:solidFill>
                  <a:schemeClr val="bg1"/>
                </a:solidFill>
              </a:rPr>
              <a:t>Terdapat</a:t>
            </a:r>
            <a:r>
              <a:rPr lang="en-US" b="1" dirty="0" smtClean="0">
                <a:solidFill>
                  <a:schemeClr val="bg1"/>
                </a:solidFill>
              </a:rPr>
              <a:t> </a:t>
            </a:r>
            <a:r>
              <a:rPr lang="en-US" b="1" dirty="0" err="1" smtClean="0">
                <a:solidFill>
                  <a:schemeClr val="bg1"/>
                </a:solidFill>
              </a:rPr>
              <a:t>tiga</a:t>
            </a:r>
            <a:r>
              <a:rPr lang="en-US" b="1" dirty="0" smtClean="0">
                <a:solidFill>
                  <a:schemeClr val="bg1"/>
                </a:solidFill>
              </a:rPr>
              <a:t> </a:t>
            </a:r>
            <a:r>
              <a:rPr lang="en-US" b="1" dirty="0" err="1" smtClean="0">
                <a:solidFill>
                  <a:schemeClr val="bg1"/>
                </a:solidFill>
              </a:rPr>
              <a:t>mazhab</a:t>
            </a:r>
            <a:r>
              <a:rPr lang="en-US" b="1" dirty="0" smtClean="0">
                <a:solidFill>
                  <a:schemeClr val="bg1"/>
                </a:solidFill>
              </a:rPr>
              <a:t> (</a:t>
            </a:r>
            <a:r>
              <a:rPr lang="en-US" b="1" dirty="0" err="1" smtClean="0">
                <a:solidFill>
                  <a:schemeClr val="bg1"/>
                </a:solidFill>
              </a:rPr>
              <a:t>aliran</a:t>
            </a:r>
            <a:r>
              <a:rPr lang="en-US" b="1" dirty="0" smtClean="0">
                <a:solidFill>
                  <a:schemeClr val="bg1"/>
                </a:solidFill>
              </a:rPr>
              <a:t>)  </a:t>
            </a:r>
            <a:r>
              <a:rPr lang="en-US" b="1" dirty="0" err="1" smtClean="0">
                <a:solidFill>
                  <a:schemeClr val="bg1"/>
                </a:solidFill>
              </a:rPr>
              <a:t>manajemen</a:t>
            </a:r>
            <a:r>
              <a:rPr lang="en-US" b="1" dirty="0" smtClean="0">
                <a:solidFill>
                  <a:schemeClr val="bg1"/>
                </a:solidFill>
              </a:rPr>
              <a:t>  </a:t>
            </a:r>
            <a:r>
              <a:rPr lang="en-US" b="1" dirty="0" err="1" smtClean="0">
                <a:solidFill>
                  <a:schemeClr val="bg1"/>
                </a:solidFill>
              </a:rPr>
              <a:t>yg</a:t>
            </a:r>
            <a:r>
              <a:rPr lang="en-US" b="1" dirty="0" smtClean="0">
                <a:solidFill>
                  <a:schemeClr val="bg1"/>
                </a:solidFill>
              </a:rPr>
              <a:t> </a:t>
            </a:r>
            <a:r>
              <a:rPr lang="en-US" b="1" dirty="0" err="1" smtClean="0">
                <a:solidFill>
                  <a:schemeClr val="bg1"/>
                </a:solidFill>
              </a:rPr>
              <a:t>mengikuti</a:t>
            </a:r>
            <a:r>
              <a:rPr lang="en-US" b="1" dirty="0" smtClean="0">
                <a:solidFill>
                  <a:schemeClr val="bg1"/>
                </a:solidFill>
              </a:rPr>
              <a:t> </a:t>
            </a:r>
            <a:r>
              <a:rPr lang="en-US" b="1" dirty="0" err="1" smtClean="0">
                <a:solidFill>
                  <a:schemeClr val="bg1"/>
                </a:solidFill>
              </a:rPr>
              <a:t>perkebangannya</a:t>
            </a:r>
            <a:r>
              <a:rPr lang="en-US" b="1" dirty="0" smtClean="0">
                <a:solidFill>
                  <a:schemeClr val="bg1"/>
                </a:solidFill>
              </a:rPr>
              <a:t> </a:t>
            </a:r>
          </a:p>
          <a:p>
            <a:pPr>
              <a:buFont typeface="Calibri" pitchFamily="34" charset="0"/>
              <a:buAutoNum type="arabicParenR"/>
              <a:defRPr/>
            </a:pPr>
            <a:r>
              <a:rPr lang="en-US" b="1" dirty="0" err="1" smtClean="0">
                <a:solidFill>
                  <a:schemeClr val="bg1"/>
                </a:solidFill>
              </a:rPr>
              <a:t>Mazhab</a:t>
            </a:r>
            <a:r>
              <a:rPr lang="en-US" b="1" dirty="0" smtClean="0">
                <a:solidFill>
                  <a:schemeClr val="bg1"/>
                </a:solidFill>
              </a:rPr>
              <a:t> </a:t>
            </a:r>
            <a:r>
              <a:rPr lang="en-US" b="1" dirty="0" err="1" smtClean="0">
                <a:solidFill>
                  <a:schemeClr val="bg1"/>
                </a:solidFill>
              </a:rPr>
              <a:t>klasik</a:t>
            </a:r>
            <a:r>
              <a:rPr lang="en-US" b="1" dirty="0" smtClean="0">
                <a:solidFill>
                  <a:schemeClr val="bg1"/>
                </a:solidFill>
              </a:rPr>
              <a:t> </a:t>
            </a:r>
            <a:r>
              <a:rPr lang="en-US" b="1" dirty="0" err="1" smtClean="0">
                <a:solidFill>
                  <a:schemeClr val="bg1"/>
                </a:solidFill>
              </a:rPr>
              <a:t>yg</a:t>
            </a:r>
            <a:r>
              <a:rPr lang="en-US" b="1" dirty="0" smtClean="0">
                <a:solidFill>
                  <a:schemeClr val="bg1"/>
                </a:solidFill>
              </a:rPr>
              <a:t> </a:t>
            </a:r>
            <a:r>
              <a:rPr lang="en-US" b="1" dirty="0" err="1" smtClean="0">
                <a:solidFill>
                  <a:schemeClr val="bg1"/>
                </a:solidFill>
              </a:rPr>
              <a:t>terbagi</a:t>
            </a:r>
            <a:r>
              <a:rPr lang="en-US" b="1" dirty="0" smtClean="0">
                <a:solidFill>
                  <a:schemeClr val="bg1"/>
                </a:solidFill>
              </a:rPr>
              <a:t> </a:t>
            </a:r>
            <a:r>
              <a:rPr lang="en-US" b="1" dirty="0" err="1" smtClean="0">
                <a:solidFill>
                  <a:schemeClr val="bg1"/>
                </a:solidFill>
              </a:rPr>
              <a:t>nenjadi</a:t>
            </a:r>
            <a:r>
              <a:rPr lang="en-US" b="1" dirty="0" smtClean="0">
                <a:solidFill>
                  <a:schemeClr val="bg1"/>
                </a:solidFill>
              </a:rPr>
              <a:t> </a:t>
            </a:r>
            <a:r>
              <a:rPr lang="en-US" b="1" dirty="0" err="1" smtClean="0">
                <a:solidFill>
                  <a:schemeClr val="bg1"/>
                </a:solidFill>
              </a:rPr>
              <a:t>dua</a:t>
            </a:r>
            <a:r>
              <a:rPr lang="en-US" b="1" dirty="0" smtClean="0">
                <a:solidFill>
                  <a:schemeClr val="bg1"/>
                </a:solidFill>
              </a:rPr>
              <a:t> </a:t>
            </a:r>
            <a:r>
              <a:rPr lang="en-US" b="1" dirty="0" err="1" smtClean="0">
                <a:solidFill>
                  <a:schemeClr val="bg1"/>
                </a:solidFill>
              </a:rPr>
              <a:t>cabang</a:t>
            </a:r>
            <a:r>
              <a:rPr lang="en-US" b="1" dirty="0" smtClean="0">
                <a:solidFill>
                  <a:schemeClr val="bg1"/>
                </a:solidFill>
              </a:rPr>
              <a:t> </a:t>
            </a:r>
            <a:r>
              <a:rPr lang="en-US" b="1" dirty="0" err="1" smtClean="0">
                <a:solidFill>
                  <a:schemeClr val="bg1"/>
                </a:solidFill>
              </a:rPr>
              <a:t>yaitu</a:t>
            </a:r>
            <a:r>
              <a:rPr lang="en-US" b="1" dirty="0" smtClean="0">
                <a:solidFill>
                  <a:schemeClr val="bg1"/>
                </a:solidFill>
              </a:rPr>
              <a:t> </a:t>
            </a:r>
            <a:r>
              <a:rPr lang="en-US" b="1" dirty="0" err="1" smtClean="0">
                <a:solidFill>
                  <a:schemeClr val="bg1"/>
                </a:solidFill>
              </a:rPr>
              <a:t>manajemen</a:t>
            </a:r>
            <a:r>
              <a:rPr lang="en-US" b="1" dirty="0" smtClean="0">
                <a:solidFill>
                  <a:schemeClr val="bg1"/>
                </a:solidFill>
              </a:rPr>
              <a:t> </a:t>
            </a:r>
            <a:r>
              <a:rPr lang="en-US" b="1" dirty="0" err="1" smtClean="0">
                <a:solidFill>
                  <a:schemeClr val="bg1"/>
                </a:solidFill>
              </a:rPr>
              <a:t>ilmiah</a:t>
            </a:r>
            <a:r>
              <a:rPr lang="en-US" b="1" dirty="0" smtClean="0">
                <a:solidFill>
                  <a:schemeClr val="bg1"/>
                </a:solidFill>
              </a:rPr>
              <a:t> </a:t>
            </a:r>
            <a:r>
              <a:rPr lang="en-US" b="1" dirty="0" err="1" smtClean="0">
                <a:solidFill>
                  <a:schemeClr val="bg1"/>
                </a:solidFill>
              </a:rPr>
              <a:t>dan</a:t>
            </a:r>
            <a:r>
              <a:rPr lang="en-US" b="1" dirty="0" smtClean="0">
                <a:solidFill>
                  <a:schemeClr val="bg1"/>
                </a:solidFill>
              </a:rPr>
              <a:t> </a:t>
            </a:r>
            <a:r>
              <a:rPr lang="en-US" b="1" dirty="0" err="1" smtClean="0">
                <a:solidFill>
                  <a:schemeClr val="bg1"/>
                </a:solidFill>
              </a:rPr>
              <a:t>tiori</a:t>
            </a:r>
            <a:r>
              <a:rPr lang="en-US" b="1" dirty="0" smtClean="0">
                <a:solidFill>
                  <a:schemeClr val="bg1"/>
                </a:solidFill>
              </a:rPr>
              <a:t> </a:t>
            </a:r>
            <a:r>
              <a:rPr lang="en-US" b="1" dirty="0" err="1" smtClean="0">
                <a:solidFill>
                  <a:schemeClr val="bg1"/>
                </a:solidFill>
              </a:rPr>
              <a:t>organisasi</a:t>
            </a:r>
            <a:r>
              <a:rPr lang="en-US" b="1" dirty="0" smtClean="0">
                <a:solidFill>
                  <a:schemeClr val="bg1"/>
                </a:solidFill>
              </a:rPr>
              <a:t> </a:t>
            </a:r>
            <a:r>
              <a:rPr lang="en-US" b="1" dirty="0" err="1" smtClean="0">
                <a:solidFill>
                  <a:schemeClr val="bg1"/>
                </a:solidFill>
              </a:rPr>
              <a:t>klasik</a:t>
            </a:r>
            <a:r>
              <a:rPr lang="en-US" b="1" dirty="0" smtClean="0">
                <a:solidFill>
                  <a:schemeClr val="bg1"/>
                </a:solidFill>
              </a:rPr>
              <a:t>.</a:t>
            </a:r>
          </a:p>
          <a:p>
            <a:pPr>
              <a:buFont typeface="Calibri" pitchFamily="34" charset="0"/>
              <a:buAutoNum type="arabicParenR"/>
              <a:defRPr/>
            </a:pPr>
            <a:r>
              <a:rPr lang="en-US" b="1" dirty="0" err="1" smtClean="0">
                <a:solidFill>
                  <a:schemeClr val="bg1"/>
                </a:solidFill>
              </a:rPr>
              <a:t>Mazhab</a:t>
            </a:r>
            <a:r>
              <a:rPr lang="en-US" b="1" dirty="0" smtClean="0">
                <a:solidFill>
                  <a:schemeClr val="bg1"/>
                </a:solidFill>
              </a:rPr>
              <a:t> </a:t>
            </a:r>
            <a:r>
              <a:rPr lang="en-US" b="1" dirty="0" err="1" smtClean="0">
                <a:solidFill>
                  <a:schemeClr val="bg1"/>
                </a:solidFill>
              </a:rPr>
              <a:t>prilaku</a:t>
            </a:r>
            <a:endParaRPr lang="en-US" b="1" dirty="0" smtClean="0">
              <a:solidFill>
                <a:schemeClr val="bg1"/>
              </a:solidFill>
            </a:endParaRPr>
          </a:p>
          <a:p>
            <a:pPr>
              <a:buFont typeface="Calibri" pitchFamily="34" charset="0"/>
              <a:buAutoNum type="arabicParenR"/>
              <a:defRPr/>
            </a:pPr>
            <a:r>
              <a:rPr lang="en-US" b="1" dirty="0" err="1" smtClean="0">
                <a:solidFill>
                  <a:schemeClr val="bg1"/>
                </a:solidFill>
              </a:rPr>
              <a:t>Mazhab</a:t>
            </a:r>
            <a:r>
              <a:rPr lang="en-US" b="1" dirty="0" smtClean="0">
                <a:solidFill>
                  <a:schemeClr val="bg1"/>
                </a:solidFill>
              </a:rPr>
              <a:t> </a:t>
            </a:r>
            <a:r>
              <a:rPr lang="en-US" b="1" dirty="0" err="1" smtClean="0">
                <a:solidFill>
                  <a:schemeClr val="bg1"/>
                </a:solidFill>
              </a:rPr>
              <a:t>ilmu</a:t>
            </a:r>
            <a:r>
              <a:rPr lang="en-US" b="1" dirty="0" smtClean="0">
                <a:solidFill>
                  <a:schemeClr val="bg1"/>
                </a:solidFill>
              </a:rPr>
              <a:t> </a:t>
            </a:r>
            <a:r>
              <a:rPr lang="en-US" b="1" dirty="0" err="1" smtClean="0">
                <a:solidFill>
                  <a:schemeClr val="bg1"/>
                </a:solidFill>
              </a:rPr>
              <a:t>manajemen</a:t>
            </a:r>
            <a:r>
              <a:rPr lang="en-US" b="1" dirty="0" smtClean="0">
                <a:solidFill>
                  <a:schemeClr val="bg1"/>
                </a:solidFill>
              </a:rPr>
              <a:t>.</a:t>
            </a:r>
          </a:p>
          <a:p>
            <a:pPr>
              <a:buNone/>
            </a:pPr>
            <a:endParaRPr lang="id-ID" dirty="0">
              <a:solidFill>
                <a:schemeClr val="bg1"/>
              </a:solidFill>
            </a:endParaRPr>
          </a:p>
        </p:txBody>
      </p:sp>
    </p:spTree>
  </p:cSld>
  <p:clrMapOvr>
    <a:masterClrMapping/>
  </p:clrMapOvr>
  <p:transition spd="med">
    <p:dissolve/>
    <p:sndAc>
      <p:stSnd>
        <p:snd r:embed="rId2" name="chimes.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2000" fill="hold"/>
                                        <p:tgtEl>
                                          <p:spTgt spid="3">
                                            <p:bg/>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bg/>
                                          </p:spTgt>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8"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par>
                          <p:cTn id="19" fill="hold">
                            <p:stCondLst>
                              <p:cond delay="6000"/>
                            </p:stCondLst>
                            <p:childTnLst>
                              <p:par>
                                <p:cTn id="20" presetID="2" presetClass="entr" presetSubtype="8" fill="hold" grpId="0" nodeType="after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additive="base">
                                        <p:cTn id="22" dur="2000" fill="hold"/>
                                        <p:tgtEl>
                                          <p:spTgt spid="3">
                                            <p:txEl>
                                              <p:pRg st="1" end="1"/>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par>
                          <p:cTn id="24" fill="hold">
                            <p:stCondLst>
                              <p:cond delay="8000"/>
                            </p:stCondLst>
                            <p:childTnLst>
                              <p:par>
                                <p:cTn id="25" presetID="2" presetClass="entr" presetSubtype="8" fill="hold" grpId="0" nodeType="after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 calcmode="lin" valueType="num">
                                      <p:cBhvr additive="base">
                                        <p:cTn id="27" dur="20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par>
                          <p:cTn id="29" fill="hold">
                            <p:stCondLst>
                              <p:cond delay="10000"/>
                            </p:stCondLst>
                            <p:childTnLst>
                              <p:par>
                                <p:cTn id="30" presetID="2" presetClass="entr" presetSubtype="8" fill="hold" grpId="0" nodeType="after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 calcmode="lin" valueType="num">
                                      <p:cBhvr additive="base">
                                        <p:cTn id="32" dur="2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33" dur="20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par>
                          <p:cTn id="34" fill="hold">
                            <p:stCondLst>
                              <p:cond delay="12000"/>
                            </p:stCondLst>
                            <p:childTnLst>
                              <p:par>
                                <p:cTn id="35" presetID="2" presetClass="entr" presetSubtype="8"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2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38" dur="2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571480"/>
          </a:xfrm>
          <a:blipFill>
            <a:blip r:embed="rId3" cstate="print"/>
            <a:tile tx="0" ty="0" sx="100000" sy="100000" flip="none" algn="tl"/>
          </a:blipFill>
        </p:spPr>
        <p:txBody>
          <a:bodyPr>
            <a:normAutofit/>
          </a:bodyPr>
          <a:lstStyle/>
          <a:p>
            <a:pPr algn="l"/>
            <a:r>
              <a:rPr lang="id-ID" sz="2400" b="1" dirty="0" smtClean="0">
                <a:latin typeface="Arial" pitchFamily="34" charset="0"/>
                <a:cs typeface="Arial" pitchFamily="34" charset="0"/>
              </a:rPr>
              <a:t>a) Robert Owen (1771 – 1858) Ilmiah kalasik</a:t>
            </a:r>
            <a:endParaRPr lang="id-ID" sz="2400" b="1" dirty="0">
              <a:latin typeface="Arial" pitchFamily="34" charset="0"/>
              <a:cs typeface="Arial" pitchFamily="34" charset="0"/>
            </a:endParaRPr>
          </a:p>
        </p:txBody>
      </p:sp>
      <p:sp>
        <p:nvSpPr>
          <p:cNvPr id="3" name="Content Placeholder 2"/>
          <p:cNvSpPr>
            <a:spLocks noGrp="1"/>
          </p:cNvSpPr>
          <p:nvPr>
            <p:ph idx="1"/>
          </p:nvPr>
        </p:nvSpPr>
        <p:spPr>
          <a:xfrm>
            <a:off x="0" y="500042"/>
            <a:ext cx="9144000" cy="5626121"/>
          </a:xfrm>
          <a:blipFill>
            <a:blip r:embed="rId4" cstate="print"/>
            <a:tile tx="0" ty="0" sx="100000" sy="100000" flip="none" algn="tl"/>
          </a:blipFill>
        </p:spPr>
        <p:txBody>
          <a:bodyPr>
            <a:normAutofit lnSpcReduction="10000"/>
          </a:bodyPr>
          <a:lstStyle/>
          <a:p>
            <a:pPr>
              <a:buNone/>
            </a:pPr>
            <a:r>
              <a:rPr lang="en-US" sz="2400" b="1" u="sng" dirty="0" err="1" smtClean="0">
                <a:solidFill>
                  <a:srgbClr val="FFFF00"/>
                </a:solidFill>
                <a:latin typeface="Arial" pitchFamily="34" charset="0"/>
                <a:cs typeface="Arial" pitchFamily="34" charset="0"/>
              </a:rPr>
              <a:t>Robet</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owen</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hidup</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pada</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tahun</a:t>
            </a:r>
            <a:r>
              <a:rPr lang="en-US" sz="2400" b="1" u="sng" dirty="0" smtClean="0">
                <a:solidFill>
                  <a:srgbClr val="FFFF00"/>
                </a:solidFill>
                <a:latin typeface="Arial" pitchFamily="34" charset="0"/>
                <a:cs typeface="Arial" pitchFamily="34" charset="0"/>
              </a:rPr>
              <a:t> 1771-1858.</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ia</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adalah</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seorang</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manajer</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di</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beberapa</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pabrik</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pemintalan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kapas</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di</a:t>
            </a:r>
            <a:r>
              <a:rPr lang="en-US" sz="2400" b="1" dirty="0" smtClean="0">
                <a:solidFill>
                  <a:srgbClr val="FFFF00"/>
                </a:solidFill>
                <a:latin typeface="Arial" pitchFamily="34" charset="0"/>
                <a:cs typeface="Arial" pitchFamily="34" charset="0"/>
              </a:rPr>
              <a:t> New </a:t>
            </a:r>
            <a:r>
              <a:rPr lang="en-US" sz="2400" b="1" dirty="0" err="1" smtClean="0">
                <a:solidFill>
                  <a:srgbClr val="FFFF00"/>
                </a:solidFill>
                <a:latin typeface="Arial" pitchFamily="34" charset="0"/>
                <a:cs typeface="Arial" pitchFamily="34" charset="0"/>
              </a:rPr>
              <a:t>Lanarls</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skontlandia</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Menekankan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bahwa</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pentingnya</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unsur</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manusia</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dalam</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produksi</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dia</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membuat</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perbaikan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perbaikan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dalam</a:t>
            </a:r>
            <a:r>
              <a:rPr lang="en-US" sz="2400" b="1"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kondisi</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kerja</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seperti</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pengurangan</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hari</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kerja</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standar</a:t>
            </a:r>
            <a:r>
              <a:rPr lang="en-US" sz="2400" b="1" u="sng" dirty="0" smtClean="0">
                <a:solidFill>
                  <a:srgbClr val="FFFF00"/>
                </a:solidFill>
                <a:latin typeface="Arial" pitchFamily="34" charset="0"/>
                <a:cs typeface="Arial" pitchFamily="34" charset="0"/>
              </a:rPr>
              <a:t>,</a:t>
            </a:r>
            <a:r>
              <a:rPr lang="id-ID" sz="2400" b="1" u="sng" dirty="0" smtClean="0">
                <a:solidFill>
                  <a:srgbClr val="FFFF00"/>
                </a:solidFill>
                <a:latin typeface="Arial" pitchFamily="34" charset="0"/>
                <a:cs typeface="Arial" pitchFamily="34" charset="0"/>
              </a:rPr>
              <a:t> (dari 13 jam menjadi 10 jam)</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pembatasan</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anak-anak</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dibawah</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umur</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yg</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bekerja</a:t>
            </a:r>
            <a:r>
              <a:rPr lang="en-US" sz="2400" b="1" u="sng" dirty="0" smtClean="0">
                <a:solidFill>
                  <a:srgbClr val="FFFF00"/>
                </a:solidFill>
                <a:latin typeface="Arial" pitchFamily="34" charset="0"/>
                <a:cs typeface="Arial" pitchFamily="34" charset="0"/>
              </a:rPr>
              <a:t>,</a:t>
            </a:r>
            <a:r>
              <a:rPr lang="id-ID" sz="2400" b="1" u="sng" dirty="0" smtClean="0">
                <a:solidFill>
                  <a:srgbClr val="FFFF00"/>
                </a:solidFill>
                <a:latin typeface="Arial" pitchFamily="34" charset="0"/>
                <a:cs typeface="Arial" pitchFamily="34" charset="0"/>
              </a:rPr>
              <a:t> (dari 5 th menjadi 10 tahun) dan </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membangun</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perumahan</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yg</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lebih</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baik</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bagi</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karyawan</a:t>
            </a:r>
            <a:r>
              <a:rPr lang="id-ID" sz="2400" b="1" u="sng" dirty="0" smtClean="0">
                <a:solidFill>
                  <a:srgbClr val="FFFF00"/>
                </a:solidFill>
                <a:latin typeface="Arial" pitchFamily="34" charset="0"/>
                <a:cs typeface="Arial" pitchFamily="34" charset="0"/>
              </a:rPr>
              <a:t>, </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pengoperasian</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tokok</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perusahaan</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yg</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menjual</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barang-barang</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dengan</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harga</a:t>
            </a:r>
            <a:r>
              <a:rPr lang="id-ID" sz="2400" b="1" u="sng" dirty="0" smtClean="0">
                <a:solidFill>
                  <a:srgbClr val="FFFF00"/>
                </a:solidFill>
                <a:latin typeface="Arial" pitchFamily="34" charset="0"/>
                <a:cs typeface="Arial" pitchFamily="34" charset="0"/>
              </a:rPr>
              <a:t> lebih</a:t>
            </a:r>
            <a:r>
              <a:rPr lang="en-US" sz="2400" b="1" u="sng"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murah</a:t>
            </a:r>
            <a:r>
              <a:rPr lang="en-US" sz="2400" b="1" u="sng" dirty="0" smtClean="0">
                <a:solidFill>
                  <a:srgbClr val="FFFF00"/>
                </a:solidFill>
                <a:latin typeface="Arial" pitchFamily="34" charset="0"/>
                <a:cs typeface="Arial" pitchFamily="34" charset="0"/>
              </a:rPr>
              <a:t>.</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Dia</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mengemukakan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bahwa</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melalui</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perbaikan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kondisi</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karyawanlah</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yg</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akan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menaikan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produksi</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dan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keuntungan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laba</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dan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investasi</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yg</a:t>
            </a:r>
            <a:r>
              <a:rPr lang="en-US" sz="2400" b="1" dirty="0" smtClean="0">
                <a:solidFill>
                  <a:srgbClr val="FFFF00"/>
                </a:solidFill>
                <a:latin typeface="Arial" pitchFamily="34" charset="0"/>
                <a:cs typeface="Arial" pitchFamily="34" charset="0"/>
              </a:rPr>
              <a:t> paling </a:t>
            </a:r>
            <a:r>
              <a:rPr lang="en-US" sz="2400" b="1" dirty="0" err="1" smtClean="0">
                <a:solidFill>
                  <a:srgbClr val="FFFF00"/>
                </a:solidFill>
                <a:latin typeface="Arial" pitchFamily="34" charset="0"/>
                <a:cs typeface="Arial" pitchFamily="34" charset="0"/>
              </a:rPr>
              <a:t>menguntungkan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adalah</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pada</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karyawan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atau</a:t>
            </a:r>
            <a:r>
              <a:rPr lang="en-US" sz="2400" b="1" dirty="0" smtClean="0">
                <a:solidFill>
                  <a:srgbClr val="FFFF00"/>
                </a:solidFill>
                <a:latin typeface="Arial" pitchFamily="34" charset="0"/>
                <a:cs typeface="Arial" pitchFamily="34" charset="0"/>
              </a:rPr>
              <a:t> “vital </a:t>
            </a:r>
            <a:r>
              <a:rPr lang="en-US" sz="2400" b="1" dirty="0" err="1" smtClean="0">
                <a:solidFill>
                  <a:srgbClr val="FFFF00"/>
                </a:solidFill>
                <a:latin typeface="Arial" pitchFamily="34" charset="0"/>
                <a:cs typeface="Arial" pitchFamily="34" charset="0"/>
              </a:rPr>
              <a:t>macchines</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Disamping</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itu</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owen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mengembangkan</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sejumlah</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prosedure</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kerja</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yg</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juga</a:t>
            </a:r>
            <a:r>
              <a:rPr lang="en-US" sz="2400" b="1" dirty="0" smtClean="0">
                <a:solidFill>
                  <a:srgbClr val="FFFF00"/>
                </a:solidFill>
                <a:latin typeface="Arial" pitchFamily="34" charset="0"/>
                <a:cs typeface="Arial" pitchFamily="34" charset="0"/>
              </a:rPr>
              <a:t> </a:t>
            </a:r>
            <a:r>
              <a:rPr lang="en-US" sz="2400" b="1" dirty="0" err="1" smtClean="0">
                <a:solidFill>
                  <a:srgbClr val="FFFF00"/>
                </a:solidFill>
                <a:latin typeface="Arial" pitchFamily="34" charset="0"/>
                <a:cs typeface="Arial" pitchFamily="34" charset="0"/>
              </a:rPr>
              <a:t>meningkatkan</a:t>
            </a:r>
            <a:r>
              <a:rPr lang="en-US" sz="2400" b="1" dirty="0" smtClean="0">
                <a:solidFill>
                  <a:srgbClr val="FFFF00"/>
                </a:solidFill>
                <a:latin typeface="Arial" pitchFamily="34" charset="0"/>
                <a:cs typeface="Arial" pitchFamily="34" charset="0"/>
              </a:rPr>
              <a:t> </a:t>
            </a:r>
            <a:r>
              <a:rPr lang="en-US" sz="2400" b="1" u="sng" dirty="0" err="1" smtClean="0">
                <a:solidFill>
                  <a:srgbClr val="FFFF00"/>
                </a:solidFill>
                <a:latin typeface="Arial" pitchFamily="34" charset="0"/>
                <a:cs typeface="Arial" pitchFamily="34" charset="0"/>
              </a:rPr>
              <a:t>produktivitas</a:t>
            </a:r>
            <a:r>
              <a:rPr lang="en-US" sz="2400" b="1" u="sng" dirty="0" smtClean="0">
                <a:solidFill>
                  <a:srgbClr val="FFFF00"/>
                </a:solidFill>
                <a:latin typeface="Arial" pitchFamily="34" charset="0"/>
                <a:cs typeface="Arial" pitchFamily="34" charset="0"/>
              </a:rPr>
              <a:t>.</a:t>
            </a:r>
          </a:p>
          <a:p>
            <a:endParaRPr lang="id-ID" sz="2000" b="1" u="sng" dirty="0"/>
          </a:p>
        </p:txBody>
      </p:sp>
    </p:spTree>
  </p:cSld>
  <p:clrMapOvr>
    <a:masterClrMapping/>
  </p:clrMapOvr>
  <p:transition spd="med">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2000" fill="hold"/>
                                        <p:tgtEl>
                                          <p:spTgt spid="2"/>
                                        </p:tgtEl>
                                        <p:attrNameLst>
                                          <p:attrName>ppt_x</p:attrName>
                                        </p:attrNameLst>
                                      </p:cBhvr>
                                      <p:tavLst>
                                        <p:tav tm="0">
                                          <p:val>
                                            <p:strVal val="0-#ppt_w/2"/>
                                          </p:val>
                                        </p:tav>
                                        <p:tav tm="100000">
                                          <p:val>
                                            <p:strVal val="#ppt_x"/>
                                          </p:val>
                                        </p:tav>
                                      </p:tavLst>
                                    </p:anim>
                                    <p:anim calcmode="lin" valueType="num">
                                      <p:cBhvr additive="base">
                                        <p:cTn id="8" dur="2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2000"/>
                            </p:stCondLst>
                            <p:childTnLst>
                              <p:par>
                                <p:cTn id="10" presetID="2" presetClass="entr" presetSubtype="8"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calcmode="lin" valueType="num">
                                      <p:cBhvr additive="base">
                                        <p:cTn id="12" dur="2000" fill="hold"/>
                                        <p:tgtEl>
                                          <p:spTgt spid="3">
                                            <p:bg/>
                                          </p:spTgt>
                                        </p:tgtEl>
                                        <p:attrNameLst>
                                          <p:attrName>ppt_x</p:attrName>
                                        </p:attrNameLst>
                                      </p:cBhvr>
                                      <p:tavLst>
                                        <p:tav tm="0">
                                          <p:val>
                                            <p:strVal val="0-#ppt_w/2"/>
                                          </p:val>
                                        </p:tav>
                                        <p:tav tm="100000">
                                          <p:val>
                                            <p:strVal val="#ppt_x"/>
                                          </p:val>
                                        </p:tav>
                                      </p:tavLst>
                                    </p:anim>
                                    <p:anim calcmode="lin" valueType="num">
                                      <p:cBhvr additive="base">
                                        <p:cTn id="13" dur="2000" fill="hold"/>
                                        <p:tgtEl>
                                          <p:spTgt spid="3">
                                            <p:bg/>
                                          </p:spTgt>
                                        </p:tgtEl>
                                        <p:attrNameLst>
                                          <p:attrName>ppt_y</p:attrName>
                                        </p:attrNameLst>
                                      </p:cBhvr>
                                      <p:tavLst>
                                        <p:tav tm="0">
                                          <p:val>
                                            <p:strVal val="#ppt_y"/>
                                          </p:val>
                                        </p:tav>
                                        <p:tav tm="100000">
                                          <p:val>
                                            <p:strVal val="#ppt_y"/>
                                          </p:val>
                                        </p:tav>
                                      </p:tavLst>
                                    </p:anim>
                                  </p:childTnLst>
                                </p:cTn>
                              </p:par>
                            </p:childTnLst>
                          </p:cTn>
                        </p:par>
                        <p:par>
                          <p:cTn id="14" fill="hold">
                            <p:stCondLst>
                              <p:cond delay="4000"/>
                            </p:stCondLst>
                            <p:childTnLst>
                              <p:par>
                                <p:cTn id="15" presetID="2" presetClass="entr" presetSubtype="8"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 calcmode="lin" valueType="num">
                                      <p:cBhvr additive="base">
                                        <p:cTn id="17" dur="2000" fill="hold"/>
                                        <p:tgtEl>
                                          <p:spTgt spid="3">
                                            <p:txEl>
                                              <p:pRg st="0" end="0"/>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3071</TotalTime>
  <Words>3793</Words>
  <Application>Microsoft Office PowerPoint</Application>
  <PresentationFormat>On-screen Show (4:3)</PresentationFormat>
  <Paragraphs>370</Paragraphs>
  <Slides>39</Slides>
  <Notes>34</Notes>
  <HiddenSlides>1</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Office Theme</vt:lpstr>
      <vt:lpstr>Manajemen Pertemuan 3</vt:lpstr>
      <vt:lpstr>Slide 2</vt:lpstr>
      <vt:lpstr>Slide 3</vt:lpstr>
      <vt:lpstr>A. Sejarah perkembangan Manajemen.</vt:lpstr>
      <vt:lpstr>Sejarah Perkembangan Manajemen.</vt:lpstr>
      <vt:lpstr>B. Evolusi Teori Manajemen.</vt:lpstr>
      <vt:lpstr>Lanjutan :</vt:lpstr>
      <vt:lpstr>Teori manajemen:</vt:lpstr>
      <vt:lpstr>a) Robert Owen (1771 – 1858) Ilmiah kalasik</vt:lpstr>
      <vt:lpstr>b. Charles Babbage  (1792-1871) ilmiah klasik</vt:lpstr>
      <vt:lpstr>C. Prederick W. Taylor  (ilmiah)</vt:lpstr>
      <vt:lpstr>lanjutan</vt:lpstr>
      <vt:lpstr>d. Henry L. Gantt (1861-1919) ilmiah klasik</vt:lpstr>
      <vt:lpstr>e) Frank B (1924-1968) dan Lilian M. Gilbreth (1878-1972) ilmiah klasik</vt:lpstr>
      <vt:lpstr>f. Herrington Emerson (1853-1931)</vt:lpstr>
      <vt:lpstr>Sumbangan dan Keterbatasan Manajemen Ilmiah. </vt:lpstr>
      <vt:lpstr>C. Teori Manajemen Klasik.</vt:lpstr>
      <vt:lpstr>2. Jamaes D. Mooney.</vt:lpstr>
      <vt:lpstr>3. Mary Parker Follet (1868-1933)</vt:lpstr>
      <vt:lpstr>4. Chaster I. Barnard (1886-1961)</vt:lpstr>
      <vt:lpstr>D. Pendekatan Hubungan Manusiaa.</vt:lpstr>
      <vt:lpstr>Pendekatan hubungan manusia.</vt:lpstr>
      <vt:lpstr>STUDI HAWTHORNE</vt:lpstr>
      <vt:lpstr>Lanjutan :</vt:lpstr>
      <vt:lpstr>Sumbangan dan keterbatasan pendekatan hubungan manusia</vt:lpstr>
      <vt:lpstr>E. PENDEKATAN MANAJEMEN MODERN.</vt:lpstr>
      <vt:lpstr>1. Teori Perilaku</vt:lpstr>
      <vt:lpstr>Lanjutan</vt:lpstr>
      <vt:lpstr>Lanjutan</vt:lpstr>
      <vt:lpstr>2. Teori Kuantitatif (Manajement scince)</vt:lpstr>
      <vt:lpstr>F. Pendekatan Sistem Manajemen</vt:lpstr>
      <vt:lpstr>G. PENDEKATAN  KONTINGENSI</vt:lpstr>
      <vt:lpstr>Mazhab Manjemen Ilmiah Klasik (H.B. Siswanto 2005. Hl.33)</vt:lpstr>
      <vt:lpstr>Lanjutan</vt:lpstr>
      <vt:lpstr>lanjutan</vt:lpstr>
      <vt:lpstr>Mazhab Teori Organisasi Klasik</vt:lpstr>
      <vt:lpstr>Mazhab Perilaku</vt:lpstr>
      <vt:lpstr>Mazhab Ilmu Manajemen</vt:lpstr>
      <vt:lpstr>Soal :</vt:lpstr>
    </vt:vector>
  </TitlesOfParts>
  <Company>Acer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Pertemuan 2</dc:title>
  <dc:creator>Valued Acer Customer</dc:creator>
  <cp:lastModifiedBy>ACER</cp:lastModifiedBy>
  <cp:revision>254</cp:revision>
  <dcterms:created xsi:type="dcterms:W3CDTF">2009-11-26T20:48:18Z</dcterms:created>
  <dcterms:modified xsi:type="dcterms:W3CDTF">2014-01-27T04:27:47Z</dcterms:modified>
</cp:coreProperties>
</file>