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57" r:id="rId4"/>
    <p:sldId id="259" r:id="rId5"/>
    <p:sldId id="260" r:id="rId6"/>
    <p:sldId id="261" r:id="rId7"/>
    <p:sldId id="262" r:id="rId8"/>
    <p:sldId id="271" r:id="rId9"/>
    <p:sldId id="263"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2034" y="-6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FA1B08-0B55-4B9F-AA66-DC14FDBDF6A5}" type="datetimeFigureOut">
              <a:rPr lang="en-US" smtClean="0"/>
              <a:pPr/>
              <a:t>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4614E7-BA5F-47F6-B59B-70D23B79BE44}" type="slidenum">
              <a:rPr lang="en-US" smtClean="0"/>
              <a:pPr/>
              <a:t>‹#›</a:t>
            </a:fld>
            <a:endParaRPr lang="en-US"/>
          </a:p>
        </p:txBody>
      </p:sp>
    </p:spTree>
    <p:extLst>
      <p:ext uri="{BB962C8B-B14F-4D97-AF65-F5344CB8AC3E}">
        <p14:creationId xmlns:p14="http://schemas.microsoft.com/office/powerpoint/2010/main" val="4088671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84614E7-BA5F-47F6-B59B-70D23B79BE4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84614E7-BA5F-47F6-B59B-70D23B79BE44}"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84614E7-BA5F-47F6-B59B-70D23B79BE44}"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84614E7-BA5F-47F6-B59B-70D23B79BE44}"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84614E7-BA5F-47F6-B59B-70D23B79BE44}"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84614E7-BA5F-47F6-B59B-70D23B79BE44}"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84614E7-BA5F-47F6-B59B-70D23B79BE4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4614E7-BA5F-47F6-B59B-70D23B79BE4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84614E7-BA5F-47F6-B59B-70D23B79BE4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84614E7-BA5F-47F6-B59B-70D23B79BE4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84614E7-BA5F-47F6-B59B-70D23B79BE4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84614E7-BA5F-47F6-B59B-70D23B79BE4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4614E7-BA5F-47F6-B59B-70D23B79BE44}"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84614E7-BA5F-47F6-B59B-70D23B79BE4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2E04FD-3689-44A3-B98D-09E9F39959A9}" type="datetimeFigureOut">
              <a:rPr lang="en-US" smtClean="0"/>
              <a:pPr/>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1B0F7-31F2-4D64-B9FA-F0A87467D4ED}" type="slidenum">
              <a:rPr lang="en-US" smtClean="0"/>
              <a:pPr/>
              <a:t>‹#›</a:t>
            </a:fld>
            <a:endParaRPr lang="en-US"/>
          </a:p>
        </p:txBody>
      </p:sp>
    </p:spTree>
  </p:cSld>
  <p:clrMapOvr>
    <a:masterClrMapping/>
  </p:clrMapOvr>
  <p:transition>
    <p:sndAc>
      <p:stSnd>
        <p:snd r:embed="rId1" name="cashreg.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2E04FD-3689-44A3-B98D-09E9F39959A9}" type="datetimeFigureOut">
              <a:rPr lang="en-US" smtClean="0"/>
              <a:pPr/>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1B0F7-31F2-4D64-B9FA-F0A87467D4ED}" type="slidenum">
              <a:rPr lang="en-US" smtClean="0"/>
              <a:pPr/>
              <a:t>‹#›</a:t>
            </a:fld>
            <a:endParaRPr lang="en-US"/>
          </a:p>
        </p:txBody>
      </p:sp>
    </p:spTree>
  </p:cSld>
  <p:clrMapOvr>
    <a:masterClrMapping/>
  </p:clrMapOvr>
  <p:transition>
    <p:sndAc>
      <p:stSnd>
        <p:snd r:embed="rId1" name="cashreg.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2E04FD-3689-44A3-B98D-09E9F39959A9}" type="datetimeFigureOut">
              <a:rPr lang="en-US" smtClean="0"/>
              <a:pPr/>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1B0F7-31F2-4D64-B9FA-F0A87467D4ED}" type="slidenum">
              <a:rPr lang="en-US" smtClean="0"/>
              <a:pPr/>
              <a:t>‹#›</a:t>
            </a:fld>
            <a:endParaRPr lang="en-US"/>
          </a:p>
        </p:txBody>
      </p:sp>
    </p:spTree>
  </p:cSld>
  <p:clrMapOvr>
    <a:masterClrMapping/>
  </p:clrMapOvr>
  <p:transition>
    <p:sndAc>
      <p:stSnd>
        <p:snd r:embed="rId1" name="cashreg.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2E04FD-3689-44A3-B98D-09E9F39959A9}" type="datetimeFigureOut">
              <a:rPr lang="en-US" smtClean="0"/>
              <a:pPr/>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1B0F7-31F2-4D64-B9FA-F0A87467D4ED}" type="slidenum">
              <a:rPr lang="en-US" smtClean="0"/>
              <a:pPr/>
              <a:t>‹#›</a:t>
            </a:fld>
            <a:endParaRPr lang="en-US"/>
          </a:p>
        </p:txBody>
      </p:sp>
    </p:spTree>
  </p:cSld>
  <p:clrMapOvr>
    <a:masterClrMapping/>
  </p:clrMapOvr>
  <p:transition>
    <p:sndAc>
      <p:stSnd>
        <p:snd r:embed="rId1" name="cashreg.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2E04FD-3689-44A3-B98D-09E9F39959A9}" type="datetimeFigureOut">
              <a:rPr lang="en-US" smtClean="0"/>
              <a:pPr/>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1B0F7-31F2-4D64-B9FA-F0A87467D4ED}" type="slidenum">
              <a:rPr lang="en-US" smtClean="0"/>
              <a:pPr/>
              <a:t>‹#›</a:t>
            </a:fld>
            <a:endParaRPr lang="en-US"/>
          </a:p>
        </p:txBody>
      </p:sp>
    </p:spTree>
  </p:cSld>
  <p:clrMapOvr>
    <a:masterClrMapping/>
  </p:clrMapOvr>
  <p:transition>
    <p:sndAc>
      <p:stSnd>
        <p:snd r:embed="rId1" name="cashreg.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2E04FD-3689-44A3-B98D-09E9F39959A9}" type="datetimeFigureOut">
              <a:rPr lang="en-US" smtClean="0"/>
              <a:pPr/>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1B0F7-31F2-4D64-B9FA-F0A87467D4ED}" type="slidenum">
              <a:rPr lang="en-US" smtClean="0"/>
              <a:pPr/>
              <a:t>‹#›</a:t>
            </a:fld>
            <a:endParaRPr lang="en-US"/>
          </a:p>
        </p:txBody>
      </p:sp>
    </p:spTree>
  </p:cSld>
  <p:clrMapOvr>
    <a:masterClrMapping/>
  </p:clrMapOvr>
  <p:transition>
    <p:sndAc>
      <p:stSnd>
        <p:snd r:embed="rId1" name="cashreg.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2E04FD-3689-44A3-B98D-09E9F39959A9}" type="datetimeFigureOut">
              <a:rPr lang="en-US" smtClean="0"/>
              <a:pPr/>
              <a:t>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D1B0F7-31F2-4D64-B9FA-F0A87467D4ED}" type="slidenum">
              <a:rPr lang="en-US" smtClean="0"/>
              <a:pPr/>
              <a:t>‹#›</a:t>
            </a:fld>
            <a:endParaRPr lang="en-US"/>
          </a:p>
        </p:txBody>
      </p:sp>
    </p:spTree>
  </p:cSld>
  <p:clrMapOvr>
    <a:masterClrMapping/>
  </p:clrMapOvr>
  <p:transition>
    <p:sndAc>
      <p:stSnd>
        <p:snd r:embed="rId1" name="cashreg.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2E04FD-3689-44A3-B98D-09E9F39959A9}" type="datetimeFigureOut">
              <a:rPr lang="en-US" smtClean="0"/>
              <a:pPr/>
              <a:t>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D1B0F7-31F2-4D64-B9FA-F0A87467D4ED}" type="slidenum">
              <a:rPr lang="en-US" smtClean="0"/>
              <a:pPr/>
              <a:t>‹#›</a:t>
            </a:fld>
            <a:endParaRPr lang="en-US"/>
          </a:p>
        </p:txBody>
      </p:sp>
    </p:spTree>
  </p:cSld>
  <p:clrMapOvr>
    <a:masterClrMapping/>
  </p:clrMapOvr>
  <p:transition>
    <p:sndAc>
      <p:stSnd>
        <p:snd r:embed="rId1" name="cashreg.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2E04FD-3689-44A3-B98D-09E9F39959A9}" type="datetimeFigureOut">
              <a:rPr lang="en-US" smtClean="0"/>
              <a:pPr/>
              <a:t>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D1B0F7-31F2-4D64-B9FA-F0A87467D4ED}" type="slidenum">
              <a:rPr lang="en-US" smtClean="0"/>
              <a:pPr/>
              <a:t>‹#›</a:t>
            </a:fld>
            <a:endParaRPr lang="en-US"/>
          </a:p>
        </p:txBody>
      </p:sp>
    </p:spTree>
  </p:cSld>
  <p:clrMapOvr>
    <a:masterClrMapping/>
  </p:clrMapOvr>
  <p:transition>
    <p:sndAc>
      <p:stSnd>
        <p:snd r:embed="rId1" name="cashreg.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2E04FD-3689-44A3-B98D-09E9F39959A9}" type="datetimeFigureOut">
              <a:rPr lang="en-US" smtClean="0"/>
              <a:pPr/>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1B0F7-31F2-4D64-B9FA-F0A87467D4ED}" type="slidenum">
              <a:rPr lang="en-US" smtClean="0"/>
              <a:pPr/>
              <a:t>‹#›</a:t>
            </a:fld>
            <a:endParaRPr lang="en-US"/>
          </a:p>
        </p:txBody>
      </p:sp>
    </p:spTree>
  </p:cSld>
  <p:clrMapOvr>
    <a:masterClrMapping/>
  </p:clrMapOvr>
  <p:transition>
    <p:sndAc>
      <p:stSnd>
        <p:snd r:embed="rId1" name="cashreg.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2E04FD-3689-44A3-B98D-09E9F39959A9}" type="datetimeFigureOut">
              <a:rPr lang="en-US" smtClean="0"/>
              <a:pPr/>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1B0F7-31F2-4D64-B9FA-F0A87467D4ED}" type="slidenum">
              <a:rPr lang="en-US" smtClean="0"/>
              <a:pPr/>
              <a:t>‹#›</a:t>
            </a:fld>
            <a:endParaRPr lang="en-US"/>
          </a:p>
        </p:txBody>
      </p:sp>
    </p:spTree>
  </p:cSld>
  <p:clrMapOvr>
    <a:masterClrMapping/>
  </p:clrMapOvr>
  <p:transition>
    <p:sndAc>
      <p:stSnd>
        <p:snd r:embed="rId1" name="cashreg.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2E04FD-3689-44A3-B98D-09E9F39959A9}" type="datetimeFigureOut">
              <a:rPr lang="en-US" smtClean="0"/>
              <a:pPr/>
              <a:t>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1B0F7-31F2-4D64-B9FA-F0A87467D4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ndAc>
      <p:stSnd>
        <p:snd r:embed="rId13" name="cashreg.wav"/>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417638"/>
          </a:xfrm>
          <a:blipFill>
            <a:blip r:embed="rId4" cstate="print"/>
            <a:tile tx="0" ty="0" sx="100000" sy="100000" flip="none" algn="tl"/>
          </a:blipFill>
        </p:spPr>
        <p:txBody>
          <a:bodyPr>
            <a:normAutofit/>
          </a:bodyPr>
          <a:lstStyle/>
          <a:p>
            <a:r>
              <a:rPr lang="en-US" sz="6000" dirty="0" err="1" smtClean="0">
                <a:solidFill>
                  <a:schemeClr val="bg1"/>
                </a:solidFill>
                <a:latin typeface="Arial" pitchFamily="34" charset="0"/>
                <a:cs typeface="Arial" pitchFamily="34" charset="0"/>
              </a:rPr>
              <a:t>Pertemuan</a:t>
            </a:r>
            <a:r>
              <a:rPr lang="en-US" sz="6000" dirty="0" smtClean="0">
                <a:solidFill>
                  <a:schemeClr val="bg1"/>
                </a:solidFill>
                <a:latin typeface="Arial" pitchFamily="34" charset="0"/>
                <a:cs typeface="Arial" pitchFamily="34" charset="0"/>
              </a:rPr>
              <a:t> 14</a:t>
            </a:r>
            <a:endParaRPr lang="en-US" sz="6000" dirty="0">
              <a:solidFill>
                <a:schemeClr val="bg1"/>
              </a:solidFill>
              <a:latin typeface="Arial" pitchFamily="34" charset="0"/>
              <a:cs typeface="Arial" pitchFamily="34" charset="0"/>
            </a:endParaRPr>
          </a:p>
        </p:txBody>
      </p:sp>
      <p:sp>
        <p:nvSpPr>
          <p:cNvPr id="5" name="Content Placeholder 4"/>
          <p:cNvSpPr>
            <a:spLocks noGrp="1"/>
          </p:cNvSpPr>
          <p:nvPr>
            <p:ph idx="1"/>
          </p:nvPr>
        </p:nvSpPr>
        <p:spPr>
          <a:xfrm>
            <a:off x="0" y="1440160"/>
            <a:ext cx="9144000" cy="5373216"/>
          </a:xfrm>
          <a:blipFill>
            <a:blip r:embed="rId5" cstate="print"/>
            <a:tile tx="0" ty="0" sx="100000" sy="100000" flip="none" algn="tl"/>
          </a:blipFill>
        </p:spPr>
        <p:txBody>
          <a:bodyPr>
            <a:normAutofit fontScale="62500" lnSpcReduction="20000"/>
          </a:bodyPr>
          <a:lstStyle/>
          <a:p>
            <a:pPr algn="ctr">
              <a:buNone/>
            </a:pPr>
            <a:endParaRPr lang="id-ID" sz="7700" dirty="0" smtClean="0">
              <a:latin typeface="Arial" pitchFamily="34" charset="0"/>
              <a:cs typeface="Arial" pitchFamily="34" charset="0"/>
            </a:endParaRPr>
          </a:p>
          <a:p>
            <a:pPr algn="ctr">
              <a:buNone/>
            </a:pPr>
            <a:r>
              <a:rPr lang="en-US" sz="8600" dirty="0" smtClean="0">
                <a:latin typeface="Arial" pitchFamily="34" charset="0"/>
                <a:cs typeface="Arial" pitchFamily="34" charset="0"/>
              </a:rPr>
              <a:t>PERSONALIA</a:t>
            </a:r>
          </a:p>
          <a:p>
            <a:pPr>
              <a:buNone/>
            </a:pPr>
            <a:endParaRPr lang="en-US" sz="8600" dirty="0" smtClean="0"/>
          </a:p>
          <a:p>
            <a:pPr>
              <a:buFont typeface="Wingdings" pitchFamily="2" charset="2"/>
              <a:buChar char="v"/>
            </a:pPr>
            <a:r>
              <a:rPr lang="id-ID" sz="5800" dirty="0" smtClean="0">
                <a:latin typeface="Arial" pitchFamily="34" charset="0"/>
                <a:cs typeface="Arial" pitchFamily="34" charset="0"/>
              </a:rPr>
              <a:t> Pemanfaatan Sumber Tenaga Kerja dan</a:t>
            </a:r>
          </a:p>
          <a:p>
            <a:pPr>
              <a:buNone/>
            </a:pPr>
            <a:r>
              <a:rPr lang="id-ID" sz="5800" dirty="0" smtClean="0">
                <a:latin typeface="Arial" pitchFamily="34" charset="0"/>
                <a:cs typeface="Arial" pitchFamily="34" charset="0"/>
              </a:rPr>
              <a:t>    Kompensasi.</a:t>
            </a:r>
          </a:p>
          <a:p>
            <a:pPr>
              <a:buFont typeface="Wingdings" pitchFamily="2" charset="2"/>
              <a:buChar char="v"/>
            </a:pPr>
            <a:r>
              <a:rPr lang="id-ID" sz="5800" dirty="0" smtClean="0">
                <a:latin typeface="Arial" pitchFamily="34" charset="0"/>
                <a:cs typeface="Arial" pitchFamily="34" charset="0"/>
              </a:rPr>
              <a:t> Hubungan perburuhan.</a:t>
            </a:r>
            <a:endParaRPr lang="en-US" sz="5800" dirty="0" smtClean="0">
              <a:latin typeface="Arial" pitchFamily="34" charset="0"/>
              <a:cs typeface="Arial" pitchFamily="34" charset="0"/>
            </a:endParaRPr>
          </a:p>
          <a:p>
            <a:pPr>
              <a:buNone/>
            </a:pPr>
            <a:endParaRPr lang="en-US" sz="6000" dirty="0"/>
          </a:p>
          <a:p>
            <a:pPr>
              <a:buNone/>
            </a:pPr>
            <a:r>
              <a:rPr lang="en-US" sz="6000" dirty="0" smtClean="0"/>
              <a:t>           </a:t>
            </a:r>
            <a:endParaRPr lang="en-US" sz="6000" dirty="0"/>
          </a:p>
        </p:txBody>
      </p:sp>
    </p:spTree>
  </p:cSld>
  <p:clrMapOvr>
    <a:masterClrMapping/>
  </p:clrMapOvr>
  <p:transition>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5">
                                            <p:bg/>
                                          </p:spTgt>
                                        </p:tgtEl>
                                        <p:attrNameLst>
                                          <p:attrName>style.visibility</p:attrName>
                                        </p:attrNameLst>
                                      </p:cBhvr>
                                      <p:to>
                                        <p:strVal val="visible"/>
                                      </p:to>
                                    </p:set>
                                    <p:anim calcmode="lin" valueType="num">
                                      <p:cBhvr additive="base">
                                        <p:cTn id="12"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13"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additive="base">
                                        <p:cTn id="17"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grpId="0" nodeType="after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additive="base">
                                        <p:cTn id="22"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4" fill="hold" grpId="0" nodeType="after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additive="base">
                                        <p:cTn id="27"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4" fill="hold" grpId="0" nodeType="after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 calcmode="lin" valueType="num">
                                      <p:cBhvr additive="base">
                                        <p:cTn id="32" dur="2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4" fill="hold" grpId="0" nodeType="after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additive="base">
                                        <p:cTn id="37" dur="20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368280"/>
          </a:xfrm>
          <a:solidFill>
            <a:schemeClr val="tx2"/>
          </a:solidFill>
        </p:spPr>
        <p:txBody>
          <a:bodyPr>
            <a:noAutofit/>
          </a:bodyPr>
          <a:lstStyle/>
          <a:p>
            <a:pPr algn="l"/>
            <a:r>
              <a:rPr lang="en-US" sz="2000" dirty="0" err="1" smtClean="0">
                <a:solidFill>
                  <a:schemeClr val="bg1"/>
                </a:solidFill>
              </a:rPr>
              <a:t>Perjanjian</a:t>
            </a:r>
            <a:r>
              <a:rPr lang="en-US" sz="2000" dirty="0" smtClean="0">
                <a:solidFill>
                  <a:schemeClr val="bg1"/>
                </a:solidFill>
              </a:rPr>
              <a:t> </a:t>
            </a:r>
            <a:r>
              <a:rPr lang="en-US" sz="2000" dirty="0" err="1" smtClean="0">
                <a:solidFill>
                  <a:schemeClr val="bg1"/>
                </a:solidFill>
              </a:rPr>
              <a:t>Kerja</a:t>
            </a:r>
            <a:r>
              <a:rPr lang="en-US" sz="2000" dirty="0" smtClean="0">
                <a:solidFill>
                  <a:schemeClr val="bg1"/>
                </a:solidFill>
              </a:rPr>
              <a:t> </a:t>
            </a:r>
            <a:r>
              <a:rPr lang="en-US" sz="2000" dirty="0" err="1" smtClean="0">
                <a:solidFill>
                  <a:schemeClr val="bg1"/>
                </a:solidFill>
              </a:rPr>
              <a:t>Bersama</a:t>
            </a:r>
            <a:r>
              <a:rPr lang="en-US" sz="2000" dirty="0" smtClean="0">
                <a:solidFill>
                  <a:schemeClr val="bg1"/>
                </a:solidFill>
              </a:rPr>
              <a:t> (PKB)</a:t>
            </a:r>
            <a:endParaRPr lang="en-US" sz="2000" dirty="0">
              <a:solidFill>
                <a:schemeClr val="bg1"/>
              </a:solidFill>
            </a:endParaRPr>
          </a:p>
        </p:txBody>
      </p:sp>
      <p:sp>
        <p:nvSpPr>
          <p:cNvPr id="3" name="Content Placeholder 2"/>
          <p:cNvSpPr>
            <a:spLocks noGrp="1"/>
          </p:cNvSpPr>
          <p:nvPr>
            <p:ph idx="1"/>
          </p:nvPr>
        </p:nvSpPr>
        <p:spPr>
          <a:xfrm>
            <a:off x="0" y="404664"/>
            <a:ext cx="9144000" cy="6167608"/>
          </a:xfrm>
          <a:solidFill>
            <a:schemeClr val="accent6">
              <a:lumMod val="50000"/>
            </a:schemeClr>
          </a:solidFill>
        </p:spPr>
        <p:txBody>
          <a:bodyPr>
            <a:normAutofit/>
          </a:bodyPr>
          <a:lstStyle/>
          <a:p>
            <a:pPr>
              <a:buNone/>
            </a:pPr>
            <a:r>
              <a:rPr lang="en-US" sz="2000" b="1" dirty="0" err="1" smtClean="0">
                <a:solidFill>
                  <a:schemeClr val="bg1"/>
                </a:solidFill>
              </a:rPr>
              <a:t>Perjanjian</a:t>
            </a:r>
            <a:r>
              <a:rPr lang="en-US" sz="2000" b="1" dirty="0" smtClean="0">
                <a:solidFill>
                  <a:schemeClr val="bg1"/>
                </a:solidFill>
              </a:rPr>
              <a:t> </a:t>
            </a:r>
            <a:r>
              <a:rPr lang="en-US" sz="2000" b="1" dirty="0" err="1" smtClean="0">
                <a:solidFill>
                  <a:schemeClr val="bg1"/>
                </a:solidFill>
              </a:rPr>
              <a:t>kerja</a:t>
            </a:r>
            <a:r>
              <a:rPr lang="en-US" sz="2000" b="1" dirty="0" smtClean="0">
                <a:solidFill>
                  <a:schemeClr val="bg1"/>
                </a:solidFill>
              </a:rPr>
              <a:t> </a:t>
            </a:r>
            <a:r>
              <a:rPr lang="en-US" sz="2000" b="1" dirty="0" err="1" smtClean="0">
                <a:solidFill>
                  <a:schemeClr val="bg1"/>
                </a:solidFill>
              </a:rPr>
              <a:t>bersama</a:t>
            </a:r>
            <a:r>
              <a:rPr lang="en-US" sz="2000" b="1" dirty="0" smtClean="0">
                <a:solidFill>
                  <a:schemeClr val="bg1"/>
                </a:solidFill>
              </a:rPr>
              <a:t> (collective Labor Agreement) . </a:t>
            </a:r>
            <a:r>
              <a:rPr lang="en-US" sz="2000" b="1" dirty="0" err="1" smtClean="0">
                <a:solidFill>
                  <a:schemeClr val="bg1"/>
                </a:solidFill>
              </a:rPr>
              <a:t>Dengan</a:t>
            </a:r>
            <a:r>
              <a:rPr lang="en-US" sz="2000" b="1" dirty="0" smtClean="0">
                <a:solidFill>
                  <a:schemeClr val="bg1"/>
                </a:solidFill>
              </a:rPr>
              <a:t> </a:t>
            </a:r>
            <a:r>
              <a:rPr lang="en-US" sz="2000" b="1" dirty="0" err="1" smtClean="0">
                <a:solidFill>
                  <a:schemeClr val="bg1"/>
                </a:solidFill>
              </a:rPr>
              <a:t>adanya</a:t>
            </a:r>
            <a:r>
              <a:rPr lang="en-US" sz="2000" b="1" dirty="0" smtClean="0">
                <a:solidFill>
                  <a:schemeClr val="bg1"/>
                </a:solidFill>
              </a:rPr>
              <a:t> </a:t>
            </a:r>
            <a:r>
              <a:rPr lang="en-US" sz="2000" b="1" dirty="0" err="1" smtClean="0">
                <a:solidFill>
                  <a:schemeClr val="bg1"/>
                </a:solidFill>
              </a:rPr>
              <a:t>perjanjian</a:t>
            </a:r>
            <a:r>
              <a:rPr lang="en-US" sz="2000" b="1" dirty="0" smtClean="0">
                <a:solidFill>
                  <a:schemeClr val="bg1"/>
                </a:solidFill>
              </a:rPr>
              <a:t> </a:t>
            </a:r>
            <a:r>
              <a:rPr lang="en-US" sz="2000" b="1" dirty="0" err="1" smtClean="0">
                <a:solidFill>
                  <a:schemeClr val="bg1"/>
                </a:solidFill>
              </a:rPr>
              <a:t>kerja</a:t>
            </a:r>
            <a:r>
              <a:rPr lang="en-US" sz="2000" b="1" dirty="0" smtClean="0">
                <a:solidFill>
                  <a:schemeClr val="bg1"/>
                </a:solidFill>
              </a:rPr>
              <a:t> </a:t>
            </a:r>
            <a:r>
              <a:rPr lang="en-US" sz="2000" b="1" dirty="0" err="1" smtClean="0">
                <a:solidFill>
                  <a:schemeClr val="bg1"/>
                </a:solidFill>
              </a:rPr>
              <a:t>bersama</a:t>
            </a:r>
            <a:r>
              <a:rPr lang="en-US" sz="2000" b="1" dirty="0" smtClean="0">
                <a:solidFill>
                  <a:schemeClr val="bg1"/>
                </a:solidFill>
              </a:rPr>
              <a:t> </a:t>
            </a:r>
            <a:r>
              <a:rPr lang="en-US" sz="2000" b="1" dirty="0" err="1" smtClean="0">
                <a:solidFill>
                  <a:schemeClr val="bg1"/>
                </a:solidFill>
              </a:rPr>
              <a:t>ini</a:t>
            </a:r>
            <a:r>
              <a:rPr lang="en-US" sz="2000" b="1" dirty="0" smtClean="0">
                <a:solidFill>
                  <a:schemeClr val="bg1"/>
                </a:solidFill>
              </a:rPr>
              <a:t> , </a:t>
            </a:r>
            <a:r>
              <a:rPr lang="en-US" sz="2000" b="1" dirty="0" err="1" smtClean="0">
                <a:solidFill>
                  <a:schemeClr val="bg1"/>
                </a:solidFill>
              </a:rPr>
              <a:t>buruh</a:t>
            </a:r>
            <a:r>
              <a:rPr lang="en-US" sz="2000" b="1" dirty="0" smtClean="0">
                <a:solidFill>
                  <a:schemeClr val="bg1"/>
                </a:solidFill>
              </a:rPr>
              <a:t> </a:t>
            </a:r>
            <a:r>
              <a:rPr lang="en-US" sz="2000" b="1" dirty="0" err="1" smtClean="0">
                <a:solidFill>
                  <a:schemeClr val="bg1"/>
                </a:solidFill>
              </a:rPr>
              <a:t>memnpunyai</a:t>
            </a:r>
            <a:r>
              <a:rPr lang="en-US" sz="2000" b="1" dirty="0" smtClean="0">
                <a:solidFill>
                  <a:schemeClr val="bg1"/>
                </a:solidFill>
              </a:rPr>
              <a:t> </a:t>
            </a:r>
            <a:r>
              <a:rPr lang="en-US" sz="2000" b="1" dirty="0" err="1" smtClean="0">
                <a:solidFill>
                  <a:schemeClr val="bg1"/>
                </a:solidFill>
              </a:rPr>
              <a:t>kekuatan</a:t>
            </a:r>
            <a:r>
              <a:rPr lang="en-US" sz="2000" b="1" dirty="0" smtClean="0">
                <a:solidFill>
                  <a:schemeClr val="bg1"/>
                </a:solidFill>
              </a:rPr>
              <a:t> </a:t>
            </a:r>
            <a:r>
              <a:rPr lang="en-US" sz="2000" b="1" dirty="0" err="1" smtClean="0">
                <a:solidFill>
                  <a:schemeClr val="bg1"/>
                </a:solidFill>
              </a:rPr>
              <a:t>untuk</a:t>
            </a:r>
            <a:r>
              <a:rPr lang="en-US" sz="2000" b="1" dirty="0" smtClean="0">
                <a:solidFill>
                  <a:schemeClr val="bg1"/>
                </a:solidFill>
              </a:rPr>
              <a:t> </a:t>
            </a:r>
            <a:r>
              <a:rPr lang="en-US" sz="2000" b="1" dirty="0" err="1" smtClean="0">
                <a:solidFill>
                  <a:schemeClr val="bg1"/>
                </a:solidFill>
              </a:rPr>
              <a:t>dapat</a:t>
            </a:r>
            <a:r>
              <a:rPr lang="en-US" sz="2000" b="1" dirty="0" smtClean="0">
                <a:solidFill>
                  <a:schemeClr val="bg1"/>
                </a:solidFill>
              </a:rPr>
              <a:t> </a:t>
            </a:r>
            <a:r>
              <a:rPr lang="en-US" sz="2000" b="1" dirty="0" err="1" smtClean="0">
                <a:solidFill>
                  <a:schemeClr val="bg1"/>
                </a:solidFill>
              </a:rPr>
              <a:t>menentukan</a:t>
            </a:r>
            <a:r>
              <a:rPr lang="en-US" sz="2000" b="1" dirty="0" smtClean="0">
                <a:solidFill>
                  <a:schemeClr val="bg1"/>
                </a:solidFill>
              </a:rPr>
              <a:t> </a:t>
            </a:r>
            <a:r>
              <a:rPr lang="en-US" sz="2000" b="1" dirty="0" err="1" smtClean="0">
                <a:solidFill>
                  <a:schemeClr val="bg1"/>
                </a:solidFill>
              </a:rPr>
              <a:t>isi</a:t>
            </a:r>
            <a:r>
              <a:rPr lang="en-US" sz="2000" b="1" dirty="0" smtClean="0">
                <a:solidFill>
                  <a:schemeClr val="bg1"/>
                </a:solidFill>
              </a:rPr>
              <a:t>(</a:t>
            </a:r>
            <a:r>
              <a:rPr lang="en-US" sz="2000" b="1" dirty="0" err="1" smtClean="0">
                <a:solidFill>
                  <a:schemeClr val="bg1"/>
                </a:solidFill>
              </a:rPr>
              <a:t>materi</a:t>
            </a:r>
            <a:r>
              <a:rPr lang="en-US" sz="2000" b="1" dirty="0" smtClean="0">
                <a:solidFill>
                  <a:schemeClr val="bg1"/>
                </a:solidFill>
              </a:rPr>
              <a:t>) </a:t>
            </a:r>
            <a:r>
              <a:rPr lang="en-US" sz="2000" b="1" dirty="0" err="1" smtClean="0">
                <a:solidFill>
                  <a:schemeClr val="bg1"/>
                </a:solidFill>
              </a:rPr>
              <a:t>perjanjian</a:t>
            </a:r>
            <a:r>
              <a:rPr lang="en-US" sz="2000" b="1" dirty="0" smtClean="0">
                <a:solidFill>
                  <a:schemeClr val="bg1"/>
                </a:solidFill>
              </a:rPr>
              <a:t> </a:t>
            </a:r>
            <a:r>
              <a:rPr lang="en-US" sz="2000" b="1" dirty="0" err="1" smtClean="0">
                <a:solidFill>
                  <a:schemeClr val="bg1"/>
                </a:solidFill>
              </a:rPr>
              <a:t>tersebut</a:t>
            </a:r>
            <a:r>
              <a:rPr lang="en-US" sz="2000" b="1" dirty="0" smtClean="0">
                <a:solidFill>
                  <a:schemeClr val="bg1"/>
                </a:solidFill>
              </a:rPr>
              <a:t>. </a:t>
            </a:r>
            <a:r>
              <a:rPr lang="en-US" sz="2000" b="1" dirty="0" err="1" smtClean="0">
                <a:solidFill>
                  <a:schemeClr val="bg1"/>
                </a:solidFill>
              </a:rPr>
              <a:t>Isi</a:t>
            </a:r>
            <a:r>
              <a:rPr lang="en-US" sz="2000" b="1" dirty="0" smtClean="0">
                <a:solidFill>
                  <a:schemeClr val="bg1"/>
                </a:solidFill>
              </a:rPr>
              <a:t> </a:t>
            </a:r>
            <a:r>
              <a:rPr lang="en-US" sz="2000" b="1" dirty="0" err="1" smtClean="0">
                <a:solidFill>
                  <a:schemeClr val="bg1"/>
                </a:solidFill>
              </a:rPr>
              <a:t>perjanjian</a:t>
            </a:r>
            <a:r>
              <a:rPr lang="en-US" sz="2000" b="1" dirty="0" smtClean="0">
                <a:solidFill>
                  <a:schemeClr val="bg1"/>
                </a:solidFill>
              </a:rPr>
              <a:t> </a:t>
            </a:r>
            <a:r>
              <a:rPr lang="en-US" sz="2000" b="1" dirty="0" err="1" smtClean="0">
                <a:solidFill>
                  <a:schemeClr val="bg1"/>
                </a:solidFill>
              </a:rPr>
              <a:t>itu</a:t>
            </a:r>
            <a:r>
              <a:rPr lang="en-US" sz="2000" b="1" dirty="0" smtClean="0">
                <a:solidFill>
                  <a:schemeClr val="bg1"/>
                </a:solidFill>
              </a:rPr>
              <a:t> </a:t>
            </a:r>
            <a:r>
              <a:rPr lang="en-US" sz="2000" b="1" dirty="0" err="1" smtClean="0">
                <a:solidFill>
                  <a:schemeClr val="bg1"/>
                </a:solidFill>
              </a:rPr>
              <a:t>meliputi</a:t>
            </a:r>
            <a:r>
              <a:rPr lang="en-US" sz="2000" b="1" dirty="0" smtClean="0">
                <a:solidFill>
                  <a:schemeClr val="bg1"/>
                </a:solidFill>
              </a:rPr>
              <a:t> </a:t>
            </a:r>
            <a:r>
              <a:rPr lang="en-US" sz="2000" b="1" dirty="0" err="1" smtClean="0">
                <a:solidFill>
                  <a:schemeClr val="bg1"/>
                </a:solidFill>
              </a:rPr>
              <a:t>hak-hak</a:t>
            </a:r>
            <a:r>
              <a:rPr lang="en-US" sz="2000" b="1" dirty="0" smtClean="0">
                <a:solidFill>
                  <a:schemeClr val="bg1"/>
                </a:solidFill>
              </a:rPr>
              <a:t> </a:t>
            </a:r>
            <a:r>
              <a:rPr lang="en-US" sz="2000" b="1" dirty="0" err="1" smtClean="0">
                <a:solidFill>
                  <a:schemeClr val="bg1"/>
                </a:solidFill>
              </a:rPr>
              <a:t>dan</a:t>
            </a:r>
            <a:r>
              <a:rPr lang="en-US" sz="2000" b="1" dirty="0" smtClean="0">
                <a:solidFill>
                  <a:schemeClr val="bg1"/>
                </a:solidFill>
              </a:rPr>
              <a:t> </a:t>
            </a:r>
            <a:r>
              <a:rPr lang="en-US" sz="2000" b="1" dirty="0" err="1" smtClean="0">
                <a:solidFill>
                  <a:schemeClr val="bg1"/>
                </a:solidFill>
              </a:rPr>
              <a:t>kewajiban</a:t>
            </a:r>
            <a:r>
              <a:rPr lang="en-US" sz="2000" b="1" dirty="0" smtClean="0">
                <a:solidFill>
                  <a:schemeClr val="bg1"/>
                </a:solidFill>
              </a:rPr>
              <a:t> </a:t>
            </a:r>
            <a:r>
              <a:rPr lang="en-US" sz="2000" b="1" dirty="0" err="1" smtClean="0">
                <a:solidFill>
                  <a:schemeClr val="bg1"/>
                </a:solidFill>
              </a:rPr>
              <a:t>buruh</a:t>
            </a:r>
            <a:r>
              <a:rPr lang="en-US" sz="2000" b="1" dirty="0" smtClean="0">
                <a:solidFill>
                  <a:schemeClr val="bg1"/>
                </a:solidFill>
              </a:rPr>
              <a:t> </a:t>
            </a:r>
            <a:r>
              <a:rPr lang="en-US" sz="2000" b="1" dirty="0" err="1" smtClean="0">
                <a:solidFill>
                  <a:schemeClr val="bg1"/>
                </a:solidFill>
              </a:rPr>
              <a:t>maupun</a:t>
            </a:r>
            <a:r>
              <a:rPr lang="en-US" sz="2000" b="1" dirty="0" smtClean="0">
                <a:solidFill>
                  <a:schemeClr val="bg1"/>
                </a:solidFill>
              </a:rPr>
              <a:t> </a:t>
            </a:r>
            <a:r>
              <a:rPr lang="en-US" sz="2000" b="1" dirty="0" err="1" smtClean="0">
                <a:solidFill>
                  <a:schemeClr val="bg1"/>
                </a:solidFill>
              </a:rPr>
              <a:t>pengusaha</a:t>
            </a:r>
            <a:r>
              <a:rPr lang="en-US" sz="2000" b="1" dirty="0" smtClean="0">
                <a:solidFill>
                  <a:schemeClr val="bg1"/>
                </a:solidFill>
              </a:rPr>
              <a:t> : </a:t>
            </a:r>
          </a:p>
          <a:p>
            <a:pPr>
              <a:buNone/>
            </a:pPr>
            <a:r>
              <a:rPr lang="en-US" sz="2000" b="1" dirty="0" err="1" smtClean="0">
                <a:solidFill>
                  <a:schemeClr val="bg1"/>
                </a:solidFill>
              </a:rPr>
              <a:t>Hak</a:t>
            </a:r>
            <a:r>
              <a:rPr lang="en-US" sz="2000" b="1" dirty="0" smtClean="0">
                <a:solidFill>
                  <a:schemeClr val="bg1"/>
                </a:solidFill>
              </a:rPr>
              <a:t> </a:t>
            </a:r>
            <a:r>
              <a:rPr lang="en-US" sz="2000" b="1" dirty="0" err="1" smtClean="0">
                <a:solidFill>
                  <a:schemeClr val="bg1"/>
                </a:solidFill>
              </a:rPr>
              <a:t>Buruh</a:t>
            </a:r>
            <a:r>
              <a:rPr lang="en-US" sz="2000" b="1" dirty="0" smtClean="0">
                <a:solidFill>
                  <a:schemeClr val="bg1"/>
                </a:solidFill>
              </a:rPr>
              <a:t> : </a:t>
            </a:r>
            <a:r>
              <a:rPr lang="en-US" sz="2000" b="1" dirty="0" err="1" smtClean="0">
                <a:solidFill>
                  <a:schemeClr val="bg1"/>
                </a:solidFill>
              </a:rPr>
              <a:t>Materi-materi</a:t>
            </a:r>
            <a:r>
              <a:rPr lang="en-US" sz="2000" b="1" dirty="0" smtClean="0">
                <a:solidFill>
                  <a:schemeClr val="bg1"/>
                </a:solidFill>
              </a:rPr>
              <a:t> </a:t>
            </a:r>
            <a:r>
              <a:rPr lang="en-US" sz="2000" b="1" dirty="0" err="1" smtClean="0">
                <a:solidFill>
                  <a:schemeClr val="bg1"/>
                </a:solidFill>
              </a:rPr>
              <a:t>buruh</a:t>
            </a:r>
            <a:r>
              <a:rPr lang="en-US" sz="2000" b="1" dirty="0" smtClean="0">
                <a:solidFill>
                  <a:schemeClr val="bg1"/>
                </a:solidFill>
              </a:rPr>
              <a:t> yang </a:t>
            </a:r>
            <a:r>
              <a:rPr lang="en-US" sz="2000" b="1" dirty="0" err="1" smtClean="0">
                <a:solidFill>
                  <a:schemeClr val="bg1"/>
                </a:solidFill>
              </a:rPr>
              <a:t>dapat</a:t>
            </a:r>
            <a:r>
              <a:rPr lang="en-US" sz="2000" b="1" dirty="0" smtClean="0">
                <a:solidFill>
                  <a:schemeClr val="bg1"/>
                </a:solidFill>
              </a:rPr>
              <a:t> </a:t>
            </a:r>
            <a:r>
              <a:rPr lang="en-US" sz="2000" b="1" dirty="0" err="1" smtClean="0">
                <a:solidFill>
                  <a:schemeClr val="bg1"/>
                </a:solidFill>
              </a:rPr>
              <a:t>dicantumkan</a:t>
            </a:r>
            <a:r>
              <a:rPr lang="en-US" sz="2000" b="1" dirty="0" smtClean="0">
                <a:solidFill>
                  <a:schemeClr val="bg1"/>
                </a:solidFill>
              </a:rPr>
              <a:t> </a:t>
            </a:r>
            <a:r>
              <a:rPr lang="en-US" sz="2000" b="1" dirty="0" err="1" smtClean="0">
                <a:solidFill>
                  <a:schemeClr val="bg1"/>
                </a:solidFill>
              </a:rPr>
              <a:t>ke</a:t>
            </a:r>
            <a:r>
              <a:rPr lang="en-US" sz="2000" b="1" dirty="0" smtClean="0">
                <a:solidFill>
                  <a:schemeClr val="bg1"/>
                </a:solidFill>
              </a:rPr>
              <a:t> </a:t>
            </a:r>
            <a:r>
              <a:rPr lang="en-US" sz="2000" b="1" dirty="0" err="1" smtClean="0">
                <a:solidFill>
                  <a:schemeClr val="bg1"/>
                </a:solidFill>
              </a:rPr>
              <a:t>dalam</a:t>
            </a:r>
            <a:r>
              <a:rPr lang="en-US" sz="2000" b="1" dirty="0" smtClean="0">
                <a:solidFill>
                  <a:schemeClr val="bg1"/>
                </a:solidFill>
              </a:rPr>
              <a:t> </a:t>
            </a:r>
            <a:r>
              <a:rPr lang="en-US" sz="2000" b="1" dirty="0" err="1" smtClean="0">
                <a:solidFill>
                  <a:schemeClr val="bg1"/>
                </a:solidFill>
              </a:rPr>
              <a:t>perjanjian</a:t>
            </a:r>
            <a:r>
              <a:rPr lang="en-US" sz="2000" b="1" dirty="0" smtClean="0">
                <a:solidFill>
                  <a:schemeClr val="bg1"/>
                </a:solidFill>
              </a:rPr>
              <a:t> </a:t>
            </a:r>
            <a:r>
              <a:rPr lang="en-US" sz="2000" b="1" dirty="0" err="1" smtClean="0">
                <a:solidFill>
                  <a:schemeClr val="bg1"/>
                </a:solidFill>
              </a:rPr>
              <a:t>kerja</a:t>
            </a:r>
            <a:r>
              <a:rPr lang="en-US" sz="2000" b="1" dirty="0" smtClean="0">
                <a:solidFill>
                  <a:schemeClr val="bg1"/>
                </a:solidFill>
              </a:rPr>
              <a:t> </a:t>
            </a:r>
            <a:r>
              <a:rPr lang="en-US" sz="2000" b="1" dirty="0" err="1" smtClean="0">
                <a:solidFill>
                  <a:schemeClr val="bg1"/>
                </a:solidFill>
              </a:rPr>
              <a:t>bersama</a:t>
            </a:r>
            <a:r>
              <a:rPr lang="en-US" sz="2000" b="1" dirty="0" smtClean="0">
                <a:solidFill>
                  <a:schemeClr val="bg1"/>
                </a:solidFill>
              </a:rPr>
              <a:t> </a:t>
            </a:r>
            <a:r>
              <a:rPr lang="en-US" sz="2000" b="1" dirty="0" err="1" smtClean="0">
                <a:solidFill>
                  <a:schemeClr val="bg1"/>
                </a:solidFill>
              </a:rPr>
              <a:t>antara</a:t>
            </a:r>
            <a:r>
              <a:rPr lang="en-US" sz="2000" b="1" dirty="0" smtClean="0">
                <a:solidFill>
                  <a:schemeClr val="bg1"/>
                </a:solidFill>
              </a:rPr>
              <a:t> lain :</a:t>
            </a:r>
          </a:p>
          <a:p>
            <a:pPr marL="457200" indent="-457200">
              <a:buFont typeface="+mj-lt"/>
              <a:buAutoNum type="arabicParenR"/>
            </a:pPr>
            <a:r>
              <a:rPr lang="en-US" sz="2000" b="1" dirty="0" err="1" smtClean="0">
                <a:solidFill>
                  <a:schemeClr val="bg1"/>
                </a:solidFill>
              </a:rPr>
              <a:t>Besarnya</a:t>
            </a:r>
            <a:r>
              <a:rPr lang="en-US" sz="2000" b="1" dirty="0" smtClean="0">
                <a:solidFill>
                  <a:schemeClr val="bg1"/>
                </a:solidFill>
              </a:rPr>
              <a:t> </a:t>
            </a:r>
            <a:r>
              <a:rPr lang="en-US" sz="2000" b="1" dirty="0" err="1" smtClean="0">
                <a:solidFill>
                  <a:schemeClr val="bg1"/>
                </a:solidFill>
              </a:rPr>
              <a:t>gaji</a:t>
            </a:r>
            <a:r>
              <a:rPr lang="en-US" sz="2000" b="1" dirty="0" smtClean="0">
                <a:solidFill>
                  <a:schemeClr val="bg1"/>
                </a:solidFill>
              </a:rPr>
              <a:t>/</a:t>
            </a:r>
            <a:r>
              <a:rPr lang="en-US" sz="2000" b="1" dirty="0" err="1" smtClean="0">
                <a:solidFill>
                  <a:schemeClr val="bg1"/>
                </a:solidFill>
              </a:rPr>
              <a:t>upah</a:t>
            </a:r>
            <a:r>
              <a:rPr lang="en-US" sz="2000" b="1" dirty="0" smtClean="0">
                <a:solidFill>
                  <a:schemeClr val="bg1"/>
                </a:solidFill>
              </a:rPr>
              <a:t> minimal yang </a:t>
            </a:r>
            <a:r>
              <a:rPr lang="en-US" sz="2000" b="1" dirty="0" err="1" smtClean="0">
                <a:solidFill>
                  <a:schemeClr val="bg1"/>
                </a:solidFill>
              </a:rPr>
              <a:t>harus</a:t>
            </a:r>
            <a:r>
              <a:rPr lang="en-US" sz="2000" b="1" dirty="0" smtClean="0">
                <a:solidFill>
                  <a:schemeClr val="bg1"/>
                </a:solidFill>
              </a:rPr>
              <a:t> </a:t>
            </a:r>
            <a:r>
              <a:rPr lang="en-US" sz="2000" b="1" dirty="0" err="1" smtClean="0">
                <a:solidFill>
                  <a:schemeClr val="bg1"/>
                </a:solidFill>
              </a:rPr>
              <a:t>diterima</a:t>
            </a:r>
            <a:r>
              <a:rPr lang="en-US" sz="2000" b="1" dirty="0" smtClean="0">
                <a:solidFill>
                  <a:schemeClr val="bg1"/>
                </a:solidFill>
              </a:rPr>
              <a:t> </a:t>
            </a:r>
            <a:r>
              <a:rPr lang="en-US" sz="2000" b="1" dirty="0" err="1" smtClean="0">
                <a:solidFill>
                  <a:schemeClr val="bg1"/>
                </a:solidFill>
              </a:rPr>
              <a:t>buruh</a:t>
            </a:r>
            <a:r>
              <a:rPr lang="en-US" sz="2000" b="1" dirty="0" smtClean="0">
                <a:solidFill>
                  <a:schemeClr val="bg1"/>
                </a:solidFill>
              </a:rPr>
              <a:t> </a:t>
            </a:r>
            <a:r>
              <a:rPr lang="en-US" sz="2000" b="1" dirty="0" err="1" smtClean="0">
                <a:solidFill>
                  <a:schemeClr val="bg1"/>
                </a:solidFill>
              </a:rPr>
              <a:t>beserta</a:t>
            </a:r>
            <a:r>
              <a:rPr lang="en-US" sz="2000" b="1" dirty="0" smtClean="0">
                <a:solidFill>
                  <a:schemeClr val="bg1"/>
                </a:solidFill>
              </a:rPr>
              <a:t> </a:t>
            </a:r>
            <a:r>
              <a:rPr lang="en-US" sz="2000" b="1" dirty="0" err="1" smtClean="0">
                <a:solidFill>
                  <a:schemeClr val="bg1"/>
                </a:solidFill>
              </a:rPr>
              <a:t>kenaikannya</a:t>
            </a:r>
            <a:endParaRPr lang="en-US" sz="2000" b="1" dirty="0" smtClean="0">
              <a:solidFill>
                <a:schemeClr val="bg1"/>
              </a:solidFill>
            </a:endParaRPr>
          </a:p>
          <a:p>
            <a:pPr marL="457200" indent="-457200">
              <a:buFont typeface="+mj-lt"/>
              <a:buAutoNum type="arabicParenR"/>
            </a:pPr>
            <a:r>
              <a:rPr lang="en-US" sz="2000" b="1" dirty="0" err="1" smtClean="0">
                <a:solidFill>
                  <a:schemeClr val="bg1"/>
                </a:solidFill>
              </a:rPr>
              <a:t>Tunjangan-tunjangan</a:t>
            </a:r>
            <a:r>
              <a:rPr lang="en-US" sz="2000" b="1" dirty="0" smtClean="0">
                <a:solidFill>
                  <a:schemeClr val="bg1"/>
                </a:solidFill>
              </a:rPr>
              <a:t> yang </a:t>
            </a:r>
            <a:r>
              <a:rPr lang="en-US" sz="2000" b="1" dirty="0" err="1" smtClean="0">
                <a:solidFill>
                  <a:schemeClr val="bg1"/>
                </a:solidFill>
              </a:rPr>
              <a:t>harus</a:t>
            </a:r>
            <a:r>
              <a:rPr lang="en-US" sz="2000" b="1" dirty="0" smtClean="0">
                <a:solidFill>
                  <a:schemeClr val="bg1"/>
                </a:solidFill>
              </a:rPr>
              <a:t> </a:t>
            </a:r>
            <a:r>
              <a:rPr lang="en-US" sz="2000" b="1" dirty="0" err="1" smtClean="0">
                <a:solidFill>
                  <a:schemeClr val="bg1"/>
                </a:solidFill>
              </a:rPr>
              <a:t>diterima</a:t>
            </a:r>
            <a:r>
              <a:rPr lang="en-US" sz="2000" b="1" dirty="0" smtClean="0">
                <a:solidFill>
                  <a:schemeClr val="bg1"/>
                </a:solidFill>
              </a:rPr>
              <a:t>.</a:t>
            </a:r>
          </a:p>
          <a:p>
            <a:pPr marL="457200" indent="-457200">
              <a:buFont typeface="+mj-lt"/>
              <a:buAutoNum type="arabicParenR"/>
            </a:pPr>
            <a:r>
              <a:rPr lang="en-US" sz="2000" b="1" dirty="0" err="1" smtClean="0">
                <a:solidFill>
                  <a:schemeClr val="bg1"/>
                </a:solidFill>
              </a:rPr>
              <a:t>Hak</a:t>
            </a:r>
            <a:r>
              <a:rPr lang="en-US" sz="2000" b="1" dirty="0" smtClean="0">
                <a:solidFill>
                  <a:schemeClr val="bg1"/>
                </a:solidFill>
              </a:rPr>
              <a:t> </a:t>
            </a:r>
            <a:r>
              <a:rPr lang="en-US" sz="2000" b="1" dirty="0" err="1" smtClean="0">
                <a:solidFill>
                  <a:schemeClr val="bg1"/>
                </a:solidFill>
              </a:rPr>
              <a:t>untuk</a:t>
            </a:r>
            <a:r>
              <a:rPr lang="en-US" sz="2000" b="1" dirty="0" smtClean="0">
                <a:solidFill>
                  <a:schemeClr val="bg1"/>
                </a:solidFill>
              </a:rPr>
              <a:t> </a:t>
            </a:r>
            <a:r>
              <a:rPr lang="en-US" sz="2000" b="1" dirty="0" err="1" smtClean="0">
                <a:solidFill>
                  <a:schemeClr val="bg1"/>
                </a:solidFill>
              </a:rPr>
              <a:t>mendapat</a:t>
            </a:r>
            <a:r>
              <a:rPr lang="en-US" sz="2000" b="1" dirty="0" smtClean="0">
                <a:solidFill>
                  <a:schemeClr val="bg1"/>
                </a:solidFill>
              </a:rPr>
              <a:t> </a:t>
            </a:r>
            <a:r>
              <a:rPr lang="en-US" sz="2000" b="1" dirty="0" err="1" smtClean="0">
                <a:solidFill>
                  <a:schemeClr val="bg1"/>
                </a:solidFill>
              </a:rPr>
              <a:t>santunan</a:t>
            </a:r>
            <a:r>
              <a:rPr lang="en-US" sz="2000" b="1" dirty="0" smtClean="0">
                <a:solidFill>
                  <a:schemeClr val="bg1"/>
                </a:solidFill>
              </a:rPr>
              <a:t> </a:t>
            </a:r>
            <a:r>
              <a:rPr lang="en-US" sz="2000" b="1" dirty="0" err="1" smtClean="0">
                <a:solidFill>
                  <a:schemeClr val="bg1"/>
                </a:solidFill>
              </a:rPr>
              <a:t>kecelakaan</a:t>
            </a:r>
            <a:r>
              <a:rPr lang="en-US" sz="2000" b="1" dirty="0" smtClean="0">
                <a:solidFill>
                  <a:schemeClr val="bg1"/>
                </a:solidFill>
              </a:rPr>
              <a:t> </a:t>
            </a:r>
            <a:r>
              <a:rPr lang="en-US" sz="2000" b="1" dirty="0" err="1" smtClean="0">
                <a:solidFill>
                  <a:schemeClr val="bg1"/>
                </a:solidFill>
              </a:rPr>
              <a:t>di</a:t>
            </a:r>
            <a:r>
              <a:rPr lang="en-US" sz="2000" b="1" dirty="0" smtClean="0">
                <a:solidFill>
                  <a:schemeClr val="bg1"/>
                </a:solidFill>
              </a:rPr>
              <a:t> </a:t>
            </a:r>
            <a:r>
              <a:rPr lang="en-US" sz="2000" b="1" dirty="0" err="1" smtClean="0">
                <a:solidFill>
                  <a:schemeClr val="bg1"/>
                </a:solidFill>
              </a:rPr>
              <a:t>tempat</a:t>
            </a:r>
            <a:r>
              <a:rPr lang="en-US" sz="2000" b="1" dirty="0" smtClean="0">
                <a:solidFill>
                  <a:schemeClr val="bg1"/>
                </a:solidFill>
              </a:rPr>
              <a:t> </a:t>
            </a:r>
            <a:r>
              <a:rPr lang="en-US" sz="2000" b="1" dirty="0" err="1" smtClean="0">
                <a:solidFill>
                  <a:schemeClr val="bg1"/>
                </a:solidFill>
              </a:rPr>
              <a:t>kerja</a:t>
            </a:r>
            <a:r>
              <a:rPr lang="en-US" sz="2000" b="1" dirty="0" smtClean="0">
                <a:solidFill>
                  <a:schemeClr val="bg1"/>
                </a:solidFill>
              </a:rPr>
              <a:t>.</a:t>
            </a:r>
          </a:p>
          <a:p>
            <a:pPr marL="457200" indent="-457200">
              <a:buFont typeface="+mj-lt"/>
              <a:buAutoNum type="arabicParenR"/>
            </a:pPr>
            <a:r>
              <a:rPr lang="en-US" sz="2000" b="1" dirty="0" err="1" smtClean="0">
                <a:solidFill>
                  <a:schemeClr val="bg1"/>
                </a:solidFill>
              </a:rPr>
              <a:t>Hak</a:t>
            </a:r>
            <a:r>
              <a:rPr lang="en-US" sz="2000" b="1" dirty="0" smtClean="0">
                <a:solidFill>
                  <a:schemeClr val="bg1"/>
                </a:solidFill>
              </a:rPr>
              <a:t> </a:t>
            </a:r>
            <a:r>
              <a:rPr lang="en-US" sz="2000" b="1" dirty="0" err="1" smtClean="0">
                <a:solidFill>
                  <a:schemeClr val="bg1"/>
                </a:solidFill>
              </a:rPr>
              <a:t>untuk</a:t>
            </a:r>
            <a:r>
              <a:rPr lang="en-US" sz="2000" b="1" dirty="0" smtClean="0">
                <a:solidFill>
                  <a:schemeClr val="bg1"/>
                </a:solidFill>
              </a:rPr>
              <a:t> </a:t>
            </a:r>
            <a:r>
              <a:rPr lang="en-US" sz="2000" b="1" dirty="0" err="1" smtClean="0">
                <a:solidFill>
                  <a:schemeClr val="bg1"/>
                </a:solidFill>
              </a:rPr>
              <a:t>mendapakan</a:t>
            </a:r>
            <a:r>
              <a:rPr lang="en-US" sz="2000" b="1" dirty="0" smtClean="0">
                <a:solidFill>
                  <a:schemeClr val="bg1"/>
                </a:solidFill>
              </a:rPr>
              <a:t> </a:t>
            </a:r>
            <a:r>
              <a:rPr lang="en-US" sz="2000" b="1" dirty="0" err="1" smtClean="0">
                <a:solidFill>
                  <a:schemeClr val="bg1"/>
                </a:solidFill>
              </a:rPr>
              <a:t>promosi</a:t>
            </a:r>
            <a:r>
              <a:rPr lang="en-US" sz="2000" b="1" dirty="0" smtClean="0">
                <a:solidFill>
                  <a:schemeClr val="bg1"/>
                </a:solidFill>
              </a:rPr>
              <a:t> </a:t>
            </a:r>
            <a:r>
              <a:rPr lang="en-US" sz="2000" b="1" dirty="0" err="1" smtClean="0">
                <a:solidFill>
                  <a:schemeClr val="bg1"/>
                </a:solidFill>
              </a:rPr>
              <a:t>dengan</a:t>
            </a:r>
            <a:r>
              <a:rPr lang="en-US" sz="2000" b="1" dirty="0" smtClean="0">
                <a:solidFill>
                  <a:schemeClr val="bg1"/>
                </a:solidFill>
              </a:rPr>
              <a:t> </a:t>
            </a:r>
            <a:r>
              <a:rPr lang="en-US" sz="2000" b="1" dirty="0" err="1" smtClean="0">
                <a:solidFill>
                  <a:schemeClr val="bg1"/>
                </a:solidFill>
              </a:rPr>
              <a:t>sistem</a:t>
            </a:r>
            <a:r>
              <a:rPr lang="en-US" sz="2000" b="1" dirty="0" smtClean="0">
                <a:solidFill>
                  <a:schemeClr val="bg1"/>
                </a:solidFill>
              </a:rPr>
              <a:t> </a:t>
            </a:r>
            <a:r>
              <a:rPr lang="en-US" sz="2000" b="1" dirty="0" err="1" smtClean="0">
                <a:solidFill>
                  <a:schemeClr val="bg1"/>
                </a:solidFill>
              </a:rPr>
              <a:t>penilaian</a:t>
            </a:r>
            <a:r>
              <a:rPr lang="en-US" sz="2000" b="1" dirty="0" smtClean="0">
                <a:solidFill>
                  <a:schemeClr val="bg1"/>
                </a:solidFill>
              </a:rPr>
              <a:t> </a:t>
            </a:r>
            <a:r>
              <a:rPr lang="en-US" sz="2000" b="1" dirty="0" err="1" smtClean="0">
                <a:solidFill>
                  <a:schemeClr val="bg1"/>
                </a:solidFill>
              </a:rPr>
              <a:t>yg</a:t>
            </a:r>
            <a:r>
              <a:rPr lang="en-US" sz="2000" b="1" dirty="0" smtClean="0">
                <a:solidFill>
                  <a:schemeClr val="bg1"/>
                </a:solidFill>
              </a:rPr>
              <a:t> </a:t>
            </a:r>
            <a:r>
              <a:rPr lang="en-US" sz="2000" b="1" dirty="0" err="1" smtClean="0">
                <a:solidFill>
                  <a:schemeClr val="bg1"/>
                </a:solidFill>
              </a:rPr>
              <a:t>adil</a:t>
            </a:r>
            <a:endParaRPr lang="en-US" sz="2000" b="1" dirty="0" smtClean="0">
              <a:solidFill>
                <a:schemeClr val="bg1"/>
              </a:solidFill>
            </a:endParaRPr>
          </a:p>
          <a:p>
            <a:pPr marL="457200" indent="-457200">
              <a:buFont typeface="+mj-lt"/>
              <a:buAutoNum type="arabicParenR"/>
            </a:pPr>
            <a:r>
              <a:rPr lang="en-US" sz="2000" b="1" dirty="0" err="1" smtClean="0">
                <a:solidFill>
                  <a:schemeClr val="bg1"/>
                </a:solidFill>
              </a:rPr>
              <a:t>Hak</a:t>
            </a:r>
            <a:r>
              <a:rPr lang="en-US" sz="2000" b="1" dirty="0" smtClean="0">
                <a:solidFill>
                  <a:schemeClr val="bg1"/>
                </a:solidFill>
              </a:rPr>
              <a:t> </a:t>
            </a:r>
            <a:r>
              <a:rPr lang="en-US" sz="2000" b="1" dirty="0" err="1" smtClean="0">
                <a:solidFill>
                  <a:schemeClr val="bg1"/>
                </a:solidFill>
              </a:rPr>
              <a:t>untuk</a:t>
            </a:r>
            <a:r>
              <a:rPr lang="en-US" sz="2000" b="1" dirty="0" smtClean="0">
                <a:solidFill>
                  <a:schemeClr val="bg1"/>
                </a:solidFill>
              </a:rPr>
              <a:t> </a:t>
            </a:r>
            <a:r>
              <a:rPr lang="en-US" sz="2000" b="1" dirty="0" err="1" smtClean="0">
                <a:solidFill>
                  <a:schemeClr val="bg1"/>
                </a:solidFill>
              </a:rPr>
              <a:t>meningkatkan</a:t>
            </a:r>
            <a:r>
              <a:rPr lang="en-US" sz="2000" b="1" dirty="0" smtClean="0">
                <a:solidFill>
                  <a:schemeClr val="bg1"/>
                </a:solidFill>
              </a:rPr>
              <a:t> </a:t>
            </a:r>
            <a:r>
              <a:rPr lang="en-US" sz="2000" b="1" dirty="0" err="1" smtClean="0">
                <a:solidFill>
                  <a:schemeClr val="bg1"/>
                </a:solidFill>
              </a:rPr>
              <a:t>keterampilan</a:t>
            </a:r>
            <a:r>
              <a:rPr lang="en-US" sz="2000" b="1" dirty="0" smtClean="0">
                <a:solidFill>
                  <a:schemeClr val="bg1"/>
                </a:solidFill>
              </a:rPr>
              <a:t> </a:t>
            </a:r>
            <a:r>
              <a:rPr lang="en-US" sz="2000" b="1" dirty="0" err="1" smtClean="0">
                <a:solidFill>
                  <a:schemeClr val="bg1"/>
                </a:solidFill>
              </a:rPr>
              <a:t>dan</a:t>
            </a:r>
            <a:r>
              <a:rPr lang="en-US" sz="2000" b="1" dirty="0" smtClean="0">
                <a:solidFill>
                  <a:schemeClr val="bg1"/>
                </a:solidFill>
              </a:rPr>
              <a:t> </a:t>
            </a:r>
            <a:r>
              <a:rPr lang="en-US" sz="2000" b="1" dirty="0" err="1" smtClean="0">
                <a:solidFill>
                  <a:schemeClr val="bg1"/>
                </a:solidFill>
              </a:rPr>
              <a:t>pengetahuan</a:t>
            </a:r>
            <a:r>
              <a:rPr lang="en-US" sz="2000" b="1" dirty="0" smtClean="0">
                <a:solidFill>
                  <a:schemeClr val="bg1"/>
                </a:solidFill>
              </a:rPr>
              <a:t> </a:t>
            </a:r>
            <a:r>
              <a:rPr lang="en-US" sz="2000" b="1" dirty="0" err="1" smtClean="0">
                <a:solidFill>
                  <a:schemeClr val="bg1"/>
                </a:solidFill>
              </a:rPr>
              <a:t>melalui</a:t>
            </a:r>
            <a:r>
              <a:rPr lang="en-US" sz="2000" b="1" dirty="0" smtClean="0">
                <a:solidFill>
                  <a:schemeClr val="bg1"/>
                </a:solidFill>
              </a:rPr>
              <a:t> program </a:t>
            </a:r>
            <a:r>
              <a:rPr lang="en-US" sz="2000" b="1" dirty="0" err="1" smtClean="0">
                <a:solidFill>
                  <a:schemeClr val="bg1"/>
                </a:solidFill>
              </a:rPr>
              <a:t>traning</a:t>
            </a:r>
            <a:r>
              <a:rPr lang="en-US" sz="2000" b="1" dirty="0" smtClean="0">
                <a:solidFill>
                  <a:schemeClr val="bg1"/>
                </a:solidFill>
              </a:rPr>
              <a:t> </a:t>
            </a:r>
            <a:r>
              <a:rPr lang="en-US" sz="2000" b="1" dirty="0" err="1" smtClean="0">
                <a:solidFill>
                  <a:schemeClr val="bg1"/>
                </a:solidFill>
              </a:rPr>
              <a:t>yg</a:t>
            </a:r>
            <a:r>
              <a:rPr lang="en-US" sz="2000" b="1" dirty="0" smtClean="0">
                <a:solidFill>
                  <a:schemeClr val="bg1"/>
                </a:solidFill>
              </a:rPr>
              <a:t> </a:t>
            </a:r>
            <a:r>
              <a:rPr lang="en-US" sz="2000" b="1" dirty="0" err="1" smtClean="0">
                <a:solidFill>
                  <a:schemeClr val="bg1"/>
                </a:solidFill>
              </a:rPr>
              <a:t>di</a:t>
            </a:r>
            <a:r>
              <a:rPr lang="en-US" sz="2000" b="1" dirty="0" smtClean="0">
                <a:solidFill>
                  <a:schemeClr val="bg1"/>
                </a:solidFill>
              </a:rPr>
              <a:t> </a:t>
            </a:r>
            <a:r>
              <a:rPr lang="en-US" sz="2000" b="1" dirty="0" err="1" smtClean="0">
                <a:solidFill>
                  <a:schemeClr val="bg1"/>
                </a:solidFill>
              </a:rPr>
              <a:t>berikan</a:t>
            </a:r>
            <a:r>
              <a:rPr lang="en-US" sz="2000" b="1" dirty="0" smtClean="0">
                <a:solidFill>
                  <a:schemeClr val="bg1"/>
                </a:solidFill>
              </a:rPr>
              <a:t> </a:t>
            </a:r>
            <a:r>
              <a:rPr lang="en-US" sz="2000" b="1" dirty="0" err="1" smtClean="0">
                <a:solidFill>
                  <a:schemeClr val="bg1"/>
                </a:solidFill>
              </a:rPr>
              <a:t>perusahaan</a:t>
            </a:r>
            <a:r>
              <a:rPr lang="en-US" sz="2000" b="1" dirty="0" smtClean="0">
                <a:solidFill>
                  <a:schemeClr val="bg1"/>
                </a:solidFill>
              </a:rPr>
              <a:t>.</a:t>
            </a:r>
          </a:p>
          <a:p>
            <a:pPr marL="457200" indent="-457200">
              <a:buFont typeface="+mj-lt"/>
              <a:buAutoNum type="arabicParenR"/>
            </a:pPr>
            <a:r>
              <a:rPr lang="en-US" sz="2000" b="1" dirty="0" err="1" smtClean="0">
                <a:solidFill>
                  <a:schemeClr val="bg1"/>
                </a:solidFill>
              </a:rPr>
              <a:t>Mendapatkan</a:t>
            </a:r>
            <a:r>
              <a:rPr lang="en-US" sz="2000" b="1" dirty="0" smtClean="0">
                <a:solidFill>
                  <a:schemeClr val="bg1"/>
                </a:solidFill>
              </a:rPr>
              <a:t> </a:t>
            </a:r>
            <a:r>
              <a:rPr lang="en-US" sz="2000" b="1" dirty="0" err="1" smtClean="0">
                <a:solidFill>
                  <a:schemeClr val="bg1"/>
                </a:solidFill>
              </a:rPr>
              <a:t>pesangon</a:t>
            </a:r>
            <a:r>
              <a:rPr lang="en-US" sz="2000" b="1" dirty="0" smtClean="0">
                <a:solidFill>
                  <a:schemeClr val="bg1"/>
                </a:solidFill>
              </a:rPr>
              <a:t> </a:t>
            </a:r>
            <a:r>
              <a:rPr lang="en-US" sz="2000" b="1" dirty="0" err="1" smtClean="0">
                <a:solidFill>
                  <a:schemeClr val="bg1"/>
                </a:solidFill>
              </a:rPr>
              <a:t>bila</a:t>
            </a:r>
            <a:r>
              <a:rPr lang="en-US" sz="2000" b="1" dirty="0" smtClean="0">
                <a:solidFill>
                  <a:schemeClr val="bg1"/>
                </a:solidFill>
              </a:rPr>
              <a:t> </a:t>
            </a:r>
            <a:r>
              <a:rPr lang="en-US" sz="2000" b="1" dirty="0" err="1" smtClean="0">
                <a:solidFill>
                  <a:schemeClr val="bg1"/>
                </a:solidFill>
              </a:rPr>
              <a:t>ia</a:t>
            </a:r>
            <a:r>
              <a:rPr lang="en-US" sz="2000" b="1" dirty="0" smtClean="0">
                <a:solidFill>
                  <a:schemeClr val="bg1"/>
                </a:solidFill>
              </a:rPr>
              <a:t> </a:t>
            </a:r>
            <a:r>
              <a:rPr lang="en-US" sz="2000" b="1" dirty="0" err="1" smtClean="0">
                <a:solidFill>
                  <a:schemeClr val="bg1"/>
                </a:solidFill>
              </a:rPr>
              <a:t>dipecat</a:t>
            </a:r>
            <a:r>
              <a:rPr lang="en-US" sz="2000" b="1" dirty="0" smtClean="0">
                <a:solidFill>
                  <a:schemeClr val="bg1"/>
                </a:solidFill>
              </a:rPr>
              <a:t> </a:t>
            </a:r>
            <a:r>
              <a:rPr lang="en-US" sz="2000" b="1" dirty="0" err="1" smtClean="0">
                <a:solidFill>
                  <a:schemeClr val="bg1"/>
                </a:solidFill>
              </a:rPr>
              <a:t>atau</a:t>
            </a:r>
            <a:r>
              <a:rPr lang="en-US" sz="2000" b="1" dirty="0" smtClean="0">
                <a:solidFill>
                  <a:schemeClr val="bg1"/>
                </a:solidFill>
              </a:rPr>
              <a:t> </a:t>
            </a:r>
            <a:r>
              <a:rPr lang="en-US" sz="2000" b="1" dirty="0" err="1" smtClean="0">
                <a:solidFill>
                  <a:schemeClr val="bg1"/>
                </a:solidFill>
              </a:rPr>
              <a:t>keluar</a:t>
            </a:r>
            <a:r>
              <a:rPr lang="en-US" sz="2000" b="1" dirty="0" smtClean="0">
                <a:solidFill>
                  <a:schemeClr val="bg1"/>
                </a:solidFill>
              </a:rPr>
              <a:t> </a:t>
            </a:r>
            <a:r>
              <a:rPr lang="en-US" sz="2000" b="1" dirty="0" err="1" smtClean="0">
                <a:solidFill>
                  <a:schemeClr val="bg1"/>
                </a:solidFill>
              </a:rPr>
              <a:t>atas</a:t>
            </a:r>
            <a:r>
              <a:rPr lang="en-US" sz="2000" b="1" dirty="0" smtClean="0">
                <a:solidFill>
                  <a:schemeClr val="bg1"/>
                </a:solidFill>
              </a:rPr>
              <a:t> </a:t>
            </a:r>
            <a:r>
              <a:rPr lang="en-US" sz="2000" b="1" dirty="0" err="1" smtClean="0">
                <a:solidFill>
                  <a:schemeClr val="bg1"/>
                </a:solidFill>
              </a:rPr>
              <a:t>kemauan</a:t>
            </a:r>
            <a:r>
              <a:rPr lang="en-US" sz="2000" b="1" dirty="0" smtClean="0">
                <a:solidFill>
                  <a:schemeClr val="bg1"/>
                </a:solidFill>
              </a:rPr>
              <a:t> </a:t>
            </a:r>
            <a:r>
              <a:rPr lang="en-US" sz="2000" b="1" dirty="0" err="1" smtClean="0">
                <a:solidFill>
                  <a:schemeClr val="bg1"/>
                </a:solidFill>
              </a:rPr>
              <a:t>sendiri</a:t>
            </a:r>
            <a:r>
              <a:rPr lang="en-US" sz="2000" b="1" dirty="0" smtClean="0">
                <a:solidFill>
                  <a:schemeClr val="bg1"/>
                </a:solidFill>
              </a:rPr>
              <a:t> (</a:t>
            </a:r>
            <a:r>
              <a:rPr lang="en-US" sz="2000" b="1" dirty="0" err="1" smtClean="0">
                <a:solidFill>
                  <a:schemeClr val="bg1"/>
                </a:solidFill>
              </a:rPr>
              <a:t>apapun</a:t>
            </a:r>
            <a:r>
              <a:rPr lang="en-US" sz="2000" b="1" dirty="0" smtClean="0">
                <a:solidFill>
                  <a:schemeClr val="bg1"/>
                </a:solidFill>
              </a:rPr>
              <a:t> </a:t>
            </a:r>
            <a:r>
              <a:rPr lang="en-US" sz="2000" b="1" dirty="0" err="1" smtClean="0">
                <a:solidFill>
                  <a:schemeClr val="bg1"/>
                </a:solidFill>
              </a:rPr>
              <a:t>lasannya</a:t>
            </a:r>
            <a:r>
              <a:rPr lang="en-US" sz="2000" b="1" dirty="0" smtClean="0">
                <a:solidFill>
                  <a:schemeClr val="bg1"/>
                </a:solidFill>
              </a:rPr>
              <a:t>)</a:t>
            </a:r>
          </a:p>
          <a:p>
            <a:pPr marL="457200" indent="-457200">
              <a:buFont typeface="+mj-lt"/>
              <a:buAutoNum type="arabicParenR"/>
            </a:pPr>
            <a:r>
              <a:rPr lang="en-US" sz="2000" b="1" dirty="0" err="1" smtClean="0">
                <a:solidFill>
                  <a:schemeClr val="bg1"/>
                </a:solidFill>
              </a:rPr>
              <a:t>Besarnya</a:t>
            </a:r>
            <a:r>
              <a:rPr lang="en-US" sz="2000" b="1" dirty="0" smtClean="0">
                <a:solidFill>
                  <a:schemeClr val="bg1"/>
                </a:solidFill>
              </a:rPr>
              <a:t> </a:t>
            </a:r>
            <a:r>
              <a:rPr lang="en-US" sz="2000" b="1" dirty="0" err="1" smtClean="0">
                <a:solidFill>
                  <a:schemeClr val="bg1"/>
                </a:solidFill>
              </a:rPr>
              <a:t>pesangon</a:t>
            </a:r>
            <a:endParaRPr lang="en-US" sz="2000" b="1" dirty="0" smtClean="0">
              <a:solidFill>
                <a:schemeClr val="bg1"/>
              </a:solidFill>
            </a:endParaRPr>
          </a:p>
          <a:p>
            <a:pPr marL="457200" indent="-457200">
              <a:buNone/>
            </a:pPr>
            <a:r>
              <a:rPr lang="en-US" sz="2000" b="1" dirty="0" err="1" smtClean="0">
                <a:solidFill>
                  <a:schemeClr val="bg1"/>
                </a:solidFill>
              </a:rPr>
              <a:t>Banyak</a:t>
            </a:r>
            <a:r>
              <a:rPr lang="en-US" sz="2000" b="1" dirty="0" smtClean="0">
                <a:solidFill>
                  <a:schemeClr val="bg1"/>
                </a:solidFill>
              </a:rPr>
              <a:t> </a:t>
            </a:r>
            <a:r>
              <a:rPr lang="en-US" sz="2000" b="1" dirty="0" err="1" smtClean="0">
                <a:solidFill>
                  <a:schemeClr val="bg1"/>
                </a:solidFill>
              </a:rPr>
              <a:t>sedikitnya</a:t>
            </a:r>
            <a:r>
              <a:rPr lang="en-US" sz="2000" b="1" dirty="0" smtClean="0">
                <a:solidFill>
                  <a:schemeClr val="bg1"/>
                </a:solidFill>
              </a:rPr>
              <a:t> </a:t>
            </a:r>
            <a:r>
              <a:rPr lang="en-US" sz="2000" b="1" dirty="0" err="1" smtClean="0">
                <a:solidFill>
                  <a:schemeClr val="bg1"/>
                </a:solidFill>
              </a:rPr>
              <a:t>materi</a:t>
            </a:r>
            <a:r>
              <a:rPr lang="en-US" sz="2000" b="1" dirty="0" smtClean="0">
                <a:solidFill>
                  <a:schemeClr val="bg1"/>
                </a:solidFill>
              </a:rPr>
              <a:t> </a:t>
            </a:r>
            <a:r>
              <a:rPr lang="en-US" sz="2000" b="1" dirty="0" err="1" smtClean="0">
                <a:solidFill>
                  <a:schemeClr val="bg1"/>
                </a:solidFill>
              </a:rPr>
              <a:t>yg</a:t>
            </a:r>
            <a:r>
              <a:rPr lang="en-US" sz="2000" b="1" dirty="0" smtClean="0">
                <a:solidFill>
                  <a:schemeClr val="bg1"/>
                </a:solidFill>
              </a:rPr>
              <a:t> </a:t>
            </a:r>
            <a:r>
              <a:rPr lang="en-US" sz="2000" b="1" dirty="0" err="1" smtClean="0">
                <a:solidFill>
                  <a:schemeClr val="bg1"/>
                </a:solidFill>
              </a:rPr>
              <a:t>dapat</a:t>
            </a:r>
            <a:r>
              <a:rPr lang="en-US" sz="2000" b="1" dirty="0" smtClean="0">
                <a:solidFill>
                  <a:schemeClr val="bg1"/>
                </a:solidFill>
              </a:rPr>
              <a:t> </a:t>
            </a:r>
            <a:r>
              <a:rPr lang="en-US" sz="2000" b="1" dirty="0" err="1" smtClean="0">
                <a:solidFill>
                  <a:schemeClr val="bg1"/>
                </a:solidFill>
              </a:rPr>
              <a:t>dimasukan</a:t>
            </a:r>
            <a:r>
              <a:rPr lang="en-US" sz="2000" b="1" dirty="0" smtClean="0">
                <a:solidFill>
                  <a:schemeClr val="bg1"/>
                </a:solidFill>
              </a:rPr>
              <a:t> </a:t>
            </a:r>
            <a:r>
              <a:rPr lang="en-US" sz="2000" b="1" dirty="0" err="1" smtClean="0">
                <a:solidFill>
                  <a:schemeClr val="bg1"/>
                </a:solidFill>
              </a:rPr>
              <a:t>kedalam</a:t>
            </a:r>
            <a:r>
              <a:rPr lang="en-US" sz="2000" b="1" dirty="0" smtClean="0">
                <a:solidFill>
                  <a:schemeClr val="bg1"/>
                </a:solidFill>
              </a:rPr>
              <a:t> </a:t>
            </a:r>
            <a:r>
              <a:rPr lang="en-US" sz="2000" b="1" dirty="0" err="1" smtClean="0">
                <a:solidFill>
                  <a:schemeClr val="bg1"/>
                </a:solidFill>
              </a:rPr>
              <a:t>naskah</a:t>
            </a:r>
            <a:r>
              <a:rPr lang="en-US" sz="2000" b="1" dirty="0" smtClean="0">
                <a:solidFill>
                  <a:schemeClr val="bg1"/>
                </a:solidFill>
              </a:rPr>
              <a:t> </a:t>
            </a:r>
            <a:r>
              <a:rPr lang="en-US" sz="2000" b="1" dirty="0" err="1" smtClean="0">
                <a:solidFill>
                  <a:schemeClr val="bg1"/>
                </a:solidFill>
              </a:rPr>
              <a:t>perjanjian</a:t>
            </a:r>
            <a:r>
              <a:rPr lang="en-US" sz="2000" b="1" dirty="0" smtClean="0">
                <a:solidFill>
                  <a:schemeClr val="bg1"/>
                </a:solidFill>
              </a:rPr>
              <a:t> </a:t>
            </a:r>
            <a:r>
              <a:rPr lang="en-US" sz="2000" b="1" dirty="0" err="1" smtClean="0">
                <a:solidFill>
                  <a:schemeClr val="bg1"/>
                </a:solidFill>
              </a:rPr>
              <a:t>tergantung</a:t>
            </a:r>
            <a:r>
              <a:rPr lang="en-US" sz="2000" b="1" dirty="0" smtClean="0">
                <a:solidFill>
                  <a:schemeClr val="bg1"/>
                </a:solidFill>
              </a:rPr>
              <a:t> </a:t>
            </a:r>
            <a:r>
              <a:rPr lang="en-US" sz="2000" b="1" dirty="0" err="1" smtClean="0">
                <a:solidFill>
                  <a:schemeClr val="bg1"/>
                </a:solidFill>
              </a:rPr>
              <a:t>oleh</a:t>
            </a:r>
            <a:r>
              <a:rPr lang="en-US" sz="2000" b="1" dirty="0" smtClean="0">
                <a:solidFill>
                  <a:schemeClr val="bg1"/>
                </a:solidFill>
              </a:rPr>
              <a:t> </a:t>
            </a:r>
            <a:r>
              <a:rPr lang="en-US" sz="2000" b="1" dirty="0" err="1" smtClean="0">
                <a:solidFill>
                  <a:schemeClr val="bg1"/>
                </a:solidFill>
              </a:rPr>
              <a:t>kemampuan</a:t>
            </a:r>
            <a:r>
              <a:rPr lang="en-US" sz="2000" b="1" dirty="0" smtClean="0">
                <a:solidFill>
                  <a:schemeClr val="bg1"/>
                </a:solidFill>
              </a:rPr>
              <a:t> </a:t>
            </a:r>
            <a:r>
              <a:rPr lang="en-US" sz="2000" b="1" dirty="0" err="1" smtClean="0">
                <a:solidFill>
                  <a:schemeClr val="bg1"/>
                </a:solidFill>
              </a:rPr>
              <a:t>para</a:t>
            </a:r>
            <a:r>
              <a:rPr lang="en-US" sz="2000" b="1" dirty="0" smtClean="0">
                <a:solidFill>
                  <a:schemeClr val="bg1"/>
                </a:solidFill>
              </a:rPr>
              <a:t> </a:t>
            </a:r>
            <a:r>
              <a:rPr lang="en-US" sz="2000" b="1" dirty="0" err="1" smtClean="0">
                <a:solidFill>
                  <a:schemeClr val="bg1"/>
                </a:solidFill>
              </a:rPr>
              <a:t>buruh</a:t>
            </a:r>
            <a:r>
              <a:rPr lang="en-US" sz="2000" b="1" dirty="0" smtClean="0">
                <a:solidFill>
                  <a:schemeClr val="bg1"/>
                </a:solidFill>
              </a:rPr>
              <a:t> </a:t>
            </a:r>
            <a:r>
              <a:rPr lang="en-US" sz="2000" b="1" dirty="0" err="1" smtClean="0">
                <a:solidFill>
                  <a:schemeClr val="bg1"/>
                </a:solidFill>
              </a:rPr>
              <a:t>untuk</a:t>
            </a:r>
            <a:r>
              <a:rPr lang="en-US" sz="2000" b="1" dirty="0" smtClean="0">
                <a:solidFill>
                  <a:schemeClr val="bg1"/>
                </a:solidFill>
              </a:rPr>
              <a:t> </a:t>
            </a:r>
            <a:r>
              <a:rPr lang="en-US" sz="2000" b="1" dirty="0" err="1" smtClean="0">
                <a:solidFill>
                  <a:schemeClr val="bg1"/>
                </a:solidFill>
              </a:rPr>
              <a:t>memperjuangkannya</a:t>
            </a:r>
            <a:r>
              <a:rPr lang="en-US" sz="2000" b="1" dirty="0" smtClean="0">
                <a:solidFill>
                  <a:schemeClr val="bg1"/>
                </a:solidFill>
              </a:rPr>
              <a:t> .</a:t>
            </a:r>
            <a:endParaRPr lang="en-US" sz="2000" b="1" dirty="0">
              <a:solidFill>
                <a:schemeClr val="bg1"/>
              </a:solidFill>
            </a:endParaRPr>
          </a:p>
        </p:txBody>
      </p:sp>
    </p:spTree>
  </p:cSld>
  <p:clrMapOvr>
    <a:masterClrMapping/>
  </p:clrMapOvr>
  <p:transition spd="med">
    <p:checker/>
    <p:sndAc>
      <p:stSnd>
        <p:snd r:embed="rId3" name="bomb.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3"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1+#ppt_w/2"/>
                                          </p:val>
                                        </p:tav>
                                        <p:tav tm="100000">
                                          <p:val>
                                            <p:strVal val="#ppt_x"/>
                                          </p:val>
                                        </p:tav>
                                      </p:tavLst>
                                    </p:anim>
                                    <p:anim calcmode="lin" valueType="num">
                                      <p:cBhvr additive="base">
                                        <p:cTn id="13" dur="2000" fill="hold"/>
                                        <p:tgtEl>
                                          <p:spTgt spid="3">
                                            <p:bg/>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3"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19" fill="hold">
                            <p:stCondLst>
                              <p:cond delay="6000"/>
                            </p:stCondLst>
                            <p:childTnLst>
                              <p:par>
                                <p:cTn id="20" presetID="2" presetClass="entr" presetSubtype="3"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24" fill="hold">
                            <p:stCondLst>
                              <p:cond delay="8000"/>
                            </p:stCondLst>
                            <p:childTnLst>
                              <p:par>
                                <p:cTn id="25" presetID="2" presetClass="entr" presetSubtype="3"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8"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29" fill="hold">
                            <p:stCondLst>
                              <p:cond delay="10000"/>
                            </p:stCondLst>
                            <p:childTnLst>
                              <p:par>
                                <p:cTn id="30" presetID="2" presetClass="entr" presetSubtype="3"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3"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par>
                          <p:cTn id="34" fill="hold">
                            <p:stCondLst>
                              <p:cond delay="12000"/>
                            </p:stCondLst>
                            <p:childTnLst>
                              <p:par>
                                <p:cTn id="35" presetID="2" presetClass="entr" presetSubtype="3"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par>
                          <p:cTn id="39" fill="hold">
                            <p:stCondLst>
                              <p:cond delay="14000"/>
                            </p:stCondLst>
                            <p:childTnLst>
                              <p:par>
                                <p:cTn id="40" presetID="2" presetClass="entr" presetSubtype="3"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2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3" dur="20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par>
                          <p:cTn id="44" fill="hold">
                            <p:stCondLst>
                              <p:cond delay="16000"/>
                            </p:stCondLst>
                            <p:childTnLst>
                              <p:par>
                                <p:cTn id="45" presetID="2" presetClass="entr" presetSubtype="3"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2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8" dur="20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par>
                          <p:cTn id="49" fill="hold">
                            <p:stCondLst>
                              <p:cond delay="18000"/>
                            </p:stCondLst>
                            <p:childTnLst>
                              <p:par>
                                <p:cTn id="50" presetID="2" presetClass="entr" presetSubtype="3" fill="hold" grpId="0" nodeType="after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additive="base">
                                        <p:cTn id="52" dur="2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3" dur="20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par>
                          <p:cTn id="54" fill="hold">
                            <p:stCondLst>
                              <p:cond delay="20000"/>
                            </p:stCondLst>
                            <p:childTnLst>
                              <p:par>
                                <p:cTn id="55" presetID="2" presetClass="entr" presetSubtype="3" fill="hold" grpId="0" nodeType="after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 calcmode="lin" valueType="num">
                                      <p:cBhvr additive="base">
                                        <p:cTn id="57" dur="20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8" dur="20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par>
                          <p:cTn id="59" fill="hold">
                            <p:stCondLst>
                              <p:cond delay="22000"/>
                            </p:stCondLst>
                            <p:childTnLst>
                              <p:par>
                                <p:cTn id="60" presetID="2" presetClass="entr" presetSubtype="3" fill="hold" grpId="0" nodeType="after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 calcmode="lin" valueType="num">
                                      <p:cBhvr additive="base">
                                        <p:cTn id="62" dur="20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3" dur="20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28604"/>
          </a:xfrm>
          <a:solidFill>
            <a:schemeClr val="accent2"/>
          </a:solidFill>
        </p:spPr>
        <p:txBody>
          <a:bodyPr>
            <a:normAutofit/>
          </a:bodyPr>
          <a:lstStyle/>
          <a:p>
            <a:pPr algn="l"/>
            <a:r>
              <a:rPr lang="en-US" sz="2000" b="1" dirty="0" err="1" smtClean="0">
                <a:solidFill>
                  <a:schemeClr val="bg1"/>
                </a:solidFill>
              </a:rPr>
              <a:t>Kewajiban</a:t>
            </a:r>
            <a:r>
              <a:rPr lang="en-US" sz="2000" b="1" dirty="0" smtClean="0">
                <a:solidFill>
                  <a:schemeClr val="bg1"/>
                </a:solidFill>
              </a:rPr>
              <a:t> </a:t>
            </a:r>
            <a:r>
              <a:rPr lang="en-US" sz="2000" b="1" dirty="0" err="1" smtClean="0">
                <a:solidFill>
                  <a:schemeClr val="bg1"/>
                </a:solidFill>
              </a:rPr>
              <a:t>Buruh</a:t>
            </a:r>
            <a:r>
              <a:rPr lang="en-US" sz="2000" b="1" dirty="0" smtClean="0">
                <a:solidFill>
                  <a:schemeClr val="bg1"/>
                </a:solidFill>
              </a:rPr>
              <a:t> :</a:t>
            </a:r>
            <a:endParaRPr lang="en-US" sz="2000" b="1" dirty="0">
              <a:solidFill>
                <a:schemeClr val="bg1"/>
              </a:solidFill>
            </a:endParaRPr>
          </a:p>
        </p:txBody>
      </p:sp>
      <p:sp>
        <p:nvSpPr>
          <p:cNvPr id="3" name="Content Placeholder 2"/>
          <p:cNvSpPr>
            <a:spLocks noGrp="1"/>
          </p:cNvSpPr>
          <p:nvPr>
            <p:ph idx="1"/>
          </p:nvPr>
        </p:nvSpPr>
        <p:spPr>
          <a:xfrm>
            <a:off x="0" y="357166"/>
            <a:ext cx="9144000" cy="6500834"/>
          </a:xfrm>
          <a:solidFill>
            <a:schemeClr val="accent2"/>
          </a:solidFill>
        </p:spPr>
        <p:txBody>
          <a:bodyPr>
            <a:normAutofit/>
          </a:bodyPr>
          <a:lstStyle/>
          <a:p>
            <a:pPr>
              <a:buNone/>
            </a:pPr>
            <a:r>
              <a:rPr lang="en-US" sz="2000" b="1" dirty="0" smtClean="0"/>
              <a:t>      </a:t>
            </a:r>
            <a:r>
              <a:rPr lang="en-US" sz="2000" b="1" dirty="0" err="1" smtClean="0">
                <a:solidFill>
                  <a:schemeClr val="bg1"/>
                </a:solidFill>
              </a:rPr>
              <a:t>Disampng</a:t>
            </a:r>
            <a:r>
              <a:rPr lang="en-US" sz="2000" b="1" dirty="0" smtClean="0">
                <a:solidFill>
                  <a:schemeClr val="bg1"/>
                </a:solidFill>
              </a:rPr>
              <a:t> </a:t>
            </a:r>
            <a:r>
              <a:rPr lang="en-US" sz="2000" b="1" dirty="0" err="1" smtClean="0">
                <a:solidFill>
                  <a:schemeClr val="bg1"/>
                </a:solidFill>
              </a:rPr>
              <a:t>menuntut</a:t>
            </a:r>
            <a:r>
              <a:rPr lang="en-US" sz="2000" b="1" dirty="0" smtClean="0">
                <a:solidFill>
                  <a:schemeClr val="bg1"/>
                </a:solidFill>
              </a:rPr>
              <a:t> </a:t>
            </a:r>
            <a:r>
              <a:rPr lang="en-US" sz="2000" b="1" dirty="0" err="1" smtClean="0">
                <a:solidFill>
                  <a:schemeClr val="bg1"/>
                </a:solidFill>
              </a:rPr>
              <a:t>haknya</a:t>
            </a:r>
            <a:r>
              <a:rPr lang="en-US" sz="2000" b="1" dirty="0" smtClean="0">
                <a:solidFill>
                  <a:schemeClr val="bg1"/>
                </a:solidFill>
              </a:rPr>
              <a:t> </a:t>
            </a:r>
            <a:r>
              <a:rPr lang="en-US" sz="2000" b="1" dirty="0" err="1" smtClean="0">
                <a:solidFill>
                  <a:schemeClr val="bg1"/>
                </a:solidFill>
              </a:rPr>
              <a:t>buruh</a:t>
            </a:r>
            <a:r>
              <a:rPr lang="en-US" sz="2000" b="1" dirty="0" smtClean="0">
                <a:solidFill>
                  <a:schemeClr val="bg1"/>
                </a:solidFill>
              </a:rPr>
              <a:t> </a:t>
            </a:r>
            <a:r>
              <a:rPr lang="en-US" sz="2000" b="1" dirty="0" err="1" smtClean="0">
                <a:solidFill>
                  <a:schemeClr val="bg1"/>
                </a:solidFill>
              </a:rPr>
              <a:t>di</a:t>
            </a:r>
            <a:r>
              <a:rPr lang="en-US" sz="2000" b="1" dirty="0" smtClean="0">
                <a:solidFill>
                  <a:schemeClr val="bg1"/>
                </a:solidFill>
              </a:rPr>
              <a:t> </a:t>
            </a:r>
            <a:r>
              <a:rPr lang="en-US" sz="2000" b="1" dirty="0" err="1" smtClean="0">
                <a:solidFill>
                  <a:schemeClr val="bg1"/>
                </a:solidFill>
              </a:rPr>
              <a:t>tuntut</a:t>
            </a:r>
            <a:r>
              <a:rPr lang="en-US" sz="2000" b="1" dirty="0" smtClean="0">
                <a:solidFill>
                  <a:schemeClr val="bg1"/>
                </a:solidFill>
              </a:rPr>
              <a:t> pula </a:t>
            </a:r>
            <a:r>
              <a:rPr lang="en-US" sz="2000" b="1" dirty="0" err="1" smtClean="0">
                <a:solidFill>
                  <a:schemeClr val="bg1"/>
                </a:solidFill>
              </a:rPr>
              <a:t>oleh</a:t>
            </a:r>
            <a:r>
              <a:rPr lang="en-US" sz="2000" b="1" dirty="0" smtClean="0">
                <a:solidFill>
                  <a:schemeClr val="bg1"/>
                </a:solidFill>
              </a:rPr>
              <a:t> </a:t>
            </a:r>
            <a:r>
              <a:rPr lang="en-US" sz="2000" b="1" dirty="0" err="1" smtClean="0">
                <a:solidFill>
                  <a:schemeClr val="bg1"/>
                </a:solidFill>
              </a:rPr>
              <a:t>pihak</a:t>
            </a:r>
            <a:r>
              <a:rPr lang="en-US" sz="2000" b="1" dirty="0" smtClean="0">
                <a:solidFill>
                  <a:schemeClr val="bg1"/>
                </a:solidFill>
              </a:rPr>
              <a:t> </a:t>
            </a:r>
            <a:r>
              <a:rPr lang="en-US" sz="2000" b="1" dirty="0" err="1" smtClean="0">
                <a:solidFill>
                  <a:schemeClr val="bg1"/>
                </a:solidFill>
              </a:rPr>
              <a:t>pengusaha</a:t>
            </a:r>
            <a:r>
              <a:rPr lang="en-US" sz="2000" b="1" dirty="0" smtClean="0">
                <a:solidFill>
                  <a:schemeClr val="bg1"/>
                </a:solidFill>
              </a:rPr>
              <a:t> </a:t>
            </a:r>
            <a:r>
              <a:rPr lang="en-US" sz="2000" b="1" dirty="0" err="1" smtClean="0">
                <a:solidFill>
                  <a:schemeClr val="bg1"/>
                </a:solidFill>
              </a:rPr>
              <a:t>untuk</a:t>
            </a:r>
            <a:r>
              <a:rPr lang="en-US" sz="2000" b="1" dirty="0" smtClean="0">
                <a:solidFill>
                  <a:schemeClr val="bg1"/>
                </a:solidFill>
              </a:rPr>
              <a:t> </a:t>
            </a:r>
          </a:p>
          <a:p>
            <a:pPr>
              <a:buNone/>
            </a:pPr>
            <a:r>
              <a:rPr lang="en-US" sz="2000" b="1" dirty="0" err="1" smtClean="0">
                <a:solidFill>
                  <a:schemeClr val="bg1"/>
                </a:solidFill>
              </a:rPr>
              <a:t>melaksankannya</a:t>
            </a:r>
            <a:r>
              <a:rPr lang="en-US" sz="2000" b="1" u="sng" dirty="0" smtClean="0">
                <a:solidFill>
                  <a:schemeClr val="bg1"/>
                </a:solidFill>
              </a:rPr>
              <a:t> </a:t>
            </a:r>
            <a:r>
              <a:rPr lang="en-US" sz="2000" b="1" u="sng" dirty="0" err="1" smtClean="0">
                <a:solidFill>
                  <a:schemeClr val="bg1"/>
                </a:solidFill>
              </a:rPr>
              <a:t>kewajibannya</a:t>
            </a:r>
            <a:r>
              <a:rPr lang="en-US" sz="2000" b="1" u="sng" dirty="0" smtClean="0">
                <a:solidFill>
                  <a:schemeClr val="bg1"/>
                </a:solidFill>
              </a:rPr>
              <a:t> </a:t>
            </a:r>
            <a:r>
              <a:rPr lang="en-US" sz="2000" b="1" dirty="0" err="1" smtClean="0">
                <a:solidFill>
                  <a:schemeClr val="bg1"/>
                </a:solidFill>
              </a:rPr>
              <a:t>sebagaimana</a:t>
            </a:r>
            <a:r>
              <a:rPr lang="en-US" sz="2000" b="1" dirty="0" smtClean="0">
                <a:solidFill>
                  <a:schemeClr val="bg1"/>
                </a:solidFill>
              </a:rPr>
              <a:t> </a:t>
            </a:r>
            <a:r>
              <a:rPr lang="en-US" sz="2000" b="1" dirty="0" err="1" smtClean="0">
                <a:solidFill>
                  <a:schemeClr val="bg1"/>
                </a:solidFill>
              </a:rPr>
              <a:t>mestinya</a:t>
            </a:r>
            <a:r>
              <a:rPr lang="en-US" sz="2000" b="1" dirty="0" smtClean="0">
                <a:solidFill>
                  <a:schemeClr val="bg1"/>
                </a:solidFill>
              </a:rPr>
              <a:t> </a:t>
            </a:r>
            <a:r>
              <a:rPr lang="en-US" sz="2000" b="1" dirty="0" err="1" smtClean="0">
                <a:solidFill>
                  <a:schemeClr val="bg1"/>
                </a:solidFill>
              </a:rPr>
              <a:t>misalnya</a:t>
            </a:r>
            <a:r>
              <a:rPr lang="en-US" sz="2000" b="1" dirty="0" smtClean="0">
                <a:solidFill>
                  <a:schemeClr val="bg1"/>
                </a:solidFill>
              </a:rPr>
              <a:t> :</a:t>
            </a:r>
          </a:p>
          <a:p>
            <a:pPr marL="457200" indent="-457200">
              <a:buNone/>
            </a:pPr>
            <a:r>
              <a:rPr lang="en-US" sz="2000" b="1" dirty="0" smtClean="0">
                <a:solidFill>
                  <a:schemeClr val="bg1"/>
                </a:solidFill>
              </a:rPr>
              <a:t>1.Datang </a:t>
            </a:r>
            <a:r>
              <a:rPr lang="en-US" sz="2000" b="1" dirty="0" err="1" smtClean="0">
                <a:solidFill>
                  <a:schemeClr val="bg1"/>
                </a:solidFill>
              </a:rPr>
              <a:t>bekerja</a:t>
            </a:r>
            <a:r>
              <a:rPr lang="en-US" sz="2000" b="1" dirty="0" smtClean="0">
                <a:solidFill>
                  <a:schemeClr val="bg1"/>
                </a:solidFill>
              </a:rPr>
              <a:t> </a:t>
            </a:r>
            <a:r>
              <a:rPr lang="en-US" sz="2000" b="1" dirty="0" err="1" smtClean="0">
                <a:solidFill>
                  <a:schemeClr val="bg1"/>
                </a:solidFill>
              </a:rPr>
              <a:t>tepat</a:t>
            </a:r>
            <a:r>
              <a:rPr lang="en-US" sz="2000" b="1" dirty="0" smtClean="0">
                <a:solidFill>
                  <a:schemeClr val="bg1"/>
                </a:solidFill>
              </a:rPr>
              <a:t> </a:t>
            </a:r>
            <a:r>
              <a:rPr lang="en-US" sz="2000" b="1" dirty="0" err="1" smtClean="0">
                <a:solidFill>
                  <a:schemeClr val="bg1"/>
                </a:solidFill>
              </a:rPr>
              <a:t>pada</a:t>
            </a:r>
            <a:r>
              <a:rPr lang="en-US" sz="2000" b="1" dirty="0" smtClean="0">
                <a:solidFill>
                  <a:schemeClr val="bg1"/>
                </a:solidFill>
              </a:rPr>
              <a:t> </a:t>
            </a:r>
            <a:r>
              <a:rPr lang="en-US" sz="2000" b="1" dirty="0" err="1" smtClean="0">
                <a:solidFill>
                  <a:schemeClr val="bg1"/>
                </a:solidFill>
              </a:rPr>
              <a:t>waktunya</a:t>
            </a:r>
            <a:r>
              <a:rPr lang="en-US" sz="2000" b="1" dirty="0" smtClean="0">
                <a:solidFill>
                  <a:schemeClr val="bg1"/>
                </a:solidFill>
              </a:rPr>
              <a:t>. 2. </a:t>
            </a:r>
            <a:r>
              <a:rPr lang="en-US" sz="2000" b="1" dirty="0" err="1" smtClean="0">
                <a:solidFill>
                  <a:schemeClr val="bg1"/>
                </a:solidFill>
              </a:rPr>
              <a:t>Menjaga</a:t>
            </a:r>
            <a:r>
              <a:rPr lang="en-US" sz="2000" b="1" dirty="0" smtClean="0">
                <a:solidFill>
                  <a:schemeClr val="bg1"/>
                </a:solidFill>
              </a:rPr>
              <a:t> </a:t>
            </a:r>
            <a:r>
              <a:rPr lang="en-US" sz="2000" b="1" dirty="0" err="1" smtClean="0">
                <a:solidFill>
                  <a:schemeClr val="bg1"/>
                </a:solidFill>
              </a:rPr>
              <a:t>ketertiban</a:t>
            </a:r>
            <a:r>
              <a:rPr lang="en-US" sz="2000" b="1" dirty="0" smtClean="0">
                <a:solidFill>
                  <a:schemeClr val="bg1"/>
                </a:solidFill>
              </a:rPr>
              <a:t> </a:t>
            </a:r>
            <a:r>
              <a:rPr lang="en-US" sz="2000" b="1" dirty="0" err="1" smtClean="0">
                <a:solidFill>
                  <a:schemeClr val="bg1"/>
                </a:solidFill>
              </a:rPr>
              <a:t>dan</a:t>
            </a:r>
            <a:r>
              <a:rPr lang="en-US" sz="2000" b="1" dirty="0" smtClean="0">
                <a:solidFill>
                  <a:schemeClr val="bg1"/>
                </a:solidFill>
              </a:rPr>
              <a:t> </a:t>
            </a:r>
            <a:r>
              <a:rPr lang="en-US" sz="2000" b="1" dirty="0" err="1" smtClean="0">
                <a:solidFill>
                  <a:schemeClr val="bg1"/>
                </a:solidFill>
              </a:rPr>
              <a:t>suasana</a:t>
            </a:r>
            <a:r>
              <a:rPr lang="en-US" sz="2000" b="1" dirty="0" smtClean="0">
                <a:solidFill>
                  <a:schemeClr val="bg1"/>
                </a:solidFill>
              </a:rPr>
              <a:t> </a:t>
            </a:r>
            <a:r>
              <a:rPr lang="en-US" sz="2000" b="1" dirty="0" err="1" smtClean="0">
                <a:solidFill>
                  <a:schemeClr val="bg1"/>
                </a:solidFill>
              </a:rPr>
              <a:t>kerja</a:t>
            </a:r>
            <a:r>
              <a:rPr lang="en-US" sz="2000" b="1" dirty="0" smtClean="0">
                <a:solidFill>
                  <a:schemeClr val="bg1"/>
                </a:solidFill>
              </a:rPr>
              <a:t> </a:t>
            </a:r>
          </a:p>
          <a:p>
            <a:pPr marL="457200" indent="-457200">
              <a:buNone/>
            </a:pPr>
            <a:r>
              <a:rPr lang="en-US" sz="2000" b="1" dirty="0" err="1" smtClean="0">
                <a:solidFill>
                  <a:schemeClr val="bg1"/>
                </a:solidFill>
              </a:rPr>
              <a:t>serasi</a:t>
            </a:r>
            <a:r>
              <a:rPr lang="en-US" sz="2000" b="1" dirty="0" smtClean="0">
                <a:solidFill>
                  <a:schemeClr val="bg1"/>
                </a:solidFill>
              </a:rPr>
              <a:t>. 3. </a:t>
            </a:r>
            <a:r>
              <a:rPr lang="en-US" sz="2000" b="1" dirty="0" err="1" smtClean="0">
                <a:solidFill>
                  <a:schemeClr val="bg1"/>
                </a:solidFill>
              </a:rPr>
              <a:t>Berusaha</a:t>
            </a:r>
            <a:r>
              <a:rPr lang="en-US" sz="2000" b="1" dirty="0" smtClean="0">
                <a:solidFill>
                  <a:schemeClr val="bg1"/>
                </a:solidFill>
              </a:rPr>
              <a:t> </a:t>
            </a:r>
            <a:r>
              <a:rPr lang="en-US" sz="2000" b="1" dirty="0" err="1" smtClean="0">
                <a:solidFill>
                  <a:schemeClr val="bg1"/>
                </a:solidFill>
              </a:rPr>
              <a:t>meningkatkan</a:t>
            </a:r>
            <a:r>
              <a:rPr lang="en-US" sz="2000" b="1" dirty="0" smtClean="0">
                <a:solidFill>
                  <a:schemeClr val="bg1"/>
                </a:solidFill>
              </a:rPr>
              <a:t> </a:t>
            </a:r>
            <a:r>
              <a:rPr lang="en-US" sz="2000" b="1" dirty="0" err="1" smtClean="0">
                <a:solidFill>
                  <a:schemeClr val="bg1"/>
                </a:solidFill>
              </a:rPr>
              <a:t>produktivitas</a:t>
            </a:r>
            <a:r>
              <a:rPr lang="en-US" sz="2000" b="1" dirty="0" smtClean="0">
                <a:solidFill>
                  <a:schemeClr val="bg1"/>
                </a:solidFill>
              </a:rPr>
              <a:t>. 4. </a:t>
            </a:r>
            <a:r>
              <a:rPr lang="en-US" sz="2000" b="1" dirty="0" err="1" smtClean="0">
                <a:solidFill>
                  <a:schemeClr val="bg1"/>
                </a:solidFill>
              </a:rPr>
              <a:t>Mengikuti</a:t>
            </a:r>
            <a:r>
              <a:rPr lang="en-US" sz="2000" b="1" dirty="0" smtClean="0">
                <a:solidFill>
                  <a:schemeClr val="bg1"/>
                </a:solidFill>
              </a:rPr>
              <a:t> </a:t>
            </a:r>
            <a:r>
              <a:rPr lang="en-US" sz="2000" b="1" dirty="0" err="1" smtClean="0">
                <a:solidFill>
                  <a:schemeClr val="bg1"/>
                </a:solidFill>
              </a:rPr>
              <a:t>peraturan</a:t>
            </a:r>
            <a:r>
              <a:rPr lang="en-US" sz="2000" b="1" dirty="0" smtClean="0">
                <a:solidFill>
                  <a:schemeClr val="bg1"/>
                </a:solidFill>
              </a:rPr>
              <a:t> yang </a:t>
            </a:r>
          </a:p>
          <a:p>
            <a:pPr marL="457200" indent="-457200">
              <a:buNone/>
            </a:pPr>
            <a:r>
              <a:rPr lang="en-US" sz="2000" b="1" dirty="0" err="1" smtClean="0">
                <a:solidFill>
                  <a:schemeClr val="bg1"/>
                </a:solidFill>
              </a:rPr>
              <a:t>ditetapkan</a:t>
            </a:r>
            <a:r>
              <a:rPr lang="en-US" sz="2000" b="1" dirty="0" smtClean="0">
                <a:solidFill>
                  <a:schemeClr val="bg1"/>
                </a:solidFill>
              </a:rPr>
              <a:t> </a:t>
            </a:r>
            <a:r>
              <a:rPr lang="en-US" sz="2000" b="1" dirty="0" err="1" smtClean="0">
                <a:solidFill>
                  <a:schemeClr val="bg1"/>
                </a:solidFill>
              </a:rPr>
              <a:t>oleh</a:t>
            </a:r>
            <a:r>
              <a:rPr lang="en-US" sz="2000" b="1" dirty="0" smtClean="0">
                <a:solidFill>
                  <a:schemeClr val="bg1"/>
                </a:solidFill>
              </a:rPr>
              <a:t> </a:t>
            </a:r>
            <a:r>
              <a:rPr lang="en-US" sz="2000" b="1" dirty="0" err="1" smtClean="0">
                <a:solidFill>
                  <a:schemeClr val="bg1"/>
                </a:solidFill>
              </a:rPr>
              <a:t>perusahaan</a:t>
            </a:r>
            <a:r>
              <a:rPr lang="en-US" sz="2000" b="1" dirty="0" smtClean="0">
                <a:solidFill>
                  <a:schemeClr val="bg1"/>
                </a:solidFill>
              </a:rPr>
              <a:t>; </a:t>
            </a:r>
            <a:r>
              <a:rPr lang="en-US" sz="2000" b="1" dirty="0" err="1" smtClean="0">
                <a:solidFill>
                  <a:schemeClr val="bg1"/>
                </a:solidFill>
              </a:rPr>
              <a:t>mematuhi</a:t>
            </a:r>
            <a:r>
              <a:rPr lang="en-US" sz="2000" b="1" dirty="0" smtClean="0">
                <a:solidFill>
                  <a:schemeClr val="bg1"/>
                </a:solidFill>
              </a:rPr>
              <a:t> </a:t>
            </a:r>
            <a:r>
              <a:rPr lang="en-US" sz="2000" b="1" dirty="0" err="1" smtClean="0">
                <a:solidFill>
                  <a:schemeClr val="bg1"/>
                </a:solidFill>
              </a:rPr>
              <a:t>tata</a:t>
            </a:r>
            <a:r>
              <a:rPr lang="en-US" sz="2000" b="1" dirty="0" smtClean="0">
                <a:solidFill>
                  <a:schemeClr val="bg1"/>
                </a:solidFill>
              </a:rPr>
              <a:t> </a:t>
            </a:r>
            <a:r>
              <a:rPr lang="en-US" sz="2000" b="1" dirty="0" err="1" smtClean="0">
                <a:solidFill>
                  <a:schemeClr val="bg1"/>
                </a:solidFill>
              </a:rPr>
              <a:t>waktu</a:t>
            </a:r>
            <a:r>
              <a:rPr lang="en-US" sz="2000" b="1" dirty="0" smtClean="0">
                <a:solidFill>
                  <a:schemeClr val="bg1"/>
                </a:solidFill>
              </a:rPr>
              <a:t> </a:t>
            </a:r>
            <a:r>
              <a:rPr lang="en-US" sz="2000" b="1" dirty="0" err="1" smtClean="0">
                <a:solidFill>
                  <a:schemeClr val="bg1"/>
                </a:solidFill>
              </a:rPr>
              <a:t>kerja</a:t>
            </a:r>
            <a:r>
              <a:rPr lang="en-US" sz="2000" b="1" dirty="0" smtClean="0">
                <a:solidFill>
                  <a:schemeClr val="bg1"/>
                </a:solidFill>
              </a:rPr>
              <a:t> 5. </a:t>
            </a:r>
            <a:r>
              <a:rPr lang="en-US" sz="2000" b="1" dirty="0" err="1" smtClean="0">
                <a:solidFill>
                  <a:schemeClr val="bg1"/>
                </a:solidFill>
              </a:rPr>
              <a:t>Berusaha</a:t>
            </a:r>
            <a:r>
              <a:rPr lang="en-US" sz="2000" b="1" dirty="0" smtClean="0">
                <a:solidFill>
                  <a:schemeClr val="bg1"/>
                </a:solidFill>
              </a:rPr>
              <a:t> </a:t>
            </a:r>
            <a:r>
              <a:rPr lang="en-US" sz="2000" b="1" dirty="0" err="1" smtClean="0">
                <a:solidFill>
                  <a:schemeClr val="bg1"/>
                </a:solidFill>
              </a:rPr>
              <a:t>untuk</a:t>
            </a:r>
            <a:r>
              <a:rPr lang="en-US" sz="2000" b="1" dirty="0" smtClean="0">
                <a:solidFill>
                  <a:schemeClr val="bg1"/>
                </a:solidFill>
              </a:rPr>
              <a:t> </a:t>
            </a:r>
            <a:r>
              <a:rPr lang="en-US" sz="2000" b="1" dirty="0" err="1" smtClean="0">
                <a:solidFill>
                  <a:schemeClr val="bg1"/>
                </a:solidFill>
              </a:rPr>
              <a:t>selalu</a:t>
            </a:r>
            <a:r>
              <a:rPr lang="en-US" sz="2000" b="1" dirty="0" smtClean="0">
                <a:solidFill>
                  <a:schemeClr val="bg1"/>
                </a:solidFill>
              </a:rPr>
              <a:t> </a:t>
            </a:r>
          </a:p>
          <a:p>
            <a:pPr marL="457200" indent="-457200">
              <a:buNone/>
            </a:pPr>
            <a:r>
              <a:rPr lang="en-US" sz="2000" b="1" dirty="0" err="1" smtClean="0">
                <a:solidFill>
                  <a:schemeClr val="bg1"/>
                </a:solidFill>
              </a:rPr>
              <a:t>dapat</a:t>
            </a:r>
            <a:r>
              <a:rPr lang="en-US" sz="2000" b="1" dirty="0" smtClean="0">
                <a:solidFill>
                  <a:schemeClr val="bg1"/>
                </a:solidFill>
              </a:rPr>
              <a:t> </a:t>
            </a:r>
            <a:r>
              <a:rPr lang="en-US" sz="2000" b="1" dirty="0" err="1" smtClean="0">
                <a:solidFill>
                  <a:schemeClr val="bg1"/>
                </a:solidFill>
              </a:rPr>
              <a:t>melakukan</a:t>
            </a:r>
            <a:r>
              <a:rPr lang="en-US" sz="2000" b="1" dirty="0" smtClean="0">
                <a:solidFill>
                  <a:schemeClr val="bg1"/>
                </a:solidFill>
              </a:rPr>
              <a:t> </a:t>
            </a:r>
            <a:r>
              <a:rPr lang="en-US" sz="2000" b="1" dirty="0" err="1" smtClean="0">
                <a:solidFill>
                  <a:schemeClr val="bg1"/>
                </a:solidFill>
              </a:rPr>
              <a:t>penghematan</a:t>
            </a:r>
            <a:r>
              <a:rPr lang="en-US" sz="2000" b="1" dirty="0" smtClean="0">
                <a:solidFill>
                  <a:schemeClr val="bg1"/>
                </a:solidFill>
              </a:rPr>
              <a:t> </a:t>
            </a:r>
            <a:r>
              <a:rPr lang="en-US" sz="2000" b="1" dirty="0" err="1" smtClean="0">
                <a:solidFill>
                  <a:schemeClr val="bg1"/>
                </a:solidFill>
              </a:rPr>
              <a:t>untuk</a:t>
            </a:r>
            <a:r>
              <a:rPr lang="en-US" sz="2000" b="1" dirty="0" smtClean="0">
                <a:solidFill>
                  <a:schemeClr val="bg1"/>
                </a:solidFill>
              </a:rPr>
              <a:t> </a:t>
            </a:r>
            <a:r>
              <a:rPr lang="en-US" sz="2000" b="1" dirty="0" err="1" smtClean="0">
                <a:solidFill>
                  <a:schemeClr val="bg1"/>
                </a:solidFill>
              </a:rPr>
              <a:t>dapat</a:t>
            </a:r>
            <a:r>
              <a:rPr lang="en-US" sz="2000" b="1" dirty="0" smtClean="0">
                <a:solidFill>
                  <a:schemeClr val="bg1"/>
                </a:solidFill>
              </a:rPr>
              <a:t> </a:t>
            </a:r>
            <a:r>
              <a:rPr lang="en-US" sz="2000" b="1" dirty="0" err="1" smtClean="0">
                <a:solidFill>
                  <a:schemeClr val="bg1"/>
                </a:solidFill>
              </a:rPr>
              <a:t>menekan</a:t>
            </a:r>
            <a:r>
              <a:rPr lang="en-US" sz="2000" b="1" dirty="0" smtClean="0">
                <a:solidFill>
                  <a:schemeClr val="bg1"/>
                </a:solidFill>
              </a:rPr>
              <a:t> </a:t>
            </a:r>
            <a:r>
              <a:rPr lang="en-US" sz="2000" b="1" dirty="0" err="1" smtClean="0">
                <a:solidFill>
                  <a:schemeClr val="bg1"/>
                </a:solidFill>
              </a:rPr>
              <a:t>biaya</a:t>
            </a:r>
            <a:r>
              <a:rPr lang="en-US" sz="2000" b="1" dirty="0" smtClean="0">
                <a:solidFill>
                  <a:schemeClr val="bg1"/>
                </a:solidFill>
              </a:rPr>
              <a:t> </a:t>
            </a:r>
            <a:r>
              <a:rPr lang="en-US" sz="2000" b="1" dirty="0" err="1" smtClean="0">
                <a:solidFill>
                  <a:schemeClr val="bg1"/>
                </a:solidFill>
              </a:rPr>
              <a:t>produksi</a:t>
            </a:r>
            <a:r>
              <a:rPr lang="en-US" sz="2000" b="1" dirty="0" smtClean="0">
                <a:solidFill>
                  <a:schemeClr val="bg1"/>
                </a:solidFill>
              </a:rPr>
              <a:t> 7. </a:t>
            </a:r>
            <a:r>
              <a:rPr lang="en-US" sz="2000" b="1" dirty="0" err="1" smtClean="0">
                <a:solidFill>
                  <a:schemeClr val="bg1"/>
                </a:solidFill>
              </a:rPr>
              <a:t>Bekerja</a:t>
            </a:r>
            <a:endParaRPr lang="en-US" sz="2000" b="1" dirty="0" smtClean="0">
              <a:solidFill>
                <a:schemeClr val="bg1"/>
              </a:solidFill>
            </a:endParaRPr>
          </a:p>
          <a:p>
            <a:pPr marL="457200" indent="-457200">
              <a:buNone/>
            </a:pPr>
            <a:r>
              <a:rPr lang="en-US" sz="2000" b="1" dirty="0" smtClean="0">
                <a:solidFill>
                  <a:schemeClr val="bg1"/>
                </a:solidFill>
              </a:rPr>
              <a:t> </a:t>
            </a:r>
            <a:r>
              <a:rPr lang="en-US" sz="2000" b="1" dirty="0" err="1" smtClean="0">
                <a:solidFill>
                  <a:schemeClr val="bg1"/>
                </a:solidFill>
              </a:rPr>
              <a:t>sesuai</a:t>
            </a:r>
            <a:r>
              <a:rPr lang="en-US" sz="2000" b="1" dirty="0" smtClean="0">
                <a:solidFill>
                  <a:schemeClr val="bg1"/>
                </a:solidFill>
              </a:rPr>
              <a:t> yang </a:t>
            </a:r>
            <a:r>
              <a:rPr lang="en-US" sz="2000" b="1" dirty="0" err="1" smtClean="0">
                <a:solidFill>
                  <a:schemeClr val="bg1"/>
                </a:solidFill>
              </a:rPr>
              <a:t>digambarkan</a:t>
            </a:r>
            <a:r>
              <a:rPr lang="en-US" sz="2000" b="1" dirty="0" smtClean="0">
                <a:solidFill>
                  <a:schemeClr val="bg1"/>
                </a:solidFill>
              </a:rPr>
              <a:t> </a:t>
            </a:r>
            <a:r>
              <a:rPr lang="en-US" sz="2000" b="1" dirty="0" err="1" smtClean="0">
                <a:solidFill>
                  <a:schemeClr val="bg1"/>
                </a:solidFill>
              </a:rPr>
              <a:t>dalam</a:t>
            </a:r>
            <a:r>
              <a:rPr lang="en-US" sz="2000" b="1" dirty="0" smtClean="0">
                <a:solidFill>
                  <a:schemeClr val="bg1"/>
                </a:solidFill>
              </a:rPr>
              <a:t> </a:t>
            </a:r>
            <a:r>
              <a:rPr lang="en-US" sz="2000" b="1" dirty="0" err="1" smtClean="0">
                <a:solidFill>
                  <a:schemeClr val="bg1"/>
                </a:solidFill>
              </a:rPr>
              <a:t>deskripsi</a:t>
            </a:r>
            <a:r>
              <a:rPr lang="en-US" sz="2000" b="1" dirty="0" smtClean="0">
                <a:solidFill>
                  <a:schemeClr val="bg1"/>
                </a:solidFill>
              </a:rPr>
              <a:t> </a:t>
            </a:r>
            <a:r>
              <a:rPr lang="en-US" sz="2000" b="1" dirty="0" err="1" smtClean="0">
                <a:solidFill>
                  <a:schemeClr val="bg1"/>
                </a:solidFill>
              </a:rPr>
              <a:t>jabatan</a:t>
            </a:r>
            <a:r>
              <a:rPr lang="en-US" sz="2000" b="1" dirty="0" smtClean="0">
                <a:solidFill>
                  <a:schemeClr val="bg1"/>
                </a:solidFill>
              </a:rPr>
              <a:t>.</a:t>
            </a:r>
            <a:endParaRPr lang="en-US" sz="2000" dirty="0" smtClean="0">
              <a:solidFill>
                <a:schemeClr val="bg1"/>
              </a:solidFill>
            </a:endParaRPr>
          </a:p>
          <a:p>
            <a:pPr marL="457200" indent="-457200">
              <a:buNone/>
            </a:pPr>
            <a:r>
              <a:rPr lang="en-US" sz="2000" b="1" u="sng" dirty="0" err="1" smtClean="0">
                <a:solidFill>
                  <a:schemeClr val="bg1"/>
                </a:solidFill>
              </a:rPr>
              <a:t>Hak</a:t>
            </a:r>
            <a:r>
              <a:rPr lang="en-US" sz="2000" b="1" u="sng" dirty="0" smtClean="0">
                <a:solidFill>
                  <a:schemeClr val="bg1"/>
                </a:solidFill>
              </a:rPr>
              <a:t> </a:t>
            </a:r>
            <a:r>
              <a:rPr lang="en-US" sz="2000" b="1" u="sng" dirty="0" err="1" smtClean="0">
                <a:solidFill>
                  <a:schemeClr val="bg1"/>
                </a:solidFill>
              </a:rPr>
              <a:t>Pengusaha</a:t>
            </a:r>
            <a:r>
              <a:rPr lang="en-US" sz="2000" b="1" u="sng" dirty="0" smtClean="0">
                <a:solidFill>
                  <a:schemeClr val="bg1"/>
                </a:solidFill>
              </a:rPr>
              <a:t> :</a:t>
            </a:r>
            <a:r>
              <a:rPr lang="en-US" sz="2000" b="1" dirty="0" smtClean="0">
                <a:solidFill>
                  <a:schemeClr val="bg1"/>
                </a:solidFill>
              </a:rPr>
              <a:t>  1. </a:t>
            </a:r>
            <a:r>
              <a:rPr lang="en-US" sz="2000" b="1" dirty="0" err="1" smtClean="0">
                <a:solidFill>
                  <a:schemeClr val="bg1"/>
                </a:solidFill>
              </a:rPr>
              <a:t>Hak</a:t>
            </a:r>
            <a:r>
              <a:rPr lang="en-US" sz="2000" b="1" dirty="0" smtClean="0">
                <a:solidFill>
                  <a:schemeClr val="bg1"/>
                </a:solidFill>
              </a:rPr>
              <a:t> </a:t>
            </a:r>
            <a:r>
              <a:rPr lang="en-US" sz="2000" b="1" dirty="0" err="1" smtClean="0">
                <a:solidFill>
                  <a:schemeClr val="bg1"/>
                </a:solidFill>
              </a:rPr>
              <a:t>untuk</a:t>
            </a:r>
            <a:r>
              <a:rPr lang="en-US" sz="2000" b="1" dirty="0" smtClean="0">
                <a:solidFill>
                  <a:schemeClr val="bg1"/>
                </a:solidFill>
              </a:rPr>
              <a:t> </a:t>
            </a:r>
            <a:r>
              <a:rPr lang="en-US" sz="2000" b="1" dirty="0" err="1" smtClean="0">
                <a:solidFill>
                  <a:schemeClr val="bg1"/>
                </a:solidFill>
              </a:rPr>
              <a:t>mengevaluasi</a:t>
            </a:r>
            <a:r>
              <a:rPr lang="en-US" sz="2000" b="1" dirty="0" smtClean="0">
                <a:solidFill>
                  <a:schemeClr val="bg1"/>
                </a:solidFill>
              </a:rPr>
              <a:t> </a:t>
            </a:r>
            <a:r>
              <a:rPr lang="en-US" sz="2000" b="1" dirty="0" err="1" smtClean="0">
                <a:solidFill>
                  <a:schemeClr val="bg1"/>
                </a:solidFill>
              </a:rPr>
              <a:t>kerja</a:t>
            </a:r>
            <a:r>
              <a:rPr lang="en-US" sz="2000" b="1" dirty="0" smtClean="0">
                <a:solidFill>
                  <a:schemeClr val="bg1"/>
                </a:solidFill>
              </a:rPr>
              <a:t> </a:t>
            </a:r>
            <a:r>
              <a:rPr lang="en-US" sz="2000" b="1" dirty="0" err="1" smtClean="0">
                <a:solidFill>
                  <a:schemeClr val="bg1"/>
                </a:solidFill>
              </a:rPr>
              <a:t>karyawan</a:t>
            </a:r>
            <a:r>
              <a:rPr lang="en-US" sz="2000" b="1" dirty="0" smtClean="0">
                <a:solidFill>
                  <a:schemeClr val="bg1"/>
                </a:solidFill>
              </a:rPr>
              <a:t> </a:t>
            </a:r>
            <a:r>
              <a:rPr lang="en-US" sz="2000" b="1" dirty="0" err="1" smtClean="0">
                <a:solidFill>
                  <a:schemeClr val="bg1"/>
                </a:solidFill>
              </a:rPr>
              <a:t>menurut</a:t>
            </a:r>
            <a:r>
              <a:rPr lang="en-US" sz="2000" b="1" dirty="0" smtClean="0">
                <a:solidFill>
                  <a:schemeClr val="bg1"/>
                </a:solidFill>
              </a:rPr>
              <a:t> </a:t>
            </a:r>
            <a:r>
              <a:rPr lang="en-US" sz="2000" b="1" dirty="0" err="1" smtClean="0">
                <a:solidFill>
                  <a:schemeClr val="bg1"/>
                </a:solidFill>
              </a:rPr>
              <a:t>tata</a:t>
            </a:r>
            <a:r>
              <a:rPr lang="en-US" sz="2000" b="1" dirty="0" smtClean="0">
                <a:solidFill>
                  <a:schemeClr val="bg1"/>
                </a:solidFill>
              </a:rPr>
              <a:t> </a:t>
            </a:r>
            <a:r>
              <a:rPr lang="en-US" sz="2000" b="1" dirty="0" err="1" smtClean="0">
                <a:solidFill>
                  <a:schemeClr val="bg1"/>
                </a:solidFill>
              </a:rPr>
              <a:t>cara</a:t>
            </a:r>
            <a:r>
              <a:rPr lang="en-US" sz="2000" b="1" dirty="0" smtClean="0">
                <a:solidFill>
                  <a:schemeClr val="bg1"/>
                </a:solidFill>
              </a:rPr>
              <a:t> yang </a:t>
            </a:r>
          </a:p>
          <a:p>
            <a:pPr marL="457200" indent="-457200">
              <a:buNone/>
            </a:pPr>
            <a:r>
              <a:rPr lang="en-US" sz="2000" b="1" dirty="0" err="1" smtClean="0">
                <a:solidFill>
                  <a:schemeClr val="bg1"/>
                </a:solidFill>
              </a:rPr>
              <a:t>telah</a:t>
            </a:r>
            <a:r>
              <a:rPr lang="en-US" sz="2000" b="1" dirty="0" smtClean="0">
                <a:solidFill>
                  <a:schemeClr val="bg1"/>
                </a:solidFill>
              </a:rPr>
              <a:t> </a:t>
            </a:r>
            <a:r>
              <a:rPr lang="en-US" sz="2000" b="1" dirty="0" err="1" smtClean="0">
                <a:solidFill>
                  <a:schemeClr val="bg1"/>
                </a:solidFill>
              </a:rPr>
              <a:t>disepakati</a:t>
            </a:r>
            <a:r>
              <a:rPr lang="en-US" sz="2000" b="1" dirty="0" smtClean="0">
                <a:solidFill>
                  <a:schemeClr val="bg1"/>
                </a:solidFill>
              </a:rPr>
              <a:t> 2. </a:t>
            </a:r>
            <a:r>
              <a:rPr lang="en-US" sz="2000" b="1" dirty="0" err="1" smtClean="0">
                <a:solidFill>
                  <a:schemeClr val="bg1"/>
                </a:solidFill>
              </a:rPr>
              <a:t>Hak</a:t>
            </a:r>
            <a:r>
              <a:rPr lang="en-US" sz="2000" b="1" dirty="0" smtClean="0">
                <a:solidFill>
                  <a:schemeClr val="bg1"/>
                </a:solidFill>
              </a:rPr>
              <a:t> </a:t>
            </a:r>
            <a:r>
              <a:rPr lang="en-US" sz="2000" b="1" dirty="0" err="1" smtClean="0">
                <a:solidFill>
                  <a:schemeClr val="bg1"/>
                </a:solidFill>
              </a:rPr>
              <a:t>memnentukan</a:t>
            </a:r>
            <a:r>
              <a:rPr lang="en-US" sz="2000" b="1" dirty="0" smtClean="0">
                <a:solidFill>
                  <a:schemeClr val="bg1"/>
                </a:solidFill>
              </a:rPr>
              <a:t>/</a:t>
            </a:r>
            <a:r>
              <a:rPr lang="en-US" sz="2000" b="1" dirty="0" err="1" smtClean="0">
                <a:solidFill>
                  <a:schemeClr val="bg1"/>
                </a:solidFill>
              </a:rPr>
              <a:t>memilih</a:t>
            </a:r>
            <a:r>
              <a:rPr lang="en-US" sz="2000" b="1" dirty="0" smtClean="0">
                <a:solidFill>
                  <a:schemeClr val="bg1"/>
                </a:solidFill>
              </a:rPr>
              <a:t>/</a:t>
            </a:r>
            <a:r>
              <a:rPr lang="en-US" sz="2000" b="1" dirty="0" err="1" smtClean="0">
                <a:solidFill>
                  <a:schemeClr val="bg1"/>
                </a:solidFill>
              </a:rPr>
              <a:t>seseorang</a:t>
            </a:r>
            <a:r>
              <a:rPr lang="en-US" sz="2000" b="1" dirty="0" smtClean="0">
                <a:solidFill>
                  <a:schemeClr val="bg1"/>
                </a:solidFill>
              </a:rPr>
              <a:t> yang </a:t>
            </a:r>
            <a:r>
              <a:rPr lang="en-US" sz="2000" b="1" dirty="0" err="1" smtClean="0">
                <a:solidFill>
                  <a:schemeClr val="bg1"/>
                </a:solidFill>
              </a:rPr>
              <a:t>dianggap</a:t>
            </a:r>
            <a:r>
              <a:rPr lang="en-US" sz="2000" b="1" dirty="0" smtClean="0">
                <a:solidFill>
                  <a:schemeClr val="bg1"/>
                </a:solidFill>
              </a:rPr>
              <a:t> </a:t>
            </a:r>
            <a:r>
              <a:rPr lang="en-US" sz="2000" b="1" dirty="0" err="1" smtClean="0">
                <a:solidFill>
                  <a:schemeClr val="bg1"/>
                </a:solidFill>
              </a:rPr>
              <a:t>baik</a:t>
            </a:r>
            <a:r>
              <a:rPr lang="en-US" sz="2000" b="1" dirty="0" smtClean="0">
                <a:solidFill>
                  <a:schemeClr val="bg1"/>
                </a:solidFill>
              </a:rPr>
              <a:t> </a:t>
            </a:r>
            <a:r>
              <a:rPr lang="en-US" sz="2000" b="1" dirty="0" err="1" smtClean="0">
                <a:solidFill>
                  <a:schemeClr val="bg1"/>
                </a:solidFill>
              </a:rPr>
              <a:t>untuk</a:t>
            </a:r>
            <a:endParaRPr lang="en-US" sz="2000" b="1" dirty="0" smtClean="0">
              <a:solidFill>
                <a:schemeClr val="bg1"/>
              </a:solidFill>
            </a:endParaRPr>
          </a:p>
          <a:p>
            <a:pPr marL="457200" indent="-457200">
              <a:buNone/>
            </a:pPr>
            <a:r>
              <a:rPr lang="en-US" sz="2000" b="1" dirty="0" smtClean="0">
                <a:solidFill>
                  <a:schemeClr val="bg1"/>
                </a:solidFill>
              </a:rPr>
              <a:t> </a:t>
            </a:r>
            <a:r>
              <a:rPr lang="en-US" sz="2000" b="1" dirty="0" err="1" smtClean="0">
                <a:solidFill>
                  <a:schemeClr val="bg1"/>
                </a:solidFill>
              </a:rPr>
              <a:t>menjadi</a:t>
            </a:r>
            <a:r>
              <a:rPr lang="en-US" sz="2000" b="1" dirty="0" smtClean="0">
                <a:solidFill>
                  <a:schemeClr val="bg1"/>
                </a:solidFill>
              </a:rPr>
              <a:t> </a:t>
            </a:r>
            <a:r>
              <a:rPr lang="en-US" sz="2000" b="1" dirty="0" err="1" smtClean="0">
                <a:solidFill>
                  <a:schemeClr val="bg1"/>
                </a:solidFill>
              </a:rPr>
              <a:t>pemimpin</a:t>
            </a:r>
            <a:r>
              <a:rPr lang="en-US" sz="2000" b="1" dirty="0" smtClean="0">
                <a:solidFill>
                  <a:schemeClr val="bg1"/>
                </a:solidFill>
              </a:rPr>
              <a:t>. 3. </a:t>
            </a:r>
            <a:r>
              <a:rPr lang="en-US" sz="2000" b="1" dirty="0" err="1" smtClean="0">
                <a:solidFill>
                  <a:schemeClr val="bg1"/>
                </a:solidFill>
              </a:rPr>
              <a:t>Hak</a:t>
            </a:r>
            <a:r>
              <a:rPr lang="en-US" sz="2000" b="1" dirty="0" smtClean="0">
                <a:solidFill>
                  <a:schemeClr val="bg1"/>
                </a:solidFill>
              </a:rPr>
              <a:t> </a:t>
            </a:r>
            <a:r>
              <a:rPr lang="en-US" sz="2000" b="1" dirty="0" err="1" smtClean="0">
                <a:solidFill>
                  <a:schemeClr val="bg1"/>
                </a:solidFill>
              </a:rPr>
              <a:t>untuk</a:t>
            </a:r>
            <a:r>
              <a:rPr lang="en-US" sz="2000" b="1" dirty="0" smtClean="0">
                <a:solidFill>
                  <a:schemeClr val="bg1"/>
                </a:solidFill>
              </a:rPr>
              <a:t> </a:t>
            </a:r>
            <a:r>
              <a:rPr lang="en-US" sz="2000" b="1" dirty="0" err="1" smtClean="0">
                <a:solidFill>
                  <a:schemeClr val="bg1"/>
                </a:solidFill>
              </a:rPr>
              <a:t>menegur</a:t>
            </a:r>
            <a:r>
              <a:rPr lang="en-US" sz="2000" b="1" dirty="0" smtClean="0">
                <a:solidFill>
                  <a:schemeClr val="bg1"/>
                </a:solidFill>
              </a:rPr>
              <a:t>/</a:t>
            </a:r>
            <a:r>
              <a:rPr lang="en-US" sz="2000" b="1" dirty="0" err="1" smtClean="0">
                <a:solidFill>
                  <a:schemeClr val="bg1"/>
                </a:solidFill>
              </a:rPr>
              <a:t>mengarahkan</a:t>
            </a:r>
            <a:r>
              <a:rPr lang="en-US" sz="2000" b="1" dirty="0" smtClean="0">
                <a:solidFill>
                  <a:schemeClr val="bg1"/>
                </a:solidFill>
              </a:rPr>
              <a:t> </a:t>
            </a:r>
            <a:r>
              <a:rPr lang="en-US" sz="2000" b="1" dirty="0" err="1" smtClean="0">
                <a:solidFill>
                  <a:schemeClr val="bg1"/>
                </a:solidFill>
              </a:rPr>
              <a:t>bila</a:t>
            </a:r>
            <a:r>
              <a:rPr lang="en-US" sz="2000" b="1" dirty="0" smtClean="0">
                <a:solidFill>
                  <a:schemeClr val="bg1"/>
                </a:solidFill>
              </a:rPr>
              <a:t> </a:t>
            </a:r>
            <a:r>
              <a:rPr lang="en-US" sz="2000" b="1" dirty="0" err="1" smtClean="0">
                <a:solidFill>
                  <a:schemeClr val="bg1"/>
                </a:solidFill>
              </a:rPr>
              <a:t>karyawan</a:t>
            </a:r>
            <a:r>
              <a:rPr lang="en-US" sz="2000" b="1" dirty="0" smtClean="0">
                <a:solidFill>
                  <a:schemeClr val="bg1"/>
                </a:solidFill>
              </a:rPr>
              <a:t> yang</a:t>
            </a:r>
          </a:p>
          <a:p>
            <a:pPr marL="457200" indent="-457200">
              <a:buNone/>
            </a:pPr>
            <a:r>
              <a:rPr lang="en-US" sz="2000" b="1" dirty="0" smtClean="0">
                <a:solidFill>
                  <a:schemeClr val="bg1"/>
                </a:solidFill>
              </a:rPr>
              <a:t> </a:t>
            </a:r>
            <a:r>
              <a:rPr lang="en-US" sz="2000" b="1" dirty="0" err="1" smtClean="0">
                <a:solidFill>
                  <a:schemeClr val="bg1"/>
                </a:solidFill>
              </a:rPr>
              <a:t>bertindak</a:t>
            </a:r>
            <a:r>
              <a:rPr lang="en-US" sz="2000" b="1" dirty="0" smtClean="0">
                <a:solidFill>
                  <a:schemeClr val="bg1"/>
                </a:solidFill>
              </a:rPr>
              <a:t> </a:t>
            </a:r>
            <a:r>
              <a:rPr lang="en-US" sz="2000" b="1" dirty="0" err="1" smtClean="0">
                <a:solidFill>
                  <a:schemeClr val="bg1"/>
                </a:solidFill>
              </a:rPr>
              <a:t>menyimpang</a:t>
            </a:r>
            <a:r>
              <a:rPr lang="en-US" sz="2000" b="1" dirty="0" smtClean="0">
                <a:solidFill>
                  <a:schemeClr val="bg1"/>
                </a:solidFill>
              </a:rPr>
              <a:t> </a:t>
            </a:r>
            <a:r>
              <a:rPr lang="en-US" sz="2000" b="1" dirty="0" err="1" smtClean="0">
                <a:solidFill>
                  <a:schemeClr val="bg1"/>
                </a:solidFill>
              </a:rPr>
              <a:t>sehingga</a:t>
            </a:r>
            <a:r>
              <a:rPr lang="en-US" sz="2000" b="1" dirty="0" smtClean="0">
                <a:solidFill>
                  <a:schemeClr val="bg1"/>
                </a:solidFill>
              </a:rPr>
              <a:t> </a:t>
            </a:r>
            <a:r>
              <a:rPr lang="en-US" sz="2000" b="1" dirty="0" err="1" smtClean="0">
                <a:solidFill>
                  <a:schemeClr val="bg1"/>
                </a:solidFill>
              </a:rPr>
              <a:t>merugikan</a:t>
            </a:r>
            <a:r>
              <a:rPr lang="en-US" sz="2000" b="1" dirty="0" smtClean="0">
                <a:solidFill>
                  <a:schemeClr val="bg1"/>
                </a:solidFill>
              </a:rPr>
              <a:t> </a:t>
            </a:r>
            <a:r>
              <a:rPr lang="en-US" sz="2000" b="1" dirty="0" err="1" smtClean="0">
                <a:solidFill>
                  <a:schemeClr val="bg1"/>
                </a:solidFill>
              </a:rPr>
              <a:t>perusahaan</a:t>
            </a:r>
            <a:r>
              <a:rPr lang="en-US" sz="2000" b="1" dirty="0" smtClean="0">
                <a:solidFill>
                  <a:schemeClr val="bg1"/>
                </a:solidFill>
              </a:rPr>
              <a:t>. 4. </a:t>
            </a:r>
            <a:r>
              <a:rPr lang="en-US" sz="2000" b="1" dirty="0" err="1" smtClean="0">
                <a:solidFill>
                  <a:schemeClr val="bg1"/>
                </a:solidFill>
              </a:rPr>
              <a:t>Hak</a:t>
            </a:r>
            <a:r>
              <a:rPr lang="en-US" sz="2000" b="1" dirty="0" smtClean="0">
                <a:solidFill>
                  <a:schemeClr val="bg1"/>
                </a:solidFill>
              </a:rPr>
              <a:t> </a:t>
            </a:r>
            <a:r>
              <a:rPr lang="en-US" sz="2000" b="1" dirty="0" err="1" smtClean="0">
                <a:solidFill>
                  <a:schemeClr val="bg1"/>
                </a:solidFill>
              </a:rPr>
              <a:t>memberi</a:t>
            </a:r>
            <a:r>
              <a:rPr lang="en-US" sz="2000" b="1" dirty="0" smtClean="0">
                <a:solidFill>
                  <a:schemeClr val="bg1"/>
                </a:solidFill>
              </a:rPr>
              <a:t> </a:t>
            </a:r>
            <a:r>
              <a:rPr lang="en-US" sz="2000" b="1" dirty="0" err="1" smtClean="0">
                <a:solidFill>
                  <a:schemeClr val="bg1"/>
                </a:solidFill>
              </a:rPr>
              <a:t>promosi</a:t>
            </a:r>
            <a:r>
              <a:rPr lang="en-US" sz="2000" b="1" dirty="0" smtClean="0">
                <a:solidFill>
                  <a:schemeClr val="bg1"/>
                </a:solidFill>
              </a:rPr>
              <a:t> </a:t>
            </a:r>
          </a:p>
          <a:p>
            <a:pPr marL="457200" indent="-457200">
              <a:buNone/>
            </a:pPr>
            <a:r>
              <a:rPr lang="en-US" sz="2000" b="1" dirty="0" err="1" smtClean="0">
                <a:solidFill>
                  <a:schemeClr val="bg1"/>
                </a:solidFill>
              </a:rPr>
              <a:t>dan</a:t>
            </a:r>
            <a:r>
              <a:rPr lang="en-US" sz="2000" b="1" dirty="0" smtClean="0">
                <a:solidFill>
                  <a:schemeClr val="bg1"/>
                </a:solidFill>
              </a:rPr>
              <a:t> </a:t>
            </a:r>
            <a:r>
              <a:rPr lang="en-US" sz="2000" b="1" dirty="0" err="1" smtClean="0">
                <a:solidFill>
                  <a:schemeClr val="bg1"/>
                </a:solidFill>
              </a:rPr>
              <a:t>devisa</a:t>
            </a:r>
            <a:r>
              <a:rPr lang="en-US" sz="2000" b="1" dirty="0" smtClean="0">
                <a:solidFill>
                  <a:schemeClr val="bg1"/>
                </a:solidFill>
              </a:rPr>
              <a:t> </a:t>
            </a:r>
            <a:r>
              <a:rPr lang="en-US" sz="2000" b="1" dirty="0" err="1" smtClean="0">
                <a:solidFill>
                  <a:schemeClr val="bg1"/>
                </a:solidFill>
              </a:rPr>
              <a:t>kepada</a:t>
            </a:r>
            <a:r>
              <a:rPr lang="en-US" sz="2000" b="1" dirty="0" smtClean="0">
                <a:solidFill>
                  <a:schemeClr val="bg1"/>
                </a:solidFill>
              </a:rPr>
              <a:t> </a:t>
            </a:r>
            <a:r>
              <a:rPr lang="en-US" sz="2000" b="1" dirty="0" err="1" smtClean="0">
                <a:solidFill>
                  <a:schemeClr val="bg1"/>
                </a:solidFill>
              </a:rPr>
              <a:t>karyawan</a:t>
            </a:r>
            <a:r>
              <a:rPr lang="en-US" sz="2000" b="1" dirty="0" smtClean="0">
                <a:solidFill>
                  <a:schemeClr val="bg1"/>
                </a:solidFill>
              </a:rPr>
              <a:t>. 5. </a:t>
            </a:r>
            <a:r>
              <a:rPr lang="en-US" sz="2000" b="1" dirty="0" err="1" smtClean="0">
                <a:solidFill>
                  <a:schemeClr val="bg1"/>
                </a:solidFill>
              </a:rPr>
              <a:t>Hak</a:t>
            </a:r>
            <a:r>
              <a:rPr lang="en-US" sz="2000" b="1" dirty="0" smtClean="0">
                <a:solidFill>
                  <a:schemeClr val="bg1"/>
                </a:solidFill>
              </a:rPr>
              <a:t> </a:t>
            </a:r>
            <a:r>
              <a:rPr lang="en-US" sz="2000" b="1" dirty="0" err="1" smtClean="0">
                <a:solidFill>
                  <a:schemeClr val="bg1"/>
                </a:solidFill>
              </a:rPr>
              <a:t>untuk</a:t>
            </a:r>
            <a:r>
              <a:rPr lang="en-US" sz="2000" b="1" dirty="0" smtClean="0">
                <a:solidFill>
                  <a:schemeClr val="bg1"/>
                </a:solidFill>
              </a:rPr>
              <a:t> </a:t>
            </a:r>
            <a:r>
              <a:rPr lang="en-US" sz="2000" b="1" dirty="0" err="1" smtClean="0">
                <a:solidFill>
                  <a:schemeClr val="bg1"/>
                </a:solidFill>
              </a:rPr>
              <a:t>memecat</a:t>
            </a:r>
            <a:r>
              <a:rPr lang="en-US" sz="2000" b="1" dirty="0" smtClean="0">
                <a:solidFill>
                  <a:schemeClr val="bg1"/>
                </a:solidFill>
              </a:rPr>
              <a:t>, </a:t>
            </a:r>
            <a:r>
              <a:rPr lang="en-US" sz="2000" b="1" dirty="0" err="1" smtClean="0">
                <a:solidFill>
                  <a:schemeClr val="bg1"/>
                </a:solidFill>
              </a:rPr>
              <a:t>sesuai</a:t>
            </a:r>
            <a:r>
              <a:rPr lang="en-US" sz="2000" b="1" dirty="0" smtClean="0">
                <a:solidFill>
                  <a:schemeClr val="bg1"/>
                </a:solidFill>
              </a:rPr>
              <a:t> </a:t>
            </a:r>
            <a:r>
              <a:rPr lang="en-US" sz="2000" b="1" dirty="0" err="1" smtClean="0">
                <a:solidFill>
                  <a:schemeClr val="bg1"/>
                </a:solidFill>
              </a:rPr>
              <a:t>dengan</a:t>
            </a:r>
            <a:r>
              <a:rPr lang="en-US" sz="2000" b="1" dirty="0" smtClean="0">
                <a:solidFill>
                  <a:schemeClr val="bg1"/>
                </a:solidFill>
              </a:rPr>
              <a:t> </a:t>
            </a:r>
            <a:r>
              <a:rPr lang="en-US" sz="2000" b="1" dirty="0" err="1" smtClean="0">
                <a:solidFill>
                  <a:schemeClr val="bg1"/>
                </a:solidFill>
              </a:rPr>
              <a:t>prosedure</a:t>
            </a:r>
            <a:r>
              <a:rPr lang="en-US" sz="2000" b="1" dirty="0" smtClean="0">
                <a:solidFill>
                  <a:schemeClr val="bg1"/>
                </a:solidFill>
              </a:rPr>
              <a:t> yang </a:t>
            </a:r>
          </a:p>
          <a:p>
            <a:pPr marL="457200" indent="-457200">
              <a:buNone/>
            </a:pPr>
            <a:r>
              <a:rPr lang="en-US" sz="2000" b="1" dirty="0" err="1" smtClean="0">
                <a:solidFill>
                  <a:schemeClr val="bg1"/>
                </a:solidFill>
              </a:rPr>
              <a:t>berlaku</a:t>
            </a:r>
            <a:r>
              <a:rPr lang="en-US" sz="2000" b="1" dirty="0" smtClean="0">
                <a:solidFill>
                  <a:schemeClr val="bg1"/>
                </a:solidFill>
              </a:rPr>
              <a:t>.</a:t>
            </a:r>
          </a:p>
          <a:p>
            <a:pPr marL="457200" indent="-457200">
              <a:buNone/>
            </a:pPr>
            <a:r>
              <a:rPr lang="en-US" sz="2000" b="1" u="sng" dirty="0" err="1" smtClean="0">
                <a:solidFill>
                  <a:schemeClr val="bg1"/>
                </a:solidFill>
              </a:rPr>
              <a:t>Kewajiban</a:t>
            </a:r>
            <a:r>
              <a:rPr lang="en-US" sz="2000" b="1" u="sng" dirty="0" smtClean="0">
                <a:solidFill>
                  <a:schemeClr val="bg1"/>
                </a:solidFill>
              </a:rPr>
              <a:t> </a:t>
            </a:r>
            <a:r>
              <a:rPr lang="en-US" sz="2000" b="1" u="sng" dirty="0" err="1" smtClean="0">
                <a:solidFill>
                  <a:schemeClr val="bg1"/>
                </a:solidFill>
              </a:rPr>
              <a:t>Pengusaha</a:t>
            </a:r>
            <a:r>
              <a:rPr lang="en-US" sz="2000" b="1" u="sng" dirty="0" smtClean="0">
                <a:solidFill>
                  <a:schemeClr val="bg1"/>
                </a:solidFill>
              </a:rPr>
              <a:t>: </a:t>
            </a:r>
            <a:r>
              <a:rPr lang="en-US" sz="2000" b="1" dirty="0" smtClean="0">
                <a:solidFill>
                  <a:schemeClr val="bg1"/>
                </a:solidFill>
              </a:rPr>
              <a:t> 1. </a:t>
            </a:r>
            <a:r>
              <a:rPr lang="en-US" sz="2000" b="1" dirty="0" err="1" smtClean="0">
                <a:solidFill>
                  <a:schemeClr val="bg1"/>
                </a:solidFill>
              </a:rPr>
              <a:t>Memberikan</a:t>
            </a:r>
            <a:r>
              <a:rPr lang="en-US" sz="2000" b="1" dirty="0" smtClean="0">
                <a:solidFill>
                  <a:schemeClr val="bg1"/>
                </a:solidFill>
              </a:rPr>
              <a:t> </a:t>
            </a:r>
            <a:r>
              <a:rPr lang="en-US" sz="2000" b="1" dirty="0" err="1" smtClean="0">
                <a:solidFill>
                  <a:schemeClr val="bg1"/>
                </a:solidFill>
              </a:rPr>
              <a:t>semua</a:t>
            </a:r>
            <a:r>
              <a:rPr lang="en-US" sz="2000" b="1" dirty="0" smtClean="0">
                <a:solidFill>
                  <a:schemeClr val="bg1"/>
                </a:solidFill>
              </a:rPr>
              <a:t> </a:t>
            </a:r>
            <a:r>
              <a:rPr lang="en-US" sz="2000" b="1" dirty="0" err="1" smtClean="0">
                <a:solidFill>
                  <a:schemeClr val="bg1"/>
                </a:solidFill>
              </a:rPr>
              <a:t>hak</a:t>
            </a:r>
            <a:r>
              <a:rPr lang="en-US" sz="2000" b="1" dirty="0" smtClean="0">
                <a:solidFill>
                  <a:schemeClr val="bg1"/>
                </a:solidFill>
              </a:rPr>
              <a:t> </a:t>
            </a:r>
            <a:r>
              <a:rPr lang="en-US" sz="2000" b="1" dirty="0" err="1" smtClean="0">
                <a:solidFill>
                  <a:schemeClr val="bg1"/>
                </a:solidFill>
              </a:rPr>
              <a:t>Karyawan</a:t>
            </a:r>
            <a:r>
              <a:rPr lang="en-US" sz="2000" b="1" dirty="0" smtClean="0">
                <a:solidFill>
                  <a:schemeClr val="bg1"/>
                </a:solidFill>
              </a:rPr>
              <a:t> yang </a:t>
            </a:r>
            <a:r>
              <a:rPr lang="en-US" sz="2000" b="1" dirty="0" err="1" smtClean="0">
                <a:solidFill>
                  <a:schemeClr val="bg1"/>
                </a:solidFill>
              </a:rPr>
              <a:t>telah</a:t>
            </a:r>
            <a:r>
              <a:rPr lang="en-US" sz="2000" b="1" dirty="0" smtClean="0">
                <a:solidFill>
                  <a:schemeClr val="bg1"/>
                </a:solidFill>
              </a:rPr>
              <a:t> </a:t>
            </a:r>
            <a:r>
              <a:rPr lang="en-US" sz="2000" b="1" dirty="0" err="1" smtClean="0">
                <a:solidFill>
                  <a:schemeClr val="bg1"/>
                </a:solidFill>
              </a:rPr>
              <a:t>disepakati</a:t>
            </a:r>
            <a:r>
              <a:rPr lang="en-US" sz="2000" b="1" dirty="0" smtClean="0">
                <a:solidFill>
                  <a:schemeClr val="bg1"/>
                </a:solidFill>
              </a:rPr>
              <a:t> </a:t>
            </a:r>
          </a:p>
          <a:p>
            <a:pPr marL="457200" indent="-457200">
              <a:buNone/>
            </a:pPr>
            <a:r>
              <a:rPr lang="en-US" sz="2000" b="1" dirty="0" err="1" smtClean="0">
                <a:solidFill>
                  <a:schemeClr val="bg1"/>
                </a:solidFill>
              </a:rPr>
              <a:t>bersama</a:t>
            </a:r>
            <a:r>
              <a:rPr lang="en-US" sz="2000" b="1" dirty="0" smtClean="0">
                <a:solidFill>
                  <a:schemeClr val="bg1"/>
                </a:solidFill>
              </a:rPr>
              <a:t> , </a:t>
            </a:r>
            <a:r>
              <a:rPr lang="en-US" sz="2000" b="1" dirty="0" err="1" smtClean="0">
                <a:solidFill>
                  <a:schemeClr val="bg1"/>
                </a:solidFill>
              </a:rPr>
              <a:t>gaji</a:t>
            </a:r>
            <a:r>
              <a:rPr lang="en-US" sz="2000" b="1" dirty="0" smtClean="0">
                <a:solidFill>
                  <a:schemeClr val="bg1"/>
                </a:solidFill>
              </a:rPr>
              <a:t>, </a:t>
            </a:r>
            <a:r>
              <a:rPr lang="en-US" sz="2000" b="1" dirty="0" err="1" smtClean="0">
                <a:solidFill>
                  <a:schemeClr val="bg1"/>
                </a:solidFill>
              </a:rPr>
              <a:t>santunan</a:t>
            </a:r>
            <a:r>
              <a:rPr lang="en-US" sz="2000" b="1" dirty="0" smtClean="0">
                <a:solidFill>
                  <a:schemeClr val="bg1"/>
                </a:solidFill>
              </a:rPr>
              <a:t>, </a:t>
            </a:r>
            <a:r>
              <a:rPr lang="en-US" sz="2000" b="1" dirty="0" err="1" smtClean="0">
                <a:solidFill>
                  <a:schemeClr val="bg1"/>
                </a:solidFill>
              </a:rPr>
              <a:t>jaminan-jaminan</a:t>
            </a:r>
            <a:r>
              <a:rPr lang="en-US" sz="2000" b="1" dirty="0" smtClean="0">
                <a:solidFill>
                  <a:schemeClr val="bg1"/>
                </a:solidFill>
              </a:rPr>
              <a:t> </a:t>
            </a:r>
            <a:r>
              <a:rPr lang="en-US" sz="2000" b="1" dirty="0" err="1" smtClean="0">
                <a:solidFill>
                  <a:schemeClr val="bg1"/>
                </a:solidFill>
              </a:rPr>
              <a:t>dsb</a:t>
            </a:r>
            <a:r>
              <a:rPr lang="en-US" sz="2000" b="1" dirty="0" smtClean="0">
                <a:solidFill>
                  <a:schemeClr val="bg1"/>
                </a:solidFill>
              </a:rPr>
              <a:t>. 2. </a:t>
            </a:r>
            <a:r>
              <a:rPr lang="en-US" sz="2000" b="1" dirty="0" err="1" smtClean="0">
                <a:solidFill>
                  <a:schemeClr val="bg1"/>
                </a:solidFill>
              </a:rPr>
              <a:t>Me,mperlakukan</a:t>
            </a:r>
            <a:r>
              <a:rPr lang="en-US" sz="2000" b="1" dirty="0" smtClean="0">
                <a:solidFill>
                  <a:schemeClr val="bg1"/>
                </a:solidFill>
              </a:rPr>
              <a:t> </a:t>
            </a:r>
            <a:r>
              <a:rPr lang="en-US" sz="2000" b="1" dirty="0" err="1" smtClean="0">
                <a:solidFill>
                  <a:schemeClr val="bg1"/>
                </a:solidFill>
              </a:rPr>
              <a:t>semua</a:t>
            </a:r>
            <a:r>
              <a:rPr lang="en-US" sz="2000" b="1" dirty="0" smtClean="0">
                <a:solidFill>
                  <a:schemeClr val="bg1"/>
                </a:solidFill>
              </a:rPr>
              <a:t> </a:t>
            </a:r>
            <a:r>
              <a:rPr lang="en-US" sz="2000" b="1" dirty="0" err="1" smtClean="0">
                <a:solidFill>
                  <a:schemeClr val="bg1"/>
                </a:solidFill>
              </a:rPr>
              <a:t>karyawan</a:t>
            </a:r>
            <a:endParaRPr lang="en-US" sz="2000" b="1" dirty="0" smtClean="0">
              <a:solidFill>
                <a:schemeClr val="bg1"/>
              </a:solidFill>
            </a:endParaRPr>
          </a:p>
          <a:p>
            <a:pPr marL="457200" indent="-457200">
              <a:buNone/>
            </a:pPr>
            <a:r>
              <a:rPr lang="en-US" sz="2000" b="1" dirty="0" smtClean="0">
                <a:solidFill>
                  <a:schemeClr val="bg1"/>
                </a:solidFill>
              </a:rPr>
              <a:t> </a:t>
            </a:r>
            <a:r>
              <a:rPr lang="en-US" sz="2000" b="1" dirty="0" err="1" smtClean="0">
                <a:solidFill>
                  <a:schemeClr val="bg1"/>
                </a:solidFill>
              </a:rPr>
              <a:t>secara</a:t>
            </a:r>
            <a:r>
              <a:rPr lang="en-US" sz="2000" b="1" dirty="0" smtClean="0">
                <a:solidFill>
                  <a:schemeClr val="bg1"/>
                </a:solidFill>
              </a:rPr>
              <a:t> </a:t>
            </a:r>
            <a:r>
              <a:rPr lang="en-US" sz="2000" b="1" dirty="0" err="1" smtClean="0">
                <a:solidFill>
                  <a:schemeClr val="bg1"/>
                </a:solidFill>
              </a:rPr>
              <a:t>adil</a:t>
            </a:r>
            <a:r>
              <a:rPr lang="en-US" sz="2000" b="1" dirty="0" smtClean="0">
                <a:solidFill>
                  <a:schemeClr val="bg1"/>
                </a:solidFill>
              </a:rPr>
              <a:t>. 3. </a:t>
            </a:r>
            <a:r>
              <a:rPr lang="en-US" sz="2000" b="1" dirty="0" err="1" smtClean="0">
                <a:solidFill>
                  <a:schemeClr val="bg1"/>
                </a:solidFill>
              </a:rPr>
              <a:t>Memberikan</a:t>
            </a:r>
            <a:r>
              <a:rPr lang="en-US" sz="2000" b="1" dirty="0" smtClean="0">
                <a:solidFill>
                  <a:schemeClr val="bg1"/>
                </a:solidFill>
              </a:rPr>
              <a:t> </a:t>
            </a:r>
            <a:r>
              <a:rPr lang="en-US" sz="2000" b="1" dirty="0" err="1" smtClean="0">
                <a:solidFill>
                  <a:schemeClr val="bg1"/>
                </a:solidFill>
              </a:rPr>
              <a:t>fasilitas-fasilitas</a:t>
            </a:r>
            <a:r>
              <a:rPr lang="en-US" sz="2000" b="1" dirty="0" smtClean="0">
                <a:solidFill>
                  <a:schemeClr val="bg1"/>
                </a:solidFill>
              </a:rPr>
              <a:t> </a:t>
            </a:r>
            <a:r>
              <a:rPr lang="en-US" sz="2000" b="1" dirty="0" err="1" smtClean="0">
                <a:solidFill>
                  <a:schemeClr val="bg1"/>
                </a:solidFill>
              </a:rPr>
              <a:t>kepada</a:t>
            </a:r>
            <a:r>
              <a:rPr lang="en-US" sz="2000" b="1" dirty="0" smtClean="0">
                <a:solidFill>
                  <a:schemeClr val="bg1"/>
                </a:solidFill>
              </a:rPr>
              <a:t> </a:t>
            </a:r>
            <a:r>
              <a:rPr lang="en-US" sz="2000" b="1" dirty="0" err="1" smtClean="0">
                <a:solidFill>
                  <a:schemeClr val="bg1"/>
                </a:solidFill>
              </a:rPr>
              <a:t>karyawan</a:t>
            </a:r>
            <a:r>
              <a:rPr lang="en-US" sz="2000" b="1" dirty="0" smtClean="0">
                <a:solidFill>
                  <a:schemeClr val="bg1"/>
                </a:solidFill>
              </a:rPr>
              <a:t>, </a:t>
            </a:r>
            <a:r>
              <a:rPr lang="en-US" sz="2000" b="1" dirty="0" err="1" smtClean="0">
                <a:solidFill>
                  <a:schemeClr val="bg1"/>
                </a:solidFill>
              </a:rPr>
              <a:t>tempat</a:t>
            </a:r>
            <a:r>
              <a:rPr lang="en-US" sz="2000" b="1" dirty="0" smtClean="0">
                <a:solidFill>
                  <a:schemeClr val="bg1"/>
                </a:solidFill>
              </a:rPr>
              <a:t> </a:t>
            </a:r>
            <a:r>
              <a:rPr lang="en-US" sz="2000" b="1" dirty="0" err="1" smtClean="0">
                <a:solidFill>
                  <a:schemeClr val="bg1"/>
                </a:solidFill>
              </a:rPr>
              <a:t>ibadah</a:t>
            </a:r>
            <a:r>
              <a:rPr lang="en-US" sz="2000" b="1" dirty="0" smtClean="0">
                <a:solidFill>
                  <a:schemeClr val="bg1"/>
                </a:solidFill>
              </a:rPr>
              <a:t>,</a:t>
            </a:r>
          </a:p>
          <a:p>
            <a:pPr marL="457200" indent="-457200">
              <a:buNone/>
            </a:pPr>
            <a:r>
              <a:rPr lang="en-US" sz="2000" b="1" dirty="0" smtClean="0">
                <a:solidFill>
                  <a:schemeClr val="bg1"/>
                </a:solidFill>
              </a:rPr>
              <a:t> </a:t>
            </a:r>
            <a:r>
              <a:rPr lang="en-US" sz="2000" b="1" dirty="0" err="1" smtClean="0">
                <a:solidFill>
                  <a:schemeClr val="bg1"/>
                </a:solidFill>
              </a:rPr>
              <a:t>sekolah</a:t>
            </a:r>
            <a:r>
              <a:rPr lang="en-US" sz="2000" b="1" dirty="0" smtClean="0">
                <a:solidFill>
                  <a:schemeClr val="bg1"/>
                </a:solidFill>
              </a:rPr>
              <a:t>, </a:t>
            </a:r>
            <a:r>
              <a:rPr lang="en-US" sz="2000" b="1" dirty="0" err="1" smtClean="0">
                <a:solidFill>
                  <a:schemeClr val="bg1"/>
                </a:solidFill>
              </a:rPr>
              <a:t>rekreasi</a:t>
            </a:r>
            <a:r>
              <a:rPr lang="en-US" sz="2000" b="1" dirty="0" smtClean="0">
                <a:solidFill>
                  <a:schemeClr val="bg1"/>
                </a:solidFill>
              </a:rPr>
              <a:t>, </a:t>
            </a:r>
            <a:r>
              <a:rPr lang="en-US" sz="2000" b="1" dirty="0" err="1" smtClean="0">
                <a:solidFill>
                  <a:schemeClr val="bg1"/>
                </a:solidFill>
              </a:rPr>
              <a:t>dsb</a:t>
            </a:r>
            <a:r>
              <a:rPr lang="en-US" sz="2000" b="1" dirty="0" smtClean="0">
                <a:solidFill>
                  <a:schemeClr val="bg1"/>
                </a:solidFill>
              </a:rPr>
              <a:t>.</a:t>
            </a:r>
          </a:p>
          <a:p>
            <a:pPr marL="457200" indent="-457200">
              <a:buNone/>
            </a:pPr>
            <a:endParaRPr lang="en-US" sz="2000" b="1" dirty="0">
              <a:solidFill>
                <a:schemeClr val="bg1"/>
              </a:solidFill>
            </a:endParaRPr>
          </a:p>
        </p:txBody>
      </p:sp>
    </p:spTree>
  </p:cSld>
  <p:clrMapOvr>
    <a:masterClrMapping/>
  </p:clrMapOvr>
  <p:transition spd="med">
    <p:wheel spokes="3"/>
    <p:sndAc>
      <p:stSnd>
        <p:snd r:embed="rId3" name="drumroll.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2"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12"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12"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12"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12"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12"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12"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12"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12" fill="hold" grpId="0" nodeType="after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additive="base">
                                        <p:cTn id="52"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12" fill="hold" grpId="0" nodeType="after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 calcmode="lin" valueType="num">
                                      <p:cBhvr additive="base">
                                        <p:cTn id="57"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12" fill="hold" grpId="0" nodeType="after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 calcmode="lin" valueType="num">
                                      <p:cBhvr additive="base">
                                        <p:cTn id="62"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3"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12" fill="hold" grpId="0" nodeType="after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2" presetClass="entr" presetSubtype="12" fill="hold" grpId="0" nodeType="afterEffect">
                                  <p:stCondLst>
                                    <p:cond delay="0"/>
                                  </p:stCondLst>
                                  <p:childTnLst>
                                    <p:set>
                                      <p:cBhvr>
                                        <p:cTn id="71" dur="1" fill="hold">
                                          <p:stCondLst>
                                            <p:cond delay="0"/>
                                          </p:stCondLst>
                                        </p:cTn>
                                        <p:tgtEl>
                                          <p:spTgt spid="3">
                                            <p:txEl>
                                              <p:pRg st="11" end="11"/>
                                            </p:txEl>
                                          </p:spTgt>
                                        </p:tgtEl>
                                        <p:attrNameLst>
                                          <p:attrName>style.visibility</p:attrName>
                                        </p:attrNameLst>
                                      </p:cBhvr>
                                      <p:to>
                                        <p:strVal val="visible"/>
                                      </p:to>
                                    </p:set>
                                    <p:anim calcmode="lin" valueType="num">
                                      <p:cBhvr additive="base">
                                        <p:cTn id="72"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73"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74" fill="hold">
                            <p:stCondLst>
                              <p:cond delay="7000"/>
                            </p:stCondLst>
                            <p:childTnLst>
                              <p:par>
                                <p:cTn id="75" presetID="2" presetClass="entr" presetSubtype="12" fill="hold" grpId="0" nodeType="afterEffect">
                                  <p:stCondLst>
                                    <p:cond delay="0"/>
                                  </p:stCondLst>
                                  <p:childTnLst>
                                    <p:set>
                                      <p:cBhvr>
                                        <p:cTn id="76" dur="1" fill="hold">
                                          <p:stCondLst>
                                            <p:cond delay="0"/>
                                          </p:stCondLst>
                                        </p:cTn>
                                        <p:tgtEl>
                                          <p:spTgt spid="3">
                                            <p:txEl>
                                              <p:pRg st="12" end="12"/>
                                            </p:txEl>
                                          </p:spTgt>
                                        </p:tgtEl>
                                        <p:attrNameLst>
                                          <p:attrName>style.visibility</p:attrName>
                                        </p:attrNameLst>
                                      </p:cBhvr>
                                      <p:to>
                                        <p:strVal val="visible"/>
                                      </p:to>
                                    </p:set>
                                    <p:anim calcmode="lin" valueType="num">
                                      <p:cBhvr additive="base">
                                        <p:cTn id="77"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7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2" presetClass="entr" presetSubtype="12" fill="hold" grpId="0" nodeType="afterEffect">
                                  <p:stCondLst>
                                    <p:cond delay="0"/>
                                  </p:stCondLst>
                                  <p:childTnLst>
                                    <p:set>
                                      <p:cBhvr>
                                        <p:cTn id="81" dur="1" fill="hold">
                                          <p:stCondLst>
                                            <p:cond delay="0"/>
                                          </p:stCondLst>
                                        </p:cTn>
                                        <p:tgtEl>
                                          <p:spTgt spid="3">
                                            <p:txEl>
                                              <p:pRg st="13" end="13"/>
                                            </p:txEl>
                                          </p:spTgt>
                                        </p:tgtEl>
                                        <p:attrNameLst>
                                          <p:attrName>style.visibility</p:attrName>
                                        </p:attrNameLst>
                                      </p:cBhvr>
                                      <p:to>
                                        <p:strVal val="visible"/>
                                      </p:to>
                                    </p:set>
                                    <p:anim calcmode="lin" valueType="num">
                                      <p:cBhvr additive="base">
                                        <p:cTn id="82"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83"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par>
                          <p:cTn id="84" fill="hold">
                            <p:stCondLst>
                              <p:cond delay="8000"/>
                            </p:stCondLst>
                            <p:childTnLst>
                              <p:par>
                                <p:cTn id="85" presetID="2" presetClass="entr" presetSubtype="12" fill="hold" grpId="0" nodeType="afterEffect">
                                  <p:stCondLst>
                                    <p:cond delay="0"/>
                                  </p:stCondLst>
                                  <p:childTnLst>
                                    <p:set>
                                      <p:cBhvr>
                                        <p:cTn id="86" dur="1" fill="hold">
                                          <p:stCondLst>
                                            <p:cond delay="0"/>
                                          </p:stCondLst>
                                        </p:cTn>
                                        <p:tgtEl>
                                          <p:spTgt spid="3">
                                            <p:txEl>
                                              <p:pRg st="14" end="14"/>
                                            </p:txEl>
                                          </p:spTgt>
                                        </p:tgtEl>
                                        <p:attrNameLst>
                                          <p:attrName>style.visibility</p:attrName>
                                        </p:attrNameLst>
                                      </p:cBhvr>
                                      <p:to>
                                        <p:strVal val="visible"/>
                                      </p:to>
                                    </p:set>
                                    <p:anim calcmode="lin" valueType="num">
                                      <p:cBhvr additive="base">
                                        <p:cTn id="87"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8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par>
                          <p:cTn id="89" fill="hold">
                            <p:stCondLst>
                              <p:cond delay="8500"/>
                            </p:stCondLst>
                            <p:childTnLst>
                              <p:par>
                                <p:cTn id="90" presetID="2" presetClass="entr" presetSubtype="12" fill="hold" grpId="0" nodeType="afterEffect">
                                  <p:stCondLst>
                                    <p:cond delay="0"/>
                                  </p:stCondLst>
                                  <p:childTnLst>
                                    <p:set>
                                      <p:cBhvr>
                                        <p:cTn id="91" dur="1" fill="hold">
                                          <p:stCondLst>
                                            <p:cond delay="0"/>
                                          </p:stCondLst>
                                        </p:cTn>
                                        <p:tgtEl>
                                          <p:spTgt spid="3">
                                            <p:txEl>
                                              <p:pRg st="15" end="15"/>
                                            </p:txEl>
                                          </p:spTgt>
                                        </p:tgtEl>
                                        <p:attrNameLst>
                                          <p:attrName>style.visibility</p:attrName>
                                        </p:attrNameLst>
                                      </p:cBhvr>
                                      <p:to>
                                        <p:strVal val="visible"/>
                                      </p:to>
                                    </p:set>
                                    <p:anim calcmode="lin" valueType="num">
                                      <p:cBhvr additive="base">
                                        <p:cTn id="92"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93"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par>
                          <p:cTn id="94" fill="hold">
                            <p:stCondLst>
                              <p:cond delay="9000"/>
                            </p:stCondLst>
                            <p:childTnLst>
                              <p:par>
                                <p:cTn id="95" presetID="2" presetClass="entr" presetSubtype="12" fill="hold" grpId="0" nodeType="afterEffect">
                                  <p:stCondLst>
                                    <p:cond delay="0"/>
                                  </p:stCondLst>
                                  <p:childTnLst>
                                    <p:set>
                                      <p:cBhvr>
                                        <p:cTn id="96" dur="1" fill="hold">
                                          <p:stCondLst>
                                            <p:cond delay="0"/>
                                          </p:stCondLst>
                                        </p:cTn>
                                        <p:tgtEl>
                                          <p:spTgt spid="3">
                                            <p:txEl>
                                              <p:pRg st="16" end="16"/>
                                            </p:txEl>
                                          </p:spTgt>
                                        </p:tgtEl>
                                        <p:attrNameLst>
                                          <p:attrName>style.visibility</p:attrName>
                                        </p:attrNameLst>
                                      </p:cBhvr>
                                      <p:to>
                                        <p:strVal val="visible"/>
                                      </p:to>
                                    </p:set>
                                    <p:anim calcmode="lin" valueType="num">
                                      <p:cBhvr additive="base">
                                        <p:cTn id="97" dur="500" fill="hold"/>
                                        <p:tgtEl>
                                          <p:spTgt spid="3">
                                            <p:txEl>
                                              <p:pRg st="16" end="16"/>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368280"/>
          </a:xfrm>
          <a:solidFill>
            <a:schemeClr val="tx2">
              <a:lumMod val="75000"/>
            </a:schemeClr>
          </a:solidFill>
        </p:spPr>
        <p:txBody>
          <a:bodyPr>
            <a:noAutofit/>
          </a:bodyPr>
          <a:lstStyle/>
          <a:p>
            <a:pPr algn="l"/>
            <a:r>
              <a:rPr lang="en-US" sz="2000" b="1" dirty="0" err="1" smtClean="0">
                <a:solidFill>
                  <a:schemeClr val="bg1"/>
                </a:solidFill>
              </a:rPr>
              <a:t>Macam-macam</a:t>
            </a:r>
            <a:r>
              <a:rPr lang="en-US" sz="2000" b="1" dirty="0" smtClean="0">
                <a:solidFill>
                  <a:schemeClr val="bg1"/>
                </a:solidFill>
              </a:rPr>
              <a:t> </a:t>
            </a:r>
            <a:r>
              <a:rPr lang="en-US" sz="2000" b="1" dirty="0" err="1" smtClean="0">
                <a:solidFill>
                  <a:schemeClr val="bg1"/>
                </a:solidFill>
              </a:rPr>
              <a:t>perjanjian</a:t>
            </a:r>
            <a:r>
              <a:rPr lang="en-US" sz="2000" b="1" dirty="0" smtClean="0">
                <a:solidFill>
                  <a:schemeClr val="bg1"/>
                </a:solidFill>
              </a:rPr>
              <a:t> </a:t>
            </a:r>
            <a:r>
              <a:rPr lang="en-US" sz="2000" b="1" dirty="0" err="1" smtClean="0">
                <a:solidFill>
                  <a:schemeClr val="bg1"/>
                </a:solidFill>
              </a:rPr>
              <a:t>kerja</a:t>
            </a:r>
            <a:r>
              <a:rPr lang="en-US" sz="2000" b="1" dirty="0" smtClean="0">
                <a:solidFill>
                  <a:schemeClr val="bg1"/>
                </a:solidFill>
              </a:rPr>
              <a:t> :</a:t>
            </a:r>
            <a:endParaRPr lang="en-US" sz="2000" b="1" dirty="0">
              <a:solidFill>
                <a:schemeClr val="bg1"/>
              </a:solidFill>
            </a:endParaRPr>
          </a:p>
        </p:txBody>
      </p:sp>
      <p:sp>
        <p:nvSpPr>
          <p:cNvPr id="3" name="Content Placeholder 2"/>
          <p:cNvSpPr>
            <a:spLocks noGrp="1"/>
          </p:cNvSpPr>
          <p:nvPr>
            <p:ph idx="1"/>
          </p:nvPr>
        </p:nvSpPr>
        <p:spPr>
          <a:xfrm>
            <a:off x="0" y="404664"/>
            <a:ext cx="9144000" cy="6453336"/>
          </a:xfrm>
          <a:solidFill>
            <a:schemeClr val="tx2">
              <a:lumMod val="75000"/>
            </a:schemeClr>
          </a:solidFill>
        </p:spPr>
        <p:txBody>
          <a:bodyPr>
            <a:normAutofit/>
          </a:bodyPr>
          <a:lstStyle/>
          <a:p>
            <a:pPr>
              <a:buNone/>
            </a:pPr>
            <a:r>
              <a:rPr lang="en-US" sz="2000" b="1" dirty="0" err="1" smtClean="0">
                <a:solidFill>
                  <a:schemeClr val="bg1"/>
                </a:solidFill>
              </a:rPr>
              <a:t>Pada</a:t>
            </a:r>
            <a:r>
              <a:rPr lang="en-US" sz="2000" b="1" dirty="0" smtClean="0">
                <a:solidFill>
                  <a:schemeClr val="bg1"/>
                </a:solidFill>
              </a:rPr>
              <a:t> </a:t>
            </a:r>
            <a:r>
              <a:rPr lang="en-US" sz="2000" b="1" dirty="0" err="1" smtClean="0">
                <a:solidFill>
                  <a:schemeClr val="bg1"/>
                </a:solidFill>
              </a:rPr>
              <a:t>dasarnya</a:t>
            </a:r>
            <a:r>
              <a:rPr lang="en-US" sz="2000" b="1" dirty="0" smtClean="0">
                <a:solidFill>
                  <a:schemeClr val="bg1"/>
                </a:solidFill>
              </a:rPr>
              <a:t> </a:t>
            </a:r>
            <a:r>
              <a:rPr lang="en-US" sz="2000" b="1" dirty="0" err="1" smtClean="0">
                <a:solidFill>
                  <a:schemeClr val="bg1"/>
                </a:solidFill>
              </a:rPr>
              <a:t>terdapat</a:t>
            </a:r>
            <a:r>
              <a:rPr lang="en-US" sz="2000" b="1" dirty="0" smtClean="0">
                <a:solidFill>
                  <a:schemeClr val="bg1"/>
                </a:solidFill>
              </a:rPr>
              <a:t> 3 </a:t>
            </a:r>
            <a:r>
              <a:rPr lang="en-US" sz="2000" b="1" dirty="0" err="1" smtClean="0">
                <a:solidFill>
                  <a:schemeClr val="bg1"/>
                </a:solidFill>
              </a:rPr>
              <a:t>macam</a:t>
            </a:r>
            <a:r>
              <a:rPr lang="en-US" sz="2000" b="1" dirty="0" smtClean="0">
                <a:solidFill>
                  <a:schemeClr val="bg1"/>
                </a:solidFill>
              </a:rPr>
              <a:t> </a:t>
            </a:r>
            <a:r>
              <a:rPr lang="en-US" sz="2000" b="1" dirty="0" err="1" smtClean="0">
                <a:solidFill>
                  <a:schemeClr val="bg1"/>
                </a:solidFill>
              </a:rPr>
              <a:t>perjanjian</a:t>
            </a:r>
            <a:r>
              <a:rPr lang="en-US" sz="2000" b="1" dirty="0" smtClean="0">
                <a:solidFill>
                  <a:schemeClr val="bg1"/>
                </a:solidFill>
              </a:rPr>
              <a:t> </a:t>
            </a:r>
            <a:r>
              <a:rPr lang="en-US" sz="2000" b="1" dirty="0" err="1" smtClean="0">
                <a:solidFill>
                  <a:schemeClr val="bg1"/>
                </a:solidFill>
              </a:rPr>
              <a:t>kerja</a:t>
            </a:r>
            <a:r>
              <a:rPr lang="en-US" sz="2000" b="1" dirty="0" smtClean="0">
                <a:solidFill>
                  <a:schemeClr val="bg1"/>
                </a:solidFill>
              </a:rPr>
              <a:t> </a:t>
            </a:r>
            <a:r>
              <a:rPr lang="en-US" sz="2000" b="1" dirty="0" err="1" smtClean="0">
                <a:solidFill>
                  <a:schemeClr val="bg1"/>
                </a:solidFill>
              </a:rPr>
              <a:t>bersama</a:t>
            </a:r>
            <a:r>
              <a:rPr lang="en-US" sz="2000" b="1" dirty="0" smtClean="0">
                <a:solidFill>
                  <a:schemeClr val="bg1"/>
                </a:solidFill>
              </a:rPr>
              <a:t> </a:t>
            </a:r>
            <a:r>
              <a:rPr lang="en-US" sz="2000" b="1" dirty="0" err="1" smtClean="0">
                <a:solidFill>
                  <a:schemeClr val="bg1"/>
                </a:solidFill>
              </a:rPr>
              <a:t>yaitu</a:t>
            </a:r>
            <a:r>
              <a:rPr lang="en-US" sz="2000" b="1" dirty="0" smtClean="0">
                <a:solidFill>
                  <a:schemeClr val="bg1"/>
                </a:solidFill>
              </a:rPr>
              <a:t> :</a:t>
            </a:r>
          </a:p>
          <a:p>
            <a:pPr marL="457200" indent="-457200">
              <a:buNone/>
            </a:pPr>
            <a:r>
              <a:rPr lang="en-US" sz="2000" b="1" dirty="0" smtClean="0">
                <a:solidFill>
                  <a:schemeClr val="bg1"/>
                </a:solidFill>
              </a:rPr>
              <a:t>1. </a:t>
            </a:r>
            <a:r>
              <a:rPr lang="en-US" sz="2000" b="1" u="sng" dirty="0" smtClean="0">
                <a:solidFill>
                  <a:schemeClr val="bg1"/>
                </a:solidFill>
              </a:rPr>
              <a:t>Closed shop agreement</a:t>
            </a:r>
            <a:r>
              <a:rPr lang="en-US" sz="2000" b="1" dirty="0" smtClean="0">
                <a:solidFill>
                  <a:schemeClr val="bg1"/>
                </a:solidFill>
              </a:rPr>
              <a:t> (</a:t>
            </a:r>
            <a:r>
              <a:rPr lang="en-US" sz="2000" b="1" dirty="0" err="1" smtClean="0">
                <a:solidFill>
                  <a:schemeClr val="bg1"/>
                </a:solidFill>
              </a:rPr>
              <a:t>Pengusaha</a:t>
            </a:r>
            <a:r>
              <a:rPr lang="en-US" sz="2000" b="1" dirty="0" smtClean="0">
                <a:solidFill>
                  <a:schemeClr val="bg1"/>
                </a:solidFill>
              </a:rPr>
              <a:t> </a:t>
            </a:r>
            <a:r>
              <a:rPr lang="en-US" sz="2000" b="1" dirty="0" err="1" smtClean="0">
                <a:solidFill>
                  <a:schemeClr val="bg1"/>
                </a:solidFill>
              </a:rPr>
              <a:t>hanya</a:t>
            </a:r>
            <a:r>
              <a:rPr lang="en-US" sz="2000" b="1" dirty="0" smtClean="0">
                <a:solidFill>
                  <a:schemeClr val="bg1"/>
                </a:solidFill>
              </a:rPr>
              <a:t> </a:t>
            </a:r>
            <a:r>
              <a:rPr lang="en-US" sz="2000" b="1" dirty="0" err="1" smtClean="0">
                <a:solidFill>
                  <a:schemeClr val="bg1"/>
                </a:solidFill>
              </a:rPr>
              <a:t>boleh</a:t>
            </a:r>
            <a:r>
              <a:rPr lang="en-US" sz="2000" b="1" dirty="0" smtClean="0">
                <a:solidFill>
                  <a:schemeClr val="bg1"/>
                </a:solidFill>
              </a:rPr>
              <a:t> </a:t>
            </a:r>
            <a:r>
              <a:rPr lang="en-US" sz="2000" b="1" dirty="0" err="1" smtClean="0">
                <a:solidFill>
                  <a:schemeClr val="bg1"/>
                </a:solidFill>
              </a:rPr>
              <a:t>mengerjakan</a:t>
            </a:r>
            <a:r>
              <a:rPr lang="en-US" sz="2000" b="1" dirty="0" smtClean="0">
                <a:solidFill>
                  <a:schemeClr val="bg1"/>
                </a:solidFill>
              </a:rPr>
              <a:t> </a:t>
            </a:r>
            <a:r>
              <a:rPr lang="en-US" sz="2000" b="1" dirty="0" err="1" smtClean="0">
                <a:solidFill>
                  <a:schemeClr val="bg1"/>
                </a:solidFill>
              </a:rPr>
              <a:t>para</a:t>
            </a:r>
            <a:r>
              <a:rPr lang="en-US" sz="2000" b="1" dirty="0" smtClean="0">
                <a:solidFill>
                  <a:schemeClr val="bg1"/>
                </a:solidFill>
              </a:rPr>
              <a:t> </a:t>
            </a:r>
            <a:r>
              <a:rPr lang="en-US" sz="2000" b="1" dirty="0" err="1" smtClean="0">
                <a:solidFill>
                  <a:schemeClr val="bg1"/>
                </a:solidFill>
              </a:rPr>
              <a:t>anggota</a:t>
            </a:r>
            <a:r>
              <a:rPr lang="en-US" sz="2000" b="1" dirty="0" smtClean="0">
                <a:solidFill>
                  <a:schemeClr val="bg1"/>
                </a:solidFill>
              </a:rPr>
              <a:t> </a:t>
            </a:r>
          </a:p>
          <a:p>
            <a:pPr marL="457200" indent="-457200">
              <a:buNone/>
            </a:pPr>
            <a:r>
              <a:rPr lang="en-US" sz="2000" b="1" dirty="0" err="1" smtClean="0">
                <a:solidFill>
                  <a:schemeClr val="bg1"/>
                </a:solidFill>
              </a:rPr>
              <a:t>serikat</a:t>
            </a:r>
            <a:r>
              <a:rPr lang="en-US" sz="2000" b="1" dirty="0" smtClean="0">
                <a:solidFill>
                  <a:schemeClr val="bg1"/>
                </a:solidFill>
              </a:rPr>
              <a:t> </a:t>
            </a:r>
            <a:r>
              <a:rPr lang="en-US" sz="2000" b="1" dirty="0" err="1" smtClean="0">
                <a:solidFill>
                  <a:schemeClr val="bg1"/>
                </a:solidFill>
              </a:rPr>
              <a:t>buruh</a:t>
            </a:r>
            <a:r>
              <a:rPr lang="en-US" sz="2000" b="1" dirty="0" smtClean="0">
                <a:solidFill>
                  <a:schemeClr val="bg1"/>
                </a:solidFill>
              </a:rPr>
              <a:t> </a:t>
            </a:r>
            <a:r>
              <a:rPr lang="en-US" sz="2000" b="1" dirty="0" err="1" smtClean="0">
                <a:solidFill>
                  <a:schemeClr val="bg1"/>
                </a:solidFill>
              </a:rPr>
              <a:t>saja</a:t>
            </a:r>
            <a:r>
              <a:rPr lang="en-US" sz="2000" b="1" dirty="0" smtClean="0">
                <a:solidFill>
                  <a:schemeClr val="bg1"/>
                </a:solidFill>
              </a:rPr>
              <a:t>)  2.</a:t>
            </a:r>
            <a:r>
              <a:rPr lang="en-US" sz="2000" b="1" u="sng" dirty="0" smtClean="0">
                <a:solidFill>
                  <a:schemeClr val="bg1"/>
                </a:solidFill>
              </a:rPr>
              <a:t> Union shop agreement</a:t>
            </a:r>
            <a:r>
              <a:rPr lang="en-US" sz="2000" b="1" dirty="0" smtClean="0">
                <a:solidFill>
                  <a:schemeClr val="bg1"/>
                </a:solidFill>
              </a:rPr>
              <a:t>  ( </a:t>
            </a:r>
            <a:r>
              <a:rPr lang="en-US" sz="2000" b="1" dirty="0" err="1" smtClean="0">
                <a:solidFill>
                  <a:schemeClr val="bg1"/>
                </a:solidFill>
              </a:rPr>
              <a:t>Persetujuan</a:t>
            </a:r>
            <a:r>
              <a:rPr lang="en-US" sz="2000" b="1" dirty="0" smtClean="0">
                <a:solidFill>
                  <a:schemeClr val="bg1"/>
                </a:solidFill>
              </a:rPr>
              <a:t> </a:t>
            </a:r>
            <a:r>
              <a:rPr lang="en-US" sz="2000" b="1" dirty="0" err="1" smtClean="0">
                <a:solidFill>
                  <a:schemeClr val="bg1"/>
                </a:solidFill>
              </a:rPr>
              <a:t>ini</a:t>
            </a:r>
            <a:r>
              <a:rPr lang="en-US" sz="2000" b="1" dirty="0" smtClean="0">
                <a:solidFill>
                  <a:schemeClr val="bg1"/>
                </a:solidFill>
              </a:rPr>
              <a:t> </a:t>
            </a:r>
            <a:r>
              <a:rPr lang="en-US" sz="2000" b="1" dirty="0" err="1" smtClean="0">
                <a:solidFill>
                  <a:schemeClr val="bg1"/>
                </a:solidFill>
              </a:rPr>
              <a:t>mengharuskan</a:t>
            </a:r>
            <a:r>
              <a:rPr lang="en-US" sz="2000" b="1" dirty="0" smtClean="0">
                <a:solidFill>
                  <a:schemeClr val="bg1"/>
                </a:solidFill>
              </a:rPr>
              <a:t> </a:t>
            </a:r>
          </a:p>
          <a:p>
            <a:pPr marL="457200" indent="-457200">
              <a:buNone/>
            </a:pPr>
            <a:r>
              <a:rPr lang="en-US" sz="2000" b="1" dirty="0" err="1" smtClean="0">
                <a:solidFill>
                  <a:schemeClr val="bg1"/>
                </a:solidFill>
              </a:rPr>
              <a:t>kepada</a:t>
            </a:r>
            <a:r>
              <a:rPr lang="en-US" sz="2000" b="1" dirty="0" smtClean="0">
                <a:solidFill>
                  <a:schemeClr val="bg1"/>
                </a:solidFill>
              </a:rPr>
              <a:t> </a:t>
            </a:r>
            <a:r>
              <a:rPr lang="en-US" sz="2000" b="1" dirty="0" err="1" smtClean="0">
                <a:solidFill>
                  <a:schemeClr val="bg1"/>
                </a:solidFill>
              </a:rPr>
              <a:t>para</a:t>
            </a:r>
            <a:r>
              <a:rPr lang="en-US" sz="2000" b="1" dirty="0" smtClean="0">
                <a:solidFill>
                  <a:schemeClr val="bg1"/>
                </a:solidFill>
              </a:rPr>
              <a:t> </a:t>
            </a:r>
            <a:r>
              <a:rPr lang="en-US" sz="2000" b="1" dirty="0" err="1" smtClean="0">
                <a:solidFill>
                  <a:schemeClr val="bg1"/>
                </a:solidFill>
              </a:rPr>
              <a:t>pekerja</a:t>
            </a:r>
            <a:r>
              <a:rPr lang="en-US" sz="2000" b="1" dirty="0" smtClean="0">
                <a:solidFill>
                  <a:schemeClr val="bg1"/>
                </a:solidFill>
              </a:rPr>
              <a:t> </a:t>
            </a:r>
            <a:r>
              <a:rPr lang="en-US" sz="2000" b="1" dirty="0" err="1" smtClean="0">
                <a:solidFill>
                  <a:schemeClr val="bg1"/>
                </a:solidFill>
              </a:rPr>
              <a:t>untuk</a:t>
            </a:r>
            <a:r>
              <a:rPr lang="en-US" sz="2000" b="1" dirty="0" smtClean="0">
                <a:solidFill>
                  <a:schemeClr val="bg1"/>
                </a:solidFill>
              </a:rPr>
              <a:t> </a:t>
            </a:r>
            <a:r>
              <a:rPr lang="en-US" sz="2000" b="1" dirty="0" err="1" smtClean="0">
                <a:solidFill>
                  <a:schemeClr val="bg1"/>
                </a:solidFill>
              </a:rPr>
              <a:t>menjadi</a:t>
            </a:r>
            <a:r>
              <a:rPr lang="en-US" sz="2000" b="1" dirty="0" smtClean="0">
                <a:solidFill>
                  <a:schemeClr val="bg1"/>
                </a:solidFill>
              </a:rPr>
              <a:t> </a:t>
            </a:r>
            <a:r>
              <a:rPr lang="en-US" sz="2000" b="1" dirty="0" err="1" smtClean="0">
                <a:solidFill>
                  <a:schemeClr val="bg1"/>
                </a:solidFill>
              </a:rPr>
              <a:t>anggota</a:t>
            </a:r>
            <a:r>
              <a:rPr lang="en-US" sz="2000" b="1" dirty="0" smtClean="0">
                <a:solidFill>
                  <a:schemeClr val="bg1"/>
                </a:solidFill>
              </a:rPr>
              <a:t> </a:t>
            </a:r>
            <a:r>
              <a:rPr lang="en-US" sz="2000" b="1" dirty="0" err="1" smtClean="0">
                <a:solidFill>
                  <a:schemeClr val="bg1"/>
                </a:solidFill>
              </a:rPr>
              <a:t>serikat</a:t>
            </a:r>
            <a:r>
              <a:rPr lang="en-US" sz="2000" b="1" dirty="0" smtClean="0">
                <a:solidFill>
                  <a:schemeClr val="bg1"/>
                </a:solidFill>
              </a:rPr>
              <a:t> </a:t>
            </a:r>
            <a:r>
              <a:rPr lang="en-US" sz="2000" b="1" dirty="0" err="1" smtClean="0">
                <a:solidFill>
                  <a:schemeClr val="bg1"/>
                </a:solidFill>
              </a:rPr>
              <a:t>dalam</a:t>
            </a:r>
            <a:r>
              <a:rPr lang="en-US" sz="2000" b="1" dirty="0" smtClean="0">
                <a:solidFill>
                  <a:schemeClr val="bg1"/>
                </a:solidFill>
              </a:rPr>
              <a:t> </a:t>
            </a:r>
            <a:r>
              <a:rPr lang="en-US" sz="2000" b="1" dirty="0" err="1" smtClean="0">
                <a:solidFill>
                  <a:schemeClr val="bg1"/>
                </a:solidFill>
              </a:rPr>
              <a:t>perode</a:t>
            </a:r>
            <a:r>
              <a:rPr lang="en-US" sz="2000" b="1" dirty="0" smtClean="0">
                <a:solidFill>
                  <a:schemeClr val="bg1"/>
                </a:solidFill>
              </a:rPr>
              <a:t> </a:t>
            </a:r>
            <a:r>
              <a:rPr lang="en-US" sz="2000" b="1" dirty="0" err="1" smtClean="0">
                <a:solidFill>
                  <a:schemeClr val="bg1"/>
                </a:solidFill>
              </a:rPr>
              <a:t>waktu</a:t>
            </a:r>
            <a:r>
              <a:rPr lang="en-US" sz="2000" b="1" dirty="0" smtClean="0">
                <a:solidFill>
                  <a:schemeClr val="bg1"/>
                </a:solidFill>
              </a:rPr>
              <a:t> </a:t>
            </a:r>
            <a:r>
              <a:rPr lang="en-US" sz="2000" b="1" dirty="0" err="1" smtClean="0">
                <a:solidFill>
                  <a:schemeClr val="bg1"/>
                </a:solidFill>
              </a:rPr>
              <a:t>tertentu</a:t>
            </a:r>
            <a:r>
              <a:rPr lang="en-US" sz="2000" b="1" dirty="0" smtClean="0">
                <a:solidFill>
                  <a:schemeClr val="bg1"/>
                </a:solidFill>
              </a:rPr>
              <a:t> </a:t>
            </a:r>
          </a:p>
          <a:p>
            <a:pPr marL="457200" indent="-457200">
              <a:buNone/>
            </a:pPr>
            <a:r>
              <a:rPr lang="en-US" sz="2000" b="1" dirty="0" err="1" smtClean="0">
                <a:solidFill>
                  <a:schemeClr val="bg1"/>
                </a:solidFill>
              </a:rPr>
              <a:t>sesudah</a:t>
            </a:r>
            <a:r>
              <a:rPr lang="en-US" sz="2000" b="1" dirty="0" smtClean="0">
                <a:solidFill>
                  <a:schemeClr val="bg1"/>
                </a:solidFill>
              </a:rPr>
              <a:t> </a:t>
            </a:r>
            <a:r>
              <a:rPr lang="en-US" sz="2000" b="1" dirty="0" err="1" smtClean="0">
                <a:solidFill>
                  <a:schemeClr val="bg1"/>
                </a:solidFill>
              </a:rPr>
              <a:t>mereka</a:t>
            </a:r>
            <a:r>
              <a:rPr lang="en-US" sz="2000" b="1" dirty="0" smtClean="0">
                <a:solidFill>
                  <a:schemeClr val="bg1"/>
                </a:solidFill>
              </a:rPr>
              <a:t> </a:t>
            </a:r>
            <a:r>
              <a:rPr lang="en-US" sz="2000" b="1" dirty="0" err="1" smtClean="0">
                <a:solidFill>
                  <a:schemeClr val="bg1"/>
                </a:solidFill>
              </a:rPr>
              <a:t>bekerja</a:t>
            </a:r>
            <a:r>
              <a:rPr lang="en-US" sz="2000" b="1" dirty="0" smtClean="0">
                <a:solidFill>
                  <a:schemeClr val="bg1"/>
                </a:solidFill>
              </a:rPr>
              <a:t>  3.</a:t>
            </a:r>
            <a:r>
              <a:rPr lang="en-US" sz="2000" b="1" u="sng" dirty="0" smtClean="0">
                <a:solidFill>
                  <a:schemeClr val="bg1"/>
                </a:solidFill>
              </a:rPr>
              <a:t> Open shop agreement</a:t>
            </a:r>
            <a:r>
              <a:rPr lang="en-US" sz="2000" b="1" dirty="0" smtClean="0">
                <a:solidFill>
                  <a:schemeClr val="bg1"/>
                </a:solidFill>
              </a:rPr>
              <a:t> (</a:t>
            </a:r>
            <a:r>
              <a:rPr lang="en-US" sz="2000" b="1" dirty="0" err="1" smtClean="0">
                <a:solidFill>
                  <a:schemeClr val="bg1"/>
                </a:solidFill>
              </a:rPr>
              <a:t>Persetujuan</a:t>
            </a:r>
            <a:r>
              <a:rPr lang="en-US" sz="2000" b="1" dirty="0" smtClean="0">
                <a:solidFill>
                  <a:schemeClr val="bg1"/>
                </a:solidFill>
              </a:rPr>
              <a:t> </a:t>
            </a:r>
            <a:r>
              <a:rPr lang="en-US" sz="2000" b="1" dirty="0" err="1" smtClean="0">
                <a:solidFill>
                  <a:schemeClr val="bg1"/>
                </a:solidFill>
              </a:rPr>
              <a:t>ini</a:t>
            </a:r>
            <a:r>
              <a:rPr lang="en-US" sz="2000" b="1" dirty="0" smtClean="0">
                <a:solidFill>
                  <a:schemeClr val="bg1"/>
                </a:solidFill>
              </a:rPr>
              <a:t> </a:t>
            </a:r>
            <a:r>
              <a:rPr lang="en-US" sz="2000" b="1" dirty="0" err="1" smtClean="0">
                <a:solidFill>
                  <a:schemeClr val="bg1"/>
                </a:solidFill>
              </a:rPr>
              <a:t>memberikan</a:t>
            </a:r>
            <a:r>
              <a:rPr lang="en-US" sz="2000" b="1" dirty="0" smtClean="0">
                <a:solidFill>
                  <a:schemeClr val="bg1"/>
                </a:solidFill>
              </a:rPr>
              <a:t> </a:t>
            </a:r>
          </a:p>
          <a:p>
            <a:pPr marL="457200" indent="-457200">
              <a:buNone/>
            </a:pPr>
            <a:r>
              <a:rPr lang="en-US" sz="2000" b="1" dirty="0" err="1" smtClean="0">
                <a:solidFill>
                  <a:schemeClr val="bg1"/>
                </a:solidFill>
              </a:rPr>
              <a:t>kebebasan</a:t>
            </a:r>
            <a:r>
              <a:rPr lang="en-US" sz="2000" b="1" dirty="0" smtClean="0">
                <a:solidFill>
                  <a:schemeClr val="bg1"/>
                </a:solidFill>
              </a:rPr>
              <a:t> </a:t>
            </a:r>
            <a:r>
              <a:rPr lang="en-US" sz="2000" b="1" dirty="0" err="1" smtClean="0">
                <a:solidFill>
                  <a:schemeClr val="bg1"/>
                </a:solidFill>
              </a:rPr>
              <a:t>kepada</a:t>
            </a:r>
            <a:r>
              <a:rPr lang="en-US" sz="2000" b="1" dirty="0" smtClean="0">
                <a:solidFill>
                  <a:schemeClr val="bg1"/>
                </a:solidFill>
              </a:rPr>
              <a:t> </a:t>
            </a:r>
            <a:r>
              <a:rPr lang="en-US" sz="2000" b="1" dirty="0" err="1" smtClean="0">
                <a:solidFill>
                  <a:schemeClr val="bg1"/>
                </a:solidFill>
              </a:rPr>
              <a:t>para</a:t>
            </a:r>
            <a:r>
              <a:rPr lang="en-US" sz="2000" b="1" dirty="0" smtClean="0">
                <a:solidFill>
                  <a:schemeClr val="bg1"/>
                </a:solidFill>
              </a:rPr>
              <a:t> </a:t>
            </a:r>
            <a:r>
              <a:rPr lang="en-US" sz="2000" b="1" dirty="0" err="1" smtClean="0">
                <a:solidFill>
                  <a:schemeClr val="bg1"/>
                </a:solidFill>
              </a:rPr>
              <a:t>anggota</a:t>
            </a:r>
            <a:r>
              <a:rPr lang="en-US" sz="2000" b="1" dirty="0" smtClean="0">
                <a:solidFill>
                  <a:schemeClr val="bg1"/>
                </a:solidFill>
              </a:rPr>
              <a:t> </a:t>
            </a:r>
            <a:r>
              <a:rPr lang="en-US" sz="2000" b="1" dirty="0" err="1" smtClean="0">
                <a:solidFill>
                  <a:schemeClr val="bg1"/>
                </a:solidFill>
              </a:rPr>
              <a:t>untuk</a:t>
            </a:r>
            <a:r>
              <a:rPr lang="en-US" sz="2000" b="1" dirty="0" smtClean="0">
                <a:solidFill>
                  <a:schemeClr val="bg1"/>
                </a:solidFill>
              </a:rPr>
              <a:t> </a:t>
            </a:r>
            <a:r>
              <a:rPr lang="en-US" sz="2000" b="1" dirty="0" err="1" smtClean="0">
                <a:solidFill>
                  <a:schemeClr val="bg1"/>
                </a:solidFill>
              </a:rPr>
              <a:t>menjadi</a:t>
            </a:r>
            <a:r>
              <a:rPr lang="en-US" sz="2000" b="1" dirty="0" smtClean="0">
                <a:solidFill>
                  <a:schemeClr val="bg1"/>
                </a:solidFill>
              </a:rPr>
              <a:t> </a:t>
            </a:r>
            <a:r>
              <a:rPr lang="en-US" sz="2000" b="1" dirty="0" err="1" smtClean="0">
                <a:solidFill>
                  <a:schemeClr val="bg1"/>
                </a:solidFill>
              </a:rPr>
              <a:t>atau</a:t>
            </a:r>
            <a:r>
              <a:rPr lang="en-US" sz="2000" b="1" dirty="0" smtClean="0">
                <a:solidFill>
                  <a:schemeClr val="bg1"/>
                </a:solidFill>
              </a:rPr>
              <a:t> </a:t>
            </a:r>
            <a:r>
              <a:rPr lang="en-US" sz="2000" b="1" dirty="0" err="1" smtClean="0">
                <a:solidFill>
                  <a:schemeClr val="bg1"/>
                </a:solidFill>
              </a:rPr>
              <a:t>tidak</a:t>
            </a:r>
            <a:r>
              <a:rPr lang="en-US" sz="2000" b="1" dirty="0" smtClean="0">
                <a:solidFill>
                  <a:schemeClr val="bg1"/>
                </a:solidFill>
              </a:rPr>
              <a:t> </a:t>
            </a:r>
            <a:r>
              <a:rPr lang="en-US" sz="2000" b="1" dirty="0" err="1" smtClean="0">
                <a:solidFill>
                  <a:schemeClr val="bg1"/>
                </a:solidFill>
              </a:rPr>
              <a:t>anggota</a:t>
            </a:r>
            <a:r>
              <a:rPr lang="en-US" sz="2000" b="1" dirty="0" smtClean="0">
                <a:solidFill>
                  <a:schemeClr val="bg1"/>
                </a:solidFill>
              </a:rPr>
              <a:t> </a:t>
            </a:r>
            <a:r>
              <a:rPr lang="en-US" sz="2000" b="1" dirty="0" err="1" smtClean="0">
                <a:solidFill>
                  <a:schemeClr val="bg1"/>
                </a:solidFill>
              </a:rPr>
              <a:t>serikat</a:t>
            </a:r>
            <a:r>
              <a:rPr lang="en-US" sz="2000" b="1" dirty="0" smtClean="0">
                <a:solidFill>
                  <a:schemeClr val="bg1"/>
                </a:solidFill>
              </a:rPr>
              <a:t>. </a:t>
            </a:r>
          </a:p>
          <a:p>
            <a:pPr marL="457200" indent="-457200">
              <a:buNone/>
            </a:pPr>
            <a:endParaRPr lang="en-US" sz="2000" b="1" dirty="0" smtClean="0">
              <a:solidFill>
                <a:schemeClr val="bg1"/>
              </a:solidFill>
            </a:endParaRPr>
          </a:p>
          <a:p>
            <a:pPr marL="457200" indent="-457200">
              <a:buNone/>
            </a:pPr>
            <a:r>
              <a:rPr lang="en-US" sz="2000" b="1" smtClean="0">
                <a:solidFill>
                  <a:schemeClr val="bg1"/>
                </a:solidFill>
              </a:rPr>
              <a:t>  </a:t>
            </a:r>
            <a:r>
              <a:rPr lang="en-US" sz="2000" b="1" dirty="0" err="1" smtClean="0">
                <a:solidFill>
                  <a:schemeClr val="bg1"/>
                </a:solidFill>
              </a:rPr>
              <a:t>Komplik</a:t>
            </a:r>
            <a:r>
              <a:rPr lang="en-US" sz="2000" b="1" dirty="0" smtClean="0">
                <a:solidFill>
                  <a:schemeClr val="bg1"/>
                </a:solidFill>
              </a:rPr>
              <a:t> </a:t>
            </a:r>
            <a:r>
              <a:rPr lang="en-US" sz="2000" b="1" dirty="0" err="1" smtClean="0">
                <a:solidFill>
                  <a:schemeClr val="bg1"/>
                </a:solidFill>
              </a:rPr>
              <a:t>Dalam</a:t>
            </a:r>
            <a:r>
              <a:rPr lang="en-US" sz="2000" b="1" dirty="0" smtClean="0">
                <a:solidFill>
                  <a:schemeClr val="bg1"/>
                </a:solidFill>
              </a:rPr>
              <a:t> </a:t>
            </a:r>
            <a:r>
              <a:rPr lang="en-US" sz="2000" b="1" dirty="0" err="1" smtClean="0">
                <a:solidFill>
                  <a:schemeClr val="bg1"/>
                </a:solidFill>
              </a:rPr>
              <a:t>Hubungan</a:t>
            </a:r>
            <a:r>
              <a:rPr lang="en-US" sz="2000" b="1" dirty="0" smtClean="0">
                <a:solidFill>
                  <a:schemeClr val="bg1"/>
                </a:solidFill>
              </a:rPr>
              <a:t> </a:t>
            </a:r>
            <a:r>
              <a:rPr lang="en-US" sz="2000" b="1" dirty="0" err="1" smtClean="0">
                <a:solidFill>
                  <a:schemeClr val="bg1"/>
                </a:solidFill>
              </a:rPr>
              <a:t>Kerja</a:t>
            </a:r>
            <a:r>
              <a:rPr lang="en-US" sz="2000" b="1" dirty="0" smtClean="0">
                <a:solidFill>
                  <a:schemeClr val="bg1"/>
                </a:solidFill>
              </a:rPr>
              <a:t> : </a:t>
            </a:r>
            <a:r>
              <a:rPr lang="en-US" sz="2000" b="1" dirty="0" err="1" smtClean="0">
                <a:solidFill>
                  <a:schemeClr val="bg1"/>
                </a:solidFill>
              </a:rPr>
              <a:t>Penyelesaikan</a:t>
            </a:r>
            <a:r>
              <a:rPr lang="en-US" sz="2000" b="1" dirty="0" smtClean="0">
                <a:solidFill>
                  <a:schemeClr val="bg1"/>
                </a:solidFill>
              </a:rPr>
              <a:t> </a:t>
            </a:r>
            <a:r>
              <a:rPr lang="en-US" sz="2000" b="1" dirty="0" err="1" smtClean="0">
                <a:solidFill>
                  <a:schemeClr val="bg1"/>
                </a:solidFill>
              </a:rPr>
              <a:t>komplik</a:t>
            </a:r>
            <a:r>
              <a:rPr lang="en-US" sz="2000" b="1" dirty="0" smtClean="0">
                <a:solidFill>
                  <a:schemeClr val="bg1"/>
                </a:solidFill>
              </a:rPr>
              <a:t> </a:t>
            </a:r>
            <a:r>
              <a:rPr lang="en-US" sz="2000" b="1" dirty="0" err="1" smtClean="0">
                <a:solidFill>
                  <a:schemeClr val="bg1"/>
                </a:solidFill>
              </a:rPr>
              <a:t>itu</a:t>
            </a:r>
            <a:r>
              <a:rPr lang="en-US" sz="2000" b="1" dirty="0" smtClean="0">
                <a:solidFill>
                  <a:schemeClr val="bg1"/>
                </a:solidFill>
              </a:rPr>
              <a:t> </a:t>
            </a:r>
            <a:r>
              <a:rPr lang="en-US" sz="2000" b="1" dirty="0" err="1" smtClean="0">
                <a:solidFill>
                  <a:schemeClr val="bg1"/>
                </a:solidFill>
              </a:rPr>
              <a:t>dapat</a:t>
            </a:r>
            <a:r>
              <a:rPr lang="en-US" sz="2000" b="1" dirty="0" smtClean="0">
                <a:solidFill>
                  <a:schemeClr val="bg1"/>
                </a:solidFill>
              </a:rPr>
              <a:t> </a:t>
            </a:r>
            <a:r>
              <a:rPr lang="en-US" sz="2000" b="1" dirty="0" err="1" smtClean="0">
                <a:solidFill>
                  <a:schemeClr val="bg1"/>
                </a:solidFill>
              </a:rPr>
              <a:t>dilakukan</a:t>
            </a:r>
            <a:endParaRPr lang="en-US" sz="2000" b="1" dirty="0" smtClean="0">
              <a:solidFill>
                <a:schemeClr val="bg1"/>
              </a:solidFill>
            </a:endParaRPr>
          </a:p>
          <a:p>
            <a:pPr marL="457200" indent="-457200">
              <a:buNone/>
            </a:pPr>
            <a:r>
              <a:rPr lang="en-US" sz="2000" b="1" dirty="0" smtClean="0">
                <a:solidFill>
                  <a:schemeClr val="bg1"/>
                </a:solidFill>
              </a:rPr>
              <a:t> </a:t>
            </a:r>
            <a:r>
              <a:rPr lang="en-US" sz="2000" b="1" dirty="0" err="1" smtClean="0">
                <a:solidFill>
                  <a:schemeClr val="bg1"/>
                </a:solidFill>
              </a:rPr>
              <a:t>dalam</a:t>
            </a:r>
            <a:r>
              <a:rPr lang="en-US" sz="2000" b="1" dirty="0" smtClean="0">
                <a:solidFill>
                  <a:schemeClr val="bg1"/>
                </a:solidFill>
              </a:rPr>
              <a:t> </a:t>
            </a:r>
            <a:r>
              <a:rPr lang="en-US" sz="2000" b="1" dirty="0" err="1" smtClean="0">
                <a:solidFill>
                  <a:schemeClr val="bg1"/>
                </a:solidFill>
              </a:rPr>
              <a:t>beberapa</a:t>
            </a:r>
            <a:r>
              <a:rPr lang="en-US" sz="2000" b="1" dirty="0" smtClean="0">
                <a:solidFill>
                  <a:schemeClr val="bg1"/>
                </a:solidFill>
              </a:rPr>
              <a:t> </a:t>
            </a:r>
            <a:r>
              <a:rPr lang="en-US" sz="2000" b="1" dirty="0" err="1" smtClean="0">
                <a:solidFill>
                  <a:schemeClr val="bg1"/>
                </a:solidFill>
              </a:rPr>
              <a:t>tahap</a:t>
            </a:r>
            <a:r>
              <a:rPr lang="en-US" sz="2000" b="1" dirty="0" smtClean="0">
                <a:solidFill>
                  <a:schemeClr val="bg1"/>
                </a:solidFill>
              </a:rPr>
              <a:t> </a:t>
            </a:r>
            <a:r>
              <a:rPr lang="en-US" sz="2000" b="1" dirty="0" err="1" smtClean="0">
                <a:solidFill>
                  <a:schemeClr val="bg1"/>
                </a:solidFill>
              </a:rPr>
              <a:t>sebagai</a:t>
            </a:r>
            <a:r>
              <a:rPr lang="en-US" sz="2000" b="1" dirty="0" smtClean="0">
                <a:solidFill>
                  <a:schemeClr val="bg1"/>
                </a:solidFill>
              </a:rPr>
              <a:t> </a:t>
            </a:r>
            <a:r>
              <a:rPr lang="en-US" sz="2000" b="1" dirty="0" err="1" smtClean="0">
                <a:solidFill>
                  <a:schemeClr val="bg1"/>
                </a:solidFill>
              </a:rPr>
              <a:t>berikut</a:t>
            </a:r>
            <a:r>
              <a:rPr lang="en-US" sz="2000" b="1" dirty="0" smtClean="0">
                <a:solidFill>
                  <a:schemeClr val="bg1"/>
                </a:solidFill>
              </a:rPr>
              <a:t> : 1. </a:t>
            </a:r>
            <a:r>
              <a:rPr lang="en-US" sz="2000" b="1" dirty="0" err="1" smtClean="0">
                <a:solidFill>
                  <a:schemeClr val="bg1"/>
                </a:solidFill>
              </a:rPr>
              <a:t>Diselesaikan</a:t>
            </a:r>
            <a:r>
              <a:rPr lang="en-US" sz="2000" b="1" dirty="0" smtClean="0">
                <a:solidFill>
                  <a:schemeClr val="bg1"/>
                </a:solidFill>
              </a:rPr>
              <a:t> </a:t>
            </a:r>
            <a:r>
              <a:rPr lang="en-US" sz="2000" b="1" dirty="0" err="1" smtClean="0">
                <a:solidFill>
                  <a:schemeClr val="bg1"/>
                </a:solidFill>
              </a:rPr>
              <a:t>oleh</a:t>
            </a:r>
            <a:r>
              <a:rPr lang="en-US" sz="2000" b="1" dirty="0" smtClean="0">
                <a:solidFill>
                  <a:schemeClr val="bg1"/>
                </a:solidFill>
              </a:rPr>
              <a:t> </a:t>
            </a:r>
            <a:r>
              <a:rPr lang="en-US" sz="2000" b="1" dirty="0" err="1" smtClean="0">
                <a:solidFill>
                  <a:schemeClr val="bg1"/>
                </a:solidFill>
              </a:rPr>
              <a:t>mandor</a:t>
            </a:r>
            <a:r>
              <a:rPr lang="en-US" sz="2000" b="1" dirty="0" smtClean="0">
                <a:solidFill>
                  <a:schemeClr val="bg1"/>
                </a:solidFill>
              </a:rPr>
              <a:t>  2. </a:t>
            </a:r>
            <a:r>
              <a:rPr lang="en-US" sz="2000" b="1" dirty="0" err="1" smtClean="0">
                <a:solidFill>
                  <a:schemeClr val="bg1"/>
                </a:solidFill>
              </a:rPr>
              <a:t>Kepala</a:t>
            </a:r>
            <a:r>
              <a:rPr lang="en-US" sz="2000" b="1" dirty="0" smtClean="0">
                <a:solidFill>
                  <a:schemeClr val="bg1"/>
                </a:solidFill>
              </a:rPr>
              <a:t> </a:t>
            </a:r>
          </a:p>
          <a:p>
            <a:pPr marL="457200" indent="-457200">
              <a:buNone/>
            </a:pPr>
            <a:r>
              <a:rPr lang="en-US" sz="2000" b="1" dirty="0" err="1" smtClean="0">
                <a:solidFill>
                  <a:schemeClr val="bg1"/>
                </a:solidFill>
              </a:rPr>
              <a:t>bagian</a:t>
            </a:r>
            <a:r>
              <a:rPr lang="en-US" sz="2000" b="1" dirty="0" smtClean="0">
                <a:solidFill>
                  <a:schemeClr val="bg1"/>
                </a:solidFill>
              </a:rPr>
              <a:t> </a:t>
            </a:r>
            <a:r>
              <a:rPr lang="en-US" sz="2000" b="1" dirty="0" err="1" smtClean="0">
                <a:solidFill>
                  <a:schemeClr val="bg1"/>
                </a:solidFill>
              </a:rPr>
              <a:t>dengan</a:t>
            </a:r>
            <a:r>
              <a:rPr lang="en-US" sz="2000" b="1" dirty="0" smtClean="0">
                <a:solidFill>
                  <a:schemeClr val="bg1"/>
                </a:solidFill>
              </a:rPr>
              <a:t> </a:t>
            </a:r>
            <a:r>
              <a:rPr lang="en-US" sz="2000" b="1" dirty="0" err="1" smtClean="0">
                <a:solidFill>
                  <a:schemeClr val="bg1"/>
                </a:solidFill>
              </a:rPr>
              <a:t>wakil</a:t>
            </a:r>
            <a:r>
              <a:rPr lang="en-US" sz="2000" b="1" dirty="0" smtClean="0">
                <a:solidFill>
                  <a:schemeClr val="bg1"/>
                </a:solidFill>
              </a:rPr>
              <a:t> </a:t>
            </a:r>
            <a:r>
              <a:rPr lang="en-US" sz="2000" b="1" dirty="0" err="1" smtClean="0">
                <a:solidFill>
                  <a:schemeClr val="bg1"/>
                </a:solidFill>
              </a:rPr>
              <a:t>buruh</a:t>
            </a:r>
            <a:r>
              <a:rPr lang="en-US" sz="2000" b="1" dirty="0" smtClean="0">
                <a:solidFill>
                  <a:schemeClr val="bg1"/>
                </a:solidFill>
              </a:rPr>
              <a:t> </a:t>
            </a:r>
            <a:r>
              <a:rPr lang="en-US" sz="2000" b="1" dirty="0" err="1" smtClean="0">
                <a:solidFill>
                  <a:schemeClr val="bg1"/>
                </a:solidFill>
              </a:rPr>
              <a:t>bagian</a:t>
            </a:r>
            <a:r>
              <a:rPr lang="en-US" sz="2000" b="1" dirty="0" smtClean="0">
                <a:solidFill>
                  <a:schemeClr val="bg1"/>
                </a:solidFill>
              </a:rPr>
              <a:t> yang </a:t>
            </a:r>
            <a:r>
              <a:rPr lang="en-US" sz="2000" b="1" dirty="0" err="1" smtClean="0">
                <a:solidFill>
                  <a:schemeClr val="bg1"/>
                </a:solidFill>
              </a:rPr>
              <a:t>bersangkutan</a:t>
            </a:r>
            <a:r>
              <a:rPr lang="en-US" sz="2000" b="1" dirty="0" smtClean="0">
                <a:solidFill>
                  <a:schemeClr val="bg1"/>
                </a:solidFill>
              </a:rPr>
              <a:t>  3. </a:t>
            </a:r>
            <a:r>
              <a:rPr lang="en-US" sz="2000" b="1" dirty="0" err="1" smtClean="0">
                <a:solidFill>
                  <a:schemeClr val="bg1"/>
                </a:solidFill>
              </a:rPr>
              <a:t>Manajer</a:t>
            </a:r>
            <a:r>
              <a:rPr lang="en-US" sz="2000" b="1" dirty="0" smtClean="0">
                <a:solidFill>
                  <a:schemeClr val="bg1"/>
                </a:solidFill>
              </a:rPr>
              <a:t> </a:t>
            </a:r>
            <a:r>
              <a:rPr lang="en-US" sz="2000" b="1" dirty="0" err="1" smtClean="0">
                <a:solidFill>
                  <a:schemeClr val="bg1"/>
                </a:solidFill>
              </a:rPr>
              <a:t>sebagai</a:t>
            </a:r>
            <a:r>
              <a:rPr lang="en-US" sz="2000" b="1" dirty="0" smtClean="0">
                <a:solidFill>
                  <a:schemeClr val="bg1"/>
                </a:solidFill>
              </a:rPr>
              <a:t> </a:t>
            </a:r>
            <a:r>
              <a:rPr lang="en-US" sz="2000" b="1" dirty="0" err="1" smtClean="0">
                <a:solidFill>
                  <a:schemeClr val="bg1"/>
                </a:solidFill>
              </a:rPr>
              <a:t>wakil</a:t>
            </a:r>
            <a:endParaRPr lang="en-US" sz="2000" b="1" dirty="0" smtClean="0">
              <a:solidFill>
                <a:schemeClr val="bg1"/>
              </a:solidFill>
            </a:endParaRPr>
          </a:p>
          <a:p>
            <a:pPr marL="457200" indent="-457200">
              <a:buNone/>
            </a:pPr>
            <a:r>
              <a:rPr lang="en-US" sz="2000" b="1" dirty="0" smtClean="0">
                <a:solidFill>
                  <a:schemeClr val="bg1"/>
                </a:solidFill>
              </a:rPr>
              <a:t> </a:t>
            </a:r>
            <a:r>
              <a:rPr lang="en-US" sz="2000" b="1" dirty="0" err="1" smtClean="0">
                <a:solidFill>
                  <a:schemeClr val="bg1"/>
                </a:solidFill>
              </a:rPr>
              <a:t>perusahaan</a:t>
            </a:r>
            <a:r>
              <a:rPr lang="en-US" sz="2000" b="1" dirty="0" smtClean="0">
                <a:solidFill>
                  <a:schemeClr val="bg1"/>
                </a:solidFill>
              </a:rPr>
              <a:t> </a:t>
            </a:r>
            <a:r>
              <a:rPr lang="en-US" sz="2000" b="1" dirty="0" err="1" smtClean="0">
                <a:solidFill>
                  <a:schemeClr val="bg1"/>
                </a:solidFill>
              </a:rPr>
              <a:t>dan</a:t>
            </a:r>
            <a:r>
              <a:rPr lang="en-US" sz="2000" b="1" dirty="0" smtClean="0">
                <a:solidFill>
                  <a:schemeClr val="bg1"/>
                </a:solidFill>
              </a:rPr>
              <a:t> </a:t>
            </a:r>
            <a:r>
              <a:rPr lang="en-US" sz="2000" b="1" dirty="0" err="1" smtClean="0">
                <a:solidFill>
                  <a:schemeClr val="bg1"/>
                </a:solidFill>
              </a:rPr>
              <a:t>wakil</a:t>
            </a:r>
            <a:r>
              <a:rPr lang="en-US" sz="2000" b="1" dirty="0" smtClean="0">
                <a:solidFill>
                  <a:schemeClr val="bg1"/>
                </a:solidFill>
              </a:rPr>
              <a:t> </a:t>
            </a:r>
            <a:r>
              <a:rPr lang="en-US" sz="2000" b="1" dirty="0" err="1" smtClean="0">
                <a:solidFill>
                  <a:schemeClr val="bg1"/>
                </a:solidFill>
              </a:rPr>
              <a:t>serikat</a:t>
            </a:r>
            <a:r>
              <a:rPr lang="en-US" sz="2000" b="1" dirty="0" smtClean="0">
                <a:solidFill>
                  <a:schemeClr val="bg1"/>
                </a:solidFill>
              </a:rPr>
              <a:t> </a:t>
            </a:r>
            <a:r>
              <a:rPr lang="en-US" sz="2000" b="1" dirty="0" err="1" smtClean="0">
                <a:solidFill>
                  <a:schemeClr val="bg1"/>
                </a:solidFill>
              </a:rPr>
              <a:t>buruh</a:t>
            </a:r>
            <a:r>
              <a:rPr lang="en-US" sz="2000" b="1" dirty="0" smtClean="0">
                <a:solidFill>
                  <a:schemeClr val="bg1"/>
                </a:solidFill>
              </a:rPr>
              <a:t> </a:t>
            </a:r>
            <a:r>
              <a:rPr lang="en-US" sz="2000" b="1" dirty="0" err="1" smtClean="0">
                <a:solidFill>
                  <a:schemeClr val="bg1"/>
                </a:solidFill>
              </a:rPr>
              <a:t>perusahaan</a:t>
            </a:r>
            <a:r>
              <a:rPr lang="en-US" sz="2000" b="1" dirty="0" smtClean="0">
                <a:solidFill>
                  <a:schemeClr val="bg1"/>
                </a:solidFill>
              </a:rPr>
              <a:t> </a:t>
            </a:r>
            <a:r>
              <a:rPr lang="en-US" sz="2000" b="1" dirty="0" err="1" smtClean="0">
                <a:solidFill>
                  <a:schemeClr val="bg1"/>
                </a:solidFill>
              </a:rPr>
              <a:t>tersebut</a:t>
            </a:r>
            <a:r>
              <a:rPr lang="en-US" sz="2000" b="1" dirty="0" smtClean="0">
                <a:solidFill>
                  <a:schemeClr val="bg1"/>
                </a:solidFill>
              </a:rPr>
              <a:t>. 4. </a:t>
            </a:r>
            <a:r>
              <a:rPr lang="en-US" sz="2000" b="1" dirty="0" err="1" smtClean="0">
                <a:solidFill>
                  <a:schemeClr val="bg1"/>
                </a:solidFill>
              </a:rPr>
              <a:t>Panitia</a:t>
            </a:r>
            <a:r>
              <a:rPr lang="en-US" sz="2000" b="1" dirty="0" smtClean="0">
                <a:solidFill>
                  <a:schemeClr val="bg1"/>
                </a:solidFill>
              </a:rPr>
              <a:t> </a:t>
            </a:r>
            <a:r>
              <a:rPr lang="en-US" sz="2000" b="1" dirty="0" err="1" smtClean="0">
                <a:solidFill>
                  <a:schemeClr val="bg1"/>
                </a:solidFill>
              </a:rPr>
              <a:t>Penyelesaian</a:t>
            </a:r>
            <a:endParaRPr lang="en-US" sz="2000" b="1" dirty="0" smtClean="0">
              <a:solidFill>
                <a:schemeClr val="bg1"/>
              </a:solidFill>
            </a:endParaRPr>
          </a:p>
          <a:p>
            <a:pPr marL="457200" indent="-457200">
              <a:buNone/>
            </a:pPr>
            <a:r>
              <a:rPr lang="en-US" sz="2000" b="1" dirty="0" smtClean="0">
                <a:solidFill>
                  <a:schemeClr val="bg1"/>
                </a:solidFill>
              </a:rPr>
              <a:t> </a:t>
            </a:r>
            <a:r>
              <a:rPr lang="en-US" sz="2000" b="1" dirty="0" err="1" smtClean="0">
                <a:solidFill>
                  <a:schemeClr val="bg1"/>
                </a:solidFill>
              </a:rPr>
              <a:t>Perselisihan</a:t>
            </a:r>
            <a:r>
              <a:rPr lang="en-US" sz="2000" b="1" dirty="0" smtClean="0">
                <a:solidFill>
                  <a:schemeClr val="bg1"/>
                </a:solidFill>
              </a:rPr>
              <a:t> </a:t>
            </a:r>
            <a:r>
              <a:rPr lang="en-US" sz="2000" b="1" dirty="0" err="1" smtClean="0">
                <a:solidFill>
                  <a:schemeClr val="bg1"/>
                </a:solidFill>
              </a:rPr>
              <a:t>Perburuhan</a:t>
            </a:r>
            <a:r>
              <a:rPr lang="en-US" sz="2000" b="1" dirty="0" smtClean="0">
                <a:solidFill>
                  <a:schemeClr val="bg1"/>
                </a:solidFill>
              </a:rPr>
              <a:t> </a:t>
            </a:r>
            <a:r>
              <a:rPr lang="en-US" sz="2000" b="1" dirty="0" err="1" smtClean="0">
                <a:solidFill>
                  <a:schemeClr val="bg1"/>
                </a:solidFill>
              </a:rPr>
              <a:t>Tinkat</a:t>
            </a:r>
            <a:r>
              <a:rPr lang="en-US" sz="2000" b="1" dirty="0" smtClean="0">
                <a:solidFill>
                  <a:schemeClr val="bg1"/>
                </a:solidFill>
              </a:rPr>
              <a:t> Daerah (P4D) </a:t>
            </a:r>
            <a:r>
              <a:rPr lang="en-US" sz="2000" b="1" dirty="0" err="1" smtClean="0">
                <a:solidFill>
                  <a:schemeClr val="bg1"/>
                </a:solidFill>
              </a:rPr>
              <a:t>atau</a:t>
            </a:r>
            <a:r>
              <a:rPr lang="en-US" sz="2000" b="1" dirty="0" smtClean="0">
                <a:solidFill>
                  <a:schemeClr val="bg1"/>
                </a:solidFill>
              </a:rPr>
              <a:t> </a:t>
            </a:r>
            <a:r>
              <a:rPr lang="en-US" sz="2000" b="1" dirty="0" err="1" smtClean="0">
                <a:solidFill>
                  <a:schemeClr val="bg1"/>
                </a:solidFill>
              </a:rPr>
              <a:t>tingkap</a:t>
            </a:r>
            <a:r>
              <a:rPr lang="en-US" sz="2000" b="1" dirty="0" smtClean="0">
                <a:solidFill>
                  <a:schemeClr val="bg1"/>
                </a:solidFill>
              </a:rPr>
              <a:t> </a:t>
            </a:r>
            <a:r>
              <a:rPr lang="en-US" sz="2000" b="1" dirty="0" err="1" smtClean="0">
                <a:solidFill>
                  <a:schemeClr val="bg1"/>
                </a:solidFill>
              </a:rPr>
              <a:t>pusat</a:t>
            </a:r>
            <a:r>
              <a:rPr lang="en-US" sz="2000" b="1" dirty="0" smtClean="0">
                <a:solidFill>
                  <a:schemeClr val="bg1"/>
                </a:solidFill>
              </a:rPr>
              <a:t>  (P4P) </a:t>
            </a:r>
            <a:r>
              <a:rPr lang="en-US" sz="2000" b="1" dirty="0" err="1" smtClean="0">
                <a:solidFill>
                  <a:schemeClr val="bg1"/>
                </a:solidFill>
              </a:rPr>
              <a:t>bilamana</a:t>
            </a:r>
            <a:r>
              <a:rPr lang="en-US" sz="2000" b="1" dirty="0" smtClean="0">
                <a:solidFill>
                  <a:schemeClr val="bg1"/>
                </a:solidFill>
              </a:rPr>
              <a:t> </a:t>
            </a:r>
          </a:p>
          <a:p>
            <a:pPr marL="457200" indent="-457200">
              <a:buNone/>
            </a:pPr>
            <a:r>
              <a:rPr lang="en-US" sz="2000" b="1" dirty="0" err="1" smtClean="0">
                <a:solidFill>
                  <a:schemeClr val="bg1"/>
                </a:solidFill>
              </a:rPr>
              <a:t>tingkat</a:t>
            </a:r>
            <a:r>
              <a:rPr lang="en-US" sz="2000" b="1" dirty="0" smtClean="0">
                <a:solidFill>
                  <a:schemeClr val="bg1"/>
                </a:solidFill>
              </a:rPr>
              <a:t> Daerah </a:t>
            </a:r>
            <a:r>
              <a:rPr lang="en-US" sz="2000" b="1" dirty="0" err="1" smtClean="0">
                <a:solidFill>
                  <a:schemeClr val="bg1"/>
                </a:solidFill>
              </a:rPr>
              <a:t>tidak</a:t>
            </a:r>
            <a:r>
              <a:rPr lang="en-US" sz="2000" b="1" dirty="0" smtClean="0">
                <a:solidFill>
                  <a:schemeClr val="bg1"/>
                </a:solidFill>
              </a:rPr>
              <a:t> </a:t>
            </a:r>
            <a:r>
              <a:rPr lang="en-US" sz="2000" b="1" dirty="0" err="1" smtClean="0">
                <a:solidFill>
                  <a:schemeClr val="bg1"/>
                </a:solidFill>
              </a:rPr>
              <a:t>mampu</a:t>
            </a:r>
            <a:r>
              <a:rPr lang="en-US" sz="2000" b="1" dirty="0" smtClean="0">
                <a:solidFill>
                  <a:schemeClr val="bg1"/>
                </a:solidFill>
              </a:rPr>
              <a:t> menyelesaikannya.5. </a:t>
            </a:r>
            <a:r>
              <a:rPr lang="en-US" sz="2000" b="1" dirty="0" err="1" smtClean="0">
                <a:solidFill>
                  <a:schemeClr val="bg1"/>
                </a:solidFill>
              </a:rPr>
              <a:t>Dilakukan</a:t>
            </a:r>
            <a:r>
              <a:rPr lang="en-US" sz="2000" b="1" dirty="0" smtClean="0">
                <a:solidFill>
                  <a:schemeClr val="bg1"/>
                </a:solidFill>
              </a:rPr>
              <a:t> </a:t>
            </a:r>
            <a:r>
              <a:rPr lang="en-US" sz="2000" b="1" dirty="0" err="1" smtClean="0">
                <a:solidFill>
                  <a:schemeClr val="bg1"/>
                </a:solidFill>
              </a:rPr>
              <a:t>oleh</a:t>
            </a:r>
            <a:r>
              <a:rPr lang="en-US" sz="2000" b="1" dirty="0" smtClean="0">
                <a:solidFill>
                  <a:schemeClr val="bg1"/>
                </a:solidFill>
              </a:rPr>
              <a:t> </a:t>
            </a:r>
            <a:r>
              <a:rPr lang="en-US" sz="2000" b="1" dirty="0" err="1" smtClean="0">
                <a:solidFill>
                  <a:schemeClr val="bg1"/>
                </a:solidFill>
              </a:rPr>
              <a:t>dewan</a:t>
            </a:r>
            <a:r>
              <a:rPr lang="en-US" sz="2000" b="1" dirty="0" smtClean="0">
                <a:solidFill>
                  <a:schemeClr val="bg1"/>
                </a:solidFill>
              </a:rPr>
              <a:t> </a:t>
            </a:r>
            <a:r>
              <a:rPr lang="en-US" sz="2000" b="1" dirty="0" err="1" smtClean="0">
                <a:solidFill>
                  <a:schemeClr val="bg1"/>
                </a:solidFill>
              </a:rPr>
              <a:t>abritase</a:t>
            </a:r>
            <a:endParaRPr lang="en-US" sz="2000" b="1" dirty="0" smtClean="0">
              <a:solidFill>
                <a:schemeClr val="bg1"/>
              </a:solidFill>
            </a:endParaRPr>
          </a:p>
          <a:p>
            <a:pPr marL="457200" indent="-457200">
              <a:buNone/>
            </a:pPr>
            <a:r>
              <a:rPr lang="en-US" sz="2000" b="1" dirty="0" smtClean="0">
                <a:solidFill>
                  <a:schemeClr val="bg1"/>
                </a:solidFill>
              </a:rPr>
              <a:t>  (</a:t>
            </a:r>
            <a:r>
              <a:rPr lang="en-US" sz="2000" b="1" dirty="0" err="1" smtClean="0">
                <a:solidFill>
                  <a:schemeClr val="bg1"/>
                </a:solidFill>
              </a:rPr>
              <a:t>segala</a:t>
            </a:r>
            <a:r>
              <a:rPr lang="en-US" sz="2000" b="1" dirty="0" smtClean="0">
                <a:solidFill>
                  <a:schemeClr val="bg1"/>
                </a:solidFill>
              </a:rPr>
              <a:t> </a:t>
            </a:r>
            <a:r>
              <a:rPr lang="en-US" sz="2000" b="1" dirty="0" err="1" smtClean="0">
                <a:solidFill>
                  <a:schemeClr val="bg1"/>
                </a:solidFill>
              </a:rPr>
              <a:t>keputusan</a:t>
            </a:r>
            <a:r>
              <a:rPr lang="en-US" sz="2000" b="1" dirty="0" smtClean="0">
                <a:solidFill>
                  <a:schemeClr val="bg1"/>
                </a:solidFill>
              </a:rPr>
              <a:t> yang </a:t>
            </a:r>
            <a:r>
              <a:rPr lang="en-US" sz="2000" b="1" dirty="0" err="1" smtClean="0">
                <a:solidFill>
                  <a:schemeClr val="bg1"/>
                </a:solidFill>
              </a:rPr>
              <a:t>diambil</a:t>
            </a:r>
            <a:r>
              <a:rPr lang="en-US" sz="2000" b="1" dirty="0" smtClean="0">
                <a:solidFill>
                  <a:schemeClr val="bg1"/>
                </a:solidFill>
              </a:rPr>
              <a:t> </a:t>
            </a:r>
            <a:r>
              <a:rPr lang="en-US" sz="2000" b="1" dirty="0" err="1" smtClean="0">
                <a:solidFill>
                  <a:schemeClr val="bg1"/>
                </a:solidFill>
              </a:rPr>
              <a:t>oleh</a:t>
            </a:r>
            <a:r>
              <a:rPr lang="en-US" sz="2000" b="1" dirty="0" smtClean="0">
                <a:solidFill>
                  <a:schemeClr val="bg1"/>
                </a:solidFill>
              </a:rPr>
              <a:t> </a:t>
            </a:r>
            <a:r>
              <a:rPr lang="en-US" sz="2000" b="1" dirty="0" err="1" smtClean="0">
                <a:solidFill>
                  <a:schemeClr val="bg1"/>
                </a:solidFill>
              </a:rPr>
              <a:t>dewan</a:t>
            </a:r>
            <a:r>
              <a:rPr lang="en-US" sz="2000" b="1" dirty="0" smtClean="0">
                <a:solidFill>
                  <a:schemeClr val="bg1"/>
                </a:solidFill>
              </a:rPr>
              <a:t> </a:t>
            </a:r>
            <a:r>
              <a:rPr lang="en-US" sz="2000" b="1" dirty="0" err="1" smtClean="0">
                <a:solidFill>
                  <a:schemeClr val="bg1"/>
                </a:solidFill>
              </a:rPr>
              <a:t>ini</a:t>
            </a:r>
            <a:r>
              <a:rPr lang="en-US" sz="2000" b="1" dirty="0" smtClean="0">
                <a:solidFill>
                  <a:schemeClr val="bg1"/>
                </a:solidFill>
              </a:rPr>
              <a:t> , </a:t>
            </a:r>
            <a:r>
              <a:rPr lang="en-US" sz="2000" b="1" dirty="0" err="1" smtClean="0">
                <a:solidFill>
                  <a:schemeClr val="bg1"/>
                </a:solidFill>
              </a:rPr>
              <a:t>mempunyai</a:t>
            </a:r>
            <a:r>
              <a:rPr lang="en-US" sz="2000" b="1" dirty="0" smtClean="0">
                <a:solidFill>
                  <a:schemeClr val="bg1"/>
                </a:solidFill>
              </a:rPr>
              <a:t> </a:t>
            </a:r>
            <a:r>
              <a:rPr lang="en-US" sz="2000" b="1" dirty="0" err="1" smtClean="0">
                <a:solidFill>
                  <a:schemeClr val="bg1"/>
                </a:solidFill>
              </a:rPr>
              <a:t>kekuatan</a:t>
            </a:r>
            <a:r>
              <a:rPr lang="en-US" sz="2000" b="1" dirty="0" smtClean="0">
                <a:solidFill>
                  <a:schemeClr val="bg1"/>
                </a:solidFill>
              </a:rPr>
              <a:t> </a:t>
            </a:r>
            <a:r>
              <a:rPr lang="en-US" sz="2000" b="1" dirty="0" err="1" smtClean="0">
                <a:solidFill>
                  <a:schemeClr val="bg1"/>
                </a:solidFill>
              </a:rPr>
              <a:t>hukum</a:t>
            </a:r>
            <a:r>
              <a:rPr lang="en-US" sz="2000" b="1" dirty="0" smtClean="0">
                <a:solidFill>
                  <a:schemeClr val="bg1"/>
                </a:solidFill>
              </a:rPr>
              <a:t> yang </a:t>
            </a:r>
          </a:p>
          <a:p>
            <a:pPr marL="457200" indent="-457200">
              <a:buNone/>
            </a:pPr>
            <a:r>
              <a:rPr lang="en-US" sz="2000" b="1" dirty="0" err="1" smtClean="0">
                <a:solidFill>
                  <a:schemeClr val="bg1"/>
                </a:solidFill>
              </a:rPr>
              <a:t>bersipat</a:t>
            </a:r>
            <a:r>
              <a:rPr lang="en-US" sz="2000" b="1" dirty="0" smtClean="0">
                <a:solidFill>
                  <a:schemeClr val="bg1"/>
                </a:solidFill>
              </a:rPr>
              <a:t> </a:t>
            </a:r>
            <a:r>
              <a:rPr lang="en-US" sz="2000" b="1" dirty="0" err="1" smtClean="0">
                <a:solidFill>
                  <a:schemeClr val="bg1"/>
                </a:solidFill>
              </a:rPr>
              <a:t>mengikat</a:t>
            </a:r>
            <a:r>
              <a:rPr lang="en-US" sz="2000" b="1" dirty="0" smtClean="0">
                <a:solidFill>
                  <a:schemeClr val="bg1"/>
                </a:solidFill>
              </a:rPr>
              <a:t> </a:t>
            </a:r>
            <a:r>
              <a:rPr lang="en-US" sz="2000" b="1" dirty="0" err="1" smtClean="0">
                <a:solidFill>
                  <a:schemeClr val="bg1"/>
                </a:solidFill>
              </a:rPr>
              <a:t>kedua</a:t>
            </a:r>
            <a:r>
              <a:rPr lang="en-US" sz="2000" b="1" dirty="0" smtClean="0">
                <a:solidFill>
                  <a:schemeClr val="bg1"/>
                </a:solidFill>
              </a:rPr>
              <a:t> </a:t>
            </a:r>
            <a:r>
              <a:rPr lang="en-US" sz="2000" b="1" dirty="0" err="1" smtClean="0">
                <a:solidFill>
                  <a:schemeClr val="bg1"/>
                </a:solidFill>
              </a:rPr>
              <a:t>belah</a:t>
            </a:r>
            <a:r>
              <a:rPr lang="en-US" sz="2000" b="1" dirty="0" smtClean="0">
                <a:solidFill>
                  <a:schemeClr val="bg1"/>
                </a:solidFill>
              </a:rPr>
              <a:t> </a:t>
            </a:r>
            <a:r>
              <a:rPr lang="en-US" sz="2000" b="1" dirty="0" err="1" smtClean="0">
                <a:solidFill>
                  <a:schemeClr val="bg1"/>
                </a:solidFill>
              </a:rPr>
              <a:t>pihak</a:t>
            </a:r>
            <a:r>
              <a:rPr lang="en-US" sz="2000" b="1" dirty="0" smtClean="0">
                <a:solidFill>
                  <a:schemeClr val="bg1"/>
                </a:solidFill>
              </a:rPr>
              <a:t>. </a:t>
            </a:r>
          </a:p>
          <a:p>
            <a:pPr marL="457200" indent="-457200">
              <a:buNone/>
            </a:pPr>
            <a:endParaRPr lang="en-US" sz="2000" b="1" dirty="0"/>
          </a:p>
        </p:txBody>
      </p:sp>
    </p:spTree>
  </p:cSld>
  <p:clrMapOvr>
    <a:masterClrMapping/>
  </p:clrMapOvr>
  <p:transition spd="med">
    <p:circle/>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0" presetClass="entr" presetSubtype="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edge">
                                      <p:cBhvr>
                                        <p:cTn id="12" dur="2000"/>
                                        <p:tgtEl>
                                          <p:spTgt spid="3">
                                            <p:bg/>
                                          </p:spTgt>
                                        </p:tgtEl>
                                      </p:cBhvr>
                                    </p:animEffect>
                                  </p:childTnLst>
                                </p:cTn>
                              </p:par>
                            </p:childTnLst>
                          </p:cTn>
                        </p:par>
                        <p:par>
                          <p:cTn id="13" fill="hold">
                            <p:stCondLst>
                              <p:cond delay="2500"/>
                            </p:stCondLst>
                            <p:childTnLst>
                              <p:par>
                                <p:cTn id="14" presetID="2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edge">
                                      <p:cBhvr>
                                        <p:cTn id="16" dur="2000"/>
                                        <p:tgtEl>
                                          <p:spTgt spid="3">
                                            <p:txEl>
                                              <p:pRg st="0" end="0"/>
                                            </p:txEl>
                                          </p:spTgt>
                                        </p:tgtEl>
                                      </p:cBhvr>
                                    </p:animEffect>
                                  </p:childTnLst>
                                </p:cTn>
                              </p:par>
                            </p:childTnLst>
                          </p:cTn>
                        </p:par>
                        <p:par>
                          <p:cTn id="17" fill="hold">
                            <p:stCondLst>
                              <p:cond delay="4500"/>
                            </p:stCondLst>
                            <p:childTnLst>
                              <p:par>
                                <p:cTn id="18" presetID="20"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edge">
                                      <p:cBhvr>
                                        <p:cTn id="20" dur="2000"/>
                                        <p:tgtEl>
                                          <p:spTgt spid="3">
                                            <p:txEl>
                                              <p:pRg st="1" end="1"/>
                                            </p:txEl>
                                          </p:spTgt>
                                        </p:tgtEl>
                                      </p:cBhvr>
                                    </p:animEffect>
                                  </p:childTnLst>
                                </p:cTn>
                              </p:par>
                            </p:childTnLst>
                          </p:cTn>
                        </p:par>
                        <p:par>
                          <p:cTn id="21" fill="hold">
                            <p:stCondLst>
                              <p:cond delay="6500"/>
                            </p:stCondLst>
                            <p:childTnLst>
                              <p:par>
                                <p:cTn id="22" presetID="20"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edge">
                                      <p:cBhvr>
                                        <p:cTn id="24" dur="2000"/>
                                        <p:tgtEl>
                                          <p:spTgt spid="3">
                                            <p:txEl>
                                              <p:pRg st="2" end="2"/>
                                            </p:txEl>
                                          </p:spTgt>
                                        </p:tgtEl>
                                      </p:cBhvr>
                                    </p:animEffect>
                                  </p:childTnLst>
                                </p:cTn>
                              </p:par>
                            </p:childTnLst>
                          </p:cTn>
                        </p:par>
                        <p:par>
                          <p:cTn id="25" fill="hold">
                            <p:stCondLst>
                              <p:cond delay="8500"/>
                            </p:stCondLst>
                            <p:childTnLst>
                              <p:par>
                                <p:cTn id="26" presetID="20"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edge">
                                      <p:cBhvr>
                                        <p:cTn id="28" dur="2000"/>
                                        <p:tgtEl>
                                          <p:spTgt spid="3">
                                            <p:txEl>
                                              <p:pRg st="3" end="3"/>
                                            </p:txEl>
                                          </p:spTgt>
                                        </p:tgtEl>
                                      </p:cBhvr>
                                    </p:animEffect>
                                  </p:childTnLst>
                                </p:cTn>
                              </p:par>
                            </p:childTnLst>
                          </p:cTn>
                        </p:par>
                        <p:par>
                          <p:cTn id="29" fill="hold">
                            <p:stCondLst>
                              <p:cond delay="10500"/>
                            </p:stCondLst>
                            <p:childTnLst>
                              <p:par>
                                <p:cTn id="30" presetID="20" presetClass="entr" presetSubtype="0"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edge">
                                      <p:cBhvr>
                                        <p:cTn id="32" dur="2000"/>
                                        <p:tgtEl>
                                          <p:spTgt spid="3">
                                            <p:txEl>
                                              <p:pRg st="4" end="4"/>
                                            </p:txEl>
                                          </p:spTgt>
                                        </p:tgtEl>
                                      </p:cBhvr>
                                    </p:animEffect>
                                  </p:childTnLst>
                                </p:cTn>
                              </p:par>
                            </p:childTnLst>
                          </p:cTn>
                        </p:par>
                        <p:par>
                          <p:cTn id="33" fill="hold">
                            <p:stCondLst>
                              <p:cond delay="12500"/>
                            </p:stCondLst>
                            <p:childTnLst>
                              <p:par>
                                <p:cTn id="34" presetID="20" presetClass="entr" presetSubtype="0"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edge">
                                      <p:cBhvr>
                                        <p:cTn id="36" dur="2000"/>
                                        <p:tgtEl>
                                          <p:spTgt spid="3">
                                            <p:txEl>
                                              <p:pRg st="5" end="5"/>
                                            </p:txEl>
                                          </p:spTgt>
                                        </p:tgtEl>
                                      </p:cBhvr>
                                    </p:animEffect>
                                  </p:childTnLst>
                                </p:cTn>
                              </p:par>
                            </p:childTnLst>
                          </p:cTn>
                        </p:par>
                        <p:par>
                          <p:cTn id="37" fill="hold">
                            <p:stCondLst>
                              <p:cond delay="14500"/>
                            </p:stCondLst>
                            <p:childTnLst>
                              <p:par>
                                <p:cTn id="38" presetID="20"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edge">
                                      <p:cBhvr>
                                        <p:cTn id="40" dur="2000"/>
                                        <p:tgtEl>
                                          <p:spTgt spid="3">
                                            <p:txEl>
                                              <p:pRg st="7" end="7"/>
                                            </p:txEl>
                                          </p:spTgt>
                                        </p:tgtEl>
                                      </p:cBhvr>
                                    </p:animEffect>
                                  </p:childTnLst>
                                </p:cTn>
                              </p:par>
                            </p:childTnLst>
                          </p:cTn>
                        </p:par>
                        <p:par>
                          <p:cTn id="41" fill="hold">
                            <p:stCondLst>
                              <p:cond delay="16500"/>
                            </p:stCondLst>
                            <p:childTnLst>
                              <p:par>
                                <p:cTn id="42" presetID="20" presetClass="entr" presetSubtype="0" fill="hold" grpId="0" nodeType="after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wedge">
                                      <p:cBhvr>
                                        <p:cTn id="44" dur="2000"/>
                                        <p:tgtEl>
                                          <p:spTgt spid="3">
                                            <p:txEl>
                                              <p:pRg st="8" end="8"/>
                                            </p:txEl>
                                          </p:spTgt>
                                        </p:tgtEl>
                                      </p:cBhvr>
                                    </p:animEffect>
                                  </p:childTnLst>
                                </p:cTn>
                              </p:par>
                            </p:childTnLst>
                          </p:cTn>
                        </p:par>
                        <p:par>
                          <p:cTn id="45" fill="hold">
                            <p:stCondLst>
                              <p:cond delay="18500"/>
                            </p:stCondLst>
                            <p:childTnLst>
                              <p:par>
                                <p:cTn id="46" presetID="20" presetClass="entr" presetSubtype="0" fill="hold" grpId="0" nodeType="after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wedge">
                                      <p:cBhvr>
                                        <p:cTn id="48" dur="2000"/>
                                        <p:tgtEl>
                                          <p:spTgt spid="3">
                                            <p:txEl>
                                              <p:pRg st="9" end="9"/>
                                            </p:txEl>
                                          </p:spTgt>
                                        </p:tgtEl>
                                      </p:cBhvr>
                                    </p:animEffect>
                                  </p:childTnLst>
                                </p:cTn>
                              </p:par>
                            </p:childTnLst>
                          </p:cTn>
                        </p:par>
                        <p:par>
                          <p:cTn id="49" fill="hold">
                            <p:stCondLst>
                              <p:cond delay="20500"/>
                            </p:stCondLst>
                            <p:childTnLst>
                              <p:par>
                                <p:cTn id="50" presetID="20" presetClass="entr" presetSubtype="0" fill="hold" grpId="0" nodeType="after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edge">
                                      <p:cBhvr>
                                        <p:cTn id="52" dur="2000"/>
                                        <p:tgtEl>
                                          <p:spTgt spid="3">
                                            <p:txEl>
                                              <p:pRg st="10" end="10"/>
                                            </p:txEl>
                                          </p:spTgt>
                                        </p:tgtEl>
                                      </p:cBhvr>
                                    </p:animEffect>
                                  </p:childTnLst>
                                </p:cTn>
                              </p:par>
                            </p:childTnLst>
                          </p:cTn>
                        </p:par>
                        <p:par>
                          <p:cTn id="53" fill="hold">
                            <p:stCondLst>
                              <p:cond delay="22500"/>
                            </p:stCondLst>
                            <p:childTnLst>
                              <p:par>
                                <p:cTn id="54" presetID="20" presetClass="entr" presetSubtype="0" fill="hold" grpId="0" nodeType="after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wedge">
                                      <p:cBhvr>
                                        <p:cTn id="56" dur="2000"/>
                                        <p:tgtEl>
                                          <p:spTgt spid="3">
                                            <p:txEl>
                                              <p:pRg st="11" end="11"/>
                                            </p:txEl>
                                          </p:spTgt>
                                        </p:tgtEl>
                                      </p:cBhvr>
                                    </p:animEffect>
                                  </p:childTnLst>
                                </p:cTn>
                              </p:par>
                            </p:childTnLst>
                          </p:cTn>
                        </p:par>
                        <p:par>
                          <p:cTn id="57" fill="hold">
                            <p:stCondLst>
                              <p:cond delay="24500"/>
                            </p:stCondLst>
                            <p:childTnLst>
                              <p:par>
                                <p:cTn id="58" presetID="20" presetClass="entr" presetSubtype="0" fill="hold" grpId="0" nodeType="afterEffect">
                                  <p:stCondLst>
                                    <p:cond delay="0"/>
                                  </p:stCondLst>
                                  <p:childTnLst>
                                    <p:set>
                                      <p:cBhvr>
                                        <p:cTn id="59" dur="1" fill="hold">
                                          <p:stCondLst>
                                            <p:cond delay="0"/>
                                          </p:stCondLst>
                                        </p:cTn>
                                        <p:tgtEl>
                                          <p:spTgt spid="3">
                                            <p:txEl>
                                              <p:pRg st="12" end="12"/>
                                            </p:txEl>
                                          </p:spTgt>
                                        </p:tgtEl>
                                        <p:attrNameLst>
                                          <p:attrName>style.visibility</p:attrName>
                                        </p:attrNameLst>
                                      </p:cBhvr>
                                      <p:to>
                                        <p:strVal val="visible"/>
                                      </p:to>
                                    </p:set>
                                    <p:animEffect transition="in" filter="wedge">
                                      <p:cBhvr>
                                        <p:cTn id="60" dur="2000"/>
                                        <p:tgtEl>
                                          <p:spTgt spid="3">
                                            <p:txEl>
                                              <p:pRg st="12" end="12"/>
                                            </p:txEl>
                                          </p:spTgt>
                                        </p:tgtEl>
                                      </p:cBhvr>
                                    </p:animEffect>
                                  </p:childTnLst>
                                </p:cTn>
                              </p:par>
                            </p:childTnLst>
                          </p:cTn>
                        </p:par>
                        <p:par>
                          <p:cTn id="61" fill="hold">
                            <p:stCondLst>
                              <p:cond delay="26500"/>
                            </p:stCondLst>
                            <p:childTnLst>
                              <p:par>
                                <p:cTn id="62" presetID="20" presetClass="entr" presetSubtype="0" fill="hold" grpId="0" nodeType="afterEffect">
                                  <p:stCondLst>
                                    <p:cond delay="0"/>
                                  </p:stCondLst>
                                  <p:childTnLst>
                                    <p:set>
                                      <p:cBhvr>
                                        <p:cTn id="63" dur="1" fill="hold">
                                          <p:stCondLst>
                                            <p:cond delay="0"/>
                                          </p:stCondLst>
                                        </p:cTn>
                                        <p:tgtEl>
                                          <p:spTgt spid="3">
                                            <p:txEl>
                                              <p:pRg st="13" end="13"/>
                                            </p:txEl>
                                          </p:spTgt>
                                        </p:tgtEl>
                                        <p:attrNameLst>
                                          <p:attrName>style.visibility</p:attrName>
                                        </p:attrNameLst>
                                      </p:cBhvr>
                                      <p:to>
                                        <p:strVal val="visible"/>
                                      </p:to>
                                    </p:set>
                                    <p:animEffect transition="in" filter="wedge">
                                      <p:cBhvr>
                                        <p:cTn id="64" dur="2000"/>
                                        <p:tgtEl>
                                          <p:spTgt spid="3">
                                            <p:txEl>
                                              <p:pRg st="13" end="13"/>
                                            </p:txEl>
                                          </p:spTgt>
                                        </p:tgtEl>
                                      </p:cBhvr>
                                    </p:animEffect>
                                  </p:childTnLst>
                                </p:cTn>
                              </p:par>
                            </p:childTnLst>
                          </p:cTn>
                        </p:par>
                        <p:par>
                          <p:cTn id="65" fill="hold">
                            <p:stCondLst>
                              <p:cond delay="28500"/>
                            </p:stCondLst>
                            <p:childTnLst>
                              <p:par>
                                <p:cTn id="66" presetID="20" presetClass="entr" presetSubtype="0" fill="hold" grpId="0" nodeType="afterEffect">
                                  <p:stCondLst>
                                    <p:cond delay="0"/>
                                  </p:stCondLst>
                                  <p:childTnLst>
                                    <p:set>
                                      <p:cBhvr>
                                        <p:cTn id="67" dur="1" fill="hold">
                                          <p:stCondLst>
                                            <p:cond delay="0"/>
                                          </p:stCondLst>
                                        </p:cTn>
                                        <p:tgtEl>
                                          <p:spTgt spid="3">
                                            <p:txEl>
                                              <p:pRg st="14" end="14"/>
                                            </p:txEl>
                                          </p:spTgt>
                                        </p:tgtEl>
                                        <p:attrNameLst>
                                          <p:attrName>style.visibility</p:attrName>
                                        </p:attrNameLst>
                                      </p:cBhvr>
                                      <p:to>
                                        <p:strVal val="visible"/>
                                      </p:to>
                                    </p:set>
                                    <p:animEffect transition="in" filter="wedge">
                                      <p:cBhvr>
                                        <p:cTn id="68"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368280"/>
          </a:xfrm>
          <a:solidFill>
            <a:schemeClr val="accent3"/>
          </a:solidFill>
        </p:spPr>
        <p:txBody>
          <a:bodyPr>
            <a:noAutofit/>
          </a:bodyPr>
          <a:lstStyle/>
          <a:p>
            <a:pPr algn="l"/>
            <a:r>
              <a:rPr lang="en-US" sz="2000" b="1" dirty="0" err="1" smtClean="0">
                <a:solidFill>
                  <a:schemeClr val="bg1"/>
                </a:solidFill>
              </a:rPr>
              <a:t>Perantara</a:t>
            </a:r>
            <a:r>
              <a:rPr lang="en-US" sz="2000" b="1" dirty="0" smtClean="0">
                <a:solidFill>
                  <a:schemeClr val="bg1"/>
                </a:solidFill>
              </a:rPr>
              <a:t> </a:t>
            </a:r>
            <a:r>
              <a:rPr lang="en-US" sz="2000" b="1" dirty="0" err="1" smtClean="0">
                <a:solidFill>
                  <a:schemeClr val="bg1"/>
                </a:solidFill>
              </a:rPr>
              <a:t>Dalam</a:t>
            </a:r>
            <a:r>
              <a:rPr lang="en-US" sz="2000" b="1" dirty="0" smtClean="0">
                <a:solidFill>
                  <a:schemeClr val="bg1"/>
                </a:solidFill>
              </a:rPr>
              <a:t> </a:t>
            </a:r>
            <a:r>
              <a:rPr lang="en-US" sz="2000" b="1" dirty="0" err="1" smtClean="0">
                <a:solidFill>
                  <a:schemeClr val="bg1"/>
                </a:solidFill>
              </a:rPr>
              <a:t>Pemecahan</a:t>
            </a:r>
            <a:r>
              <a:rPr lang="en-US" sz="2000" b="1" dirty="0" smtClean="0">
                <a:solidFill>
                  <a:schemeClr val="bg1"/>
                </a:solidFill>
              </a:rPr>
              <a:t> </a:t>
            </a:r>
            <a:r>
              <a:rPr lang="en-US" sz="2000" b="1" dirty="0" err="1" smtClean="0">
                <a:solidFill>
                  <a:schemeClr val="bg1"/>
                </a:solidFill>
              </a:rPr>
              <a:t>Komplik</a:t>
            </a:r>
            <a:r>
              <a:rPr lang="en-US" sz="2000" b="1" dirty="0" smtClean="0">
                <a:solidFill>
                  <a:schemeClr val="bg1"/>
                </a:solidFill>
              </a:rPr>
              <a:t> :</a:t>
            </a:r>
            <a:endParaRPr lang="en-US" sz="2000" b="1" dirty="0">
              <a:solidFill>
                <a:schemeClr val="bg1"/>
              </a:solidFill>
            </a:endParaRPr>
          </a:p>
        </p:txBody>
      </p:sp>
      <p:sp>
        <p:nvSpPr>
          <p:cNvPr id="3" name="Content Placeholder 2"/>
          <p:cNvSpPr>
            <a:spLocks noGrp="1"/>
          </p:cNvSpPr>
          <p:nvPr>
            <p:ph idx="1"/>
          </p:nvPr>
        </p:nvSpPr>
        <p:spPr>
          <a:xfrm>
            <a:off x="0" y="476672"/>
            <a:ext cx="9144000" cy="6381328"/>
          </a:xfrm>
          <a:solidFill>
            <a:schemeClr val="accent3">
              <a:lumMod val="50000"/>
            </a:schemeClr>
          </a:solidFill>
        </p:spPr>
        <p:txBody>
          <a:bodyPr>
            <a:normAutofit/>
          </a:bodyPr>
          <a:lstStyle/>
          <a:p>
            <a:pPr>
              <a:buNone/>
            </a:pPr>
            <a:r>
              <a:rPr lang="en-US" sz="2000" b="1" dirty="0" err="1" smtClean="0">
                <a:solidFill>
                  <a:schemeClr val="bg1"/>
                </a:solidFill>
              </a:rPr>
              <a:t>Tiga</a:t>
            </a:r>
            <a:r>
              <a:rPr lang="en-US" sz="2000" b="1" dirty="0" smtClean="0">
                <a:solidFill>
                  <a:schemeClr val="bg1"/>
                </a:solidFill>
              </a:rPr>
              <a:t> </a:t>
            </a:r>
            <a:r>
              <a:rPr lang="en-US" sz="2000" b="1" dirty="0" err="1" smtClean="0">
                <a:solidFill>
                  <a:schemeClr val="bg1"/>
                </a:solidFill>
              </a:rPr>
              <a:t>macam</a:t>
            </a:r>
            <a:r>
              <a:rPr lang="en-US" sz="2000" b="1" dirty="0" smtClean="0">
                <a:solidFill>
                  <a:schemeClr val="bg1"/>
                </a:solidFill>
              </a:rPr>
              <a:t> </a:t>
            </a:r>
            <a:r>
              <a:rPr lang="en-US" sz="2000" b="1" dirty="0" err="1" smtClean="0">
                <a:solidFill>
                  <a:schemeClr val="bg1"/>
                </a:solidFill>
              </a:rPr>
              <a:t>cara</a:t>
            </a:r>
            <a:r>
              <a:rPr lang="en-US" sz="2000" b="1" dirty="0" smtClean="0">
                <a:solidFill>
                  <a:schemeClr val="bg1"/>
                </a:solidFill>
              </a:rPr>
              <a:t> </a:t>
            </a:r>
            <a:r>
              <a:rPr lang="en-US" sz="2000" b="1" dirty="0" err="1" smtClean="0">
                <a:solidFill>
                  <a:schemeClr val="bg1"/>
                </a:solidFill>
              </a:rPr>
              <a:t>pemecahan</a:t>
            </a:r>
            <a:r>
              <a:rPr lang="en-US" sz="2000" b="1" dirty="0" smtClean="0">
                <a:solidFill>
                  <a:schemeClr val="bg1"/>
                </a:solidFill>
              </a:rPr>
              <a:t> </a:t>
            </a:r>
            <a:r>
              <a:rPr lang="en-US" sz="2000" b="1" dirty="0" err="1" smtClean="0">
                <a:solidFill>
                  <a:schemeClr val="bg1"/>
                </a:solidFill>
              </a:rPr>
              <a:t>konflik</a:t>
            </a:r>
            <a:r>
              <a:rPr lang="en-US" sz="2000" b="1" dirty="0" smtClean="0">
                <a:solidFill>
                  <a:schemeClr val="bg1"/>
                </a:solidFill>
              </a:rPr>
              <a:t> </a:t>
            </a:r>
            <a:r>
              <a:rPr lang="en-US" sz="2000" b="1" dirty="0" err="1" smtClean="0">
                <a:solidFill>
                  <a:schemeClr val="bg1"/>
                </a:solidFill>
              </a:rPr>
              <a:t>dengan</a:t>
            </a:r>
            <a:r>
              <a:rPr lang="en-US" sz="2000" b="1" dirty="0" smtClean="0">
                <a:solidFill>
                  <a:schemeClr val="bg1"/>
                </a:solidFill>
              </a:rPr>
              <a:t> </a:t>
            </a:r>
            <a:r>
              <a:rPr lang="en-US" sz="2000" b="1" dirty="0" err="1" smtClean="0">
                <a:solidFill>
                  <a:schemeClr val="bg1"/>
                </a:solidFill>
              </a:rPr>
              <a:t>menggunakan</a:t>
            </a:r>
            <a:r>
              <a:rPr lang="en-US" sz="2000" b="1" dirty="0" smtClean="0">
                <a:solidFill>
                  <a:schemeClr val="bg1"/>
                </a:solidFill>
              </a:rPr>
              <a:t> </a:t>
            </a:r>
            <a:r>
              <a:rPr lang="en-US" sz="2000" b="1" dirty="0" err="1" smtClean="0">
                <a:solidFill>
                  <a:schemeClr val="bg1"/>
                </a:solidFill>
              </a:rPr>
              <a:t>perantara</a:t>
            </a:r>
            <a:r>
              <a:rPr lang="en-US" sz="2000" b="1" dirty="0" smtClean="0">
                <a:solidFill>
                  <a:schemeClr val="bg1"/>
                </a:solidFill>
              </a:rPr>
              <a:t>, </a:t>
            </a:r>
            <a:r>
              <a:rPr lang="en-US" sz="2000" b="1" dirty="0" err="1" smtClean="0">
                <a:solidFill>
                  <a:schemeClr val="bg1"/>
                </a:solidFill>
              </a:rPr>
              <a:t>yakni</a:t>
            </a:r>
            <a:r>
              <a:rPr lang="en-US" sz="2000" b="1" dirty="0" smtClean="0">
                <a:solidFill>
                  <a:schemeClr val="bg1"/>
                </a:solidFill>
              </a:rPr>
              <a:t> :</a:t>
            </a:r>
          </a:p>
          <a:p>
            <a:pPr marL="457200" indent="-457200">
              <a:buFont typeface="+mj-lt"/>
              <a:buAutoNum type="arabicParenR"/>
            </a:pPr>
            <a:r>
              <a:rPr lang="en-US" sz="2000" b="1" dirty="0" err="1" smtClean="0">
                <a:solidFill>
                  <a:schemeClr val="bg1"/>
                </a:solidFill>
              </a:rPr>
              <a:t>Konsiliasi</a:t>
            </a:r>
            <a:r>
              <a:rPr lang="en-US" sz="2000" b="1" dirty="0" smtClean="0">
                <a:solidFill>
                  <a:schemeClr val="bg1"/>
                </a:solidFill>
              </a:rPr>
              <a:t>  (Usaha </a:t>
            </a:r>
            <a:r>
              <a:rPr lang="en-US" sz="2000" b="1" dirty="0" err="1" smtClean="0">
                <a:solidFill>
                  <a:schemeClr val="bg1"/>
                </a:solidFill>
              </a:rPr>
              <a:t>untuk</a:t>
            </a:r>
            <a:r>
              <a:rPr lang="en-US" sz="2000" b="1" dirty="0" smtClean="0">
                <a:solidFill>
                  <a:schemeClr val="bg1"/>
                </a:solidFill>
              </a:rPr>
              <a:t> </a:t>
            </a:r>
            <a:r>
              <a:rPr lang="en-US" sz="2000" b="1" dirty="0" err="1" smtClean="0">
                <a:solidFill>
                  <a:schemeClr val="bg1"/>
                </a:solidFill>
              </a:rPr>
              <a:t>mempertemukan</a:t>
            </a:r>
            <a:r>
              <a:rPr lang="en-US" sz="2000" b="1" dirty="0" smtClean="0">
                <a:solidFill>
                  <a:schemeClr val="bg1"/>
                </a:solidFill>
              </a:rPr>
              <a:t> </a:t>
            </a:r>
            <a:r>
              <a:rPr lang="en-US" sz="2000" b="1" dirty="0" err="1" smtClean="0">
                <a:solidFill>
                  <a:schemeClr val="bg1"/>
                </a:solidFill>
              </a:rPr>
              <a:t>kedua</a:t>
            </a:r>
            <a:r>
              <a:rPr lang="en-US" sz="2000" b="1" dirty="0" smtClean="0">
                <a:solidFill>
                  <a:schemeClr val="bg1"/>
                </a:solidFill>
              </a:rPr>
              <a:t> </a:t>
            </a:r>
            <a:r>
              <a:rPr lang="en-US" sz="2000" b="1" dirty="0" err="1" smtClean="0">
                <a:solidFill>
                  <a:schemeClr val="bg1"/>
                </a:solidFill>
              </a:rPr>
              <a:t>belah</a:t>
            </a:r>
            <a:r>
              <a:rPr lang="en-US" sz="2000" b="1" dirty="0" smtClean="0">
                <a:solidFill>
                  <a:schemeClr val="bg1"/>
                </a:solidFill>
              </a:rPr>
              <a:t> </a:t>
            </a:r>
            <a:r>
              <a:rPr lang="en-US" sz="2000" b="1" dirty="0" err="1" smtClean="0">
                <a:solidFill>
                  <a:schemeClr val="bg1"/>
                </a:solidFill>
              </a:rPr>
              <a:t>pihak</a:t>
            </a:r>
            <a:r>
              <a:rPr lang="en-US" sz="2000" b="1" dirty="0" smtClean="0">
                <a:solidFill>
                  <a:schemeClr val="bg1"/>
                </a:solidFill>
              </a:rPr>
              <a:t> </a:t>
            </a:r>
            <a:r>
              <a:rPr lang="en-US" sz="2000" b="1" dirty="0" err="1" smtClean="0">
                <a:solidFill>
                  <a:schemeClr val="bg1"/>
                </a:solidFill>
              </a:rPr>
              <a:t>antara</a:t>
            </a:r>
            <a:r>
              <a:rPr lang="en-US" sz="2000" b="1" dirty="0" smtClean="0">
                <a:solidFill>
                  <a:schemeClr val="bg1"/>
                </a:solidFill>
              </a:rPr>
              <a:t> </a:t>
            </a:r>
            <a:r>
              <a:rPr lang="en-US" sz="2000" b="1" dirty="0" err="1" smtClean="0">
                <a:solidFill>
                  <a:schemeClr val="bg1"/>
                </a:solidFill>
              </a:rPr>
              <a:t>buruh</a:t>
            </a:r>
            <a:r>
              <a:rPr lang="en-US" sz="2000" b="1" dirty="0" smtClean="0">
                <a:solidFill>
                  <a:schemeClr val="bg1"/>
                </a:solidFill>
              </a:rPr>
              <a:t> </a:t>
            </a:r>
            <a:r>
              <a:rPr lang="en-US" sz="2000" b="1" dirty="0" err="1" smtClean="0">
                <a:solidFill>
                  <a:schemeClr val="bg1"/>
                </a:solidFill>
              </a:rPr>
              <a:t>dan</a:t>
            </a:r>
            <a:r>
              <a:rPr lang="en-US" sz="2000" b="1" dirty="0" smtClean="0">
                <a:solidFill>
                  <a:schemeClr val="bg1"/>
                </a:solidFill>
              </a:rPr>
              <a:t> </a:t>
            </a:r>
            <a:r>
              <a:rPr lang="en-US" sz="2000" b="1" dirty="0" err="1" smtClean="0">
                <a:solidFill>
                  <a:schemeClr val="bg1"/>
                </a:solidFill>
              </a:rPr>
              <a:t>pengusaha</a:t>
            </a:r>
            <a:r>
              <a:rPr lang="en-US" sz="2000" b="1" dirty="0" smtClean="0">
                <a:solidFill>
                  <a:schemeClr val="bg1"/>
                </a:solidFill>
              </a:rPr>
              <a:t>)</a:t>
            </a:r>
          </a:p>
          <a:p>
            <a:pPr marL="457200" indent="-457200">
              <a:buFont typeface="+mj-lt"/>
              <a:buAutoNum type="arabicParenR"/>
            </a:pPr>
            <a:r>
              <a:rPr lang="en-US" sz="2000" b="1" dirty="0" err="1" smtClean="0">
                <a:solidFill>
                  <a:schemeClr val="bg1"/>
                </a:solidFill>
              </a:rPr>
              <a:t>Mediasai</a:t>
            </a:r>
            <a:r>
              <a:rPr lang="en-US" sz="2000" b="1" dirty="0" smtClean="0">
                <a:solidFill>
                  <a:schemeClr val="bg1"/>
                </a:solidFill>
              </a:rPr>
              <a:t> (</a:t>
            </a:r>
            <a:r>
              <a:rPr lang="en-US" sz="2000" b="1" dirty="0" err="1" smtClean="0">
                <a:solidFill>
                  <a:schemeClr val="bg1"/>
                </a:solidFill>
              </a:rPr>
              <a:t>Pihak</a:t>
            </a:r>
            <a:r>
              <a:rPr lang="en-US" sz="2000" b="1" dirty="0" smtClean="0">
                <a:solidFill>
                  <a:schemeClr val="bg1"/>
                </a:solidFill>
              </a:rPr>
              <a:t> </a:t>
            </a:r>
            <a:r>
              <a:rPr lang="en-US" sz="2000" b="1" dirty="0" err="1" smtClean="0">
                <a:solidFill>
                  <a:schemeClr val="bg1"/>
                </a:solidFill>
              </a:rPr>
              <a:t>ketiga</a:t>
            </a:r>
            <a:r>
              <a:rPr lang="en-US" sz="2000" b="1" dirty="0" smtClean="0">
                <a:solidFill>
                  <a:schemeClr val="bg1"/>
                </a:solidFill>
              </a:rPr>
              <a:t> </a:t>
            </a:r>
            <a:r>
              <a:rPr lang="en-US" sz="2000" b="1" dirty="0" err="1" smtClean="0">
                <a:solidFill>
                  <a:schemeClr val="bg1"/>
                </a:solidFill>
              </a:rPr>
              <a:t>pada</a:t>
            </a:r>
            <a:r>
              <a:rPr lang="en-US" sz="2000" b="1" dirty="0" smtClean="0">
                <a:solidFill>
                  <a:schemeClr val="bg1"/>
                </a:solidFill>
              </a:rPr>
              <a:t> </a:t>
            </a:r>
            <a:r>
              <a:rPr lang="en-US" sz="2000" b="1" dirty="0" err="1" smtClean="0">
                <a:solidFill>
                  <a:schemeClr val="bg1"/>
                </a:solidFill>
              </a:rPr>
              <a:t>cara</a:t>
            </a:r>
            <a:r>
              <a:rPr lang="en-US" sz="2000" b="1" dirty="0" smtClean="0">
                <a:solidFill>
                  <a:schemeClr val="bg1"/>
                </a:solidFill>
              </a:rPr>
              <a:t> </a:t>
            </a:r>
            <a:r>
              <a:rPr lang="en-US" sz="2000" b="1" dirty="0" err="1" smtClean="0">
                <a:solidFill>
                  <a:schemeClr val="bg1"/>
                </a:solidFill>
              </a:rPr>
              <a:t>ini</a:t>
            </a:r>
            <a:r>
              <a:rPr lang="en-US" sz="2000" b="1" dirty="0" smtClean="0">
                <a:solidFill>
                  <a:schemeClr val="bg1"/>
                </a:solidFill>
              </a:rPr>
              <a:t>, </a:t>
            </a:r>
            <a:r>
              <a:rPr lang="en-US" sz="2000" b="1" dirty="0" err="1" smtClean="0">
                <a:solidFill>
                  <a:schemeClr val="bg1"/>
                </a:solidFill>
              </a:rPr>
              <a:t>bertindak</a:t>
            </a:r>
            <a:r>
              <a:rPr lang="en-US" sz="2000" b="1" dirty="0" smtClean="0">
                <a:solidFill>
                  <a:schemeClr val="bg1"/>
                </a:solidFill>
              </a:rPr>
              <a:t> </a:t>
            </a:r>
            <a:r>
              <a:rPr lang="en-US" sz="2000" b="1" dirty="0" err="1" smtClean="0">
                <a:solidFill>
                  <a:schemeClr val="bg1"/>
                </a:solidFill>
              </a:rPr>
              <a:t>sebagai</a:t>
            </a:r>
            <a:r>
              <a:rPr lang="en-US" sz="2000" b="1" dirty="0" smtClean="0">
                <a:solidFill>
                  <a:schemeClr val="bg1"/>
                </a:solidFill>
              </a:rPr>
              <a:t> mediator </a:t>
            </a:r>
            <a:r>
              <a:rPr lang="en-US" sz="2000" b="1" dirty="0" err="1" smtClean="0">
                <a:solidFill>
                  <a:schemeClr val="bg1"/>
                </a:solidFill>
              </a:rPr>
              <a:t>hanya</a:t>
            </a:r>
            <a:r>
              <a:rPr lang="en-US" sz="2000" b="1" dirty="0" smtClean="0">
                <a:solidFill>
                  <a:schemeClr val="bg1"/>
                </a:solidFill>
              </a:rPr>
              <a:t> </a:t>
            </a:r>
            <a:r>
              <a:rPr lang="en-US" sz="2000" b="1" dirty="0" err="1" smtClean="0">
                <a:solidFill>
                  <a:schemeClr val="bg1"/>
                </a:solidFill>
              </a:rPr>
              <a:t>berwenag</a:t>
            </a:r>
            <a:r>
              <a:rPr lang="en-US" sz="2000" b="1" dirty="0" smtClean="0">
                <a:solidFill>
                  <a:schemeClr val="bg1"/>
                </a:solidFill>
              </a:rPr>
              <a:t> </a:t>
            </a:r>
            <a:r>
              <a:rPr lang="en-US" sz="2000" b="1" dirty="0" err="1" smtClean="0">
                <a:solidFill>
                  <a:schemeClr val="bg1"/>
                </a:solidFill>
              </a:rPr>
              <a:t>untuk</a:t>
            </a:r>
            <a:r>
              <a:rPr lang="en-US" sz="2000" b="1" dirty="0" smtClean="0">
                <a:solidFill>
                  <a:schemeClr val="bg1"/>
                </a:solidFill>
              </a:rPr>
              <a:t> </a:t>
            </a:r>
            <a:r>
              <a:rPr lang="en-US" sz="2000" b="1" dirty="0" err="1" smtClean="0">
                <a:solidFill>
                  <a:schemeClr val="bg1"/>
                </a:solidFill>
              </a:rPr>
              <a:t>memberikan</a:t>
            </a:r>
            <a:r>
              <a:rPr lang="en-US" sz="2000" b="1" dirty="0" smtClean="0">
                <a:solidFill>
                  <a:schemeClr val="bg1"/>
                </a:solidFill>
              </a:rPr>
              <a:t> saran-saran </a:t>
            </a:r>
            <a:r>
              <a:rPr lang="en-US" sz="2000" b="1" dirty="0" err="1" smtClean="0">
                <a:solidFill>
                  <a:schemeClr val="bg1"/>
                </a:solidFill>
              </a:rPr>
              <a:t>kedua</a:t>
            </a:r>
            <a:r>
              <a:rPr lang="en-US" sz="2000" b="1" dirty="0" smtClean="0">
                <a:solidFill>
                  <a:schemeClr val="bg1"/>
                </a:solidFill>
              </a:rPr>
              <a:t> </a:t>
            </a:r>
            <a:r>
              <a:rPr lang="en-US" sz="2000" b="1" dirty="0" err="1" smtClean="0">
                <a:solidFill>
                  <a:schemeClr val="bg1"/>
                </a:solidFill>
              </a:rPr>
              <a:t>belah</a:t>
            </a:r>
            <a:r>
              <a:rPr lang="en-US" sz="2000" b="1" dirty="0" smtClean="0">
                <a:solidFill>
                  <a:schemeClr val="bg1"/>
                </a:solidFill>
              </a:rPr>
              <a:t> </a:t>
            </a:r>
            <a:r>
              <a:rPr lang="en-US" sz="2000" b="1" dirty="0" err="1" smtClean="0">
                <a:solidFill>
                  <a:schemeClr val="bg1"/>
                </a:solidFill>
              </a:rPr>
              <a:t>fihak</a:t>
            </a:r>
            <a:r>
              <a:rPr lang="en-US" sz="2000" b="1" dirty="0" smtClean="0">
                <a:solidFill>
                  <a:schemeClr val="bg1"/>
                </a:solidFill>
              </a:rPr>
              <a:t>)</a:t>
            </a:r>
          </a:p>
          <a:p>
            <a:pPr marL="457200" indent="-457200">
              <a:buFont typeface="+mj-lt"/>
              <a:buAutoNum type="arabicParenR"/>
            </a:pPr>
            <a:r>
              <a:rPr lang="en-US" sz="2000" b="1" dirty="0" err="1" smtClean="0">
                <a:solidFill>
                  <a:schemeClr val="bg1"/>
                </a:solidFill>
              </a:rPr>
              <a:t>Abritasi</a:t>
            </a:r>
            <a:r>
              <a:rPr lang="en-US" sz="2000" b="1" dirty="0" smtClean="0">
                <a:solidFill>
                  <a:schemeClr val="bg1"/>
                </a:solidFill>
              </a:rPr>
              <a:t> </a:t>
            </a:r>
            <a:r>
              <a:rPr lang="en-US" sz="2000" b="1" dirty="0" err="1" smtClean="0">
                <a:solidFill>
                  <a:schemeClr val="bg1"/>
                </a:solidFill>
              </a:rPr>
              <a:t>Keputusan-keputusan</a:t>
            </a:r>
            <a:r>
              <a:rPr lang="en-US" sz="2000" b="1" dirty="0" smtClean="0">
                <a:solidFill>
                  <a:schemeClr val="bg1"/>
                </a:solidFill>
              </a:rPr>
              <a:t> yang </a:t>
            </a:r>
            <a:r>
              <a:rPr lang="en-US" sz="2000" b="1" dirty="0" err="1" smtClean="0">
                <a:solidFill>
                  <a:schemeClr val="bg1"/>
                </a:solidFill>
              </a:rPr>
              <a:t>diambil</a:t>
            </a:r>
            <a:r>
              <a:rPr lang="en-US" sz="2000" b="1" dirty="0" smtClean="0">
                <a:solidFill>
                  <a:schemeClr val="bg1"/>
                </a:solidFill>
              </a:rPr>
              <a:t> </a:t>
            </a:r>
            <a:r>
              <a:rPr lang="en-US" sz="2000" b="1" dirty="0" err="1" smtClean="0">
                <a:solidFill>
                  <a:schemeClr val="bg1"/>
                </a:solidFill>
              </a:rPr>
              <a:t>oleh</a:t>
            </a:r>
            <a:r>
              <a:rPr lang="en-US" sz="2000" b="1" dirty="0" smtClean="0">
                <a:solidFill>
                  <a:schemeClr val="bg1"/>
                </a:solidFill>
              </a:rPr>
              <a:t> arbitrator (</a:t>
            </a:r>
            <a:r>
              <a:rPr lang="en-US" sz="2000" b="1" dirty="0" err="1" smtClean="0">
                <a:solidFill>
                  <a:schemeClr val="bg1"/>
                </a:solidFill>
              </a:rPr>
              <a:t>belerai</a:t>
            </a:r>
            <a:r>
              <a:rPr lang="en-US" sz="2000" b="1" dirty="0" smtClean="0">
                <a:solidFill>
                  <a:schemeClr val="bg1"/>
                </a:solidFill>
              </a:rPr>
              <a:t>) </a:t>
            </a:r>
            <a:r>
              <a:rPr lang="en-US" sz="2000" b="1" dirty="0" err="1" smtClean="0">
                <a:solidFill>
                  <a:schemeClr val="bg1"/>
                </a:solidFill>
              </a:rPr>
              <a:t>bersifat</a:t>
            </a:r>
            <a:r>
              <a:rPr lang="en-US" sz="2000" b="1" dirty="0" smtClean="0">
                <a:solidFill>
                  <a:schemeClr val="bg1"/>
                </a:solidFill>
              </a:rPr>
              <a:t> </a:t>
            </a:r>
            <a:r>
              <a:rPr lang="en-US" sz="2000" b="1" dirty="0" err="1" smtClean="0">
                <a:solidFill>
                  <a:schemeClr val="bg1"/>
                </a:solidFill>
              </a:rPr>
              <a:t>mengikat</a:t>
            </a:r>
            <a:r>
              <a:rPr lang="en-US" sz="2000" b="1" dirty="0" smtClean="0">
                <a:solidFill>
                  <a:schemeClr val="bg1"/>
                </a:solidFill>
              </a:rPr>
              <a:t> </a:t>
            </a:r>
            <a:r>
              <a:rPr lang="en-US" sz="2000" b="1" dirty="0" err="1" smtClean="0">
                <a:solidFill>
                  <a:schemeClr val="bg1"/>
                </a:solidFill>
              </a:rPr>
              <a:t>kedua</a:t>
            </a:r>
            <a:r>
              <a:rPr lang="en-US" sz="2000" b="1" dirty="0" smtClean="0">
                <a:solidFill>
                  <a:schemeClr val="bg1"/>
                </a:solidFill>
              </a:rPr>
              <a:t> </a:t>
            </a:r>
            <a:r>
              <a:rPr lang="en-US" sz="2000" b="1" dirty="0" err="1" smtClean="0">
                <a:solidFill>
                  <a:schemeClr val="bg1"/>
                </a:solidFill>
              </a:rPr>
              <a:t>belah</a:t>
            </a:r>
            <a:r>
              <a:rPr lang="en-US" sz="2000" b="1" dirty="0" smtClean="0">
                <a:solidFill>
                  <a:schemeClr val="bg1"/>
                </a:solidFill>
              </a:rPr>
              <a:t> </a:t>
            </a:r>
            <a:r>
              <a:rPr lang="en-US" sz="2000" b="1" dirty="0" err="1" smtClean="0">
                <a:solidFill>
                  <a:schemeClr val="bg1"/>
                </a:solidFill>
              </a:rPr>
              <a:t>fihak</a:t>
            </a:r>
            <a:r>
              <a:rPr lang="en-US" sz="2000" b="1" dirty="0" smtClean="0">
                <a:solidFill>
                  <a:schemeClr val="bg1"/>
                </a:solidFill>
              </a:rPr>
              <a:t> </a:t>
            </a:r>
            <a:r>
              <a:rPr lang="en-US" sz="2000" b="1" dirty="0" err="1" smtClean="0">
                <a:solidFill>
                  <a:schemeClr val="bg1"/>
                </a:solidFill>
              </a:rPr>
              <a:t>dan</a:t>
            </a:r>
            <a:r>
              <a:rPr lang="en-US" sz="2000" b="1" dirty="0" smtClean="0">
                <a:solidFill>
                  <a:schemeClr val="bg1"/>
                </a:solidFill>
              </a:rPr>
              <a:t> </a:t>
            </a:r>
            <a:r>
              <a:rPr lang="en-US" sz="2000" b="1" dirty="0" err="1" smtClean="0">
                <a:solidFill>
                  <a:schemeClr val="bg1"/>
                </a:solidFill>
              </a:rPr>
              <a:t>mempunyai</a:t>
            </a:r>
            <a:r>
              <a:rPr lang="en-US" sz="2000" b="1" dirty="0" smtClean="0">
                <a:solidFill>
                  <a:schemeClr val="bg1"/>
                </a:solidFill>
              </a:rPr>
              <a:t> </a:t>
            </a:r>
            <a:r>
              <a:rPr lang="en-US" sz="2000" b="1" dirty="0" err="1" smtClean="0">
                <a:solidFill>
                  <a:schemeClr val="bg1"/>
                </a:solidFill>
              </a:rPr>
              <a:t>kekuatan</a:t>
            </a:r>
            <a:r>
              <a:rPr lang="en-US" sz="2000" b="1" dirty="0" smtClean="0">
                <a:solidFill>
                  <a:schemeClr val="bg1"/>
                </a:solidFill>
              </a:rPr>
              <a:t> </a:t>
            </a:r>
            <a:r>
              <a:rPr lang="en-US" sz="2000" b="1" dirty="0" err="1" smtClean="0">
                <a:solidFill>
                  <a:schemeClr val="bg1"/>
                </a:solidFill>
              </a:rPr>
              <a:t>hukum</a:t>
            </a:r>
            <a:r>
              <a:rPr lang="en-US" sz="2000" b="1" dirty="0" smtClean="0">
                <a:solidFill>
                  <a:schemeClr val="bg1"/>
                </a:solidFill>
              </a:rPr>
              <a:t>.</a:t>
            </a:r>
          </a:p>
          <a:p>
            <a:pPr marL="457200" indent="-457200">
              <a:buFont typeface="+mj-lt"/>
              <a:buAutoNum type="arabicParenR"/>
            </a:pPr>
            <a:endParaRPr lang="en-US" sz="2000" dirty="0" smtClean="0">
              <a:solidFill>
                <a:schemeClr val="bg1"/>
              </a:solidFill>
            </a:endParaRPr>
          </a:p>
          <a:p>
            <a:pPr marL="457200" indent="-457200">
              <a:buNone/>
            </a:pPr>
            <a:r>
              <a:rPr lang="en-US" sz="2000" b="1" u="sng" dirty="0" err="1" smtClean="0">
                <a:solidFill>
                  <a:schemeClr val="bg1"/>
                </a:solidFill>
              </a:rPr>
              <a:t>Macam-macam</a:t>
            </a:r>
            <a:r>
              <a:rPr lang="en-US" sz="2000" b="1" u="sng" dirty="0" smtClean="0">
                <a:solidFill>
                  <a:schemeClr val="bg1"/>
                </a:solidFill>
              </a:rPr>
              <a:t> </a:t>
            </a:r>
            <a:r>
              <a:rPr lang="en-US" sz="2000" b="1" u="sng" dirty="0" err="1" smtClean="0">
                <a:solidFill>
                  <a:schemeClr val="bg1"/>
                </a:solidFill>
              </a:rPr>
              <a:t>Abritase</a:t>
            </a:r>
            <a:r>
              <a:rPr lang="en-US" sz="2000" b="1" u="sng" dirty="0" smtClean="0">
                <a:solidFill>
                  <a:schemeClr val="bg1"/>
                </a:solidFill>
              </a:rPr>
              <a:t> :</a:t>
            </a:r>
            <a:r>
              <a:rPr lang="en-US" sz="2000" b="1" dirty="0" smtClean="0">
                <a:solidFill>
                  <a:schemeClr val="bg1"/>
                </a:solidFill>
              </a:rPr>
              <a:t> 1. </a:t>
            </a:r>
            <a:r>
              <a:rPr lang="en-US" sz="2000" b="1" dirty="0" err="1" smtClean="0">
                <a:solidFill>
                  <a:schemeClr val="bg1"/>
                </a:solidFill>
              </a:rPr>
              <a:t>Abritase</a:t>
            </a:r>
            <a:r>
              <a:rPr lang="en-US" sz="2000" b="1" dirty="0" smtClean="0">
                <a:solidFill>
                  <a:schemeClr val="bg1"/>
                </a:solidFill>
              </a:rPr>
              <a:t> </a:t>
            </a:r>
            <a:r>
              <a:rPr lang="en-US" sz="2000" b="1" dirty="0" err="1" smtClean="0">
                <a:solidFill>
                  <a:schemeClr val="bg1"/>
                </a:solidFill>
              </a:rPr>
              <a:t>Sukarela</a:t>
            </a:r>
            <a:r>
              <a:rPr lang="en-US" sz="2000" b="1" dirty="0" smtClean="0">
                <a:solidFill>
                  <a:schemeClr val="bg1"/>
                </a:solidFill>
              </a:rPr>
              <a:t> (voluntary arbitration) (</a:t>
            </a:r>
            <a:r>
              <a:rPr lang="en-US" sz="2000" b="1" dirty="0" err="1" smtClean="0">
                <a:solidFill>
                  <a:schemeClr val="bg1"/>
                </a:solidFill>
              </a:rPr>
              <a:t>membawa</a:t>
            </a:r>
            <a:endParaRPr lang="en-US" sz="2000" b="1" dirty="0" smtClean="0">
              <a:solidFill>
                <a:schemeClr val="bg1"/>
              </a:solidFill>
            </a:endParaRPr>
          </a:p>
          <a:p>
            <a:pPr marL="457200" indent="-457200">
              <a:buNone/>
            </a:pPr>
            <a:r>
              <a:rPr lang="en-US" sz="2000" b="1" dirty="0" smtClean="0">
                <a:solidFill>
                  <a:schemeClr val="bg1"/>
                </a:solidFill>
              </a:rPr>
              <a:t> </a:t>
            </a:r>
            <a:r>
              <a:rPr lang="en-US" sz="2000" b="1" dirty="0" err="1" smtClean="0">
                <a:solidFill>
                  <a:schemeClr val="bg1"/>
                </a:solidFill>
              </a:rPr>
              <a:t>masalah</a:t>
            </a:r>
            <a:r>
              <a:rPr lang="en-US" sz="2000" b="1" dirty="0" smtClean="0">
                <a:solidFill>
                  <a:schemeClr val="bg1"/>
                </a:solidFill>
              </a:rPr>
              <a:t> </a:t>
            </a:r>
            <a:r>
              <a:rPr lang="en-US" sz="2000" b="1" dirty="0" err="1" smtClean="0">
                <a:solidFill>
                  <a:schemeClr val="bg1"/>
                </a:solidFill>
              </a:rPr>
              <a:t>tersebut</a:t>
            </a:r>
            <a:r>
              <a:rPr lang="en-US" sz="2000" b="1" dirty="0" smtClean="0">
                <a:solidFill>
                  <a:schemeClr val="bg1"/>
                </a:solidFill>
              </a:rPr>
              <a:t> </a:t>
            </a:r>
            <a:r>
              <a:rPr lang="en-US" sz="2000" b="1" dirty="0" err="1" smtClean="0">
                <a:solidFill>
                  <a:schemeClr val="bg1"/>
                </a:solidFill>
              </a:rPr>
              <a:t>kepada</a:t>
            </a:r>
            <a:r>
              <a:rPr lang="en-US" sz="2000" b="1" dirty="0" smtClean="0">
                <a:solidFill>
                  <a:schemeClr val="bg1"/>
                </a:solidFill>
              </a:rPr>
              <a:t> </a:t>
            </a:r>
            <a:r>
              <a:rPr lang="en-US" sz="2000" b="1" dirty="0" err="1" smtClean="0">
                <a:solidFill>
                  <a:schemeClr val="bg1"/>
                </a:solidFill>
              </a:rPr>
              <a:t>arbitator</a:t>
            </a:r>
            <a:r>
              <a:rPr lang="en-US" sz="2000" b="1" dirty="0" smtClean="0">
                <a:solidFill>
                  <a:schemeClr val="bg1"/>
                </a:solidFill>
              </a:rPr>
              <a:t>  2) </a:t>
            </a:r>
            <a:r>
              <a:rPr lang="en-US" sz="2000" b="1" dirty="0" err="1" smtClean="0">
                <a:solidFill>
                  <a:schemeClr val="bg1"/>
                </a:solidFill>
              </a:rPr>
              <a:t>Abritasi</a:t>
            </a:r>
            <a:r>
              <a:rPr lang="en-US" sz="2000" b="1" dirty="0" smtClean="0">
                <a:solidFill>
                  <a:schemeClr val="bg1"/>
                </a:solidFill>
              </a:rPr>
              <a:t> </a:t>
            </a:r>
            <a:r>
              <a:rPr lang="en-US" sz="2000" b="1" dirty="0" err="1" smtClean="0">
                <a:solidFill>
                  <a:schemeClr val="bg1"/>
                </a:solidFill>
              </a:rPr>
              <a:t>paksaan</a:t>
            </a:r>
            <a:r>
              <a:rPr lang="en-US" sz="2000" b="1" dirty="0" smtClean="0">
                <a:solidFill>
                  <a:schemeClr val="bg1"/>
                </a:solidFill>
              </a:rPr>
              <a:t> ( Compulsory arbitration)</a:t>
            </a:r>
          </a:p>
          <a:p>
            <a:pPr marL="457200" indent="-457200">
              <a:buNone/>
            </a:pPr>
            <a:r>
              <a:rPr lang="en-US" sz="2000" b="1" dirty="0" smtClean="0">
                <a:solidFill>
                  <a:schemeClr val="bg1"/>
                </a:solidFill>
              </a:rPr>
              <a:t> (</a:t>
            </a:r>
            <a:r>
              <a:rPr lang="en-US" sz="2000" b="1" dirty="0" err="1" smtClean="0">
                <a:solidFill>
                  <a:schemeClr val="bg1"/>
                </a:solidFill>
              </a:rPr>
              <a:t>keharusan</a:t>
            </a:r>
            <a:r>
              <a:rPr lang="en-US" sz="2000" b="1" dirty="0" smtClean="0">
                <a:solidFill>
                  <a:schemeClr val="bg1"/>
                </a:solidFill>
              </a:rPr>
              <a:t> </a:t>
            </a:r>
            <a:r>
              <a:rPr lang="en-US" sz="2000" b="1" dirty="0" err="1" smtClean="0">
                <a:solidFill>
                  <a:schemeClr val="bg1"/>
                </a:solidFill>
              </a:rPr>
              <a:t>yg</a:t>
            </a:r>
            <a:r>
              <a:rPr lang="en-US" sz="2000" b="1" dirty="0" smtClean="0">
                <a:solidFill>
                  <a:schemeClr val="bg1"/>
                </a:solidFill>
              </a:rPr>
              <a:t> </a:t>
            </a:r>
            <a:r>
              <a:rPr lang="en-US" sz="2000" b="1" dirty="0" err="1" smtClean="0">
                <a:solidFill>
                  <a:schemeClr val="bg1"/>
                </a:solidFill>
              </a:rPr>
              <a:t>berlaku</a:t>
            </a:r>
            <a:r>
              <a:rPr lang="en-US" sz="2000" b="1" dirty="0" smtClean="0">
                <a:solidFill>
                  <a:schemeClr val="bg1"/>
                </a:solidFill>
              </a:rPr>
              <a:t> </a:t>
            </a:r>
            <a:r>
              <a:rPr lang="en-US" sz="2000" b="1" dirty="0" err="1" smtClean="0">
                <a:solidFill>
                  <a:schemeClr val="bg1"/>
                </a:solidFill>
              </a:rPr>
              <a:t>menyelesaikan</a:t>
            </a:r>
            <a:r>
              <a:rPr lang="en-US" sz="2000" b="1" dirty="0" smtClean="0">
                <a:solidFill>
                  <a:schemeClr val="bg1"/>
                </a:solidFill>
              </a:rPr>
              <a:t> </a:t>
            </a:r>
            <a:r>
              <a:rPr lang="en-US" sz="2000" b="1" dirty="0" err="1" smtClean="0">
                <a:solidFill>
                  <a:schemeClr val="bg1"/>
                </a:solidFill>
              </a:rPr>
              <a:t>komplik</a:t>
            </a:r>
            <a:r>
              <a:rPr lang="en-US" sz="2000" b="1" dirty="0" smtClean="0">
                <a:solidFill>
                  <a:schemeClr val="bg1"/>
                </a:solidFill>
              </a:rPr>
              <a:t> yang </a:t>
            </a:r>
            <a:r>
              <a:rPr lang="en-US" sz="2000" b="1" dirty="0" err="1" smtClean="0">
                <a:solidFill>
                  <a:schemeClr val="bg1"/>
                </a:solidFill>
              </a:rPr>
              <a:t>macet</a:t>
            </a:r>
            <a:r>
              <a:rPr lang="en-US" sz="2000" b="1" dirty="0" smtClean="0">
                <a:solidFill>
                  <a:schemeClr val="bg1"/>
                </a:solidFill>
              </a:rPr>
              <a:t> (deadlock) </a:t>
            </a:r>
            <a:r>
              <a:rPr lang="en-US" sz="2000" b="1" dirty="0" err="1" smtClean="0">
                <a:solidFill>
                  <a:schemeClr val="bg1"/>
                </a:solidFill>
              </a:rPr>
              <a:t>dengan</a:t>
            </a:r>
            <a:endParaRPr lang="en-US" sz="2000" b="1" dirty="0" smtClean="0">
              <a:solidFill>
                <a:schemeClr val="bg1"/>
              </a:solidFill>
            </a:endParaRPr>
          </a:p>
          <a:p>
            <a:pPr marL="457200" indent="-457200">
              <a:buNone/>
            </a:pPr>
            <a:r>
              <a:rPr lang="en-US" sz="2000" b="1" dirty="0" smtClean="0">
                <a:solidFill>
                  <a:schemeClr val="bg1"/>
                </a:solidFill>
              </a:rPr>
              <a:t> </a:t>
            </a:r>
            <a:r>
              <a:rPr lang="en-US" sz="2000" b="1" dirty="0" err="1" smtClean="0">
                <a:solidFill>
                  <a:schemeClr val="bg1"/>
                </a:solidFill>
              </a:rPr>
              <a:t>melalui</a:t>
            </a:r>
            <a:r>
              <a:rPr lang="en-US" sz="2000" b="1" dirty="0" smtClean="0">
                <a:solidFill>
                  <a:schemeClr val="bg1"/>
                </a:solidFill>
              </a:rPr>
              <a:t> </a:t>
            </a:r>
            <a:r>
              <a:rPr lang="en-US" sz="2000" b="1" dirty="0" err="1" smtClean="0">
                <a:solidFill>
                  <a:schemeClr val="bg1"/>
                </a:solidFill>
              </a:rPr>
              <a:t>abritrator</a:t>
            </a:r>
            <a:r>
              <a:rPr lang="en-US" sz="2000" b="1" dirty="0" smtClean="0">
                <a:solidFill>
                  <a:schemeClr val="bg1"/>
                </a:solidFill>
              </a:rPr>
              <a:t> . </a:t>
            </a:r>
            <a:r>
              <a:rPr lang="en-US" sz="2000" b="1" dirty="0" err="1" smtClean="0">
                <a:solidFill>
                  <a:schemeClr val="bg1"/>
                </a:solidFill>
              </a:rPr>
              <a:t>Biasanya</a:t>
            </a:r>
            <a:r>
              <a:rPr lang="en-US" sz="2000" b="1" dirty="0" smtClean="0">
                <a:solidFill>
                  <a:schemeClr val="bg1"/>
                </a:solidFill>
              </a:rPr>
              <a:t> </a:t>
            </a:r>
            <a:r>
              <a:rPr lang="en-US" sz="2000" b="1" dirty="0" err="1" smtClean="0">
                <a:solidFill>
                  <a:schemeClr val="bg1"/>
                </a:solidFill>
              </a:rPr>
              <a:t>diatur</a:t>
            </a:r>
            <a:r>
              <a:rPr lang="en-US" sz="2000" b="1" dirty="0" smtClean="0">
                <a:solidFill>
                  <a:schemeClr val="bg1"/>
                </a:solidFill>
              </a:rPr>
              <a:t> </a:t>
            </a:r>
            <a:r>
              <a:rPr lang="en-US" sz="2000" b="1" dirty="0" err="1" smtClean="0">
                <a:solidFill>
                  <a:schemeClr val="bg1"/>
                </a:solidFill>
              </a:rPr>
              <a:t>dengan</a:t>
            </a:r>
            <a:r>
              <a:rPr lang="en-US" sz="2000" b="1" dirty="0" smtClean="0">
                <a:solidFill>
                  <a:schemeClr val="bg1"/>
                </a:solidFill>
              </a:rPr>
              <a:t> </a:t>
            </a:r>
            <a:r>
              <a:rPr lang="en-US" sz="2000" b="1" dirty="0" err="1" smtClean="0">
                <a:solidFill>
                  <a:schemeClr val="bg1"/>
                </a:solidFill>
              </a:rPr>
              <a:t>peraturan</a:t>
            </a:r>
            <a:r>
              <a:rPr lang="en-US" sz="2000" b="1" dirty="0" smtClean="0">
                <a:solidFill>
                  <a:schemeClr val="bg1"/>
                </a:solidFill>
              </a:rPr>
              <a:t> </a:t>
            </a:r>
            <a:r>
              <a:rPr lang="en-US" sz="2000" b="1" dirty="0" err="1" smtClean="0">
                <a:solidFill>
                  <a:schemeClr val="bg1"/>
                </a:solidFill>
              </a:rPr>
              <a:t>di</a:t>
            </a:r>
            <a:r>
              <a:rPr lang="en-US" sz="2000" b="1" dirty="0" smtClean="0">
                <a:solidFill>
                  <a:schemeClr val="bg1"/>
                </a:solidFill>
              </a:rPr>
              <a:t> </a:t>
            </a:r>
            <a:r>
              <a:rPr lang="en-US" sz="2000" b="1" dirty="0" err="1" smtClean="0">
                <a:solidFill>
                  <a:schemeClr val="bg1"/>
                </a:solidFill>
              </a:rPr>
              <a:t>buat</a:t>
            </a:r>
            <a:r>
              <a:rPr lang="en-US" sz="2000" b="1" dirty="0" smtClean="0">
                <a:solidFill>
                  <a:schemeClr val="bg1"/>
                </a:solidFill>
              </a:rPr>
              <a:t> </a:t>
            </a:r>
            <a:r>
              <a:rPr lang="en-US" sz="2000" b="1" dirty="0" err="1" smtClean="0">
                <a:solidFill>
                  <a:schemeClr val="bg1"/>
                </a:solidFill>
              </a:rPr>
              <a:t>pemerintah</a:t>
            </a:r>
            <a:r>
              <a:rPr lang="en-US" sz="2000" b="1" dirty="0" smtClean="0">
                <a:solidFill>
                  <a:schemeClr val="bg1"/>
                </a:solidFill>
              </a:rPr>
              <a:t>. </a:t>
            </a:r>
          </a:p>
          <a:p>
            <a:pPr marL="457200" indent="-457200">
              <a:buNone/>
            </a:pPr>
            <a:r>
              <a:rPr lang="en-US" sz="2000" b="1" dirty="0" smtClean="0">
                <a:solidFill>
                  <a:schemeClr val="bg1"/>
                </a:solidFill>
              </a:rPr>
              <a:t>3. </a:t>
            </a:r>
            <a:r>
              <a:rPr lang="en-US" sz="2000" b="1" dirty="0" err="1" smtClean="0">
                <a:solidFill>
                  <a:schemeClr val="bg1"/>
                </a:solidFill>
              </a:rPr>
              <a:t>Arbitrasi</a:t>
            </a:r>
            <a:r>
              <a:rPr lang="en-US" sz="2000" b="1" dirty="0" smtClean="0">
                <a:solidFill>
                  <a:schemeClr val="bg1"/>
                </a:solidFill>
              </a:rPr>
              <a:t> </a:t>
            </a:r>
            <a:r>
              <a:rPr lang="en-US" sz="2000" b="1" dirty="0" err="1" smtClean="0">
                <a:solidFill>
                  <a:schemeClr val="bg1"/>
                </a:solidFill>
              </a:rPr>
              <a:t>otomotis</a:t>
            </a:r>
            <a:r>
              <a:rPr lang="en-US" sz="2000" b="1" dirty="0" smtClean="0">
                <a:solidFill>
                  <a:schemeClr val="bg1"/>
                </a:solidFill>
              </a:rPr>
              <a:t> (automatic arbitration)  (</a:t>
            </a:r>
            <a:r>
              <a:rPr lang="en-US" sz="2000" b="1" dirty="0" err="1" smtClean="0">
                <a:solidFill>
                  <a:schemeClr val="bg1"/>
                </a:solidFill>
              </a:rPr>
              <a:t>cara</a:t>
            </a:r>
            <a:r>
              <a:rPr lang="en-US" sz="2000" b="1" dirty="0" smtClean="0">
                <a:solidFill>
                  <a:schemeClr val="bg1"/>
                </a:solidFill>
              </a:rPr>
              <a:t> </a:t>
            </a:r>
            <a:r>
              <a:rPr lang="en-US" sz="2000" b="1" dirty="0" err="1" smtClean="0">
                <a:solidFill>
                  <a:schemeClr val="bg1"/>
                </a:solidFill>
              </a:rPr>
              <a:t>ini</a:t>
            </a:r>
            <a:r>
              <a:rPr lang="en-US" sz="2000" b="1" dirty="0" smtClean="0">
                <a:solidFill>
                  <a:schemeClr val="bg1"/>
                </a:solidFill>
              </a:rPr>
              <a:t> </a:t>
            </a:r>
            <a:r>
              <a:rPr lang="en-US" sz="2000" b="1" dirty="0" err="1" smtClean="0">
                <a:solidFill>
                  <a:schemeClr val="bg1"/>
                </a:solidFill>
              </a:rPr>
              <a:t>dilakukan</a:t>
            </a:r>
            <a:r>
              <a:rPr lang="en-US" sz="2000" b="1" dirty="0" smtClean="0">
                <a:solidFill>
                  <a:schemeClr val="bg1"/>
                </a:solidFill>
              </a:rPr>
              <a:t> </a:t>
            </a:r>
            <a:r>
              <a:rPr lang="en-US" sz="2000" b="1" dirty="0" err="1" smtClean="0">
                <a:solidFill>
                  <a:schemeClr val="bg1"/>
                </a:solidFill>
              </a:rPr>
              <a:t>apabila</a:t>
            </a:r>
            <a:r>
              <a:rPr lang="en-US" sz="2000" b="1" dirty="0" smtClean="0">
                <a:solidFill>
                  <a:schemeClr val="bg1"/>
                </a:solidFill>
              </a:rPr>
              <a:t> </a:t>
            </a:r>
            <a:r>
              <a:rPr lang="en-US" sz="2000" b="1" dirty="0" err="1" smtClean="0">
                <a:solidFill>
                  <a:schemeClr val="bg1"/>
                </a:solidFill>
              </a:rPr>
              <a:t>setiap</a:t>
            </a:r>
            <a:r>
              <a:rPr lang="en-US" sz="2000" b="1" dirty="0" smtClean="0">
                <a:solidFill>
                  <a:schemeClr val="bg1"/>
                </a:solidFill>
              </a:rPr>
              <a:t> kali</a:t>
            </a:r>
          </a:p>
          <a:p>
            <a:pPr marL="457200" indent="-457200">
              <a:buNone/>
            </a:pPr>
            <a:r>
              <a:rPr lang="en-US" sz="2000" b="1" dirty="0" smtClean="0">
                <a:solidFill>
                  <a:schemeClr val="bg1"/>
                </a:solidFill>
              </a:rPr>
              <a:t> </a:t>
            </a:r>
            <a:r>
              <a:rPr lang="en-US" sz="2000" b="1" dirty="0" err="1" smtClean="0">
                <a:solidFill>
                  <a:schemeClr val="bg1"/>
                </a:solidFill>
              </a:rPr>
              <a:t>terjadi</a:t>
            </a:r>
            <a:r>
              <a:rPr lang="en-US" sz="2000" b="1" dirty="0" smtClean="0">
                <a:solidFill>
                  <a:schemeClr val="bg1"/>
                </a:solidFill>
              </a:rPr>
              <a:t> </a:t>
            </a:r>
            <a:r>
              <a:rPr lang="en-US" sz="2000" b="1" dirty="0" err="1" smtClean="0">
                <a:solidFill>
                  <a:schemeClr val="bg1"/>
                </a:solidFill>
              </a:rPr>
              <a:t>masalah</a:t>
            </a:r>
            <a:r>
              <a:rPr lang="en-US" sz="2000" b="1" dirty="0" smtClean="0">
                <a:solidFill>
                  <a:schemeClr val="bg1"/>
                </a:solidFill>
              </a:rPr>
              <a:t> yang </a:t>
            </a:r>
            <a:r>
              <a:rPr lang="en-US" sz="2000" b="1" dirty="0" err="1" smtClean="0">
                <a:solidFill>
                  <a:schemeClr val="bg1"/>
                </a:solidFill>
              </a:rPr>
              <a:t>tidak</a:t>
            </a:r>
            <a:r>
              <a:rPr lang="en-US" sz="2000" b="1" dirty="0" smtClean="0">
                <a:solidFill>
                  <a:schemeClr val="bg1"/>
                </a:solidFill>
              </a:rPr>
              <a:t> </a:t>
            </a:r>
            <a:r>
              <a:rPr lang="en-US" sz="2000" b="1" dirty="0" err="1" smtClean="0">
                <a:solidFill>
                  <a:schemeClr val="bg1"/>
                </a:solidFill>
              </a:rPr>
              <a:t>terselesaikan</a:t>
            </a:r>
            <a:r>
              <a:rPr lang="en-US" sz="2000" b="1" dirty="0" smtClean="0">
                <a:solidFill>
                  <a:schemeClr val="bg1"/>
                </a:solidFill>
              </a:rPr>
              <a:t> </a:t>
            </a:r>
            <a:r>
              <a:rPr lang="en-US" sz="2000" b="1" dirty="0" err="1" smtClean="0">
                <a:solidFill>
                  <a:schemeClr val="bg1"/>
                </a:solidFill>
              </a:rPr>
              <a:t>maka</a:t>
            </a:r>
            <a:r>
              <a:rPr lang="en-US" sz="2000" b="1" dirty="0" smtClean="0">
                <a:solidFill>
                  <a:schemeClr val="bg1"/>
                </a:solidFill>
              </a:rPr>
              <a:t> </a:t>
            </a:r>
            <a:r>
              <a:rPr lang="en-US" sz="2000" b="1" dirty="0" err="1" smtClean="0">
                <a:solidFill>
                  <a:schemeClr val="bg1"/>
                </a:solidFill>
              </a:rPr>
              <a:t>langsung</a:t>
            </a:r>
            <a:r>
              <a:rPr lang="en-US" sz="2000" b="1" dirty="0" smtClean="0">
                <a:solidFill>
                  <a:schemeClr val="bg1"/>
                </a:solidFill>
              </a:rPr>
              <a:t> </a:t>
            </a:r>
            <a:r>
              <a:rPr lang="en-US" sz="2000" b="1" dirty="0" err="1" smtClean="0">
                <a:solidFill>
                  <a:schemeClr val="bg1"/>
                </a:solidFill>
              </a:rPr>
              <a:t>di</a:t>
            </a:r>
            <a:r>
              <a:rPr lang="en-US" sz="2000" b="1" dirty="0" smtClean="0">
                <a:solidFill>
                  <a:schemeClr val="bg1"/>
                </a:solidFill>
              </a:rPr>
              <a:t> </a:t>
            </a:r>
            <a:r>
              <a:rPr lang="en-US" sz="2000" b="1" dirty="0" err="1" smtClean="0">
                <a:solidFill>
                  <a:schemeClr val="bg1"/>
                </a:solidFill>
              </a:rPr>
              <a:t>bawa</a:t>
            </a:r>
            <a:r>
              <a:rPr lang="en-US" sz="2000" b="1" dirty="0" smtClean="0">
                <a:solidFill>
                  <a:schemeClr val="bg1"/>
                </a:solidFill>
              </a:rPr>
              <a:t> </a:t>
            </a:r>
            <a:r>
              <a:rPr lang="en-US" sz="2000" b="1" dirty="0" err="1" smtClean="0">
                <a:solidFill>
                  <a:schemeClr val="bg1"/>
                </a:solidFill>
              </a:rPr>
              <a:t>kepada</a:t>
            </a:r>
            <a:r>
              <a:rPr lang="en-US" sz="2000" b="1" dirty="0" smtClean="0">
                <a:solidFill>
                  <a:schemeClr val="bg1"/>
                </a:solidFill>
              </a:rPr>
              <a:t> arbitrator,</a:t>
            </a:r>
          </a:p>
          <a:p>
            <a:pPr marL="457200" indent="-457200">
              <a:buNone/>
            </a:pPr>
            <a:r>
              <a:rPr lang="en-US" sz="2000" b="1" dirty="0" smtClean="0">
                <a:solidFill>
                  <a:schemeClr val="bg1"/>
                </a:solidFill>
              </a:rPr>
              <a:t> </a:t>
            </a:r>
            <a:r>
              <a:rPr lang="en-US" sz="2000" b="1" dirty="0" err="1" smtClean="0">
                <a:solidFill>
                  <a:schemeClr val="bg1"/>
                </a:solidFill>
              </a:rPr>
              <a:t>dan</a:t>
            </a:r>
            <a:r>
              <a:rPr lang="en-US" sz="2000" b="1" dirty="0" smtClean="0">
                <a:solidFill>
                  <a:schemeClr val="bg1"/>
                </a:solidFill>
              </a:rPr>
              <a:t> </a:t>
            </a:r>
            <a:r>
              <a:rPr lang="en-US" sz="2000" b="1" dirty="0" err="1" smtClean="0">
                <a:solidFill>
                  <a:schemeClr val="bg1"/>
                </a:solidFill>
              </a:rPr>
              <a:t>biasanya</a:t>
            </a:r>
            <a:r>
              <a:rPr lang="en-US" sz="2000" b="1" dirty="0" smtClean="0">
                <a:solidFill>
                  <a:schemeClr val="bg1"/>
                </a:solidFill>
              </a:rPr>
              <a:t> </a:t>
            </a:r>
            <a:r>
              <a:rPr lang="en-US" sz="2000" b="1" dirty="0" err="1" smtClean="0">
                <a:solidFill>
                  <a:schemeClr val="bg1"/>
                </a:solidFill>
              </a:rPr>
              <a:t>tercantum</a:t>
            </a:r>
            <a:r>
              <a:rPr lang="en-US" sz="2000" b="1" dirty="0" smtClean="0">
                <a:solidFill>
                  <a:schemeClr val="bg1"/>
                </a:solidFill>
              </a:rPr>
              <a:t> </a:t>
            </a:r>
            <a:r>
              <a:rPr lang="en-US" sz="2000" b="1" dirty="0" err="1" smtClean="0">
                <a:solidFill>
                  <a:schemeClr val="bg1"/>
                </a:solidFill>
              </a:rPr>
              <a:t>di</a:t>
            </a:r>
            <a:r>
              <a:rPr lang="en-US" sz="2000" b="1" dirty="0" smtClean="0">
                <a:solidFill>
                  <a:schemeClr val="bg1"/>
                </a:solidFill>
              </a:rPr>
              <a:t> </a:t>
            </a:r>
            <a:r>
              <a:rPr lang="en-US" sz="2000" b="1" dirty="0" err="1" smtClean="0">
                <a:solidFill>
                  <a:schemeClr val="bg1"/>
                </a:solidFill>
              </a:rPr>
              <a:t>dalam</a:t>
            </a:r>
            <a:r>
              <a:rPr lang="en-US" sz="2000" b="1" dirty="0" smtClean="0">
                <a:solidFill>
                  <a:schemeClr val="bg1"/>
                </a:solidFill>
              </a:rPr>
              <a:t> </a:t>
            </a:r>
            <a:r>
              <a:rPr lang="en-US" sz="2000" b="1" dirty="0" err="1" smtClean="0">
                <a:solidFill>
                  <a:schemeClr val="bg1"/>
                </a:solidFill>
              </a:rPr>
              <a:t>salah</a:t>
            </a:r>
            <a:r>
              <a:rPr lang="en-US" sz="2000" b="1" dirty="0" smtClean="0">
                <a:solidFill>
                  <a:schemeClr val="bg1"/>
                </a:solidFill>
              </a:rPr>
              <a:t> </a:t>
            </a:r>
            <a:r>
              <a:rPr lang="en-US" sz="2000" b="1" dirty="0" err="1" smtClean="0">
                <a:solidFill>
                  <a:schemeClr val="bg1"/>
                </a:solidFill>
              </a:rPr>
              <a:t>satu</a:t>
            </a:r>
            <a:r>
              <a:rPr lang="en-US" sz="2000" b="1" dirty="0" smtClean="0">
                <a:solidFill>
                  <a:schemeClr val="bg1"/>
                </a:solidFill>
              </a:rPr>
              <a:t> </a:t>
            </a:r>
            <a:r>
              <a:rPr lang="en-US" sz="2000" b="1" dirty="0" err="1" smtClean="0">
                <a:solidFill>
                  <a:schemeClr val="bg1"/>
                </a:solidFill>
              </a:rPr>
              <a:t>diktum</a:t>
            </a:r>
            <a:r>
              <a:rPr lang="en-US" sz="2000" b="1" dirty="0" smtClean="0">
                <a:solidFill>
                  <a:schemeClr val="bg1"/>
                </a:solidFill>
              </a:rPr>
              <a:t> </a:t>
            </a:r>
            <a:r>
              <a:rPr lang="en-US" sz="2000" b="1" dirty="0" err="1" smtClean="0">
                <a:solidFill>
                  <a:schemeClr val="bg1"/>
                </a:solidFill>
              </a:rPr>
              <a:t>pada</a:t>
            </a:r>
            <a:r>
              <a:rPr lang="en-US" sz="2000" b="1" dirty="0" smtClean="0">
                <a:solidFill>
                  <a:schemeClr val="bg1"/>
                </a:solidFill>
              </a:rPr>
              <a:t> </a:t>
            </a:r>
            <a:r>
              <a:rPr lang="en-US" sz="2000" b="1" dirty="0" err="1" smtClean="0">
                <a:solidFill>
                  <a:schemeClr val="bg1"/>
                </a:solidFill>
              </a:rPr>
              <a:t>perjanjian</a:t>
            </a:r>
            <a:r>
              <a:rPr lang="en-US" sz="2000" b="1" dirty="0" smtClean="0">
                <a:solidFill>
                  <a:schemeClr val="bg1"/>
                </a:solidFill>
              </a:rPr>
              <a:t> </a:t>
            </a:r>
            <a:r>
              <a:rPr lang="en-US" sz="2000" b="1" dirty="0" err="1" smtClean="0">
                <a:solidFill>
                  <a:schemeClr val="bg1"/>
                </a:solidFill>
              </a:rPr>
              <a:t>kerja</a:t>
            </a:r>
            <a:r>
              <a:rPr lang="en-US" sz="2000" b="1" dirty="0" smtClean="0">
                <a:solidFill>
                  <a:schemeClr val="bg1"/>
                </a:solidFill>
              </a:rPr>
              <a:t> </a:t>
            </a:r>
            <a:r>
              <a:rPr lang="en-US" sz="2000" b="1" dirty="0" err="1" smtClean="0">
                <a:solidFill>
                  <a:schemeClr val="bg1"/>
                </a:solidFill>
              </a:rPr>
              <a:t>Bersama</a:t>
            </a:r>
            <a:r>
              <a:rPr lang="en-US" sz="2000" b="1" dirty="0" smtClean="0">
                <a:solidFill>
                  <a:schemeClr val="bg1"/>
                </a:solidFill>
              </a:rPr>
              <a:t> </a:t>
            </a:r>
          </a:p>
          <a:p>
            <a:pPr marL="457200" indent="-457200">
              <a:buNone/>
            </a:pPr>
            <a:r>
              <a:rPr lang="en-US" sz="2000" b="1" dirty="0" smtClean="0">
                <a:solidFill>
                  <a:schemeClr val="bg1"/>
                </a:solidFill>
              </a:rPr>
              <a:t>(PKB </a:t>
            </a:r>
            <a:r>
              <a:rPr lang="en-US" sz="2000" b="1" dirty="0" err="1" smtClean="0">
                <a:solidFill>
                  <a:schemeClr val="bg1"/>
                </a:solidFill>
              </a:rPr>
              <a:t>yg</a:t>
            </a:r>
            <a:r>
              <a:rPr lang="en-US" sz="2000" b="1" dirty="0" smtClean="0">
                <a:solidFill>
                  <a:schemeClr val="bg1"/>
                </a:solidFill>
              </a:rPr>
              <a:t> </a:t>
            </a:r>
            <a:r>
              <a:rPr lang="en-US" sz="2000" b="1" dirty="0" err="1" smtClean="0">
                <a:solidFill>
                  <a:schemeClr val="bg1"/>
                </a:solidFill>
              </a:rPr>
              <a:t>mereka</a:t>
            </a:r>
            <a:r>
              <a:rPr lang="en-US" sz="2000" b="1" dirty="0" smtClean="0">
                <a:solidFill>
                  <a:schemeClr val="bg1"/>
                </a:solidFill>
              </a:rPr>
              <a:t> </a:t>
            </a:r>
            <a:r>
              <a:rPr lang="en-US" sz="2000" b="1" dirty="0" err="1" smtClean="0">
                <a:solidFill>
                  <a:schemeClr val="bg1"/>
                </a:solidFill>
              </a:rPr>
              <a:t>buat</a:t>
            </a:r>
            <a:r>
              <a:rPr lang="en-US" sz="2000" b="1" dirty="0" smtClean="0">
                <a:solidFill>
                  <a:schemeClr val="bg1"/>
                </a:solidFill>
              </a:rPr>
              <a:t> </a:t>
            </a:r>
            <a:r>
              <a:rPr lang="en-US" sz="2000" b="1" dirty="0" err="1" smtClean="0">
                <a:solidFill>
                  <a:schemeClr val="bg1"/>
                </a:solidFill>
              </a:rPr>
              <a:t>sebelumnya</a:t>
            </a:r>
            <a:r>
              <a:rPr lang="en-US" sz="2000" b="1" dirty="0" smtClean="0">
                <a:solidFill>
                  <a:schemeClr val="bg1"/>
                </a:solidFill>
              </a:rPr>
              <a:t>. </a:t>
            </a:r>
          </a:p>
          <a:p>
            <a:pPr marL="457200" indent="-457200">
              <a:buFont typeface="+mj-lt"/>
              <a:buAutoNum type="arabicPeriod"/>
            </a:pPr>
            <a:endParaRPr lang="en-US" sz="2000" dirty="0"/>
          </a:p>
        </p:txBody>
      </p:sp>
    </p:spTree>
  </p:cSld>
  <p:clrMapOvr>
    <a:masterClrMapping/>
  </p:clrMapOvr>
  <p:transition>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2000"/>
                                        <p:tgtEl>
                                          <p:spTgt spid="2"/>
                                        </p:tgtEl>
                                      </p:cBhvr>
                                    </p:animEffect>
                                  </p:childTnLst>
                                </p:cTn>
                              </p:par>
                            </p:childTnLst>
                          </p:cTn>
                        </p:par>
                        <p:par>
                          <p:cTn id="8" fill="hold">
                            <p:stCondLst>
                              <p:cond delay="2000"/>
                            </p:stCondLst>
                            <p:childTnLst>
                              <p:par>
                                <p:cTn id="9" presetID="2" presetClass="entr" presetSubtype="12"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additive="base">
                                        <p:cTn id="11" dur="2000" fill="hold"/>
                                        <p:tgtEl>
                                          <p:spTgt spid="3">
                                            <p:bg/>
                                          </p:spTgt>
                                        </p:tgtEl>
                                        <p:attrNameLst>
                                          <p:attrName>ppt_x</p:attrName>
                                        </p:attrNameLst>
                                      </p:cBhvr>
                                      <p:tavLst>
                                        <p:tav tm="0">
                                          <p:val>
                                            <p:strVal val="0-#ppt_w/2"/>
                                          </p:val>
                                        </p:tav>
                                        <p:tav tm="100000">
                                          <p:val>
                                            <p:strVal val="#ppt_x"/>
                                          </p:val>
                                        </p:tav>
                                      </p:tavLst>
                                    </p:anim>
                                    <p:anim calcmode="lin" valueType="num">
                                      <p:cBhvr additive="base">
                                        <p:cTn id="12" dur="2000" fill="hold"/>
                                        <p:tgtEl>
                                          <p:spTgt spid="3">
                                            <p:bg/>
                                          </p:spTgt>
                                        </p:tgtEl>
                                        <p:attrNameLst>
                                          <p:attrName>ppt_y</p:attrName>
                                        </p:attrNameLst>
                                      </p:cBhvr>
                                      <p:tavLst>
                                        <p:tav tm="0">
                                          <p:val>
                                            <p:strVal val="1+#ppt_h/2"/>
                                          </p:val>
                                        </p:tav>
                                        <p:tav tm="100000">
                                          <p:val>
                                            <p:strVal val="#ppt_y"/>
                                          </p:val>
                                        </p:tav>
                                      </p:tavLst>
                                    </p:anim>
                                  </p:childTnLst>
                                </p:cTn>
                              </p:par>
                            </p:childTnLst>
                          </p:cTn>
                        </p:par>
                        <p:par>
                          <p:cTn id="13" fill="hold">
                            <p:stCondLst>
                              <p:cond delay="4000"/>
                            </p:stCondLst>
                            <p:childTnLst>
                              <p:par>
                                <p:cTn id="14" presetID="2" presetClass="entr" presetSubtype="12"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7"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8" fill="hold">
                            <p:stCondLst>
                              <p:cond delay="6000"/>
                            </p:stCondLst>
                            <p:childTnLst>
                              <p:par>
                                <p:cTn id="19" presetID="2" presetClass="entr" presetSubtype="12"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2"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3" fill="hold">
                            <p:stCondLst>
                              <p:cond delay="8000"/>
                            </p:stCondLst>
                            <p:childTnLst>
                              <p:par>
                                <p:cTn id="24" presetID="2" presetClass="entr" presetSubtype="12"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8" fill="hold">
                            <p:stCondLst>
                              <p:cond delay="10000"/>
                            </p:stCondLst>
                            <p:childTnLst>
                              <p:par>
                                <p:cTn id="29" presetID="2" presetClass="entr" presetSubtype="12"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3" fill="hold">
                            <p:stCondLst>
                              <p:cond delay="12000"/>
                            </p:stCondLst>
                            <p:childTnLst>
                              <p:par>
                                <p:cTn id="34" presetID="2" presetClass="entr" presetSubtype="12"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7"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8" fill="hold">
                            <p:stCondLst>
                              <p:cond delay="14000"/>
                            </p:stCondLst>
                            <p:childTnLst>
                              <p:par>
                                <p:cTn id="39" presetID="2" presetClass="entr" presetSubtype="12" fill="hold" grpId="0"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2"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3" fill="hold">
                            <p:stCondLst>
                              <p:cond delay="16000"/>
                            </p:stCondLst>
                            <p:childTnLst>
                              <p:par>
                                <p:cTn id="44" presetID="2" presetClass="entr" presetSubtype="12" fill="hold" grpId="0"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additive="base">
                                        <p:cTn id="46"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7"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8" fill="hold">
                            <p:stCondLst>
                              <p:cond delay="18000"/>
                            </p:stCondLst>
                            <p:childTnLst>
                              <p:par>
                                <p:cTn id="49" presetID="2" presetClass="entr" presetSubtype="12" fill="hold" grpId="0" nodeType="after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2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2"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53" fill="hold">
                            <p:stCondLst>
                              <p:cond delay="20000"/>
                            </p:stCondLst>
                            <p:childTnLst>
                              <p:par>
                                <p:cTn id="54" presetID="2" presetClass="entr" presetSubtype="12" fill="hold" grpId="0" nodeType="after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additive="base">
                                        <p:cTn id="56" dur="2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7" dur="2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58" fill="hold">
                            <p:stCondLst>
                              <p:cond delay="22000"/>
                            </p:stCondLst>
                            <p:childTnLst>
                              <p:par>
                                <p:cTn id="59" presetID="2" presetClass="entr" presetSubtype="12" fill="hold" grpId="0" nodeType="after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20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2" dur="2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63" fill="hold">
                            <p:stCondLst>
                              <p:cond delay="24000"/>
                            </p:stCondLst>
                            <p:childTnLst>
                              <p:par>
                                <p:cTn id="64" presetID="2" presetClass="entr" presetSubtype="12" fill="hold" grpId="0" nodeType="after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anim calcmode="lin" valueType="num">
                                      <p:cBhvr additive="base">
                                        <p:cTn id="66" dur="20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67" dur="2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68" fill="hold">
                            <p:stCondLst>
                              <p:cond delay="26000"/>
                            </p:stCondLst>
                            <p:childTnLst>
                              <p:par>
                                <p:cTn id="69" presetID="2" presetClass="entr" presetSubtype="12" fill="hold" grpId="0" nodeType="afterEffect">
                                  <p:stCondLst>
                                    <p:cond delay="0"/>
                                  </p:stCondLst>
                                  <p:childTnLst>
                                    <p:set>
                                      <p:cBhvr>
                                        <p:cTn id="70" dur="1" fill="hold">
                                          <p:stCondLst>
                                            <p:cond delay="0"/>
                                          </p:stCondLst>
                                        </p:cTn>
                                        <p:tgtEl>
                                          <p:spTgt spid="3">
                                            <p:txEl>
                                              <p:pRg st="12" end="12"/>
                                            </p:txEl>
                                          </p:spTgt>
                                        </p:tgtEl>
                                        <p:attrNameLst>
                                          <p:attrName>style.visibility</p:attrName>
                                        </p:attrNameLst>
                                      </p:cBhvr>
                                      <p:to>
                                        <p:strVal val="visible"/>
                                      </p:to>
                                    </p:set>
                                    <p:anim calcmode="lin" valueType="num">
                                      <p:cBhvr additive="base">
                                        <p:cTn id="71" dur="20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72" dur="2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368280"/>
          </a:xfrm>
          <a:solidFill>
            <a:schemeClr val="tx2">
              <a:lumMod val="20000"/>
              <a:lumOff val="80000"/>
            </a:schemeClr>
          </a:solidFill>
        </p:spPr>
        <p:txBody>
          <a:bodyPr>
            <a:noAutofit/>
          </a:bodyPr>
          <a:lstStyle/>
          <a:p>
            <a:pPr algn="l"/>
            <a:r>
              <a:rPr lang="en-US" sz="2000" b="1" dirty="0" err="1" smtClean="0"/>
              <a:t>Lembaga-lembaga</a:t>
            </a:r>
            <a:r>
              <a:rPr lang="en-US" sz="2000" b="1" dirty="0" smtClean="0"/>
              <a:t> BIPARTITE </a:t>
            </a:r>
            <a:r>
              <a:rPr lang="en-US" sz="2000" b="1" dirty="0" err="1" smtClean="0"/>
              <a:t>dan</a:t>
            </a:r>
            <a:r>
              <a:rPr lang="en-US" sz="2000" b="1" dirty="0" smtClean="0"/>
              <a:t> TRIPARTIT :</a:t>
            </a:r>
            <a:endParaRPr lang="en-US" sz="2000" b="1" dirty="0"/>
          </a:p>
        </p:txBody>
      </p:sp>
      <p:sp>
        <p:nvSpPr>
          <p:cNvPr id="3" name="Content Placeholder 2"/>
          <p:cNvSpPr>
            <a:spLocks noGrp="1"/>
          </p:cNvSpPr>
          <p:nvPr>
            <p:ph idx="1"/>
          </p:nvPr>
        </p:nvSpPr>
        <p:spPr>
          <a:xfrm>
            <a:off x="0" y="571480"/>
            <a:ext cx="9144000" cy="6286520"/>
          </a:xfrm>
          <a:solidFill>
            <a:schemeClr val="tx2">
              <a:lumMod val="60000"/>
              <a:lumOff val="40000"/>
            </a:schemeClr>
          </a:solidFill>
        </p:spPr>
        <p:txBody>
          <a:bodyPr>
            <a:normAutofit/>
          </a:bodyPr>
          <a:lstStyle/>
          <a:p>
            <a:pPr>
              <a:buNone/>
            </a:pPr>
            <a:r>
              <a:rPr lang="en-US" sz="2000" u="sng" dirty="0" err="1" smtClean="0">
                <a:solidFill>
                  <a:schemeClr val="bg1"/>
                </a:solidFill>
              </a:rPr>
              <a:t>Lembaga</a:t>
            </a:r>
            <a:r>
              <a:rPr lang="en-US" sz="2000" u="sng" dirty="0" smtClean="0">
                <a:solidFill>
                  <a:schemeClr val="bg1"/>
                </a:solidFill>
              </a:rPr>
              <a:t> BIPARTITE </a:t>
            </a:r>
            <a:r>
              <a:rPr lang="en-US" sz="2000" u="sng" dirty="0" err="1" smtClean="0">
                <a:solidFill>
                  <a:schemeClr val="bg1"/>
                </a:solidFill>
              </a:rPr>
              <a:t>adalah</a:t>
            </a:r>
            <a:r>
              <a:rPr lang="en-US" sz="2000" u="sng" dirty="0" smtClean="0">
                <a:solidFill>
                  <a:schemeClr val="bg1"/>
                </a:solidFill>
              </a:rPr>
              <a:t> :</a:t>
            </a:r>
            <a:r>
              <a:rPr lang="en-US" sz="2000" dirty="0" smtClean="0">
                <a:solidFill>
                  <a:schemeClr val="bg1"/>
                </a:solidFill>
              </a:rPr>
              <a:t> </a:t>
            </a:r>
            <a:r>
              <a:rPr lang="en-US" sz="2000" dirty="0" err="1" smtClean="0">
                <a:solidFill>
                  <a:schemeClr val="bg1"/>
                </a:solidFill>
              </a:rPr>
              <a:t>mendasarkan</a:t>
            </a:r>
            <a:r>
              <a:rPr lang="en-US" sz="2000" dirty="0" smtClean="0">
                <a:solidFill>
                  <a:schemeClr val="bg1"/>
                </a:solidFill>
              </a:rPr>
              <a:t> </a:t>
            </a:r>
            <a:r>
              <a:rPr lang="en-US" sz="2000" dirty="0" err="1" smtClean="0">
                <a:solidFill>
                  <a:schemeClr val="bg1"/>
                </a:solidFill>
              </a:rPr>
              <a:t>dimasalah</a:t>
            </a:r>
            <a:r>
              <a:rPr lang="en-US" sz="2000" dirty="0" smtClean="0">
                <a:solidFill>
                  <a:schemeClr val="bg1"/>
                </a:solidFill>
              </a:rPr>
              <a:t> yang </a:t>
            </a:r>
            <a:r>
              <a:rPr lang="en-US" sz="2000" dirty="0" err="1" smtClean="0">
                <a:solidFill>
                  <a:schemeClr val="bg1"/>
                </a:solidFill>
              </a:rPr>
              <a:t>timbul</a:t>
            </a:r>
            <a:r>
              <a:rPr lang="en-US" sz="2000" dirty="0" smtClean="0">
                <a:solidFill>
                  <a:schemeClr val="bg1"/>
                </a:solidFill>
              </a:rPr>
              <a:t> </a:t>
            </a:r>
            <a:r>
              <a:rPr lang="en-US" sz="2000" dirty="0" err="1" smtClean="0">
                <a:solidFill>
                  <a:schemeClr val="bg1"/>
                </a:solidFill>
              </a:rPr>
              <a:t>dari</a:t>
            </a:r>
            <a:r>
              <a:rPr lang="en-US" sz="2000" dirty="0" smtClean="0">
                <a:solidFill>
                  <a:schemeClr val="bg1"/>
                </a:solidFill>
              </a:rPr>
              <a:t>  </a:t>
            </a:r>
            <a:r>
              <a:rPr lang="en-US" sz="2000" dirty="0" err="1" smtClean="0">
                <a:solidFill>
                  <a:schemeClr val="bg1"/>
                </a:solidFill>
              </a:rPr>
              <a:t>pada</a:t>
            </a:r>
            <a:r>
              <a:rPr lang="en-US" sz="2000" dirty="0" smtClean="0">
                <a:solidFill>
                  <a:schemeClr val="bg1"/>
                </a:solidFill>
              </a:rPr>
              <a:t> </a:t>
            </a:r>
            <a:r>
              <a:rPr lang="en-US" sz="2000" dirty="0" err="1" smtClean="0">
                <a:solidFill>
                  <a:schemeClr val="bg1"/>
                </a:solidFill>
              </a:rPr>
              <a:t>pengerian</a:t>
            </a:r>
            <a:r>
              <a:rPr lang="en-US" sz="2000" dirty="0" smtClean="0">
                <a:solidFill>
                  <a:schemeClr val="bg1"/>
                </a:solidFill>
              </a:rPr>
              <a:t> </a:t>
            </a:r>
            <a:r>
              <a:rPr lang="en-US" sz="2000" dirty="0" err="1" smtClean="0">
                <a:solidFill>
                  <a:schemeClr val="bg1"/>
                </a:solidFill>
              </a:rPr>
              <a:t>bahwa</a:t>
            </a:r>
            <a:r>
              <a:rPr lang="en-US" sz="2000" dirty="0" smtClean="0">
                <a:solidFill>
                  <a:schemeClr val="bg1"/>
                </a:solidFill>
              </a:rPr>
              <a:t> </a:t>
            </a:r>
            <a:r>
              <a:rPr lang="en-US" sz="2000" dirty="0" err="1" smtClean="0">
                <a:solidFill>
                  <a:schemeClr val="bg1"/>
                </a:solidFill>
              </a:rPr>
              <a:t>setiap</a:t>
            </a:r>
            <a:r>
              <a:rPr lang="en-US" sz="2000" dirty="0" smtClean="0">
                <a:solidFill>
                  <a:schemeClr val="bg1"/>
                </a:solidFill>
              </a:rPr>
              <a:t> </a:t>
            </a:r>
            <a:r>
              <a:rPr lang="en-US" sz="2000" dirty="0" err="1" smtClean="0">
                <a:solidFill>
                  <a:schemeClr val="bg1"/>
                </a:solidFill>
              </a:rPr>
              <a:t>masalah</a:t>
            </a:r>
            <a:r>
              <a:rPr lang="en-US" sz="2000" dirty="0" smtClean="0">
                <a:solidFill>
                  <a:schemeClr val="bg1"/>
                </a:solidFill>
              </a:rPr>
              <a:t> yang </a:t>
            </a:r>
            <a:r>
              <a:rPr lang="en-US" sz="2000" dirty="0" err="1" smtClean="0">
                <a:solidFill>
                  <a:schemeClr val="bg1"/>
                </a:solidFill>
              </a:rPr>
              <a:t>timbul</a:t>
            </a:r>
            <a:r>
              <a:rPr lang="en-US" sz="2000" dirty="0" smtClean="0">
                <a:solidFill>
                  <a:schemeClr val="bg1"/>
                </a:solidFill>
              </a:rPr>
              <a:t> </a:t>
            </a:r>
            <a:r>
              <a:rPr lang="en-US" sz="2000" dirty="0" err="1" smtClean="0">
                <a:solidFill>
                  <a:schemeClr val="bg1"/>
                </a:solidFill>
              </a:rPr>
              <a:t>dari</a:t>
            </a:r>
            <a:r>
              <a:rPr lang="en-US" sz="2000" dirty="0" smtClean="0">
                <a:solidFill>
                  <a:schemeClr val="bg1"/>
                </a:solidFill>
              </a:rPr>
              <a:t> </a:t>
            </a:r>
            <a:r>
              <a:rPr lang="en-US" sz="2000" dirty="0" err="1" smtClean="0">
                <a:solidFill>
                  <a:schemeClr val="bg1"/>
                </a:solidFill>
              </a:rPr>
              <a:t>hubungan</a:t>
            </a:r>
            <a:r>
              <a:rPr lang="en-US" sz="2000" dirty="0" smtClean="0">
                <a:solidFill>
                  <a:schemeClr val="bg1"/>
                </a:solidFill>
              </a:rPr>
              <a:t> </a:t>
            </a:r>
            <a:r>
              <a:rPr lang="en-US" sz="2000" dirty="0" err="1" smtClean="0">
                <a:solidFill>
                  <a:schemeClr val="bg1"/>
                </a:solidFill>
              </a:rPr>
              <a:t>perburuhan</a:t>
            </a:r>
            <a:r>
              <a:rPr lang="en-US" sz="2000" dirty="0" smtClean="0">
                <a:solidFill>
                  <a:schemeClr val="bg1"/>
                </a:solidFill>
              </a:rPr>
              <a:t> </a:t>
            </a:r>
            <a:r>
              <a:rPr lang="en-US" sz="2000" dirty="0" err="1" smtClean="0">
                <a:solidFill>
                  <a:schemeClr val="bg1"/>
                </a:solidFill>
              </a:rPr>
              <a:t>merupakan</a:t>
            </a:r>
            <a:r>
              <a:rPr lang="en-US" sz="2000" dirty="0" smtClean="0">
                <a:solidFill>
                  <a:schemeClr val="bg1"/>
                </a:solidFill>
              </a:rPr>
              <a:t> </a:t>
            </a:r>
            <a:r>
              <a:rPr lang="en-US" sz="2000" dirty="0" err="1" smtClean="0">
                <a:solidFill>
                  <a:schemeClr val="bg1"/>
                </a:solidFill>
              </a:rPr>
              <a:t>tanggung</a:t>
            </a:r>
            <a:r>
              <a:rPr lang="en-US" sz="2000" dirty="0" smtClean="0">
                <a:solidFill>
                  <a:schemeClr val="bg1"/>
                </a:solidFill>
              </a:rPr>
              <a:t> </a:t>
            </a:r>
            <a:r>
              <a:rPr lang="en-US" sz="2000" dirty="0" err="1" smtClean="0">
                <a:solidFill>
                  <a:schemeClr val="bg1"/>
                </a:solidFill>
              </a:rPr>
              <a:t>jawab</a:t>
            </a:r>
            <a:r>
              <a:rPr lang="en-US" sz="2000" dirty="0" smtClean="0">
                <a:solidFill>
                  <a:schemeClr val="bg1"/>
                </a:solidFill>
              </a:rPr>
              <a:t> </a:t>
            </a:r>
            <a:r>
              <a:rPr lang="en-US" sz="2000" dirty="0" err="1" smtClean="0">
                <a:solidFill>
                  <a:schemeClr val="bg1"/>
                </a:solidFill>
              </a:rPr>
              <a:t>kedua</a:t>
            </a:r>
            <a:r>
              <a:rPr lang="en-US" sz="2000" dirty="0" smtClean="0">
                <a:solidFill>
                  <a:schemeClr val="bg1"/>
                </a:solidFill>
              </a:rPr>
              <a:t> </a:t>
            </a:r>
            <a:r>
              <a:rPr lang="en-US" sz="2000" dirty="0" err="1" smtClean="0">
                <a:solidFill>
                  <a:schemeClr val="bg1"/>
                </a:solidFill>
              </a:rPr>
              <a:t>belah</a:t>
            </a:r>
            <a:r>
              <a:rPr lang="en-US" sz="2000" dirty="0" smtClean="0">
                <a:solidFill>
                  <a:schemeClr val="bg1"/>
                </a:solidFill>
              </a:rPr>
              <a:t> </a:t>
            </a:r>
            <a:r>
              <a:rPr lang="en-US" sz="2000" dirty="0" err="1" smtClean="0">
                <a:solidFill>
                  <a:schemeClr val="bg1"/>
                </a:solidFill>
              </a:rPr>
              <a:t>fihak</a:t>
            </a:r>
            <a:r>
              <a:rPr lang="en-US" sz="2000" dirty="0" smtClean="0">
                <a:solidFill>
                  <a:schemeClr val="bg1"/>
                </a:solidFill>
              </a:rPr>
              <a:t> </a:t>
            </a:r>
            <a:r>
              <a:rPr lang="en-US" sz="2000" dirty="0" err="1" smtClean="0">
                <a:solidFill>
                  <a:schemeClr val="bg1"/>
                </a:solidFill>
              </a:rPr>
              <a:t>yaitu</a:t>
            </a:r>
            <a:r>
              <a:rPr lang="en-US" sz="2000" dirty="0" smtClean="0">
                <a:solidFill>
                  <a:schemeClr val="bg1"/>
                </a:solidFill>
              </a:rPr>
              <a:t> , </a:t>
            </a:r>
            <a:r>
              <a:rPr lang="en-US" sz="2000" dirty="0" err="1" smtClean="0">
                <a:solidFill>
                  <a:schemeClr val="bg1"/>
                </a:solidFill>
              </a:rPr>
              <a:t>pihak</a:t>
            </a:r>
            <a:r>
              <a:rPr lang="en-US" sz="2000" dirty="0" smtClean="0">
                <a:solidFill>
                  <a:schemeClr val="bg1"/>
                </a:solidFill>
              </a:rPr>
              <a:t> </a:t>
            </a:r>
            <a:r>
              <a:rPr lang="en-US" sz="2000" dirty="0" err="1" smtClean="0">
                <a:solidFill>
                  <a:schemeClr val="bg1"/>
                </a:solidFill>
              </a:rPr>
              <a:t>buruh</a:t>
            </a:r>
            <a:r>
              <a:rPr lang="en-US" sz="2000" dirty="0" smtClean="0">
                <a:solidFill>
                  <a:schemeClr val="bg1"/>
                </a:solidFill>
              </a:rPr>
              <a:t> </a:t>
            </a:r>
            <a:r>
              <a:rPr lang="en-US" sz="2000" dirty="0" err="1" smtClean="0">
                <a:solidFill>
                  <a:schemeClr val="bg1"/>
                </a:solidFill>
              </a:rPr>
              <a:t>dan</a:t>
            </a:r>
            <a:r>
              <a:rPr lang="en-US" sz="2000" dirty="0" smtClean="0">
                <a:solidFill>
                  <a:schemeClr val="bg1"/>
                </a:solidFill>
              </a:rPr>
              <a:t> </a:t>
            </a:r>
            <a:r>
              <a:rPr lang="en-US" sz="2000" dirty="0" err="1" smtClean="0">
                <a:solidFill>
                  <a:schemeClr val="bg1"/>
                </a:solidFill>
              </a:rPr>
              <a:t>pengusaha</a:t>
            </a:r>
            <a:r>
              <a:rPr lang="en-US" sz="2000" dirty="0" smtClean="0">
                <a:solidFill>
                  <a:schemeClr val="bg1"/>
                </a:solidFill>
              </a:rPr>
              <a:t> </a:t>
            </a:r>
            <a:r>
              <a:rPr lang="en-US" sz="2000" dirty="0" err="1" smtClean="0">
                <a:solidFill>
                  <a:schemeClr val="bg1"/>
                </a:solidFill>
              </a:rPr>
              <a:t>dan</a:t>
            </a:r>
            <a:r>
              <a:rPr lang="en-US" sz="2000" dirty="0" smtClean="0">
                <a:solidFill>
                  <a:schemeClr val="bg1"/>
                </a:solidFill>
              </a:rPr>
              <a:t> </a:t>
            </a:r>
            <a:r>
              <a:rPr lang="en-US" sz="2000" dirty="0" err="1" smtClean="0">
                <a:solidFill>
                  <a:schemeClr val="bg1"/>
                </a:solidFill>
              </a:rPr>
              <a:t>harusdiselesaikanoleh</a:t>
            </a:r>
            <a:r>
              <a:rPr lang="en-US" sz="2000" dirty="0" smtClean="0">
                <a:solidFill>
                  <a:schemeClr val="bg1"/>
                </a:solidFill>
              </a:rPr>
              <a:t> </a:t>
            </a:r>
            <a:r>
              <a:rPr lang="en-US" sz="2000" dirty="0" err="1" smtClean="0">
                <a:solidFill>
                  <a:schemeClr val="bg1"/>
                </a:solidFill>
              </a:rPr>
              <a:t>meerka</a:t>
            </a:r>
            <a:r>
              <a:rPr lang="en-US" sz="2000" dirty="0" smtClean="0">
                <a:solidFill>
                  <a:schemeClr val="bg1"/>
                </a:solidFill>
              </a:rPr>
              <a:t> </a:t>
            </a:r>
            <a:r>
              <a:rPr lang="en-US" sz="2000" dirty="0" err="1" smtClean="0">
                <a:solidFill>
                  <a:schemeClr val="bg1"/>
                </a:solidFill>
              </a:rPr>
              <a:t>sendiri</a:t>
            </a:r>
            <a:r>
              <a:rPr lang="en-US" sz="2000" dirty="0" smtClean="0">
                <a:solidFill>
                  <a:schemeClr val="bg1"/>
                </a:solidFill>
              </a:rPr>
              <a:t>.</a:t>
            </a:r>
          </a:p>
          <a:p>
            <a:pPr>
              <a:buNone/>
            </a:pPr>
            <a:r>
              <a:rPr lang="en-US" sz="2000" dirty="0" err="1" smtClean="0">
                <a:solidFill>
                  <a:schemeClr val="bg1"/>
                </a:solidFill>
              </a:rPr>
              <a:t>Lembaga</a:t>
            </a:r>
            <a:r>
              <a:rPr lang="en-US" sz="2000" dirty="0" smtClean="0">
                <a:solidFill>
                  <a:schemeClr val="bg1"/>
                </a:solidFill>
              </a:rPr>
              <a:t> TRIPARTITE </a:t>
            </a:r>
            <a:r>
              <a:rPr lang="en-US" sz="2000" dirty="0" err="1" smtClean="0">
                <a:solidFill>
                  <a:schemeClr val="bg1"/>
                </a:solidFill>
              </a:rPr>
              <a:t>adalah</a:t>
            </a:r>
            <a:r>
              <a:rPr lang="en-US" sz="2000" dirty="0" smtClean="0">
                <a:solidFill>
                  <a:schemeClr val="bg1"/>
                </a:solidFill>
              </a:rPr>
              <a:t> : </a:t>
            </a:r>
            <a:r>
              <a:rPr lang="en-US" sz="2000" dirty="0" err="1" smtClean="0">
                <a:solidFill>
                  <a:schemeClr val="bg1"/>
                </a:solidFill>
              </a:rPr>
              <a:t>berdasarkan</a:t>
            </a:r>
            <a:r>
              <a:rPr lang="en-US" sz="2000" dirty="0" smtClean="0">
                <a:solidFill>
                  <a:schemeClr val="bg1"/>
                </a:solidFill>
              </a:rPr>
              <a:t> </a:t>
            </a:r>
            <a:r>
              <a:rPr lang="en-US" sz="2000" dirty="0" err="1" smtClean="0">
                <a:solidFill>
                  <a:schemeClr val="bg1"/>
                </a:solidFill>
              </a:rPr>
              <a:t>pada</a:t>
            </a:r>
            <a:r>
              <a:rPr lang="en-US" sz="2000" dirty="0" smtClean="0">
                <a:solidFill>
                  <a:schemeClr val="bg1"/>
                </a:solidFill>
              </a:rPr>
              <a:t> </a:t>
            </a:r>
            <a:r>
              <a:rPr lang="en-US" sz="2000" dirty="0" err="1" smtClean="0">
                <a:solidFill>
                  <a:schemeClr val="bg1"/>
                </a:solidFill>
              </a:rPr>
              <a:t>pengertian</a:t>
            </a:r>
            <a:r>
              <a:rPr lang="en-US" sz="2000" dirty="0" smtClean="0">
                <a:solidFill>
                  <a:schemeClr val="bg1"/>
                </a:solidFill>
              </a:rPr>
              <a:t> </a:t>
            </a:r>
            <a:r>
              <a:rPr lang="en-US" sz="2000" dirty="0" err="1" smtClean="0">
                <a:solidFill>
                  <a:schemeClr val="bg1"/>
                </a:solidFill>
              </a:rPr>
              <a:t>bahwa</a:t>
            </a:r>
            <a:r>
              <a:rPr lang="en-US" sz="2000" dirty="0" smtClean="0">
                <a:solidFill>
                  <a:schemeClr val="bg1"/>
                </a:solidFill>
              </a:rPr>
              <a:t> </a:t>
            </a:r>
            <a:r>
              <a:rPr lang="en-US" sz="2000" dirty="0" err="1" smtClean="0">
                <a:solidFill>
                  <a:schemeClr val="bg1"/>
                </a:solidFill>
              </a:rPr>
              <a:t>setiap</a:t>
            </a:r>
            <a:r>
              <a:rPr lang="en-US" sz="2000" dirty="0" smtClean="0">
                <a:solidFill>
                  <a:schemeClr val="bg1"/>
                </a:solidFill>
              </a:rPr>
              <a:t> </a:t>
            </a:r>
            <a:r>
              <a:rPr lang="en-US" sz="2000" dirty="0" err="1" smtClean="0">
                <a:solidFill>
                  <a:schemeClr val="bg1"/>
                </a:solidFill>
              </a:rPr>
              <a:t>masalah</a:t>
            </a:r>
            <a:r>
              <a:rPr lang="en-US" sz="2000" dirty="0" smtClean="0">
                <a:solidFill>
                  <a:schemeClr val="bg1"/>
                </a:solidFill>
              </a:rPr>
              <a:t> yang </a:t>
            </a:r>
            <a:r>
              <a:rPr lang="en-US" sz="2000" dirty="0" err="1" smtClean="0">
                <a:solidFill>
                  <a:schemeClr val="bg1"/>
                </a:solidFill>
              </a:rPr>
              <a:t>timbul</a:t>
            </a:r>
            <a:r>
              <a:rPr lang="en-US" sz="2000" dirty="0" smtClean="0">
                <a:solidFill>
                  <a:schemeClr val="bg1"/>
                </a:solidFill>
              </a:rPr>
              <a:t> </a:t>
            </a:r>
            <a:r>
              <a:rPr lang="en-US" sz="2000" dirty="0" err="1" smtClean="0">
                <a:solidFill>
                  <a:schemeClr val="bg1"/>
                </a:solidFill>
              </a:rPr>
              <a:t>dari</a:t>
            </a:r>
            <a:r>
              <a:rPr lang="en-US" sz="2000" dirty="0" smtClean="0">
                <a:solidFill>
                  <a:schemeClr val="bg1"/>
                </a:solidFill>
              </a:rPr>
              <a:t> </a:t>
            </a:r>
            <a:r>
              <a:rPr lang="en-US" sz="2000" dirty="0" err="1" smtClean="0">
                <a:solidFill>
                  <a:schemeClr val="bg1"/>
                </a:solidFill>
              </a:rPr>
              <a:t>hubungan</a:t>
            </a:r>
            <a:r>
              <a:rPr lang="en-US" sz="2000" dirty="0" smtClean="0">
                <a:solidFill>
                  <a:schemeClr val="bg1"/>
                </a:solidFill>
              </a:rPr>
              <a:t> </a:t>
            </a:r>
            <a:r>
              <a:rPr lang="en-US" sz="2000" dirty="0" err="1" smtClean="0">
                <a:solidFill>
                  <a:schemeClr val="bg1"/>
                </a:solidFill>
              </a:rPr>
              <a:t>perburuhan</a:t>
            </a:r>
            <a:r>
              <a:rPr lang="en-US" sz="2000" dirty="0" smtClean="0">
                <a:solidFill>
                  <a:schemeClr val="bg1"/>
                </a:solidFill>
              </a:rPr>
              <a:t> </a:t>
            </a:r>
            <a:r>
              <a:rPr lang="en-US" sz="2000" dirty="0" err="1" smtClean="0">
                <a:solidFill>
                  <a:schemeClr val="bg1"/>
                </a:solidFill>
              </a:rPr>
              <a:t>adalah</a:t>
            </a:r>
            <a:r>
              <a:rPr lang="en-US" sz="2000" dirty="0" smtClean="0">
                <a:solidFill>
                  <a:schemeClr val="bg1"/>
                </a:solidFill>
              </a:rPr>
              <a:t> </a:t>
            </a:r>
            <a:r>
              <a:rPr lang="en-US" sz="2000" dirty="0" err="1" smtClean="0">
                <a:solidFill>
                  <a:schemeClr val="bg1"/>
                </a:solidFill>
              </a:rPr>
              <a:t>merupakan</a:t>
            </a:r>
            <a:r>
              <a:rPr lang="en-US" sz="2000" dirty="0" smtClean="0">
                <a:solidFill>
                  <a:schemeClr val="bg1"/>
                </a:solidFill>
              </a:rPr>
              <a:t> </a:t>
            </a:r>
            <a:r>
              <a:rPr lang="en-US" sz="2000" dirty="0" err="1" smtClean="0">
                <a:solidFill>
                  <a:schemeClr val="bg1"/>
                </a:solidFill>
              </a:rPr>
              <a:t>tanggung</a:t>
            </a:r>
            <a:r>
              <a:rPr lang="en-US" sz="2000" dirty="0" smtClean="0">
                <a:solidFill>
                  <a:schemeClr val="bg1"/>
                </a:solidFill>
              </a:rPr>
              <a:t> </a:t>
            </a:r>
            <a:r>
              <a:rPr lang="en-US" sz="2000" dirty="0" err="1" smtClean="0">
                <a:solidFill>
                  <a:schemeClr val="bg1"/>
                </a:solidFill>
              </a:rPr>
              <a:t>jawab</a:t>
            </a:r>
            <a:r>
              <a:rPr lang="en-US" sz="2000" dirty="0" smtClean="0">
                <a:solidFill>
                  <a:schemeClr val="bg1"/>
                </a:solidFill>
              </a:rPr>
              <a:t> </a:t>
            </a:r>
            <a:r>
              <a:rPr lang="en-US" sz="2000" dirty="0" err="1" smtClean="0">
                <a:solidFill>
                  <a:schemeClr val="bg1"/>
                </a:solidFill>
              </a:rPr>
              <a:t>buruh</a:t>
            </a:r>
            <a:r>
              <a:rPr lang="en-US" sz="2000" dirty="0" smtClean="0">
                <a:solidFill>
                  <a:schemeClr val="bg1"/>
                </a:solidFill>
              </a:rPr>
              <a:t>, </a:t>
            </a:r>
            <a:r>
              <a:rPr lang="en-US" sz="2000" dirty="0" err="1" smtClean="0">
                <a:solidFill>
                  <a:schemeClr val="bg1"/>
                </a:solidFill>
              </a:rPr>
              <a:t>pengusaha</a:t>
            </a:r>
            <a:r>
              <a:rPr lang="en-US" sz="2000" dirty="0" smtClean="0">
                <a:solidFill>
                  <a:schemeClr val="bg1"/>
                </a:solidFill>
              </a:rPr>
              <a:t> </a:t>
            </a:r>
            <a:r>
              <a:rPr lang="en-US" sz="2000" dirty="0" err="1" smtClean="0">
                <a:solidFill>
                  <a:schemeClr val="bg1"/>
                </a:solidFill>
              </a:rPr>
              <a:t>dan</a:t>
            </a:r>
            <a:r>
              <a:rPr lang="en-US" sz="2000" dirty="0" smtClean="0">
                <a:solidFill>
                  <a:schemeClr val="bg1"/>
                </a:solidFill>
              </a:rPr>
              <a:t> </a:t>
            </a:r>
            <a:r>
              <a:rPr lang="en-US" sz="2000" dirty="0" err="1" smtClean="0">
                <a:solidFill>
                  <a:schemeClr val="bg1"/>
                </a:solidFill>
              </a:rPr>
              <a:t>masyarakat</a:t>
            </a:r>
            <a:r>
              <a:rPr lang="en-US" sz="2000" dirty="0" smtClean="0">
                <a:solidFill>
                  <a:schemeClr val="bg1"/>
                </a:solidFill>
              </a:rPr>
              <a:t> yang </a:t>
            </a:r>
            <a:r>
              <a:rPr lang="en-US" sz="2000" dirty="0" err="1" smtClean="0">
                <a:solidFill>
                  <a:schemeClr val="bg1"/>
                </a:solidFill>
              </a:rPr>
              <a:t>dalam</a:t>
            </a:r>
            <a:r>
              <a:rPr lang="en-US" sz="2000" dirty="0" smtClean="0">
                <a:solidFill>
                  <a:schemeClr val="bg1"/>
                </a:solidFill>
              </a:rPr>
              <a:t> </a:t>
            </a:r>
            <a:r>
              <a:rPr lang="en-US" sz="2000" dirty="0" err="1" smtClean="0">
                <a:solidFill>
                  <a:schemeClr val="bg1"/>
                </a:solidFill>
              </a:rPr>
              <a:t>hal</a:t>
            </a:r>
            <a:r>
              <a:rPr lang="en-US" sz="2000" dirty="0" smtClean="0">
                <a:solidFill>
                  <a:schemeClr val="bg1"/>
                </a:solidFill>
              </a:rPr>
              <a:t> </a:t>
            </a:r>
            <a:r>
              <a:rPr lang="en-US" sz="2000" dirty="0" err="1" smtClean="0">
                <a:solidFill>
                  <a:schemeClr val="bg1"/>
                </a:solidFill>
              </a:rPr>
              <a:t>ini</a:t>
            </a:r>
            <a:r>
              <a:rPr lang="en-US" sz="2000" dirty="0" smtClean="0">
                <a:solidFill>
                  <a:schemeClr val="bg1"/>
                </a:solidFill>
              </a:rPr>
              <a:t> </a:t>
            </a:r>
            <a:r>
              <a:rPr lang="en-US" sz="2000" dirty="0" err="1" smtClean="0">
                <a:solidFill>
                  <a:schemeClr val="bg1"/>
                </a:solidFill>
              </a:rPr>
              <a:t>diwakili</a:t>
            </a:r>
            <a:r>
              <a:rPr lang="en-US" sz="2000" dirty="0" smtClean="0">
                <a:solidFill>
                  <a:schemeClr val="bg1"/>
                </a:solidFill>
              </a:rPr>
              <a:t> </a:t>
            </a:r>
            <a:r>
              <a:rPr lang="en-US" sz="2000" dirty="0" err="1" smtClean="0">
                <a:solidFill>
                  <a:schemeClr val="bg1"/>
                </a:solidFill>
              </a:rPr>
              <a:t>oleh</a:t>
            </a:r>
            <a:r>
              <a:rPr lang="en-US" sz="2000" dirty="0" smtClean="0">
                <a:solidFill>
                  <a:schemeClr val="bg1"/>
                </a:solidFill>
              </a:rPr>
              <a:t> </a:t>
            </a:r>
            <a:r>
              <a:rPr lang="en-US" sz="2000" dirty="0" err="1" smtClean="0">
                <a:solidFill>
                  <a:schemeClr val="bg1"/>
                </a:solidFill>
              </a:rPr>
              <a:t>pemerintah.sehingga</a:t>
            </a:r>
            <a:r>
              <a:rPr lang="en-US" sz="2000" dirty="0" smtClean="0">
                <a:solidFill>
                  <a:schemeClr val="bg1"/>
                </a:solidFill>
              </a:rPr>
              <a:t> </a:t>
            </a:r>
            <a:r>
              <a:rPr lang="en-US" sz="2000" dirty="0" err="1" smtClean="0">
                <a:solidFill>
                  <a:schemeClr val="bg1"/>
                </a:solidFill>
              </a:rPr>
              <a:t>setiap</a:t>
            </a:r>
            <a:r>
              <a:rPr lang="en-US" sz="2000" dirty="0" smtClean="0">
                <a:solidFill>
                  <a:schemeClr val="bg1"/>
                </a:solidFill>
              </a:rPr>
              <a:t> </a:t>
            </a:r>
            <a:r>
              <a:rPr lang="en-US" sz="2000" dirty="0" err="1" smtClean="0">
                <a:solidFill>
                  <a:schemeClr val="bg1"/>
                </a:solidFill>
              </a:rPr>
              <a:t>masalah</a:t>
            </a:r>
            <a:r>
              <a:rPr lang="en-US" sz="2000" dirty="0" smtClean="0">
                <a:solidFill>
                  <a:schemeClr val="bg1"/>
                </a:solidFill>
              </a:rPr>
              <a:t> </a:t>
            </a:r>
            <a:r>
              <a:rPr lang="en-US" sz="2000" dirty="0" err="1" smtClean="0">
                <a:solidFill>
                  <a:schemeClr val="bg1"/>
                </a:solidFill>
              </a:rPr>
              <a:t>ahrus</a:t>
            </a:r>
            <a:r>
              <a:rPr lang="en-US" sz="2000" dirty="0" smtClean="0">
                <a:solidFill>
                  <a:schemeClr val="bg1"/>
                </a:solidFill>
              </a:rPr>
              <a:t> </a:t>
            </a:r>
            <a:r>
              <a:rPr lang="en-US" sz="2000" dirty="0" err="1" smtClean="0">
                <a:solidFill>
                  <a:schemeClr val="bg1"/>
                </a:solidFill>
              </a:rPr>
              <a:t>apat</a:t>
            </a:r>
            <a:r>
              <a:rPr lang="en-US" sz="2000" dirty="0" smtClean="0">
                <a:solidFill>
                  <a:schemeClr val="bg1"/>
                </a:solidFill>
              </a:rPr>
              <a:t> </a:t>
            </a:r>
            <a:r>
              <a:rPr lang="en-US" sz="2000" dirty="0" err="1" smtClean="0">
                <a:solidFill>
                  <a:schemeClr val="bg1"/>
                </a:solidFill>
              </a:rPr>
              <a:t>diselesaikan</a:t>
            </a:r>
            <a:r>
              <a:rPr lang="en-US" sz="2000" dirty="0" smtClean="0">
                <a:solidFill>
                  <a:schemeClr val="bg1"/>
                </a:solidFill>
              </a:rPr>
              <a:t> </a:t>
            </a:r>
            <a:r>
              <a:rPr lang="en-US" sz="2000" dirty="0" err="1" smtClean="0">
                <a:solidFill>
                  <a:schemeClr val="bg1"/>
                </a:solidFill>
              </a:rPr>
              <a:t>oleh</a:t>
            </a:r>
            <a:r>
              <a:rPr lang="en-US" sz="2000" dirty="0" smtClean="0">
                <a:solidFill>
                  <a:schemeClr val="bg1"/>
                </a:solidFill>
              </a:rPr>
              <a:t> </a:t>
            </a:r>
            <a:r>
              <a:rPr lang="en-US" sz="2000" dirty="0" err="1" smtClean="0">
                <a:solidFill>
                  <a:schemeClr val="bg1"/>
                </a:solidFill>
              </a:rPr>
              <a:t>ketiga</a:t>
            </a:r>
            <a:r>
              <a:rPr lang="en-US" sz="2000" dirty="0" smtClean="0">
                <a:solidFill>
                  <a:schemeClr val="bg1"/>
                </a:solidFill>
              </a:rPr>
              <a:t> </a:t>
            </a:r>
            <a:r>
              <a:rPr lang="en-US" sz="2000" dirty="0" err="1" smtClean="0">
                <a:solidFill>
                  <a:schemeClr val="bg1"/>
                </a:solidFill>
              </a:rPr>
              <a:t>unsur</a:t>
            </a:r>
            <a:r>
              <a:rPr lang="en-US" sz="2000" dirty="0" smtClean="0">
                <a:solidFill>
                  <a:schemeClr val="bg1"/>
                </a:solidFill>
              </a:rPr>
              <a:t> </a:t>
            </a:r>
            <a:r>
              <a:rPr lang="en-US" sz="2000" dirty="0" err="1" smtClean="0">
                <a:solidFill>
                  <a:schemeClr val="bg1"/>
                </a:solidFill>
              </a:rPr>
              <a:t>tersebut</a:t>
            </a:r>
            <a:r>
              <a:rPr lang="en-US" sz="2000" dirty="0" smtClean="0">
                <a:solidFill>
                  <a:schemeClr val="bg1"/>
                </a:solidFill>
              </a:rPr>
              <a:t>.</a:t>
            </a:r>
          </a:p>
          <a:p>
            <a:pPr>
              <a:buNone/>
            </a:pPr>
            <a:endParaRPr lang="en-US" sz="2000" dirty="0" smtClean="0">
              <a:solidFill>
                <a:schemeClr val="bg1"/>
              </a:solidFill>
            </a:endParaRPr>
          </a:p>
          <a:p>
            <a:pPr>
              <a:buNone/>
            </a:pPr>
            <a:r>
              <a:rPr lang="en-US" sz="2000" b="1" dirty="0" smtClean="0">
                <a:solidFill>
                  <a:schemeClr val="bg1"/>
                </a:solidFill>
              </a:rPr>
              <a:t>MENCEGAH KONFLIK : (</a:t>
            </a:r>
            <a:r>
              <a:rPr lang="en-US" sz="2000" b="1" dirty="0" err="1" smtClean="0">
                <a:solidFill>
                  <a:schemeClr val="bg1"/>
                </a:solidFill>
              </a:rPr>
              <a:t>Konflik</a:t>
            </a:r>
            <a:r>
              <a:rPr lang="en-US" sz="2000" b="1" dirty="0" smtClean="0">
                <a:solidFill>
                  <a:schemeClr val="bg1"/>
                </a:solidFill>
              </a:rPr>
              <a:t> </a:t>
            </a:r>
            <a:r>
              <a:rPr lang="en-US" sz="2000" b="1" dirty="0" err="1" smtClean="0">
                <a:solidFill>
                  <a:schemeClr val="bg1"/>
                </a:solidFill>
              </a:rPr>
              <a:t>antara</a:t>
            </a:r>
            <a:r>
              <a:rPr lang="en-US" sz="2000" b="1" dirty="0" smtClean="0">
                <a:solidFill>
                  <a:schemeClr val="bg1"/>
                </a:solidFill>
              </a:rPr>
              <a:t> </a:t>
            </a:r>
            <a:r>
              <a:rPr lang="en-US" sz="2000" b="1" dirty="0" err="1" smtClean="0">
                <a:solidFill>
                  <a:schemeClr val="bg1"/>
                </a:solidFill>
              </a:rPr>
              <a:t>buruh</a:t>
            </a:r>
            <a:r>
              <a:rPr lang="en-US" sz="2000" b="1" dirty="0" smtClean="0">
                <a:solidFill>
                  <a:schemeClr val="bg1"/>
                </a:solidFill>
              </a:rPr>
              <a:t> </a:t>
            </a:r>
            <a:r>
              <a:rPr lang="en-US" sz="2000" b="1" dirty="0" err="1" smtClean="0">
                <a:solidFill>
                  <a:schemeClr val="bg1"/>
                </a:solidFill>
              </a:rPr>
              <a:t>dan</a:t>
            </a:r>
            <a:r>
              <a:rPr lang="en-US" sz="2000" b="1" dirty="0" smtClean="0">
                <a:solidFill>
                  <a:schemeClr val="bg1"/>
                </a:solidFill>
              </a:rPr>
              <a:t> </a:t>
            </a:r>
            <a:r>
              <a:rPr lang="en-US" sz="2000" b="1" dirty="0" err="1" smtClean="0">
                <a:solidFill>
                  <a:schemeClr val="bg1"/>
                </a:solidFill>
              </a:rPr>
              <a:t>pengusah</a:t>
            </a:r>
            <a:r>
              <a:rPr lang="en-US" sz="2000" b="1" dirty="0" smtClean="0">
                <a:solidFill>
                  <a:schemeClr val="bg1"/>
                </a:solidFill>
              </a:rPr>
              <a:t> </a:t>
            </a:r>
            <a:r>
              <a:rPr lang="en-US" sz="2000" b="1" dirty="0" err="1" smtClean="0">
                <a:solidFill>
                  <a:schemeClr val="bg1"/>
                </a:solidFill>
              </a:rPr>
              <a:t>tidak</a:t>
            </a:r>
            <a:r>
              <a:rPr lang="en-US" sz="2000" b="1" dirty="0" smtClean="0">
                <a:solidFill>
                  <a:schemeClr val="bg1"/>
                </a:solidFill>
              </a:rPr>
              <a:t> </a:t>
            </a:r>
            <a:r>
              <a:rPr lang="en-US" sz="2000" b="1" dirty="0" err="1" smtClean="0">
                <a:solidFill>
                  <a:schemeClr val="bg1"/>
                </a:solidFill>
              </a:rPr>
              <a:t>mungkin</a:t>
            </a:r>
            <a:r>
              <a:rPr lang="en-US" sz="2000" b="1" dirty="0" smtClean="0">
                <a:solidFill>
                  <a:schemeClr val="bg1"/>
                </a:solidFill>
              </a:rPr>
              <a:t> </a:t>
            </a:r>
            <a:r>
              <a:rPr lang="en-US" sz="2000" b="1" dirty="0" err="1" smtClean="0">
                <a:solidFill>
                  <a:schemeClr val="bg1"/>
                </a:solidFill>
              </a:rPr>
              <a:t>dihindarkan</a:t>
            </a:r>
            <a:r>
              <a:rPr lang="en-US" sz="2000" b="1" dirty="0" smtClean="0">
                <a:solidFill>
                  <a:schemeClr val="bg1"/>
                </a:solidFill>
              </a:rPr>
              <a:t> </a:t>
            </a:r>
            <a:r>
              <a:rPr lang="en-US" sz="2000" b="1" dirty="0" err="1" smtClean="0">
                <a:solidFill>
                  <a:schemeClr val="bg1"/>
                </a:solidFill>
              </a:rPr>
              <a:t>sama</a:t>
            </a:r>
            <a:r>
              <a:rPr lang="en-US" sz="2000" b="1" dirty="0" smtClean="0">
                <a:solidFill>
                  <a:schemeClr val="bg1"/>
                </a:solidFill>
              </a:rPr>
              <a:t> </a:t>
            </a:r>
            <a:r>
              <a:rPr lang="en-US" sz="2000" b="1" dirty="0" err="1" smtClean="0">
                <a:solidFill>
                  <a:schemeClr val="bg1"/>
                </a:solidFill>
              </a:rPr>
              <a:t>sekali</a:t>
            </a:r>
            <a:r>
              <a:rPr lang="en-US" sz="2000" b="1" dirty="0" smtClean="0">
                <a:solidFill>
                  <a:schemeClr val="bg1"/>
                </a:solidFill>
              </a:rPr>
              <a:t> </a:t>
            </a:r>
            <a:r>
              <a:rPr lang="en-US" sz="2000" b="1" dirty="0" err="1" smtClean="0">
                <a:solidFill>
                  <a:schemeClr val="bg1"/>
                </a:solidFill>
              </a:rPr>
              <a:t>karena</a:t>
            </a:r>
            <a:r>
              <a:rPr lang="en-US" sz="2000" b="1" dirty="0" smtClean="0">
                <a:solidFill>
                  <a:schemeClr val="bg1"/>
                </a:solidFill>
              </a:rPr>
              <a:t> </a:t>
            </a:r>
            <a:r>
              <a:rPr lang="en-US" sz="2000" b="1" dirty="0" err="1" smtClean="0">
                <a:solidFill>
                  <a:schemeClr val="bg1"/>
                </a:solidFill>
              </a:rPr>
              <a:t>mempunyai</a:t>
            </a:r>
            <a:r>
              <a:rPr lang="en-US" sz="2000" b="1" dirty="0" smtClean="0">
                <a:solidFill>
                  <a:schemeClr val="bg1"/>
                </a:solidFill>
              </a:rPr>
              <a:t> </a:t>
            </a:r>
            <a:r>
              <a:rPr lang="en-US" sz="2000" b="1" dirty="0" err="1" smtClean="0">
                <a:solidFill>
                  <a:schemeClr val="bg1"/>
                </a:solidFill>
              </a:rPr>
              <a:t>perbedaan</a:t>
            </a:r>
            <a:r>
              <a:rPr lang="en-US" sz="2000" b="1" dirty="0" smtClean="0">
                <a:solidFill>
                  <a:schemeClr val="bg1"/>
                </a:solidFill>
              </a:rPr>
              <a:t> </a:t>
            </a:r>
            <a:r>
              <a:rPr lang="en-US" sz="2000" b="1" dirty="0" err="1" smtClean="0">
                <a:solidFill>
                  <a:schemeClr val="bg1"/>
                </a:solidFill>
              </a:rPr>
              <a:t>kepentingan</a:t>
            </a:r>
            <a:r>
              <a:rPr lang="en-US" sz="2000" b="1" dirty="0" smtClean="0">
                <a:solidFill>
                  <a:schemeClr val="bg1"/>
                </a:solidFill>
              </a:rPr>
              <a:t> </a:t>
            </a:r>
            <a:r>
              <a:rPr lang="en-US" sz="2000" b="1" dirty="0" err="1" smtClean="0">
                <a:solidFill>
                  <a:schemeClr val="bg1"/>
                </a:solidFill>
              </a:rPr>
              <a:t>dan</a:t>
            </a:r>
            <a:r>
              <a:rPr lang="en-US" sz="2000" b="1" dirty="0" smtClean="0">
                <a:solidFill>
                  <a:schemeClr val="bg1"/>
                </a:solidFill>
              </a:rPr>
              <a:t> </a:t>
            </a:r>
            <a:r>
              <a:rPr lang="en-US" sz="2000" b="1" dirty="0" err="1" smtClean="0">
                <a:solidFill>
                  <a:schemeClr val="bg1"/>
                </a:solidFill>
              </a:rPr>
              <a:t>tujuan</a:t>
            </a:r>
            <a:r>
              <a:rPr lang="en-US" sz="2000" b="1" dirty="0" smtClean="0">
                <a:solidFill>
                  <a:schemeClr val="bg1"/>
                </a:solidFill>
              </a:rPr>
              <a:t> </a:t>
            </a:r>
            <a:r>
              <a:rPr lang="en-US" sz="2000" b="1" dirty="0" err="1" smtClean="0">
                <a:solidFill>
                  <a:schemeClr val="bg1"/>
                </a:solidFill>
              </a:rPr>
              <a:t>disamping</a:t>
            </a:r>
            <a:r>
              <a:rPr lang="en-US" sz="2000" b="1" dirty="0" smtClean="0">
                <a:solidFill>
                  <a:schemeClr val="bg1"/>
                </a:solidFill>
              </a:rPr>
              <a:t> </a:t>
            </a:r>
            <a:r>
              <a:rPr lang="en-US" sz="2000" b="1" dirty="0" err="1" smtClean="0">
                <a:solidFill>
                  <a:schemeClr val="bg1"/>
                </a:solidFill>
              </a:rPr>
              <a:t>masalah-masalah</a:t>
            </a:r>
            <a:r>
              <a:rPr lang="en-US" sz="2000" b="1" dirty="0" smtClean="0">
                <a:solidFill>
                  <a:schemeClr val="bg1"/>
                </a:solidFill>
              </a:rPr>
              <a:t> lain yang </a:t>
            </a:r>
            <a:r>
              <a:rPr lang="en-US" sz="2000" b="1" dirty="0" err="1" smtClean="0">
                <a:solidFill>
                  <a:schemeClr val="bg1"/>
                </a:solidFill>
              </a:rPr>
              <a:t>timbul</a:t>
            </a:r>
            <a:r>
              <a:rPr lang="en-US" sz="2000" b="1" dirty="0" smtClean="0">
                <a:solidFill>
                  <a:schemeClr val="bg1"/>
                </a:solidFill>
              </a:rPr>
              <a:t> </a:t>
            </a:r>
            <a:r>
              <a:rPr lang="en-US" sz="2000" b="1" dirty="0" err="1" smtClean="0">
                <a:solidFill>
                  <a:schemeClr val="bg1"/>
                </a:solidFill>
              </a:rPr>
              <a:t>karena</a:t>
            </a:r>
            <a:r>
              <a:rPr lang="en-US" sz="2000" b="1" dirty="0" smtClean="0">
                <a:solidFill>
                  <a:schemeClr val="bg1"/>
                </a:solidFill>
              </a:rPr>
              <a:t> </a:t>
            </a:r>
            <a:r>
              <a:rPr lang="en-US" sz="2000" b="1" dirty="0" err="1" smtClean="0">
                <a:solidFill>
                  <a:schemeClr val="bg1"/>
                </a:solidFill>
              </a:rPr>
              <a:t>faktor</a:t>
            </a:r>
            <a:r>
              <a:rPr lang="en-US" sz="2000" b="1" dirty="0" smtClean="0">
                <a:solidFill>
                  <a:schemeClr val="bg1"/>
                </a:solidFill>
              </a:rPr>
              <a:t> </a:t>
            </a:r>
            <a:r>
              <a:rPr lang="en-US" sz="2000" b="1" dirty="0" err="1" smtClean="0">
                <a:solidFill>
                  <a:schemeClr val="bg1"/>
                </a:solidFill>
              </a:rPr>
              <a:t>manusia</a:t>
            </a:r>
            <a:r>
              <a:rPr lang="en-US" sz="2000" b="1" dirty="0" smtClean="0">
                <a:solidFill>
                  <a:schemeClr val="bg1"/>
                </a:solidFill>
              </a:rPr>
              <a:t>. Cara </a:t>
            </a:r>
            <a:r>
              <a:rPr lang="en-US" sz="2000" b="1" dirty="0" err="1" smtClean="0">
                <a:solidFill>
                  <a:schemeClr val="bg1"/>
                </a:solidFill>
              </a:rPr>
              <a:t>yg</a:t>
            </a:r>
            <a:r>
              <a:rPr lang="en-US" sz="2000" b="1" dirty="0" smtClean="0">
                <a:solidFill>
                  <a:schemeClr val="bg1"/>
                </a:solidFill>
              </a:rPr>
              <a:t> </a:t>
            </a:r>
            <a:r>
              <a:rPr lang="en-US" sz="2000" b="1" dirty="0" err="1" smtClean="0">
                <a:solidFill>
                  <a:schemeClr val="bg1"/>
                </a:solidFill>
              </a:rPr>
              <a:t>dapat</a:t>
            </a:r>
            <a:r>
              <a:rPr lang="en-US" sz="2000" b="1" dirty="0" smtClean="0">
                <a:solidFill>
                  <a:schemeClr val="bg1"/>
                </a:solidFill>
              </a:rPr>
              <a:t> </a:t>
            </a:r>
            <a:r>
              <a:rPr lang="en-US" sz="2000" b="1" dirty="0" err="1" smtClean="0">
                <a:solidFill>
                  <a:schemeClr val="bg1"/>
                </a:solidFill>
              </a:rPr>
              <a:t>ditempuh</a:t>
            </a:r>
            <a:r>
              <a:rPr lang="en-US" sz="2000" b="1" dirty="0" smtClean="0">
                <a:solidFill>
                  <a:schemeClr val="bg1"/>
                </a:solidFill>
              </a:rPr>
              <a:t> </a:t>
            </a:r>
            <a:r>
              <a:rPr lang="en-US" sz="2000" b="1" dirty="0" err="1" smtClean="0">
                <a:solidFill>
                  <a:schemeClr val="bg1"/>
                </a:solidFill>
              </a:rPr>
              <a:t>adalah</a:t>
            </a:r>
            <a:r>
              <a:rPr lang="en-US" sz="2000" b="1" dirty="0" smtClean="0">
                <a:solidFill>
                  <a:schemeClr val="bg1"/>
                </a:solidFill>
              </a:rPr>
              <a:t> </a:t>
            </a:r>
            <a:r>
              <a:rPr lang="en-US" sz="2000" b="1" dirty="0" err="1" smtClean="0">
                <a:solidFill>
                  <a:schemeClr val="bg1"/>
                </a:solidFill>
              </a:rPr>
              <a:t>untuk</a:t>
            </a:r>
            <a:r>
              <a:rPr lang="en-US" sz="2000" b="1" dirty="0" smtClean="0">
                <a:solidFill>
                  <a:schemeClr val="bg1"/>
                </a:solidFill>
              </a:rPr>
              <a:t> </a:t>
            </a:r>
            <a:r>
              <a:rPr lang="en-US" sz="2000" b="1" dirty="0" err="1" smtClean="0">
                <a:solidFill>
                  <a:schemeClr val="bg1"/>
                </a:solidFill>
              </a:rPr>
              <a:t>mencegah</a:t>
            </a:r>
            <a:r>
              <a:rPr lang="en-US" sz="2000" b="1" dirty="0" smtClean="0">
                <a:solidFill>
                  <a:schemeClr val="bg1"/>
                </a:solidFill>
              </a:rPr>
              <a:t> </a:t>
            </a:r>
            <a:r>
              <a:rPr lang="en-US" sz="2000" b="1" dirty="0" err="1" smtClean="0">
                <a:solidFill>
                  <a:schemeClr val="bg1"/>
                </a:solidFill>
              </a:rPr>
              <a:t>konplik</a:t>
            </a:r>
            <a:r>
              <a:rPr lang="en-US" sz="2000" b="1" dirty="0" smtClean="0">
                <a:solidFill>
                  <a:schemeClr val="bg1"/>
                </a:solidFill>
              </a:rPr>
              <a:t> </a:t>
            </a:r>
            <a:r>
              <a:rPr lang="en-US" sz="2000" b="1" dirty="0" err="1" smtClean="0">
                <a:solidFill>
                  <a:schemeClr val="bg1"/>
                </a:solidFill>
              </a:rPr>
              <a:t>adalah</a:t>
            </a:r>
            <a:r>
              <a:rPr lang="en-US" sz="2000" b="1" dirty="0" smtClean="0">
                <a:solidFill>
                  <a:schemeClr val="bg1"/>
                </a:solidFill>
              </a:rPr>
              <a:t> :</a:t>
            </a:r>
          </a:p>
          <a:p>
            <a:pPr marL="457200" indent="-457200">
              <a:buAutoNum type="arabicPeriod"/>
            </a:pPr>
            <a:r>
              <a:rPr lang="en-US" sz="2000" b="1" dirty="0" err="1" smtClean="0">
                <a:solidFill>
                  <a:schemeClr val="bg1"/>
                </a:solidFill>
              </a:rPr>
              <a:t>Melaksanakan</a:t>
            </a:r>
            <a:r>
              <a:rPr lang="en-US" sz="2000" b="1" dirty="0" smtClean="0">
                <a:solidFill>
                  <a:schemeClr val="bg1"/>
                </a:solidFill>
              </a:rPr>
              <a:t> </a:t>
            </a:r>
            <a:r>
              <a:rPr lang="en-US" sz="2000" b="1" dirty="0" err="1" smtClean="0">
                <a:solidFill>
                  <a:schemeClr val="bg1"/>
                </a:solidFill>
              </a:rPr>
              <a:t>lembaga</a:t>
            </a:r>
            <a:r>
              <a:rPr lang="en-US" sz="2000" b="1" dirty="0" smtClean="0">
                <a:solidFill>
                  <a:schemeClr val="bg1"/>
                </a:solidFill>
              </a:rPr>
              <a:t> </a:t>
            </a:r>
            <a:r>
              <a:rPr lang="en-US" sz="2000" b="1" dirty="0" err="1" smtClean="0">
                <a:solidFill>
                  <a:schemeClr val="bg1"/>
                </a:solidFill>
              </a:rPr>
              <a:t>keluhan</a:t>
            </a:r>
            <a:r>
              <a:rPr lang="en-US" sz="2000" b="1" dirty="0" smtClean="0">
                <a:solidFill>
                  <a:schemeClr val="bg1"/>
                </a:solidFill>
              </a:rPr>
              <a:t> (Grievance) </a:t>
            </a:r>
            <a:r>
              <a:rPr lang="en-US" sz="2000" b="1" dirty="0" err="1" smtClean="0">
                <a:solidFill>
                  <a:schemeClr val="bg1"/>
                </a:solidFill>
              </a:rPr>
              <a:t>dengan</a:t>
            </a:r>
            <a:r>
              <a:rPr lang="en-US" sz="2000" b="1" dirty="0" smtClean="0">
                <a:solidFill>
                  <a:schemeClr val="bg1"/>
                </a:solidFill>
              </a:rPr>
              <a:t> </a:t>
            </a:r>
            <a:r>
              <a:rPr lang="en-US" sz="2000" b="1" dirty="0" err="1" smtClean="0">
                <a:solidFill>
                  <a:schemeClr val="bg1"/>
                </a:solidFill>
              </a:rPr>
              <a:t>baik</a:t>
            </a:r>
            <a:r>
              <a:rPr lang="en-US" sz="2000" b="1" dirty="0" smtClean="0">
                <a:solidFill>
                  <a:schemeClr val="bg1"/>
                </a:solidFill>
              </a:rPr>
              <a:t> </a:t>
            </a:r>
          </a:p>
          <a:p>
            <a:pPr marL="457200" indent="-457200">
              <a:buAutoNum type="arabicPeriod"/>
            </a:pPr>
            <a:r>
              <a:rPr lang="en-US" sz="2000" b="1" dirty="0" err="1" smtClean="0">
                <a:solidFill>
                  <a:schemeClr val="bg1"/>
                </a:solidFill>
              </a:rPr>
              <a:t>Mengadakan</a:t>
            </a:r>
            <a:r>
              <a:rPr lang="en-US" sz="2000" b="1" dirty="0" smtClean="0">
                <a:solidFill>
                  <a:schemeClr val="bg1"/>
                </a:solidFill>
              </a:rPr>
              <a:t> survey </a:t>
            </a:r>
            <a:r>
              <a:rPr lang="en-US" sz="2000" b="1" dirty="0" err="1" smtClean="0">
                <a:solidFill>
                  <a:schemeClr val="bg1"/>
                </a:solidFill>
              </a:rPr>
              <a:t>gairah</a:t>
            </a:r>
            <a:r>
              <a:rPr lang="en-US" sz="2000" b="1" dirty="0" smtClean="0">
                <a:solidFill>
                  <a:schemeClr val="bg1"/>
                </a:solidFill>
              </a:rPr>
              <a:t> </a:t>
            </a:r>
            <a:r>
              <a:rPr lang="en-US" sz="2000" b="1" dirty="0" err="1" smtClean="0">
                <a:solidFill>
                  <a:schemeClr val="bg1"/>
                </a:solidFill>
              </a:rPr>
              <a:t>kerja</a:t>
            </a:r>
            <a:r>
              <a:rPr lang="en-US" sz="2000" b="1" dirty="0" smtClean="0">
                <a:solidFill>
                  <a:schemeClr val="bg1"/>
                </a:solidFill>
              </a:rPr>
              <a:t> (morale) </a:t>
            </a:r>
            <a:r>
              <a:rPr lang="en-US" sz="2000" b="1" dirty="0" err="1" smtClean="0">
                <a:solidFill>
                  <a:schemeClr val="bg1"/>
                </a:solidFill>
              </a:rPr>
              <a:t>secara</a:t>
            </a:r>
            <a:r>
              <a:rPr lang="en-US" sz="2000" b="1" dirty="0" smtClean="0">
                <a:solidFill>
                  <a:schemeClr val="bg1"/>
                </a:solidFill>
              </a:rPr>
              <a:t> </a:t>
            </a:r>
            <a:r>
              <a:rPr lang="en-US" sz="2000" b="1" dirty="0" err="1" smtClean="0">
                <a:solidFill>
                  <a:schemeClr val="bg1"/>
                </a:solidFill>
              </a:rPr>
              <a:t>rutin</a:t>
            </a:r>
            <a:endParaRPr lang="en-US" sz="2000" b="1" dirty="0" smtClean="0">
              <a:solidFill>
                <a:schemeClr val="bg1"/>
              </a:solidFill>
            </a:endParaRPr>
          </a:p>
          <a:p>
            <a:pPr marL="457200" indent="-457200">
              <a:buAutoNum type="arabicPeriod"/>
            </a:pPr>
            <a:r>
              <a:rPr lang="en-US" sz="2000" b="1" dirty="0" err="1" smtClean="0">
                <a:solidFill>
                  <a:schemeClr val="bg1"/>
                </a:solidFill>
              </a:rPr>
              <a:t>Menyelenggarakan</a:t>
            </a:r>
            <a:r>
              <a:rPr lang="en-US" sz="2000" b="1" dirty="0" smtClean="0">
                <a:solidFill>
                  <a:schemeClr val="bg1"/>
                </a:solidFill>
              </a:rPr>
              <a:t> </a:t>
            </a:r>
            <a:r>
              <a:rPr lang="en-US" sz="2000" b="1" dirty="0" err="1" smtClean="0">
                <a:solidFill>
                  <a:schemeClr val="bg1"/>
                </a:solidFill>
              </a:rPr>
              <a:t>lembaga</a:t>
            </a:r>
            <a:r>
              <a:rPr lang="en-US" sz="2000" b="1" dirty="0" smtClean="0">
                <a:solidFill>
                  <a:schemeClr val="bg1"/>
                </a:solidFill>
              </a:rPr>
              <a:t> </a:t>
            </a:r>
            <a:r>
              <a:rPr lang="en-US" sz="2000" b="1" dirty="0" err="1" smtClean="0">
                <a:solidFill>
                  <a:schemeClr val="bg1"/>
                </a:solidFill>
              </a:rPr>
              <a:t>bimbingan</a:t>
            </a:r>
            <a:r>
              <a:rPr lang="en-US" sz="2000" b="1" dirty="0" smtClean="0">
                <a:solidFill>
                  <a:schemeClr val="bg1"/>
                </a:solidFill>
              </a:rPr>
              <a:t> </a:t>
            </a:r>
            <a:r>
              <a:rPr lang="en-US" sz="2000" b="1" dirty="0" err="1" smtClean="0">
                <a:solidFill>
                  <a:schemeClr val="bg1"/>
                </a:solidFill>
              </a:rPr>
              <a:t>dan</a:t>
            </a:r>
            <a:r>
              <a:rPr lang="en-US" sz="2000" b="1" dirty="0" smtClean="0">
                <a:solidFill>
                  <a:schemeClr val="bg1"/>
                </a:solidFill>
              </a:rPr>
              <a:t> </a:t>
            </a:r>
            <a:r>
              <a:rPr lang="en-US" sz="2000" b="1" dirty="0" err="1" smtClean="0">
                <a:solidFill>
                  <a:schemeClr val="bg1"/>
                </a:solidFill>
              </a:rPr>
              <a:t>penyuluhan</a:t>
            </a:r>
            <a:r>
              <a:rPr lang="en-US" sz="2000" b="1" dirty="0" smtClean="0">
                <a:solidFill>
                  <a:schemeClr val="bg1"/>
                </a:solidFill>
              </a:rPr>
              <a:t> (guidance &amp;Counseling)</a:t>
            </a:r>
          </a:p>
          <a:p>
            <a:pPr marL="457200" indent="-457200">
              <a:buAutoNum type="arabicPeriod"/>
            </a:pPr>
            <a:r>
              <a:rPr lang="en-US" sz="2000" b="1" dirty="0" err="1" smtClean="0">
                <a:solidFill>
                  <a:schemeClr val="bg1"/>
                </a:solidFill>
              </a:rPr>
              <a:t>Mengikut</a:t>
            </a:r>
            <a:r>
              <a:rPr lang="en-US" sz="2000" b="1" dirty="0" smtClean="0">
                <a:solidFill>
                  <a:schemeClr val="bg1"/>
                </a:solidFill>
              </a:rPr>
              <a:t> </a:t>
            </a:r>
            <a:r>
              <a:rPr lang="en-US" sz="2000" b="1" dirty="0" err="1" smtClean="0">
                <a:solidFill>
                  <a:schemeClr val="bg1"/>
                </a:solidFill>
              </a:rPr>
              <a:t>sertakan</a:t>
            </a:r>
            <a:r>
              <a:rPr lang="en-US" sz="2000" b="1" dirty="0" smtClean="0">
                <a:solidFill>
                  <a:schemeClr val="bg1"/>
                </a:solidFill>
              </a:rPr>
              <a:t> </a:t>
            </a:r>
            <a:r>
              <a:rPr lang="en-US" sz="2000" b="1" dirty="0" err="1" smtClean="0">
                <a:solidFill>
                  <a:schemeClr val="bg1"/>
                </a:solidFill>
              </a:rPr>
              <a:t>buruh</a:t>
            </a:r>
            <a:r>
              <a:rPr lang="en-US" sz="2000" b="1" dirty="0" smtClean="0">
                <a:solidFill>
                  <a:schemeClr val="bg1"/>
                </a:solidFill>
              </a:rPr>
              <a:t> </a:t>
            </a:r>
            <a:r>
              <a:rPr lang="en-US" sz="2000" b="1" dirty="0" err="1" smtClean="0">
                <a:solidFill>
                  <a:schemeClr val="bg1"/>
                </a:solidFill>
              </a:rPr>
              <a:t>dalam</a:t>
            </a:r>
            <a:r>
              <a:rPr lang="en-US" sz="2000" b="1" dirty="0" smtClean="0">
                <a:solidFill>
                  <a:schemeClr val="bg1"/>
                </a:solidFill>
              </a:rPr>
              <a:t> </a:t>
            </a:r>
            <a:r>
              <a:rPr lang="en-US" sz="2000" b="1" dirty="0" err="1" smtClean="0">
                <a:solidFill>
                  <a:schemeClr val="bg1"/>
                </a:solidFill>
              </a:rPr>
              <a:t>mengambil</a:t>
            </a:r>
            <a:r>
              <a:rPr lang="en-US" sz="2000" b="1" dirty="0" smtClean="0">
                <a:solidFill>
                  <a:schemeClr val="bg1"/>
                </a:solidFill>
              </a:rPr>
              <a:t> </a:t>
            </a:r>
            <a:r>
              <a:rPr lang="en-US" sz="2000" b="1" dirty="0" err="1" smtClean="0">
                <a:solidFill>
                  <a:schemeClr val="bg1"/>
                </a:solidFill>
              </a:rPr>
              <a:t>keputusan</a:t>
            </a:r>
            <a:r>
              <a:rPr lang="en-US" sz="2000" b="1" dirty="0" smtClean="0">
                <a:solidFill>
                  <a:schemeClr val="bg1"/>
                </a:solidFill>
              </a:rPr>
              <a:t>.</a:t>
            </a:r>
          </a:p>
          <a:p>
            <a:pPr marL="457200" indent="-457200">
              <a:buNone/>
            </a:pPr>
            <a:r>
              <a:rPr lang="en-US" sz="2000" b="1" dirty="0" smtClean="0">
                <a:solidFill>
                  <a:schemeClr val="bg1"/>
                </a:solidFill>
              </a:rPr>
              <a:t>                   </a:t>
            </a:r>
            <a:r>
              <a:rPr lang="en-US" sz="2400" b="1" dirty="0" smtClean="0">
                <a:solidFill>
                  <a:schemeClr val="bg1"/>
                </a:solidFill>
              </a:rPr>
              <a:t> </a:t>
            </a:r>
            <a:r>
              <a:rPr lang="en-US" sz="2400" b="1" dirty="0" smtClean="0">
                <a:solidFill>
                  <a:srgbClr val="FF0000"/>
                </a:solidFill>
              </a:rPr>
              <a:t> </a:t>
            </a:r>
            <a:r>
              <a:rPr lang="en-US" sz="2000" b="1" dirty="0" smtClean="0">
                <a:solidFill>
                  <a:srgbClr val="FF0000"/>
                </a:solidFill>
              </a:rPr>
              <a:t> </a:t>
            </a:r>
            <a:r>
              <a:rPr lang="en-US" sz="2000" dirty="0" smtClean="0">
                <a:solidFill>
                  <a:srgbClr val="FF0000"/>
                </a:solidFill>
              </a:rPr>
              <a:t> </a:t>
            </a:r>
            <a:r>
              <a:rPr lang="en-US" sz="2000" dirty="0" smtClean="0">
                <a:solidFill>
                  <a:schemeClr val="bg1"/>
                </a:solidFill>
              </a:rPr>
              <a:t> </a:t>
            </a:r>
            <a:endParaRPr lang="en-US" sz="2000" dirty="0">
              <a:solidFill>
                <a:schemeClr val="bg1"/>
              </a:solidFill>
            </a:endParaRPr>
          </a:p>
        </p:txBody>
      </p:sp>
    </p:spTree>
  </p:cSld>
  <p:clrMapOvr>
    <a:masterClrMapping/>
  </p:clrMapOvr>
  <p:transition>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par>
                          <p:cTn id="8" fill="hold">
                            <p:stCondLst>
                              <p:cond delay="2000"/>
                            </p:stCondLst>
                            <p:childTnLst>
                              <p:par>
                                <p:cTn id="9" presetID="2" presetClass="entr" presetSubtype="6"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additive="base">
                                        <p:cTn id="11" dur="2000" fill="hold"/>
                                        <p:tgtEl>
                                          <p:spTgt spid="3">
                                            <p:bg/>
                                          </p:spTgt>
                                        </p:tgtEl>
                                        <p:attrNameLst>
                                          <p:attrName>ppt_x</p:attrName>
                                        </p:attrNameLst>
                                      </p:cBhvr>
                                      <p:tavLst>
                                        <p:tav tm="0">
                                          <p:val>
                                            <p:strVal val="1+#ppt_w/2"/>
                                          </p:val>
                                        </p:tav>
                                        <p:tav tm="100000">
                                          <p:val>
                                            <p:strVal val="#ppt_x"/>
                                          </p:val>
                                        </p:tav>
                                      </p:tavLst>
                                    </p:anim>
                                    <p:anim calcmode="lin" valueType="num">
                                      <p:cBhvr additive="base">
                                        <p:cTn id="12" dur="2000" fill="hold"/>
                                        <p:tgtEl>
                                          <p:spTgt spid="3">
                                            <p:bg/>
                                          </p:spTgt>
                                        </p:tgtEl>
                                        <p:attrNameLst>
                                          <p:attrName>ppt_y</p:attrName>
                                        </p:attrNameLst>
                                      </p:cBhvr>
                                      <p:tavLst>
                                        <p:tav tm="0">
                                          <p:val>
                                            <p:strVal val="1+#ppt_h/2"/>
                                          </p:val>
                                        </p:tav>
                                        <p:tav tm="100000">
                                          <p:val>
                                            <p:strVal val="#ppt_y"/>
                                          </p:val>
                                        </p:tav>
                                      </p:tavLst>
                                    </p:anim>
                                  </p:childTnLst>
                                </p:cTn>
                              </p:par>
                            </p:childTnLst>
                          </p:cTn>
                        </p:par>
                        <p:par>
                          <p:cTn id="13" fill="hold">
                            <p:stCondLst>
                              <p:cond delay="4000"/>
                            </p:stCondLst>
                            <p:childTnLst>
                              <p:par>
                                <p:cTn id="14" presetID="2" presetClass="entr" presetSubtype="6"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7"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8" fill="hold">
                            <p:stCondLst>
                              <p:cond delay="6000"/>
                            </p:stCondLst>
                            <p:childTnLst>
                              <p:par>
                                <p:cTn id="19" presetID="2" presetClass="entr" presetSubtype="6"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2"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3" fill="hold">
                            <p:stCondLst>
                              <p:cond delay="8000"/>
                            </p:stCondLst>
                            <p:childTnLst>
                              <p:par>
                                <p:cTn id="24" presetID="2" presetClass="entr" presetSubtype="6"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7"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10000"/>
                            </p:stCondLst>
                            <p:childTnLst>
                              <p:par>
                                <p:cTn id="29" presetID="2" presetClass="entr" presetSubtype="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12000"/>
                            </p:stCondLst>
                            <p:childTnLst>
                              <p:par>
                                <p:cTn id="34" presetID="2" presetClass="entr" presetSubtype="6"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2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7"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8" fill="hold">
                            <p:stCondLst>
                              <p:cond delay="14000"/>
                            </p:stCondLst>
                            <p:childTnLst>
                              <p:par>
                                <p:cTn id="39" presetID="2" presetClass="entr" presetSubtype="6" fill="hold" grpId="0"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2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2"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3" fill="hold">
                            <p:stCondLst>
                              <p:cond delay="16000"/>
                            </p:stCondLst>
                            <p:childTnLst>
                              <p:par>
                                <p:cTn id="44" presetID="2" presetClass="entr" presetSubtype="6" fill="hold" grpId="0"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additive="base">
                                        <p:cTn id="46" dur="2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7"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8" fill="hold">
                            <p:stCondLst>
                              <p:cond delay="18000"/>
                            </p:stCondLst>
                            <p:childTnLst>
                              <p:par>
                                <p:cTn id="49" presetID="2" presetClass="entr" presetSubtype="6" fill="hold" grpId="0" nodeType="after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20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2"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48680"/>
          </a:xfrm>
        </p:spPr>
        <p:txBody>
          <a:bodyPr>
            <a:normAutofit/>
          </a:bodyPr>
          <a:lstStyle/>
          <a:p>
            <a:pPr algn="l"/>
            <a:r>
              <a:rPr lang="id-ID" sz="2400" b="1" dirty="0" smtClean="0">
                <a:latin typeface="Arial" pitchFamily="34" charset="0"/>
                <a:cs typeface="Arial" pitchFamily="34" charset="0"/>
              </a:rPr>
              <a:t>Evaluasi/soal</a:t>
            </a:r>
            <a:endParaRPr lang="en-US" sz="2400" b="1" dirty="0">
              <a:latin typeface="Arial" pitchFamily="34" charset="0"/>
              <a:cs typeface="Arial" pitchFamily="34" charset="0"/>
            </a:endParaRPr>
          </a:p>
        </p:txBody>
      </p:sp>
      <p:sp>
        <p:nvSpPr>
          <p:cNvPr id="3" name="Content Placeholder 2"/>
          <p:cNvSpPr>
            <a:spLocks noGrp="1"/>
          </p:cNvSpPr>
          <p:nvPr>
            <p:ph idx="1"/>
          </p:nvPr>
        </p:nvSpPr>
        <p:spPr>
          <a:xfrm>
            <a:off x="0" y="548680"/>
            <a:ext cx="9144000" cy="6309320"/>
          </a:xfrm>
        </p:spPr>
        <p:txBody>
          <a:bodyPr>
            <a:normAutofit lnSpcReduction="10000"/>
          </a:bodyPr>
          <a:lstStyle/>
          <a:p>
            <a:pPr marL="457200" indent="-457200">
              <a:buFont typeface="+mj-lt"/>
              <a:buAutoNum type="arabicParenR"/>
            </a:pPr>
            <a:r>
              <a:rPr lang="id-ID" sz="2400" b="1" dirty="0" smtClean="0">
                <a:latin typeface="Arial" pitchFamily="34" charset="0"/>
                <a:cs typeface="Arial" pitchFamily="34" charset="0"/>
              </a:rPr>
              <a:t>Sesuai dengan fungsinya, pada dasarnya, didalam perusahaan terdapat dua macam tenaga kerja, coba saudara sebutkan dan jelaskan kedua macam tenaga kerja tersebut ?</a:t>
            </a:r>
          </a:p>
          <a:p>
            <a:pPr marL="457200" indent="-457200">
              <a:buFont typeface="+mj-lt"/>
              <a:buAutoNum type="arabicParenR"/>
            </a:pPr>
            <a:r>
              <a:rPr lang="id-ID" sz="2400" b="1" dirty="0" smtClean="0">
                <a:latin typeface="Arial" pitchFamily="34" charset="0"/>
                <a:cs typeface="Arial" pitchFamily="34" charset="0"/>
              </a:rPr>
              <a:t>Tenaga kerja yang dinginkan oleh perusahaan dapat diperoleh dari berbagai sumber, coba saudara tuliskan sumer lima sumber tenaga kerja tersebut ?</a:t>
            </a:r>
          </a:p>
          <a:p>
            <a:pPr marL="457200" indent="-457200">
              <a:buFont typeface="+mj-lt"/>
              <a:buAutoNum type="arabicParenR"/>
            </a:pPr>
            <a:r>
              <a:rPr lang="id-ID" sz="2400" b="1" dirty="0" smtClean="0">
                <a:latin typeface="Arial" pitchFamily="34" charset="0"/>
                <a:cs typeface="Arial" pitchFamily="34" charset="0"/>
              </a:rPr>
              <a:t>Dalam masalah pengupahan ini terdapat tiga macam teori coba saudara tuliskan dan jelaskan ketiga macam tiori tersebut.</a:t>
            </a:r>
          </a:p>
          <a:p>
            <a:pPr marL="457200" indent="-457200">
              <a:buFont typeface="+mj-lt"/>
              <a:buAutoNum type="arabicParenR"/>
            </a:pPr>
            <a:r>
              <a:rPr lang="id-ID" sz="2400" b="1" dirty="0" smtClean="0">
                <a:latin typeface="Arial" pitchFamily="34" charset="0"/>
                <a:cs typeface="Arial" pitchFamily="34" charset="0"/>
              </a:rPr>
              <a:t>Bila mana adanya ketidak sepakatan antara buruh dan manajemen senjata apa yang dapat digunakan untuk menekan </a:t>
            </a:r>
            <a:r>
              <a:rPr lang="id-ID" sz="2400" b="1" smtClean="0">
                <a:latin typeface="Arial" pitchFamily="34" charset="0"/>
                <a:cs typeface="Arial" pitchFamily="34" charset="0"/>
              </a:rPr>
              <a:t>pembicaraan antara </a:t>
            </a:r>
            <a:r>
              <a:rPr lang="id-ID" sz="2400" b="1" dirty="0" smtClean="0">
                <a:latin typeface="Arial" pitchFamily="34" charset="0"/>
                <a:cs typeface="Arial" pitchFamily="34" charset="0"/>
              </a:rPr>
              <a:t>mereka ?</a:t>
            </a:r>
          </a:p>
          <a:p>
            <a:pPr marL="457200" indent="-457200">
              <a:buFont typeface="+mj-lt"/>
              <a:buAutoNum type="arabicParenR"/>
            </a:pPr>
            <a:r>
              <a:rPr lang="id-ID" sz="2400" b="1" dirty="0" smtClean="0">
                <a:latin typeface="Arial" pitchFamily="34" charset="0"/>
                <a:cs typeface="Arial" pitchFamily="34" charset="0"/>
              </a:rPr>
              <a:t>Terdapat tiga macam cara penjegahan konflik, coba saudar tuliskan dan jelaskan?</a:t>
            </a:r>
          </a:p>
          <a:p>
            <a:pPr marL="457200" indent="-457200">
              <a:buFont typeface="+mj-lt"/>
              <a:buAutoNum type="arabicParenR"/>
            </a:pPr>
            <a:r>
              <a:rPr lang="id-ID" sz="2400" b="1" dirty="0" smtClean="0">
                <a:latin typeface="Arial" pitchFamily="34" charset="0"/>
                <a:cs typeface="Arial" pitchFamily="34" charset="0"/>
              </a:rPr>
              <a:t>Coba saudara tuliskan tiga macam arbitrasi ?   </a:t>
            </a:r>
            <a:endParaRPr lang="en-US" sz="2400" b="1" dirty="0">
              <a:latin typeface="Arial" pitchFamily="34" charset="0"/>
              <a:cs typeface="Arial" pitchFamily="34" charset="0"/>
            </a:endParaRPr>
          </a:p>
        </p:txBody>
      </p:sp>
    </p:spTree>
  </p:cSld>
  <p:clrMapOvr>
    <a:masterClrMapping/>
  </p:clrMapOvr>
  <p:transition>
    <p:sndAc>
      <p:stSnd>
        <p:snd r:embed="rId3" name="cashreg.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
            <a:ext cx="9144000" cy="428628"/>
          </a:xfrm>
          <a:blipFill>
            <a:blip r:embed="rId4" cstate="print"/>
            <a:tile tx="0" ty="0" sx="100000" sy="100000" flip="none" algn="tl"/>
          </a:blipFill>
        </p:spPr>
        <p:txBody>
          <a:bodyPr>
            <a:noAutofit/>
          </a:bodyPr>
          <a:lstStyle/>
          <a:p>
            <a:pPr algn="l"/>
            <a:r>
              <a:rPr lang="en-US" sz="2400" b="1" dirty="0" err="1" smtClean="0"/>
              <a:t>Pendahluan</a:t>
            </a:r>
            <a:r>
              <a:rPr lang="en-US" sz="2400" b="1" dirty="0" smtClean="0"/>
              <a:t> :</a:t>
            </a:r>
            <a:endParaRPr lang="en-US" sz="2400" b="1" dirty="0"/>
          </a:p>
        </p:txBody>
      </p:sp>
      <p:sp>
        <p:nvSpPr>
          <p:cNvPr id="3" name="Content Placeholder 2"/>
          <p:cNvSpPr>
            <a:spLocks noGrp="1"/>
          </p:cNvSpPr>
          <p:nvPr>
            <p:ph idx="1"/>
          </p:nvPr>
        </p:nvSpPr>
        <p:spPr>
          <a:xfrm>
            <a:off x="0" y="428604"/>
            <a:ext cx="9144000" cy="6429396"/>
          </a:xfrm>
          <a:blipFill>
            <a:blip r:embed="rId5" cstate="print"/>
            <a:tile tx="0" ty="0" sx="100000" sy="100000" flip="none" algn="tl"/>
          </a:blipFill>
        </p:spPr>
        <p:txBody>
          <a:bodyPr>
            <a:normAutofit fontScale="92500"/>
          </a:bodyPr>
          <a:lstStyle/>
          <a:p>
            <a:pPr>
              <a:buNone/>
            </a:pPr>
            <a:r>
              <a:rPr lang="en-US" sz="2400" b="1" dirty="0" err="1" smtClean="0">
                <a:solidFill>
                  <a:schemeClr val="accent6">
                    <a:lumMod val="20000"/>
                    <a:lumOff val="80000"/>
                  </a:schemeClr>
                </a:solidFill>
                <a:latin typeface="Arial" pitchFamily="34" charset="0"/>
                <a:cs typeface="Arial" pitchFamily="34" charset="0"/>
              </a:rPr>
              <a:t>Organisasi</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merupakan</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wahana</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untuk</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mencapai</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tujuan</a:t>
            </a:r>
            <a:r>
              <a:rPr lang="en-US" sz="2400" b="1" dirty="0" smtClean="0">
                <a:solidFill>
                  <a:schemeClr val="accent6">
                    <a:lumMod val="20000"/>
                    <a:lumOff val="80000"/>
                  </a:schemeClr>
                </a:solidFill>
                <a:latin typeface="Arial" pitchFamily="34" charset="0"/>
                <a:cs typeface="Arial" pitchFamily="34" charset="0"/>
              </a:rPr>
              <a:t>. Agar</a:t>
            </a:r>
            <a:endParaRPr lang="id-ID" sz="2400" b="1" dirty="0" smtClean="0">
              <a:solidFill>
                <a:schemeClr val="accent6">
                  <a:lumMod val="20000"/>
                  <a:lumOff val="80000"/>
                </a:schemeClr>
              </a:solidFill>
              <a:latin typeface="Arial" pitchFamily="34" charset="0"/>
              <a:cs typeface="Arial" pitchFamily="34" charset="0"/>
            </a:endParaRPr>
          </a:p>
          <a:p>
            <a:pPr>
              <a:buNone/>
            </a:pP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supaya</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pencapaian</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tujuan</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ini</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dapat</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dilaksanakan</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dengan</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baik</a:t>
            </a:r>
            <a:r>
              <a:rPr lang="en-US" sz="2400" b="1" dirty="0" smtClean="0">
                <a:solidFill>
                  <a:schemeClr val="accent6">
                    <a:lumMod val="20000"/>
                    <a:lumOff val="80000"/>
                  </a:schemeClr>
                </a:solidFill>
                <a:latin typeface="Arial" pitchFamily="34" charset="0"/>
                <a:cs typeface="Arial" pitchFamily="34" charset="0"/>
              </a:rPr>
              <a:t>,</a:t>
            </a:r>
            <a:endParaRPr lang="id-ID" sz="2400" b="1" dirty="0" smtClean="0">
              <a:solidFill>
                <a:schemeClr val="accent6">
                  <a:lumMod val="20000"/>
                  <a:lumOff val="80000"/>
                </a:schemeClr>
              </a:solidFill>
              <a:latin typeface="Arial" pitchFamily="34" charset="0"/>
              <a:cs typeface="Arial" pitchFamily="34" charset="0"/>
            </a:endParaRPr>
          </a:p>
          <a:p>
            <a:pPr>
              <a:buNone/>
            </a:pP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diperlukan</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fungsi-fungsi</a:t>
            </a:r>
            <a:r>
              <a:rPr lang="en-US" sz="2400" b="1" dirty="0" smtClean="0">
                <a:solidFill>
                  <a:schemeClr val="accent6">
                    <a:lumMod val="20000"/>
                    <a:lumOff val="80000"/>
                  </a:schemeClr>
                </a:solidFill>
                <a:latin typeface="Arial" pitchFamily="34" charset="0"/>
                <a:cs typeface="Arial" pitchFamily="34" charset="0"/>
              </a:rPr>
              <a:t>.</a:t>
            </a:r>
            <a:endParaRPr lang="id-ID" sz="2400" b="1" dirty="0" smtClean="0">
              <a:solidFill>
                <a:schemeClr val="accent6">
                  <a:lumMod val="20000"/>
                  <a:lumOff val="80000"/>
                </a:schemeClr>
              </a:solidFill>
              <a:latin typeface="Arial" pitchFamily="34" charset="0"/>
              <a:cs typeface="Arial" pitchFamily="34" charset="0"/>
            </a:endParaRPr>
          </a:p>
          <a:p>
            <a:pPr>
              <a:buNone/>
            </a:pP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Pengertian</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fungsi</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adalah</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tugas-tugas</a:t>
            </a:r>
            <a:r>
              <a:rPr lang="id-ID" sz="2400" b="1" dirty="0" smtClean="0">
                <a:solidFill>
                  <a:schemeClr val="accent6">
                    <a:lumMod val="20000"/>
                    <a:lumOff val="80000"/>
                  </a:schemeClr>
                </a:solidFill>
                <a:latin typeface="Arial" pitchFamily="34" charset="0"/>
                <a:cs typeface="Arial" pitchFamily="34" charset="0"/>
              </a:rPr>
              <a:t> </a:t>
            </a:r>
            <a:r>
              <a:rPr lang="en-US" sz="2400" b="1" dirty="0" smtClean="0">
                <a:solidFill>
                  <a:schemeClr val="accent6">
                    <a:lumMod val="20000"/>
                    <a:lumOff val="80000"/>
                  </a:schemeClr>
                </a:solidFill>
                <a:latin typeface="Arial" pitchFamily="34" charset="0"/>
                <a:cs typeface="Arial" pitchFamily="34" charset="0"/>
              </a:rPr>
              <a:t>yang </a:t>
            </a:r>
            <a:r>
              <a:rPr lang="en-US" sz="2400" b="1" dirty="0" err="1" smtClean="0">
                <a:solidFill>
                  <a:schemeClr val="accent6">
                    <a:lumMod val="20000"/>
                    <a:lumOff val="80000"/>
                  </a:schemeClr>
                </a:solidFill>
                <a:latin typeface="Arial" pitchFamily="34" charset="0"/>
                <a:cs typeface="Arial" pitchFamily="34" charset="0"/>
              </a:rPr>
              <a:t>dapat</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dengan</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segera</a:t>
            </a:r>
            <a:endParaRPr lang="id-ID" sz="2400" b="1" dirty="0" smtClean="0">
              <a:solidFill>
                <a:schemeClr val="accent6">
                  <a:lumMod val="20000"/>
                  <a:lumOff val="80000"/>
                </a:schemeClr>
              </a:solidFill>
              <a:latin typeface="Arial" pitchFamily="34" charset="0"/>
              <a:cs typeface="Arial" pitchFamily="34" charset="0"/>
            </a:endParaRPr>
          </a:p>
          <a:p>
            <a:pPr>
              <a:buNone/>
            </a:pPr>
            <a:r>
              <a:rPr lang="en-US" sz="2400" b="1" dirty="0" err="1" smtClean="0">
                <a:solidFill>
                  <a:schemeClr val="accent6">
                    <a:lumMod val="20000"/>
                    <a:lumOff val="80000"/>
                  </a:schemeClr>
                </a:solidFill>
                <a:latin typeface="Arial" pitchFamily="34" charset="0"/>
                <a:cs typeface="Arial" pitchFamily="34" charset="0"/>
              </a:rPr>
              <a:t>dibedakan</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dengan</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tugas-tugas</a:t>
            </a:r>
            <a:r>
              <a:rPr lang="en-US" sz="2400" b="1" dirty="0" smtClean="0">
                <a:solidFill>
                  <a:schemeClr val="accent6">
                    <a:lumMod val="20000"/>
                    <a:lumOff val="80000"/>
                  </a:schemeClr>
                </a:solidFill>
                <a:latin typeface="Arial" pitchFamily="34" charset="0"/>
                <a:cs typeface="Arial" pitchFamily="34" charset="0"/>
              </a:rPr>
              <a:t> yang</a:t>
            </a:r>
            <a:r>
              <a:rPr lang="id-ID" sz="2400" b="1" dirty="0" smtClean="0">
                <a:solidFill>
                  <a:schemeClr val="accent6">
                    <a:lumMod val="20000"/>
                    <a:lumOff val="80000"/>
                  </a:schemeClr>
                </a:solidFill>
                <a:latin typeface="Arial" pitchFamily="34" charset="0"/>
                <a:cs typeface="Arial" pitchFamily="34" charset="0"/>
              </a:rPr>
              <a:t> </a:t>
            </a:r>
            <a:r>
              <a:rPr lang="en-US" sz="2400" b="1" dirty="0" smtClean="0">
                <a:solidFill>
                  <a:schemeClr val="accent6">
                    <a:lumMod val="20000"/>
                    <a:lumOff val="80000"/>
                  </a:schemeClr>
                </a:solidFill>
                <a:latin typeface="Arial" pitchFamily="34" charset="0"/>
                <a:cs typeface="Arial" pitchFamily="34" charset="0"/>
              </a:rPr>
              <a:t> lain.</a:t>
            </a:r>
          </a:p>
          <a:p>
            <a:pPr>
              <a:buNone/>
            </a:pPr>
            <a:r>
              <a:rPr lang="en-US" sz="2400" b="1" dirty="0" err="1" smtClean="0">
                <a:solidFill>
                  <a:schemeClr val="accent6">
                    <a:lumMod val="20000"/>
                    <a:lumOff val="80000"/>
                  </a:schemeClr>
                </a:solidFill>
                <a:latin typeface="Arial" pitchFamily="34" charset="0"/>
                <a:cs typeface="Arial" pitchFamily="34" charset="0"/>
              </a:rPr>
              <a:t>Sebagai</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pelaksana</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fungsi-fungsi</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tersebut</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diperlukan</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personalia</a:t>
            </a:r>
            <a:r>
              <a:rPr lang="en-US" sz="2400" b="1" dirty="0" smtClean="0">
                <a:solidFill>
                  <a:schemeClr val="accent6">
                    <a:lumMod val="20000"/>
                    <a:lumOff val="80000"/>
                  </a:schemeClr>
                </a:solidFill>
                <a:latin typeface="Arial" pitchFamily="34" charset="0"/>
                <a:cs typeface="Arial" pitchFamily="34" charset="0"/>
              </a:rPr>
              <a:t> ,</a:t>
            </a:r>
          </a:p>
          <a:p>
            <a:pPr>
              <a:buNone/>
            </a:pPr>
            <a:r>
              <a:rPr lang="en-US" sz="2400" b="1" dirty="0" err="1" smtClean="0">
                <a:solidFill>
                  <a:schemeClr val="accent6">
                    <a:lumMod val="20000"/>
                    <a:lumOff val="80000"/>
                  </a:schemeClr>
                </a:solidFill>
                <a:latin typeface="Arial" pitchFamily="34" charset="0"/>
                <a:cs typeface="Arial" pitchFamily="34" charset="0"/>
              </a:rPr>
              <a:t>personalia</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yg</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diberi</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wewenang</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tanggung</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jawab</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dan</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pertanggung</a:t>
            </a:r>
            <a:r>
              <a:rPr lang="en-US" sz="2400" b="1" dirty="0" smtClean="0">
                <a:solidFill>
                  <a:schemeClr val="accent6">
                    <a:lumMod val="20000"/>
                    <a:lumOff val="80000"/>
                  </a:schemeClr>
                </a:solidFill>
                <a:latin typeface="Arial" pitchFamily="34" charset="0"/>
                <a:cs typeface="Arial" pitchFamily="34" charset="0"/>
              </a:rPr>
              <a:t> </a:t>
            </a:r>
          </a:p>
          <a:p>
            <a:pPr>
              <a:buNone/>
            </a:pPr>
            <a:r>
              <a:rPr lang="en-US" sz="2400" b="1" dirty="0" err="1" smtClean="0">
                <a:solidFill>
                  <a:schemeClr val="accent6">
                    <a:lumMod val="20000"/>
                    <a:lumOff val="80000"/>
                  </a:schemeClr>
                </a:solidFill>
                <a:latin typeface="Arial" pitchFamily="34" charset="0"/>
                <a:cs typeface="Arial" pitchFamily="34" charset="0"/>
              </a:rPr>
              <a:t>jawaban</a:t>
            </a:r>
            <a:r>
              <a:rPr lang="en-US" sz="2400" b="1" dirty="0" smtClean="0">
                <a:solidFill>
                  <a:schemeClr val="accent6">
                    <a:lumMod val="20000"/>
                    <a:lumOff val="80000"/>
                  </a:schemeClr>
                </a:solidFill>
                <a:latin typeface="Arial" pitchFamily="34" charset="0"/>
                <a:cs typeface="Arial" pitchFamily="34" charset="0"/>
              </a:rPr>
              <a:t> , </a:t>
            </a:r>
            <a:r>
              <a:rPr lang="en-US" sz="2400" b="1" dirty="0" err="1" smtClean="0">
                <a:solidFill>
                  <a:schemeClr val="accent6">
                    <a:lumMod val="20000"/>
                    <a:lumOff val="80000"/>
                  </a:schemeClr>
                </a:solidFill>
                <a:latin typeface="Arial" pitchFamily="34" charset="0"/>
                <a:cs typeface="Arial" pitchFamily="34" charset="0"/>
              </a:rPr>
              <a:t>Gambar</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di</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bawah</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ini</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memperlihatkan</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skema</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hubungan</a:t>
            </a:r>
            <a:r>
              <a:rPr lang="en-US" sz="2400" b="1" dirty="0" smtClean="0">
                <a:solidFill>
                  <a:schemeClr val="accent6">
                    <a:lumMod val="20000"/>
                    <a:lumOff val="80000"/>
                  </a:schemeClr>
                </a:solidFill>
                <a:latin typeface="Arial" pitchFamily="34" charset="0"/>
                <a:cs typeface="Arial" pitchFamily="34" charset="0"/>
              </a:rPr>
              <a:t> </a:t>
            </a:r>
          </a:p>
          <a:p>
            <a:pPr>
              <a:buNone/>
            </a:pPr>
            <a:r>
              <a:rPr lang="en-US" sz="2400" b="1" dirty="0" err="1" smtClean="0">
                <a:solidFill>
                  <a:schemeClr val="accent6">
                    <a:lumMod val="20000"/>
                    <a:lumOff val="80000"/>
                  </a:schemeClr>
                </a:solidFill>
                <a:latin typeface="Arial" pitchFamily="34" charset="0"/>
                <a:cs typeface="Arial" pitchFamily="34" charset="0"/>
              </a:rPr>
              <a:t>antara</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tujuan</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fungsi</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personalia</a:t>
            </a:r>
            <a:r>
              <a:rPr lang="en-US" sz="2400" b="1" dirty="0" smtClean="0">
                <a:solidFill>
                  <a:schemeClr val="accent6">
                    <a:lumMod val="20000"/>
                    <a:lumOff val="80000"/>
                  </a:schemeClr>
                </a:solidFill>
                <a:latin typeface="Arial" pitchFamily="34" charset="0"/>
                <a:cs typeface="Arial" pitchFamily="34" charset="0"/>
              </a:rPr>
              <a:t> , </a:t>
            </a:r>
            <a:r>
              <a:rPr lang="en-US" sz="2400" b="1" dirty="0" err="1" smtClean="0">
                <a:solidFill>
                  <a:schemeClr val="accent6">
                    <a:lumMod val="20000"/>
                    <a:lumOff val="80000"/>
                  </a:schemeClr>
                </a:solidFill>
                <a:latin typeface="Arial" pitchFamily="34" charset="0"/>
                <a:cs typeface="Arial" pitchFamily="34" charset="0"/>
              </a:rPr>
              <a:t>wewenang</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ta</a:t>
            </a:r>
            <a:r>
              <a:rPr lang="id-ID" sz="2400" b="1" dirty="0" smtClean="0">
                <a:solidFill>
                  <a:schemeClr val="accent6">
                    <a:lumMod val="20000"/>
                    <a:lumOff val="80000"/>
                  </a:schemeClr>
                </a:solidFill>
                <a:latin typeface="Arial" pitchFamily="34" charset="0"/>
                <a:cs typeface="Arial" pitchFamily="34" charset="0"/>
              </a:rPr>
              <a:t>n</a:t>
            </a:r>
            <a:r>
              <a:rPr lang="en-US" sz="2400" b="1" dirty="0" err="1" smtClean="0">
                <a:solidFill>
                  <a:schemeClr val="accent6">
                    <a:lumMod val="20000"/>
                    <a:lumOff val="80000"/>
                  </a:schemeClr>
                </a:solidFill>
                <a:latin typeface="Arial" pitchFamily="34" charset="0"/>
                <a:cs typeface="Arial" pitchFamily="34" charset="0"/>
              </a:rPr>
              <a:t>ggumg</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jawab</a:t>
            </a:r>
            <a:r>
              <a:rPr lang="en-US" sz="2400" b="1" dirty="0" smtClean="0">
                <a:solidFill>
                  <a:schemeClr val="accent6">
                    <a:lumMod val="20000"/>
                    <a:lumOff val="80000"/>
                  </a:schemeClr>
                </a:solidFill>
                <a:latin typeface="Arial" pitchFamily="34" charset="0"/>
                <a:cs typeface="Arial" pitchFamily="34" charset="0"/>
              </a:rPr>
              <a:t> </a:t>
            </a:r>
            <a:endParaRPr lang="id-ID" sz="2400" b="1" dirty="0" smtClean="0">
              <a:solidFill>
                <a:schemeClr val="accent6">
                  <a:lumMod val="20000"/>
                  <a:lumOff val="80000"/>
                </a:schemeClr>
              </a:solidFill>
              <a:latin typeface="Arial" pitchFamily="34" charset="0"/>
              <a:cs typeface="Arial" pitchFamily="34" charset="0"/>
            </a:endParaRPr>
          </a:p>
          <a:p>
            <a:pPr>
              <a:buNone/>
            </a:pPr>
            <a:r>
              <a:rPr lang="en-US" sz="2400" b="1" dirty="0" err="1" smtClean="0">
                <a:solidFill>
                  <a:schemeClr val="accent6">
                    <a:lumMod val="20000"/>
                    <a:lumOff val="80000"/>
                  </a:schemeClr>
                </a:solidFill>
                <a:latin typeface="Arial" pitchFamily="34" charset="0"/>
                <a:cs typeface="Arial" pitchFamily="34" charset="0"/>
              </a:rPr>
              <a:t>dan</a:t>
            </a:r>
            <a:r>
              <a:rPr lang="en-US" sz="2400" b="1" dirty="0" smtClean="0">
                <a:solidFill>
                  <a:schemeClr val="accent6">
                    <a:lumMod val="20000"/>
                    <a:lumOff val="80000"/>
                  </a:schemeClr>
                </a:solidFill>
                <a:latin typeface="Arial" pitchFamily="34" charset="0"/>
                <a:cs typeface="Arial" pitchFamily="34" charset="0"/>
              </a:rPr>
              <a:t> </a:t>
            </a:r>
            <a:r>
              <a:rPr lang="id-ID"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pertanggung</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jawaban</a:t>
            </a:r>
            <a:r>
              <a:rPr lang="en-US" sz="2400" b="1" dirty="0" smtClean="0">
                <a:solidFill>
                  <a:schemeClr val="accent6">
                    <a:lumMod val="20000"/>
                    <a:lumOff val="80000"/>
                  </a:schemeClr>
                </a:solidFill>
                <a:latin typeface="Arial" pitchFamily="34" charset="0"/>
                <a:cs typeface="Arial" pitchFamily="34" charset="0"/>
              </a:rPr>
              <a:t>.</a:t>
            </a:r>
          </a:p>
          <a:p>
            <a:pPr>
              <a:buNone/>
            </a:pPr>
            <a:r>
              <a:rPr lang="en-US" sz="2400" b="1" dirty="0" err="1" smtClean="0">
                <a:solidFill>
                  <a:schemeClr val="accent6">
                    <a:lumMod val="20000"/>
                    <a:lumOff val="80000"/>
                  </a:schemeClr>
                </a:solidFill>
                <a:latin typeface="Arial" pitchFamily="34" charset="0"/>
                <a:cs typeface="Arial" pitchFamily="34" charset="0"/>
              </a:rPr>
              <a:t>Wewenang</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tanggung</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jawab</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dan</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pertanggung</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jawaban</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tersebut</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di</a:t>
            </a:r>
            <a:r>
              <a:rPr lang="en-US" sz="2400" b="1" dirty="0" smtClean="0">
                <a:solidFill>
                  <a:schemeClr val="accent6">
                    <a:lumMod val="20000"/>
                    <a:lumOff val="80000"/>
                  </a:schemeClr>
                </a:solidFill>
                <a:latin typeface="Arial" pitchFamily="34" charset="0"/>
                <a:cs typeface="Arial" pitchFamily="34" charset="0"/>
              </a:rPr>
              <a:t> </a:t>
            </a:r>
          </a:p>
          <a:p>
            <a:pPr>
              <a:buNone/>
            </a:pPr>
            <a:r>
              <a:rPr lang="en-US" sz="2400" b="1" dirty="0" err="1" smtClean="0">
                <a:solidFill>
                  <a:schemeClr val="accent6">
                    <a:lumMod val="20000"/>
                    <a:lumOff val="80000"/>
                  </a:schemeClr>
                </a:solidFill>
                <a:latin typeface="Arial" pitchFamily="34" charset="0"/>
                <a:cs typeface="Arial" pitchFamily="34" charset="0"/>
              </a:rPr>
              <a:t>muka</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merupakan</a:t>
            </a:r>
            <a:r>
              <a:rPr lang="en-US" sz="2400" b="1" dirty="0" smtClean="0">
                <a:solidFill>
                  <a:schemeClr val="accent6">
                    <a:lumMod val="20000"/>
                    <a:lumOff val="80000"/>
                  </a:schemeClr>
                </a:solidFill>
                <a:latin typeface="Arial" pitchFamily="34" charset="0"/>
                <a:cs typeface="Arial" pitchFamily="34" charset="0"/>
              </a:rPr>
              <a:t> motor </a:t>
            </a:r>
            <a:r>
              <a:rPr lang="en-US" sz="2400" b="1" dirty="0" err="1" smtClean="0">
                <a:solidFill>
                  <a:schemeClr val="accent6">
                    <a:lumMod val="20000"/>
                    <a:lumOff val="80000"/>
                  </a:schemeClr>
                </a:solidFill>
                <a:latin typeface="Arial" pitchFamily="34" charset="0"/>
                <a:cs typeface="Arial" pitchFamily="34" charset="0"/>
              </a:rPr>
              <a:t>dan</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katalisator</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pelaksanaan</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tugas</a:t>
            </a:r>
            <a:r>
              <a:rPr lang="en-US" sz="2400" b="1" dirty="0" smtClean="0">
                <a:solidFill>
                  <a:schemeClr val="accent6">
                    <a:lumMod val="20000"/>
                    <a:lumOff val="80000"/>
                  </a:schemeClr>
                </a:solidFill>
                <a:latin typeface="Arial" pitchFamily="34" charset="0"/>
                <a:cs typeface="Arial" pitchFamily="34" charset="0"/>
              </a:rPr>
              <a:t> yang </a:t>
            </a:r>
          </a:p>
          <a:p>
            <a:pPr>
              <a:buNone/>
            </a:pPr>
            <a:r>
              <a:rPr lang="en-US" sz="2400" b="1" dirty="0" err="1" smtClean="0">
                <a:solidFill>
                  <a:schemeClr val="accent6">
                    <a:lumMod val="20000"/>
                    <a:lumOff val="80000"/>
                  </a:schemeClr>
                </a:solidFill>
                <a:latin typeface="Arial" pitchFamily="34" charset="0"/>
                <a:cs typeface="Arial" pitchFamily="34" charset="0"/>
              </a:rPr>
              <a:t>diberikan</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kepada</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setiap</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pelaksana</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di</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dalam</a:t>
            </a:r>
            <a:r>
              <a:rPr lang="en-US" sz="2400" b="1" dirty="0" smtClean="0">
                <a:solidFill>
                  <a:schemeClr val="accent6">
                    <a:lumMod val="20000"/>
                    <a:lumOff val="80000"/>
                  </a:schemeClr>
                </a:solidFill>
                <a:latin typeface="Arial" pitchFamily="34" charset="0"/>
                <a:cs typeface="Arial" pitchFamily="34" charset="0"/>
              </a:rPr>
              <a:t> </a:t>
            </a:r>
            <a:r>
              <a:rPr lang="en-US" sz="2400" b="1" dirty="0" err="1" smtClean="0">
                <a:solidFill>
                  <a:schemeClr val="accent6">
                    <a:lumMod val="20000"/>
                    <a:lumOff val="80000"/>
                  </a:schemeClr>
                </a:solidFill>
                <a:latin typeface="Arial" pitchFamily="34" charset="0"/>
                <a:cs typeface="Arial" pitchFamily="34" charset="0"/>
              </a:rPr>
              <a:t>organisasi</a:t>
            </a:r>
            <a:r>
              <a:rPr lang="en-US" sz="2400" b="1" dirty="0" smtClean="0">
                <a:solidFill>
                  <a:schemeClr val="accent6">
                    <a:lumMod val="20000"/>
                    <a:lumOff val="80000"/>
                  </a:schemeClr>
                </a:solidFill>
                <a:latin typeface="Arial" pitchFamily="34" charset="0"/>
                <a:cs typeface="Arial" pitchFamily="34" charset="0"/>
              </a:rPr>
              <a:t>.   </a:t>
            </a:r>
            <a:endParaRPr lang="en-US" sz="2400" b="1" dirty="0">
              <a:solidFill>
                <a:schemeClr val="accent6">
                  <a:lumMod val="20000"/>
                  <a:lumOff val="80000"/>
                </a:schemeClr>
              </a:solidFill>
              <a:latin typeface="Arial" pitchFamily="34" charset="0"/>
              <a:cs typeface="Arial" pitchFamily="34" charset="0"/>
            </a:endParaRPr>
          </a:p>
        </p:txBody>
      </p:sp>
    </p:spTree>
  </p:cSld>
  <p:clrMapOvr>
    <a:masterClrMapping/>
  </p:clrMapOvr>
  <p:transition>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0.70"/>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Effect transition="in" filter="fade">
                                      <p:cBhvr>
                                        <p:cTn id="9" dur="2000"/>
                                        <p:tgtEl>
                                          <p:spTgt spid="2"/>
                                        </p:tgtEl>
                                      </p:cBhvr>
                                    </p:animEffect>
                                  </p:childTnLst>
                                </p:cTn>
                              </p:par>
                            </p:childTnLst>
                          </p:cTn>
                        </p:par>
                        <p:par>
                          <p:cTn id="10" fill="hold">
                            <p:stCondLst>
                              <p:cond delay="2000"/>
                            </p:stCondLst>
                            <p:childTnLst>
                              <p:par>
                                <p:cTn id="11" presetID="9" presetClass="entr" presetSubtype="0" fill="hold" grpId="0" nodeType="after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dissolve">
                                      <p:cBhvr>
                                        <p:cTn id="13" dur="2000"/>
                                        <p:tgtEl>
                                          <p:spTgt spid="3">
                                            <p:bg/>
                                          </p:spTgt>
                                        </p:tgtEl>
                                      </p:cBhvr>
                                    </p:animEffect>
                                  </p:childTnLst>
                                </p:cTn>
                              </p:par>
                            </p:childTnLst>
                          </p:cTn>
                        </p:par>
                        <p:par>
                          <p:cTn id="14" fill="hold">
                            <p:stCondLst>
                              <p:cond delay="4000"/>
                            </p:stCondLst>
                            <p:childTnLst>
                              <p:par>
                                <p:cTn id="15" presetID="9" presetClass="entr" presetSubtype="0"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2000"/>
                                        <p:tgtEl>
                                          <p:spTgt spid="3">
                                            <p:txEl>
                                              <p:pRg st="0" end="0"/>
                                            </p:txEl>
                                          </p:spTgt>
                                        </p:tgtEl>
                                      </p:cBhvr>
                                    </p:animEffect>
                                  </p:childTnLst>
                                </p:cTn>
                              </p:par>
                            </p:childTnLst>
                          </p:cTn>
                        </p:par>
                        <p:par>
                          <p:cTn id="18" fill="hold">
                            <p:stCondLst>
                              <p:cond delay="6000"/>
                            </p:stCondLst>
                            <p:childTnLst>
                              <p:par>
                                <p:cTn id="19" presetID="9" presetClass="entr" presetSubtype="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dissolve">
                                      <p:cBhvr>
                                        <p:cTn id="21" dur="2000"/>
                                        <p:tgtEl>
                                          <p:spTgt spid="3">
                                            <p:txEl>
                                              <p:pRg st="1" end="1"/>
                                            </p:txEl>
                                          </p:spTgt>
                                        </p:tgtEl>
                                      </p:cBhvr>
                                    </p:animEffect>
                                  </p:childTnLst>
                                </p:cTn>
                              </p:par>
                            </p:childTnLst>
                          </p:cTn>
                        </p:par>
                        <p:par>
                          <p:cTn id="22" fill="hold">
                            <p:stCondLst>
                              <p:cond delay="8000"/>
                            </p:stCondLst>
                            <p:childTnLst>
                              <p:par>
                                <p:cTn id="23" presetID="9"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dissolve">
                                      <p:cBhvr>
                                        <p:cTn id="25" dur="2000"/>
                                        <p:tgtEl>
                                          <p:spTgt spid="3">
                                            <p:txEl>
                                              <p:pRg st="2" end="2"/>
                                            </p:txEl>
                                          </p:spTgt>
                                        </p:tgtEl>
                                      </p:cBhvr>
                                    </p:animEffect>
                                  </p:childTnLst>
                                </p:cTn>
                              </p:par>
                            </p:childTnLst>
                          </p:cTn>
                        </p:par>
                        <p:par>
                          <p:cTn id="26" fill="hold">
                            <p:stCondLst>
                              <p:cond delay="10000"/>
                            </p:stCondLst>
                            <p:childTnLst>
                              <p:par>
                                <p:cTn id="27" presetID="9"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dissolve">
                                      <p:cBhvr>
                                        <p:cTn id="29" dur="2000"/>
                                        <p:tgtEl>
                                          <p:spTgt spid="3">
                                            <p:txEl>
                                              <p:pRg st="3" end="3"/>
                                            </p:txEl>
                                          </p:spTgt>
                                        </p:tgtEl>
                                      </p:cBhvr>
                                    </p:animEffect>
                                  </p:childTnLst>
                                </p:cTn>
                              </p:par>
                            </p:childTnLst>
                          </p:cTn>
                        </p:par>
                        <p:par>
                          <p:cTn id="30" fill="hold">
                            <p:stCondLst>
                              <p:cond delay="12000"/>
                            </p:stCondLst>
                            <p:childTnLst>
                              <p:par>
                                <p:cTn id="31" presetID="9" presetClass="entr" presetSubtype="0" fill="hold" grpId="0"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dissolve">
                                      <p:cBhvr>
                                        <p:cTn id="33" dur="2000"/>
                                        <p:tgtEl>
                                          <p:spTgt spid="3">
                                            <p:txEl>
                                              <p:pRg st="4" end="4"/>
                                            </p:txEl>
                                          </p:spTgt>
                                        </p:tgtEl>
                                      </p:cBhvr>
                                    </p:animEffect>
                                  </p:childTnLst>
                                </p:cTn>
                              </p:par>
                            </p:childTnLst>
                          </p:cTn>
                        </p:par>
                        <p:par>
                          <p:cTn id="34" fill="hold">
                            <p:stCondLst>
                              <p:cond delay="14000"/>
                            </p:stCondLst>
                            <p:childTnLst>
                              <p:par>
                                <p:cTn id="35" presetID="9"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2000"/>
                                        <p:tgtEl>
                                          <p:spTgt spid="3">
                                            <p:txEl>
                                              <p:pRg st="5" end="5"/>
                                            </p:txEl>
                                          </p:spTgt>
                                        </p:tgtEl>
                                      </p:cBhvr>
                                    </p:animEffect>
                                  </p:childTnLst>
                                </p:cTn>
                              </p:par>
                            </p:childTnLst>
                          </p:cTn>
                        </p:par>
                        <p:par>
                          <p:cTn id="38" fill="hold">
                            <p:stCondLst>
                              <p:cond delay="16000"/>
                            </p:stCondLst>
                            <p:childTnLst>
                              <p:par>
                                <p:cTn id="39" presetID="9" presetClass="entr" presetSubtype="0" fill="hold" grpId="0"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dissolve">
                                      <p:cBhvr>
                                        <p:cTn id="41" dur="2000"/>
                                        <p:tgtEl>
                                          <p:spTgt spid="3">
                                            <p:txEl>
                                              <p:pRg st="6" end="6"/>
                                            </p:txEl>
                                          </p:spTgt>
                                        </p:tgtEl>
                                      </p:cBhvr>
                                    </p:animEffect>
                                  </p:childTnLst>
                                </p:cTn>
                              </p:par>
                            </p:childTnLst>
                          </p:cTn>
                        </p:par>
                        <p:par>
                          <p:cTn id="42" fill="hold">
                            <p:stCondLst>
                              <p:cond delay="18000"/>
                            </p:stCondLst>
                            <p:childTnLst>
                              <p:par>
                                <p:cTn id="43" presetID="9" presetClass="entr" presetSubtype="0" fill="hold" grpId="0" nodeType="after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dissolve">
                                      <p:cBhvr>
                                        <p:cTn id="45" dur="2000"/>
                                        <p:tgtEl>
                                          <p:spTgt spid="3">
                                            <p:txEl>
                                              <p:pRg st="7" end="7"/>
                                            </p:txEl>
                                          </p:spTgt>
                                        </p:tgtEl>
                                      </p:cBhvr>
                                    </p:animEffect>
                                  </p:childTnLst>
                                </p:cTn>
                              </p:par>
                            </p:childTnLst>
                          </p:cTn>
                        </p:par>
                        <p:par>
                          <p:cTn id="46" fill="hold">
                            <p:stCondLst>
                              <p:cond delay="20000"/>
                            </p:stCondLst>
                            <p:childTnLst>
                              <p:par>
                                <p:cTn id="47" presetID="9" presetClass="entr" presetSubtype="0" fill="hold" grpId="0"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dissolve">
                                      <p:cBhvr>
                                        <p:cTn id="49" dur="2000"/>
                                        <p:tgtEl>
                                          <p:spTgt spid="3">
                                            <p:txEl>
                                              <p:pRg st="8" end="8"/>
                                            </p:txEl>
                                          </p:spTgt>
                                        </p:tgtEl>
                                      </p:cBhvr>
                                    </p:animEffect>
                                  </p:childTnLst>
                                </p:cTn>
                              </p:par>
                            </p:childTnLst>
                          </p:cTn>
                        </p:par>
                        <p:par>
                          <p:cTn id="50" fill="hold">
                            <p:stCondLst>
                              <p:cond delay="22000"/>
                            </p:stCondLst>
                            <p:childTnLst>
                              <p:par>
                                <p:cTn id="51" presetID="9" presetClass="entr" presetSubtype="0" fill="hold" grpId="0" nodeType="after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dissolve">
                                      <p:cBhvr>
                                        <p:cTn id="53" dur="2000"/>
                                        <p:tgtEl>
                                          <p:spTgt spid="3">
                                            <p:txEl>
                                              <p:pRg st="9" end="9"/>
                                            </p:txEl>
                                          </p:spTgt>
                                        </p:tgtEl>
                                      </p:cBhvr>
                                    </p:animEffect>
                                  </p:childTnLst>
                                </p:cTn>
                              </p:par>
                            </p:childTnLst>
                          </p:cTn>
                        </p:par>
                        <p:par>
                          <p:cTn id="54" fill="hold">
                            <p:stCondLst>
                              <p:cond delay="24000"/>
                            </p:stCondLst>
                            <p:childTnLst>
                              <p:par>
                                <p:cTn id="55" presetID="9" presetClass="entr" presetSubtype="0" fill="hold" grpId="0" nodeType="after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dissolve">
                                      <p:cBhvr>
                                        <p:cTn id="57" dur="2000"/>
                                        <p:tgtEl>
                                          <p:spTgt spid="3">
                                            <p:txEl>
                                              <p:pRg st="10" end="10"/>
                                            </p:txEl>
                                          </p:spTgt>
                                        </p:tgtEl>
                                      </p:cBhvr>
                                    </p:animEffect>
                                  </p:childTnLst>
                                </p:cTn>
                              </p:par>
                            </p:childTnLst>
                          </p:cTn>
                        </p:par>
                        <p:par>
                          <p:cTn id="58" fill="hold">
                            <p:stCondLst>
                              <p:cond delay="26000"/>
                            </p:stCondLst>
                            <p:childTnLst>
                              <p:par>
                                <p:cTn id="59" presetID="9" presetClass="entr" presetSubtype="0" fill="hold" grpId="0" nodeType="after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Effect transition="in" filter="dissolve">
                                      <p:cBhvr>
                                        <p:cTn id="61" dur="2000"/>
                                        <p:tgtEl>
                                          <p:spTgt spid="3">
                                            <p:txEl>
                                              <p:pRg st="11" end="11"/>
                                            </p:txEl>
                                          </p:spTgt>
                                        </p:tgtEl>
                                      </p:cBhvr>
                                    </p:animEffect>
                                  </p:childTnLst>
                                </p:cTn>
                              </p:par>
                            </p:childTnLst>
                          </p:cTn>
                        </p:par>
                        <p:par>
                          <p:cTn id="62" fill="hold">
                            <p:stCondLst>
                              <p:cond delay="28000"/>
                            </p:stCondLst>
                            <p:childTnLst>
                              <p:par>
                                <p:cTn id="63" presetID="9" presetClass="entr" presetSubtype="0" fill="hold" grpId="0" nodeType="after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Effect transition="in" filter="dissolve">
                                      <p:cBhvr>
                                        <p:cTn id="65"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48680"/>
          </a:xfrm>
          <a:blipFill>
            <a:blip r:embed="rId4" cstate="print"/>
            <a:tile tx="0" ty="0" sx="100000" sy="100000" flip="none" algn="tl"/>
          </a:blipFill>
        </p:spPr>
        <p:txBody>
          <a:bodyPr>
            <a:noAutofit/>
          </a:bodyPr>
          <a:lstStyle/>
          <a:p>
            <a:r>
              <a:rPr lang="en-US" sz="2400" b="1" dirty="0" smtClean="0">
                <a:solidFill>
                  <a:schemeClr val="bg1"/>
                </a:solidFill>
                <a:latin typeface="Arial" pitchFamily="34" charset="0"/>
                <a:cs typeface="Arial" pitchFamily="34" charset="0"/>
              </a:rPr>
              <a:t>PERSONALIA</a:t>
            </a:r>
            <a:endParaRPr lang="en-US" sz="2400" b="1"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0" y="571456"/>
            <a:ext cx="9144000" cy="6286544"/>
          </a:xfrm>
          <a:blipFill>
            <a:blip r:embed="rId5" cstate="print"/>
            <a:tile tx="0" ty="0" sx="100000" sy="100000" flip="none" algn="tl"/>
          </a:blipFill>
        </p:spPr>
        <p:txBody>
          <a:bodyPr>
            <a:normAutofit/>
          </a:bodyPr>
          <a:lstStyle/>
          <a:p>
            <a:pPr algn="ctr">
              <a:buNone/>
            </a:pPr>
            <a:r>
              <a:rPr lang="en-US" sz="2000" b="1" dirty="0" err="1" smtClean="0"/>
              <a:t>Skema</a:t>
            </a:r>
            <a:r>
              <a:rPr lang="en-US" sz="2000" b="1" dirty="0" smtClean="0"/>
              <a:t> </a:t>
            </a:r>
            <a:r>
              <a:rPr lang="en-US" sz="2000" b="1" dirty="0" err="1" smtClean="0"/>
              <a:t>hubungan</a:t>
            </a:r>
            <a:r>
              <a:rPr lang="en-US" sz="2000" b="1" dirty="0" smtClean="0"/>
              <a:t> </a:t>
            </a:r>
            <a:r>
              <a:rPr lang="en-US" sz="2000" b="1" dirty="0" err="1" smtClean="0"/>
              <a:t>antara</a:t>
            </a:r>
            <a:r>
              <a:rPr lang="en-US" sz="2000" b="1" dirty="0" smtClean="0"/>
              <a:t> </a:t>
            </a:r>
            <a:r>
              <a:rPr lang="en-US" sz="2000" b="1" dirty="0" err="1" smtClean="0"/>
              <a:t>Tujuan</a:t>
            </a:r>
            <a:r>
              <a:rPr lang="en-US" sz="2000" b="1" dirty="0" smtClean="0"/>
              <a:t>, Fungsi, </a:t>
            </a:r>
            <a:r>
              <a:rPr lang="en-US" sz="2000" b="1" dirty="0" err="1" smtClean="0"/>
              <a:t>Personalia</a:t>
            </a:r>
            <a:r>
              <a:rPr lang="en-US" sz="2000" b="1" dirty="0" smtClean="0"/>
              <a:t>, </a:t>
            </a:r>
            <a:r>
              <a:rPr lang="en-US" sz="2000" b="1" dirty="0" err="1" smtClean="0"/>
              <a:t>Tanggung</a:t>
            </a:r>
            <a:r>
              <a:rPr lang="en-US" sz="2000" b="1" dirty="0" smtClean="0"/>
              <a:t> </a:t>
            </a:r>
            <a:r>
              <a:rPr lang="en-US" sz="2000" b="1" dirty="0" err="1" smtClean="0"/>
              <a:t>jawab</a:t>
            </a:r>
            <a:r>
              <a:rPr lang="en-US" sz="2000" b="1" dirty="0" smtClean="0"/>
              <a:t> , </a:t>
            </a:r>
            <a:r>
              <a:rPr lang="en-US" sz="2000" b="1" dirty="0" err="1" smtClean="0"/>
              <a:t>Wewenang</a:t>
            </a:r>
            <a:r>
              <a:rPr lang="en-US" sz="2000" b="1" dirty="0" smtClean="0"/>
              <a:t> </a:t>
            </a:r>
            <a:r>
              <a:rPr lang="en-US" sz="2000" b="1" dirty="0" err="1" smtClean="0"/>
              <a:t>dan</a:t>
            </a:r>
            <a:r>
              <a:rPr lang="en-US" sz="2000" b="1" dirty="0" smtClean="0"/>
              <a:t> </a:t>
            </a:r>
            <a:r>
              <a:rPr lang="en-US" sz="2000" b="1" dirty="0" err="1" smtClean="0"/>
              <a:t>Pertanggung</a:t>
            </a:r>
            <a:r>
              <a:rPr lang="en-US" sz="2000" b="1" dirty="0" smtClean="0"/>
              <a:t> </a:t>
            </a:r>
            <a:r>
              <a:rPr lang="en-US" sz="2000" b="1" dirty="0" err="1" smtClean="0"/>
              <a:t>Jawaban</a:t>
            </a:r>
            <a:endParaRPr lang="en-US" sz="2000" b="1" dirty="0" smtClean="0"/>
          </a:p>
          <a:p>
            <a:pPr algn="ctr">
              <a:buNone/>
            </a:pPr>
            <a:endParaRPr lang="en-US" sz="2000" b="1" dirty="0"/>
          </a:p>
        </p:txBody>
      </p:sp>
      <p:sp>
        <p:nvSpPr>
          <p:cNvPr id="4" name="Rounded Rectangle 3"/>
          <p:cNvSpPr/>
          <p:nvPr/>
        </p:nvSpPr>
        <p:spPr>
          <a:xfrm>
            <a:off x="2285984" y="1214422"/>
            <a:ext cx="2200284" cy="500066"/>
          </a:xfrm>
          <a:prstGeom prst="roundRect">
            <a:avLst/>
          </a:prstGeom>
          <a:solidFill>
            <a:schemeClr val="accent6">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b="1" dirty="0" err="1" smtClean="0">
                <a:solidFill>
                  <a:schemeClr val="bg1"/>
                </a:solidFill>
              </a:rPr>
              <a:t>Tujuan</a:t>
            </a:r>
            <a:r>
              <a:rPr lang="en-US" b="1" dirty="0" smtClean="0">
                <a:solidFill>
                  <a:schemeClr val="bg1"/>
                </a:solidFill>
              </a:rPr>
              <a:t> </a:t>
            </a:r>
            <a:r>
              <a:rPr lang="en-US" b="1" dirty="0" err="1" smtClean="0">
                <a:solidFill>
                  <a:schemeClr val="bg1"/>
                </a:solidFill>
              </a:rPr>
              <a:t>perusahaan</a:t>
            </a:r>
            <a:endParaRPr lang="en-US" b="1" dirty="0">
              <a:solidFill>
                <a:schemeClr val="bg1"/>
              </a:solidFill>
            </a:endParaRPr>
          </a:p>
        </p:txBody>
      </p:sp>
      <p:sp>
        <p:nvSpPr>
          <p:cNvPr id="5" name="Rounded Rectangle 4"/>
          <p:cNvSpPr/>
          <p:nvPr/>
        </p:nvSpPr>
        <p:spPr>
          <a:xfrm>
            <a:off x="2285984" y="2143116"/>
            <a:ext cx="2200284" cy="500066"/>
          </a:xfrm>
          <a:prstGeom prst="roundRect">
            <a:avLst/>
          </a:prstGeom>
          <a:solidFill>
            <a:schemeClr val="accent2"/>
          </a:solidFill>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solidFill>
                  <a:schemeClr val="bg1"/>
                </a:solidFill>
              </a:rPr>
              <a:t>Fungsi-</a:t>
            </a:r>
            <a:r>
              <a:rPr lang="en-US" b="1" dirty="0" err="1" smtClean="0">
                <a:solidFill>
                  <a:schemeClr val="bg1"/>
                </a:solidFill>
              </a:rPr>
              <a:t>fungsi</a:t>
            </a:r>
            <a:endParaRPr lang="en-US" b="1" dirty="0">
              <a:solidFill>
                <a:schemeClr val="bg1"/>
              </a:solidFill>
            </a:endParaRPr>
          </a:p>
        </p:txBody>
      </p:sp>
      <p:sp>
        <p:nvSpPr>
          <p:cNvPr id="6" name="Rounded Rectangle 5"/>
          <p:cNvSpPr/>
          <p:nvPr/>
        </p:nvSpPr>
        <p:spPr>
          <a:xfrm>
            <a:off x="142844" y="3500438"/>
            <a:ext cx="1214446" cy="714380"/>
          </a:xfrm>
          <a:prstGeom prst="roundRect">
            <a:avLst/>
          </a:prstGeom>
          <a:solidFill>
            <a:schemeClr val="accent2">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err="1" smtClean="0">
                <a:solidFill>
                  <a:schemeClr val="bg1"/>
                </a:solidFill>
              </a:rPr>
              <a:t>Personalia</a:t>
            </a:r>
            <a:endParaRPr lang="en-US" sz="1600" b="1" dirty="0">
              <a:solidFill>
                <a:schemeClr val="bg1"/>
              </a:solidFill>
            </a:endParaRPr>
          </a:p>
        </p:txBody>
      </p:sp>
      <p:sp>
        <p:nvSpPr>
          <p:cNvPr id="7" name="Rounded Rectangle 6"/>
          <p:cNvSpPr/>
          <p:nvPr/>
        </p:nvSpPr>
        <p:spPr>
          <a:xfrm>
            <a:off x="3786182" y="5072074"/>
            <a:ext cx="1357322" cy="714380"/>
          </a:xfrm>
          <a:prstGeom prst="roundRect">
            <a:avLst/>
          </a:prstGeom>
          <a:solidFill>
            <a:schemeClr val="accent2">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err="1" smtClean="0">
                <a:solidFill>
                  <a:schemeClr val="bg1"/>
                </a:solidFill>
              </a:rPr>
              <a:t>Pertanggung</a:t>
            </a:r>
            <a:r>
              <a:rPr lang="en-US" sz="1600" b="1" dirty="0" smtClean="0">
                <a:solidFill>
                  <a:schemeClr val="bg1"/>
                </a:solidFill>
              </a:rPr>
              <a:t> </a:t>
            </a:r>
            <a:r>
              <a:rPr lang="en-US" sz="1600" b="1" dirty="0" err="1" smtClean="0">
                <a:solidFill>
                  <a:schemeClr val="bg1"/>
                </a:solidFill>
              </a:rPr>
              <a:t>Jawaaban</a:t>
            </a:r>
            <a:endParaRPr lang="en-US" sz="1600" b="1" dirty="0">
              <a:solidFill>
                <a:schemeClr val="bg1"/>
              </a:solidFill>
            </a:endParaRPr>
          </a:p>
        </p:txBody>
      </p:sp>
      <p:sp>
        <p:nvSpPr>
          <p:cNvPr id="8" name="Rounded Rectangle 7"/>
          <p:cNvSpPr/>
          <p:nvPr/>
        </p:nvSpPr>
        <p:spPr>
          <a:xfrm>
            <a:off x="2285984" y="5072074"/>
            <a:ext cx="1357322" cy="714380"/>
          </a:xfrm>
          <a:prstGeom prst="roundRect">
            <a:avLst/>
          </a:prstGeom>
          <a:solidFill>
            <a:schemeClr val="accent2">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err="1" smtClean="0">
                <a:solidFill>
                  <a:schemeClr val="bg1"/>
                </a:solidFill>
              </a:rPr>
              <a:t>Tanggung</a:t>
            </a:r>
            <a:r>
              <a:rPr lang="en-US" sz="1600" b="1" dirty="0" smtClean="0">
                <a:solidFill>
                  <a:schemeClr val="bg1"/>
                </a:solidFill>
              </a:rPr>
              <a:t> </a:t>
            </a:r>
            <a:r>
              <a:rPr lang="en-US" sz="1600" b="1" dirty="0" err="1" smtClean="0">
                <a:solidFill>
                  <a:schemeClr val="bg1"/>
                </a:solidFill>
              </a:rPr>
              <a:t>jawab</a:t>
            </a:r>
            <a:endParaRPr lang="en-US" sz="1600" b="1" dirty="0">
              <a:solidFill>
                <a:schemeClr val="bg1"/>
              </a:solidFill>
            </a:endParaRPr>
          </a:p>
        </p:txBody>
      </p:sp>
      <p:sp>
        <p:nvSpPr>
          <p:cNvPr id="9" name="Rounded Rectangle 8"/>
          <p:cNvSpPr/>
          <p:nvPr/>
        </p:nvSpPr>
        <p:spPr>
          <a:xfrm>
            <a:off x="785786" y="5072074"/>
            <a:ext cx="1357322" cy="714380"/>
          </a:xfrm>
          <a:prstGeom prst="roundRect">
            <a:avLst/>
          </a:prstGeom>
          <a:solidFill>
            <a:schemeClr val="accent2">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err="1" smtClean="0">
                <a:solidFill>
                  <a:schemeClr val="bg1"/>
                </a:solidFill>
              </a:rPr>
              <a:t>Wewenang</a:t>
            </a:r>
            <a:endParaRPr lang="en-US" sz="1600" b="1" dirty="0">
              <a:solidFill>
                <a:schemeClr val="bg1"/>
              </a:solidFill>
            </a:endParaRPr>
          </a:p>
        </p:txBody>
      </p:sp>
      <p:sp>
        <p:nvSpPr>
          <p:cNvPr id="10" name="Rounded Rectangle 9"/>
          <p:cNvSpPr/>
          <p:nvPr/>
        </p:nvSpPr>
        <p:spPr>
          <a:xfrm>
            <a:off x="5286380" y="3500438"/>
            <a:ext cx="1071570" cy="714380"/>
          </a:xfrm>
          <a:prstGeom prst="roundRect">
            <a:avLst/>
          </a:prstGeom>
          <a:solidFill>
            <a:schemeClr val="accent2">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err="1" smtClean="0">
                <a:solidFill>
                  <a:schemeClr val="bg1"/>
                </a:solidFill>
              </a:rPr>
              <a:t>Prsonalia</a:t>
            </a:r>
            <a:endParaRPr lang="en-US" sz="1600" b="1" dirty="0">
              <a:solidFill>
                <a:schemeClr val="bg1"/>
              </a:solidFill>
            </a:endParaRPr>
          </a:p>
        </p:txBody>
      </p:sp>
      <p:sp>
        <p:nvSpPr>
          <p:cNvPr id="11" name="Rounded Rectangle 10"/>
          <p:cNvSpPr/>
          <p:nvPr/>
        </p:nvSpPr>
        <p:spPr>
          <a:xfrm>
            <a:off x="3571868" y="3500438"/>
            <a:ext cx="1214446" cy="714380"/>
          </a:xfrm>
          <a:prstGeom prst="roundRect">
            <a:avLst/>
          </a:prstGeom>
          <a:solidFill>
            <a:schemeClr val="accent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err="1" smtClean="0">
                <a:solidFill>
                  <a:schemeClr val="bg1"/>
                </a:solidFill>
              </a:rPr>
              <a:t>Personalia</a:t>
            </a:r>
            <a:endParaRPr lang="en-US" sz="1600" b="1" dirty="0">
              <a:solidFill>
                <a:schemeClr val="bg1"/>
              </a:solidFill>
            </a:endParaRPr>
          </a:p>
        </p:txBody>
      </p:sp>
      <p:sp>
        <p:nvSpPr>
          <p:cNvPr id="12" name="Rounded Rectangle 11"/>
          <p:cNvSpPr/>
          <p:nvPr/>
        </p:nvSpPr>
        <p:spPr>
          <a:xfrm>
            <a:off x="1857356" y="3500438"/>
            <a:ext cx="1214446" cy="714380"/>
          </a:xfrm>
          <a:prstGeom prst="roundRect">
            <a:avLst/>
          </a:prstGeom>
          <a:solidFill>
            <a:schemeClr val="accent2">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err="1" smtClean="0">
                <a:solidFill>
                  <a:schemeClr val="bg1"/>
                </a:solidFill>
              </a:rPr>
              <a:t>Personalia</a:t>
            </a:r>
            <a:endParaRPr lang="en-US" sz="1600" b="1" dirty="0">
              <a:solidFill>
                <a:schemeClr val="bg1"/>
              </a:solidFill>
            </a:endParaRPr>
          </a:p>
        </p:txBody>
      </p:sp>
      <p:cxnSp>
        <p:nvCxnSpPr>
          <p:cNvPr id="14" name="Straight Connector 13"/>
          <p:cNvCxnSpPr/>
          <p:nvPr/>
        </p:nvCxnSpPr>
        <p:spPr>
          <a:xfrm>
            <a:off x="714348" y="3071810"/>
            <a:ext cx="5072098" cy="1588"/>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714348" y="4641858"/>
            <a:ext cx="5072098" cy="1588"/>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a:xfrm rot="5400000">
            <a:off x="499636" y="4428733"/>
            <a:ext cx="429428" cy="3"/>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rot="5400000">
            <a:off x="5572926" y="4429132"/>
            <a:ext cx="428628" cy="1588"/>
          </a:xfrm>
          <a:prstGeom prst="line">
            <a:avLst/>
          </a:prstGeom>
        </p:spPr>
        <p:style>
          <a:lnRef idx="2">
            <a:schemeClr val="dk1"/>
          </a:lnRef>
          <a:fillRef idx="0">
            <a:schemeClr val="dk1"/>
          </a:fillRef>
          <a:effectRef idx="1">
            <a:schemeClr val="dk1"/>
          </a:effectRef>
          <a:fontRef idx="minor">
            <a:schemeClr val="tx1"/>
          </a:fontRef>
        </p:style>
      </p:cxnSp>
      <p:cxnSp>
        <p:nvCxnSpPr>
          <p:cNvPr id="39" name="Straight Arrow Connector 38"/>
          <p:cNvCxnSpPr/>
          <p:nvPr/>
        </p:nvCxnSpPr>
        <p:spPr>
          <a:xfrm rot="5400000">
            <a:off x="501225" y="3285727"/>
            <a:ext cx="42783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0" name="Straight Arrow Connector 39"/>
          <p:cNvCxnSpPr/>
          <p:nvPr/>
        </p:nvCxnSpPr>
        <p:spPr>
          <a:xfrm rot="5400000">
            <a:off x="5572926" y="3285330"/>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1" name="Straight Arrow Connector 40"/>
          <p:cNvCxnSpPr/>
          <p:nvPr/>
        </p:nvCxnSpPr>
        <p:spPr>
          <a:xfrm rot="5400000">
            <a:off x="4001290" y="3285330"/>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2" name="Straight Arrow Connector 41"/>
          <p:cNvCxnSpPr/>
          <p:nvPr/>
        </p:nvCxnSpPr>
        <p:spPr>
          <a:xfrm rot="5400000">
            <a:off x="2213752" y="3285330"/>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3" name="Straight Arrow Connector 42"/>
          <p:cNvCxnSpPr/>
          <p:nvPr/>
        </p:nvCxnSpPr>
        <p:spPr>
          <a:xfrm rot="5400000">
            <a:off x="3144034" y="1928008"/>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4" name="Straight Arrow Connector 43"/>
          <p:cNvCxnSpPr/>
          <p:nvPr/>
        </p:nvCxnSpPr>
        <p:spPr>
          <a:xfrm rot="5400000">
            <a:off x="3144034" y="2856702"/>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a:off x="2143902" y="4428338"/>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7" name="Straight Arrow Connector 46"/>
          <p:cNvCxnSpPr/>
          <p:nvPr/>
        </p:nvCxnSpPr>
        <p:spPr>
          <a:xfrm rot="5400000">
            <a:off x="1215208" y="4856966"/>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8" name="Straight Arrow Connector 47"/>
          <p:cNvCxnSpPr/>
          <p:nvPr/>
        </p:nvCxnSpPr>
        <p:spPr>
          <a:xfrm rot="5400000">
            <a:off x="2785256" y="4856966"/>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9" name="Straight Arrow Connector 48"/>
          <p:cNvCxnSpPr/>
          <p:nvPr/>
        </p:nvCxnSpPr>
        <p:spPr>
          <a:xfrm rot="5400000">
            <a:off x="4358480" y="4856966"/>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0" name="Straight Arrow Connector 59"/>
          <p:cNvCxnSpPr>
            <a:stCxn id="7" idx="3"/>
          </p:cNvCxnSpPr>
          <p:nvPr/>
        </p:nvCxnSpPr>
        <p:spPr>
          <a:xfrm>
            <a:off x="5143504" y="5429264"/>
            <a:ext cx="321471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a:xfrm rot="5400000">
            <a:off x="7250131" y="3750471"/>
            <a:ext cx="3358380" cy="794"/>
          </a:xfrm>
          <a:prstGeom prst="line">
            <a:avLst/>
          </a:prstGeom>
        </p:spPr>
        <p:style>
          <a:lnRef idx="2">
            <a:schemeClr val="dk1"/>
          </a:lnRef>
          <a:fillRef idx="0">
            <a:schemeClr val="dk1"/>
          </a:fillRef>
          <a:effectRef idx="1">
            <a:schemeClr val="dk1"/>
          </a:effectRef>
          <a:fontRef idx="minor">
            <a:schemeClr val="tx1"/>
          </a:fontRef>
        </p:style>
      </p:cxnSp>
      <p:cxnSp>
        <p:nvCxnSpPr>
          <p:cNvPr id="68" name="Straight Arrow Connector 67"/>
          <p:cNvCxnSpPr/>
          <p:nvPr/>
        </p:nvCxnSpPr>
        <p:spPr>
          <a:xfrm rot="5400000" flipH="1" flipV="1">
            <a:off x="8679685" y="1821645"/>
            <a:ext cx="500066"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3" name="Straight Connector 72"/>
          <p:cNvCxnSpPr/>
          <p:nvPr/>
        </p:nvCxnSpPr>
        <p:spPr>
          <a:xfrm>
            <a:off x="8358214" y="5429264"/>
            <a:ext cx="571504" cy="1588"/>
          </a:xfrm>
          <a:prstGeom prst="line">
            <a:avLst/>
          </a:prstGeom>
        </p:spPr>
        <p:style>
          <a:lnRef idx="2">
            <a:schemeClr val="dk1"/>
          </a:lnRef>
          <a:fillRef idx="0">
            <a:schemeClr val="dk1"/>
          </a:fillRef>
          <a:effectRef idx="1">
            <a:schemeClr val="dk1"/>
          </a:effectRef>
          <a:fontRef idx="minor">
            <a:schemeClr val="tx1"/>
          </a:fontRef>
        </p:style>
      </p:cxnSp>
      <p:cxnSp>
        <p:nvCxnSpPr>
          <p:cNvPr id="75" name="Straight Connector 74"/>
          <p:cNvCxnSpPr/>
          <p:nvPr/>
        </p:nvCxnSpPr>
        <p:spPr>
          <a:xfrm rot="5400000" flipH="1" flipV="1">
            <a:off x="8786842" y="1571612"/>
            <a:ext cx="285752" cy="1588"/>
          </a:xfrm>
          <a:prstGeom prst="line">
            <a:avLst/>
          </a:prstGeom>
        </p:spPr>
        <p:style>
          <a:lnRef idx="2">
            <a:schemeClr val="dk1"/>
          </a:lnRef>
          <a:fillRef idx="0">
            <a:schemeClr val="dk1"/>
          </a:fillRef>
          <a:effectRef idx="1">
            <a:schemeClr val="dk1"/>
          </a:effectRef>
          <a:fontRef idx="minor">
            <a:schemeClr val="tx1"/>
          </a:fontRef>
        </p:style>
      </p:cxnSp>
      <p:cxnSp>
        <p:nvCxnSpPr>
          <p:cNvPr id="77" name="Straight Arrow Connector 76"/>
          <p:cNvCxnSpPr>
            <a:endCxn id="4" idx="3"/>
          </p:cNvCxnSpPr>
          <p:nvPr/>
        </p:nvCxnSpPr>
        <p:spPr>
          <a:xfrm flipH="1" flipV="1">
            <a:off x="4486268" y="1464455"/>
            <a:ext cx="4406212" cy="2032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6" name="Straight Connector 85"/>
          <p:cNvCxnSpPr/>
          <p:nvPr/>
        </p:nvCxnSpPr>
        <p:spPr>
          <a:xfrm>
            <a:off x="1428728" y="6143644"/>
            <a:ext cx="3143272" cy="1588"/>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90" name="Straight Arrow Connector 89"/>
          <p:cNvCxnSpPr/>
          <p:nvPr/>
        </p:nvCxnSpPr>
        <p:spPr>
          <a:xfrm rot="5400000" flipH="1" flipV="1">
            <a:off x="1250927" y="5964255"/>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3" name="Straight Arrow Connector 92"/>
          <p:cNvCxnSpPr/>
          <p:nvPr/>
        </p:nvCxnSpPr>
        <p:spPr>
          <a:xfrm rot="5400000" flipH="1" flipV="1">
            <a:off x="2751125" y="5964255"/>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4" name="Straight Arrow Connector 93"/>
          <p:cNvCxnSpPr/>
          <p:nvPr/>
        </p:nvCxnSpPr>
        <p:spPr>
          <a:xfrm rot="5400000" flipH="1" flipV="1">
            <a:off x="4394199" y="5964255"/>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5" name="Straight Arrow Connector 94"/>
          <p:cNvCxnSpPr/>
          <p:nvPr/>
        </p:nvCxnSpPr>
        <p:spPr>
          <a:xfrm rot="5400000" flipH="1" flipV="1">
            <a:off x="2749537" y="6392883"/>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7" name="Rounded Rectangle 96"/>
          <p:cNvSpPr/>
          <p:nvPr/>
        </p:nvSpPr>
        <p:spPr>
          <a:xfrm>
            <a:off x="4500562" y="1714488"/>
            <a:ext cx="1571636" cy="428628"/>
          </a:xfrm>
          <a:prstGeom prst="roundRect">
            <a:avLst/>
          </a:prstGeom>
          <a:solidFill>
            <a:schemeClr val="accent6">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err="1" smtClean="0"/>
              <a:t>diperlukan</a:t>
            </a:r>
            <a:endParaRPr lang="en-US" b="1" dirty="0"/>
          </a:p>
        </p:txBody>
      </p:sp>
      <p:cxnSp>
        <p:nvCxnSpPr>
          <p:cNvPr id="98" name="Straight Arrow Connector 97"/>
          <p:cNvCxnSpPr/>
          <p:nvPr/>
        </p:nvCxnSpPr>
        <p:spPr>
          <a:xfrm rot="10800000">
            <a:off x="3419872" y="1928802"/>
            <a:ext cx="1071570" cy="1588"/>
          </a:xfrm>
          <a:prstGeom prst="straightConnector1">
            <a:avLst/>
          </a:prstGeom>
          <a:ln w="6350">
            <a:prstDash val="dash"/>
            <a:tailEnd type="arrow"/>
          </a:ln>
        </p:spPr>
        <p:style>
          <a:lnRef idx="2">
            <a:schemeClr val="dk1"/>
          </a:lnRef>
          <a:fillRef idx="0">
            <a:schemeClr val="dk1"/>
          </a:fillRef>
          <a:effectRef idx="1">
            <a:schemeClr val="dk1"/>
          </a:effectRef>
          <a:fontRef idx="minor">
            <a:schemeClr val="tx1"/>
          </a:fontRef>
        </p:style>
      </p:cxnSp>
      <p:sp>
        <p:nvSpPr>
          <p:cNvPr id="102" name="Rounded Rectangle 101"/>
          <p:cNvSpPr/>
          <p:nvPr/>
        </p:nvSpPr>
        <p:spPr>
          <a:xfrm>
            <a:off x="3443286" y="2714620"/>
            <a:ext cx="1414466" cy="285752"/>
          </a:xfrm>
          <a:prstGeom prst="roundRect">
            <a:avLst/>
          </a:prstGeom>
          <a:solidFill>
            <a:schemeClr val="accent6">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err="1" smtClean="0"/>
              <a:t>diperlukan</a:t>
            </a:r>
            <a:endParaRPr lang="en-US" b="1" dirty="0"/>
          </a:p>
        </p:txBody>
      </p:sp>
      <p:cxnSp>
        <p:nvCxnSpPr>
          <p:cNvPr id="126" name="Straight Arrow Connector 125"/>
          <p:cNvCxnSpPr/>
          <p:nvPr/>
        </p:nvCxnSpPr>
        <p:spPr>
          <a:xfrm rot="5400000">
            <a:off x="3929852" y="4428338"/>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2" name="Rounded Rectangle 131"/>
          <p:cNvSpPr/>
          <p:nvPr/>
        </p:nvSpPr>
        <p:spPr>
          <a:xfrm>
            <a:off x="7372376" y="3571876"/>
            <a:ext cx="1343028" cy="428628"/>
          </a:xfrm>
          <a:prstGeom prst="roundRect">
            <a:avLst/>
          </a:prstGeom>
          <a:solidFill>
            <a:schemeClr val="accent6">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err="1" smtClean="0"/>
              <a:t>Sebagai</a:t>
            </a:r>
            <a:r>
              <a:rPr lang="en-US" b="1" dirty="0" smtClean="0"/>
              <a:t> </a:t>
            </a:r>
            <a:r>
              <a:rPr lang="en-US" b="1" dirty="0" err="1" smtClean="0"/>
              <a:t>pelaksana</a:t>
            </a:r>
            <a:endParaRPr lang="en-US" b="1" dirty="0"/>
          </a:p>
        </p:txBody>
      </p:sp>
      <p:cxnSp>
        <p:nvCxnSpPr>
          <p:cNvPr id="133" name="Straight Arrow Connector 132"/>
          <p:cNvCxnSpPr/>
          <p:nvPr/>
        </p:nvCxnSpPr>
        <p:spPr>
          <a:xfrm rot="10800000">
            <a:off x="6444208" y="3786190"/>
            <a:ext cx="87155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8" name="Straight Arrow Connector 137"/>
          <p:cNvCxnSpPr/>
          <p:nvPr/>
        </p:nvCxnSpPr>
        <p:spPr>
          <a:xfrm rot="10800000">
            <a:off x="6012161" y="4572008"/>
            <a:ext cx="1143008" cy="1588"/>
          </a:xfrm>
          <a:prstGeom prst="straightConnector1">
            <a:avLst/>
          </a:prstGeom>
          <a:ln>
            <a:prstDash val="dash"/>
            <a:tailEnd type="arrow"/>
          </a:ln>
        </p:spPr>
        <p:style>
          <a:lnRef idx="2">
            <a:schemeClr val="dk1"/>
          </a:lnRef>
          <a:fillRef idx="0">
            <a:schemeClr val="dk1"/>
          </a:fillRef>
          <a:effectRef idx="1">
            <a:schemeClr val="dk1"/>
          </a:effectRef>
          <a:fontRef idx="minor">
            <a:schemeClr val="tx1"/>
          </a:fontRef>
        </p:style>
      </p:cxnSp>
      <p:sp>
        <p:nvSpPr>
          <p:cNvPr id="145" name="Rounded Rectangle 144"/>
          <p:cNvSpPr/>
          <p:nvPr/>
        </p:nvSpPr>
        <p:spPr>
          <a:xfrm>
            <a:off x="7429520" y="4357694"/>
            <a:ext cx="1357322" cy="428628"/>
          </a:xfrm>
          <a:prstGeom prst="roundRect">
            <a:avLst/>
          </a:prstGeom>
          <a:solidFill>
            <a:schemeClr val="accent6">
              <a:lumMod val="60000"/>
              <a:lumOff val="40000"/>
            </a:schemeClr>
          </a:solidFill>
          <a:ln>
            <a:solidFill>
              <a:schemeClr val="accent6">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err="1" smtClean="0"/>
              <a:t>Diberikan</a:t>
            </a:r>
            <a:endParaRPr lang="en-US" b="1" dirty="0"/>
          </a:p>
        </p:txBody>
      </p:sp>
      <p:sp>
        <p:nvSpPr>
          <p:cNvPr id="146" name="Rounded Rectangle 145"/>
          <p:cNvSpPr/>
          <p:nvPr/>
        </p:nvSpPr>
        <p:spPr>
          <a:xfrm>
            <a:off x="928662" y="6572272"/>
            <a:ext cx="4143404" cy="214290"/>
          </a:xfrm>
          <a:prstGeom prst="roundRect">
            <a:avLst/>
          </a:prstGeom>
          <a:solidFill>
            <a:schemeClr val="accent6">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err="1" smtClean="0"/>
              <a:t>Pembentuk</a:t>
            </a:r>
            <a:r>
              <a:rPr lang="en-US" b="1" dirty="0" smtClean="0"/>
              <a:t> </a:t>
            </a:r>
            <a:r>
              <a:rPr lang="en-US" b="1" dirty="0" err="1" smtClean="0"/>
              <a:t>struktur</a:t>
            </a:r>
            <a:r>
              <a:rPr lang="en-US" b="1" dirty="0" smtClean="0"/>
              <a:t> </a:t>
            </a:r>
            <a:r>
              <a:rPr lang="en-US" b="1" dirty="0" err="1" smtClean="0"/>
              <a:t>organisasi</a:t>
            </a:r>
            <a:endParaRPr lang="en-US" b="1" dirty="0"/>
          </a:p>
        </p:txBody>
      </p:sp>
      <p:sp>
        <p:nvSpPr>
          <p:cNvPr id="50" name="TextBox 49"/>
          <p:cNvSpPr txBox="1"/>
          <p:nvPr/>
        </p:nvSpPr>
        <p:spPr>
          <a:xfrm>
            <a:off x="5292080" y="5517232"/>
            <a:ext cx="3724033" cy="1200329"/>
          </a:xfrm>
          <a:prstGeom prst="rect">
            <a:avLst/>
          </a:prstGeom>
          <a:noFill/>
        </p:spPr>
        <p:txBody>
          <a:bodyPr wrap="none" rtlCol="0">
            <a:spAutoFit/>
          </a:bodyPr>
          <a:lstStyle/>
          <a:p>
            <a:r>
              <a:rPr lang="id-ID" b="1" dirty="0" smtClean="0">
                <a:latin typeface="Arial" pitchFamily="34" charset="0"/>
                <a:cs typeface="Arial" pitchFamily="34" charset="0"/>
              </a:rPr>
              <a:t>Skema Hubungan Antara Tujuan</a:t>
            </a:r>
          </a:p>
          <a:p>
            <a:r>
              <a:rPr lang="id-ID" b="1" dirty="0" smtClean="0">
                <a:latin typeface="Arial" pitchFamily="34" charset="0"/>
                <a:cs typeface="Arial" pitchFamily="34" charset="0"/>
              </a:rPr>
              <a:t>Fungsi, personalia, tanggung –</a:t>
            </a:r>
          </a:p>
          <a:p>
            <a:r>
              <a:rPr lang="id-ID" b="1" dirty="0" smtClean="0">
                <a:latin typeface="Arial" pitchFamily="34" charset="0"/>
                <a:cs typeface="Arial" pitchFamily="34" charset="0"/>
              </a:rPr>
              <a:t>Jawab , wewenang dan pertang-</a:t>
            </a:r>
          </a:p>
          <a:p>
            <a:r>
              <a:rPr lang="id-ID" b="1" dirty="0" smtClean="0">
                <a:latin typeface="Arial" pitchFamily="34" charset="0"/>
                <a:cs typeface="Arial" pitchFamily="34" charset="0"/>
              </a:rPr>
              <a:t>Gung jawaban.</a:t>
            </a:r>
            <a:endParaRPr lang="id-ID" b="1" dirty="0">
              <a:latin typeface="Arial" pitchFamily="34" charset="0"/>
              <a:cs typeface="Arial" pitchFamily="34" charset="0"/>
            </a:endParaRPr>
          </a:p>
        </p:txBody>
      </p:sp>
    </p:spTree>
  </p:cSld>
  <p:clrMapOvr>
    <a:masterClrMapping/>
  </p:clrMapOvr>
  <p:transition>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2000"/>
                                        <p:tgtEl>
                                          <p:spTgt spid="2"/>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checkerboard(across)">
                                      <p:cBhvr>
                                        <p:cTn id="11" dur="2000"/>
                                        <p:tgtEl>
                                          <p:spTgt spid="3">
                                            <p:bg/>
                                          </p:spTgt>
                                        </p:tgtEl>
                                      </p:cBhvr>
                                    </p:animEffect>
                                  </p:childTnLst>
                                </p:cTn>
                              </p:par>
                            </p:childTnLst>
                          </p:cTn>
                        </p:par>
                        <p:par>
                          <p:cTn id="12" fill="hold">
                            <p:stCondLst>
                              <p:cond delay="4000"/>
                            </p:stCondLst>
                            <p:childTnLst>
                              <p:par>
                                <p:cTn id="13" presetID="5" presetClass="entr" presetSubtype="1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heckerboard(across)">
                                      <p:cBhvr>
                                        <p:cTn id="1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71480"/>
          </a:xfrm>
          <a:blipFill>
            <a:blip r:embed="rId4" cstate="print"/>
            <a:tile tx="0" ty="0" sx="100000" sy="100000" flip="none" algn="tl"/>
          </a:blipFill>
        </p:spPr>
        <p:txBody>
          <a:bodyPr>
            <a:noAutofit/>
          </a:bodyPr>
          <a:lstStyle/>
          <a:p>
            <a:pPr algn="l"/>
            <a:r>
              <a:rPr lang="en-US" sz="2400" b="1" dirty="0" err="1" smtClean="0">
                <a:latin typeface="Arial" pitchFamily="34" charset="0"/>
                <a:cs typeface="Arial" pitchFamily="34" charset="0"/>
              </a:rPr>
              <a:t>Macam</a:t>
            </a:r>
            <a:r>
              <a:rPr lang="en-US" sz="2400" b="1" dirty="0" smtClean="0">
                <a:latin typeface="Arial" pitchFamily="34" charset="0"/>
                <a:cs typeface="Arial" pitchFamily="34" charset="0"/>
              </a:rPr>
              <a:t>/</a:t>
            </a:r>
            <a:r>
              <a:rPr lang="en-US" sz="2400" b="1" dirty="0" err="1" smtClean="0">
                <a:latin typeface="Arial" pitchFamily="34" charset="0"/>
                <a:cs typeface="Arial" pitchFamily="34" charset="0"/>
              </a:rPr>
              <a:t>Jenis</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Personalia</a:t>
            </a:r>
            <a:r>
              <a:rPr lang="en-US" sz="2400" b="1" dirty="0" smtClean="0">
                <a:latin typeface="Arial" pitchFamily="34" charset="0"/>
                <a:cs typeface="Arial" pitchFamily="34" charset="0"/>
              </a:rPr>
              <a:t>:</a:t>
            </a:r>
            <a:endParaRPr lang="en-US" sz="2400" b="1" dirty="0">
              <a:latin typeface="Arial" pitchFamily="34" charset="0"/>
              <a:cs typeface="Arial" pitchFamily="34" charset="0"/>
            </a:endParaRPr>
          </a:p>
        </p:txBody>
      </p:sp>
      <p:sp>
        <p:nvSpPr>
          <p:cNvPr id="3" name="Content Placeholder 2"/>
          <p:cNvSpPr>
            <a:spLocks noGrp="1"/>
          </p:cNvSpPr>
          <p:nvPr>
            <p:ph idx="1"/>
          </p:nvPr>
        </p:nvSpPr>
        <p:spPr>
          <a:xfrm>
            <a:off x="0" y="571480"/>
            <a:ext cx="9144000" cy="6286520"/>
          </a:xfrm>
          <a:blipFill>
            <a:blip r:embed="rId5" cstate="print"/>
            <a:tile tx="0" ty="0" sx="100000" sy="100000" flip="none" algn="tl"/>
          </a:blipFill>
        </p:spPr>
        <p:txBody>
          <a:bodyPr>
            <a:normAutofit lnSpcReduction="10000"/>
          </a:bodyPr>
          <a:lstStyle/>
          <a:p>
            <a:pPr>
              <a:buNone/>
            </a:pPr>
            <a:r>
              <a:rPr lang="en-US" sz="2000" b="1" dirty="0" err="1" smtClean="0">
                <a:solidFill>
                  <a:srgbClr val="FFFF00"/>
                </a:solidFill>
                <a:latin typeface="Arial" pitchFamily="34" charset="0"/>
                <a:cs typeface="Arial" pitchFamily="34" charset="0"/>
              </a:rPr>
              <a:t>Sesuai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dengan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fungsinya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pada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dasarnya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didalam</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perusahaan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terdapat</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dua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macam</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tenaga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kerja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yakni</a:t>
            </a:r>
            <a:r>
              <a:rPr lang="en-US" sz="2000" b="1" dirty="0" smtClean="0">
                <a:solidFill>
                  <a:srgbClr val="FFFF00"/>
                </a:solidFill>
                <a:latin typeface="Arial" pitchFamily="34" charset="0"/>
                <a:cs typeface="Arial" pitchFamily="34" charset="0"/>
              </a:rPr>
              <a:t> :</a:t>
            </a:r>
          </a:p>
          <a:p>
            <a:pPr marL="457200" indent="-457200">
              <a:buFont typeface="+mj-lt"/>
              <a:buAutoNum type="arabicPeriod"/>
            </a:pPr>
            <a:r>
              <a:rPr lang="en-US" sz="2000" b="1" dirty="0" err="1" smtClean="0">
                <a:solidFill>
                  <a:srgbClr val="FFFF00"/>
                </a:solidFill>
                <a:latin typeface="Arial" pitchFamily="34" charset="0"/>
                <a:cs typeface="Arial" pitchFamily="34" charset="0"/>
              </a:rPr>
              <a:t>Tenaga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Eksekutif</a:t>
            </a:r>
            <a:r>
              <a:rPr lang="en-US" sz="2000" b="1" dirty="0" smtClean="0">
                <a:solidFill>
                  <a:srgbClr val="FFFF00"/>
                </a:solidFill>
                <a:latin typeface="Arial" pitchFamily="34" charset="0"/>
                <a:cs typeface="Arial" pitchFamily="34" charset="0"/>
              </a:rPr>
              <a:t>  : 1)</a:t>
            </a:r>
            <a:r>
              <a:rPr lang="en-US" sz="2000" b="1" dirty="0" err="1" smtClean="0">
                <a:solidFill>
                  <a:srgbClr val="FFFF00"/>
                </a:solidFill>
                <a:latin typeface="Arial" pitchFamily="34" charset="0"/>
                <a:cs typeface="Arial" pitchFamily="34" charset="0"/>
              </a:rPr>
              <a:t>Melaksanakan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fungsi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organik</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manajemen</a:t>
            </a:r>
            <a:r>
              <a:rPr lang="en-US" sz="2000" b="1" dirty="0" smtClean="0">
                <a:solidFill>
                  <a:srgbClr val="FFFF00"/>
                </a:solidFill>
                <a:latin typeface="Arial" pitchFamily="34" charset="0"/>
                <a:cs typeface="Arial" pitchFamily="34" charset="0"/>
              </a:rPr>
              <a:t> . </a:t>
            </a:r>
            <a:r>
              <a:rPr lang="en-US" sz="2000" b="1" dirty="0" err="1" smtClean="0">
                <a:solidFill>
                  <a:srgbClr val="FFFF00"/>
                </a:solidFill>
                <a:latin typeface="Arial" pitchFamily="34" charset="0"/>
                <a:cs typeface="Arial" pitchFamily="34" charset="0"/>
              </a:rPr>
              <a:t>Merencanakan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mengorganisasi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mengarahkan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mengkoordinir</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mengawasi</a:t>
            </a:r>
            <a:r>
              <a:rPr lang="en-US" sz="2000" b="1" dirty="0" smtClean="0">
                <a:solidFill>
                  <a:srgbClr val="FFFF00"/>
                </a:solidFill>
                <a:latin typeface="Arial" pitchFamily="34" charset="0"/>
                <a:cs typeface="Arial" pitchFamily="34" charset="0"/>
              </a:rPr>
              <a:t>,</a:t>
            </a:r>
            <a:r>
              <a:rPr lang="id-ID" sz="2000" b="1" dirty="0" smtClean="0">
                <a:solidFill>
                  <a:srgbClr val="FFFF00"/>
                </a:solidFill>
                <a:latin typeface="Arial" pitchFamily="34" charset="0"/>
                <a:cs typeface="Arial" pitchFamily="34" charset="0"/>
              </a:rPr>
              <a:t> </a:t>
            </a:r>
            <a:r>
              <a:rPr lang="en-US" sz="2000" b="1" dirty="0" smtClean="0">
                <a:solidFill>
                  <a:srgbClr val="FFFF00"/>
                </a:solidFill>
                <a:latin typeface="Arial" pitchFamily="34" charset="0"/>
                <a:cs typeface="Arial" pitchFamily="34" charset="0"/>
              </a:rPr>
              <a:t> 2)  </a:t>
            </a:r>
            <a:r>
              <a:rPr lang="en-US" sz="2000" b="1" dirty="0" err="1" smtClean="0">
                <a:solidFill>
                  <a:srgbClr val="FFFF00"/>
                </a:solidFill>
                <a:latin typeface="Arial" pitchFamily="34" charset="0"/>
                <a:cs typeface="Arial" pitchFamily="34" charset="0"/>
              </a:rPr>
              <a:t>harus</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tenaga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tenaga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yg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ahli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dalam</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bidangnya</a:t>
            </a:r>
            <a:r>
              <a:rPr lang="en-US" sz="2000" b="1" dirty="0" smtClean="0">
                <a:solidFill>
                  <a:srgbClr val="FFFF00"/>
                </a:solidFill>
                <a:latin typeface="Arial" pitchFamily="34" charset="0"/>
                <a:cs typeface="Arial" pitchFamily="34" charset="0"/>
              </a:rPr>
              <a:t> , </a:t>
            </a:r>
            <a:r>
              <a:rPr lang="en-US" sz="2000" b="1" dirty="0" err="1" smtClean="0">
                <a:solidFill>
                  <a:srgbClr val="FFFF00"/>
                </a:solidFill>
                <a:latin typeface="Arial" pitchFamily="34" charset="0"/>
                <a:cs typeface="Arial" pitchFamily="34" charset="0"/>
              </a:rPr>
              <a:t>mengusai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manajemen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dengan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baik</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mempunyai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fisi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kedepan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dengan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baik</a:t>
            </a:r>
            <a:r>
              <a:rPr lang="en-US" sz="2000" b="1" dirty="0" smtClean="0">
                <a:solidFill>
                  <a:srgbClr val="FFFF00"/>
                </a:solidFill>
                <a:latin typeface="Arial" pitchFamily="34" charset="0"/>
                <a:cs typeface="Arial" pitchFamily="34" charset="0"/>
              </a:rPr>
              <a:t> pula.</a:t>
            </a:r>
          </a:p>
          <a:p>
            <a:pPr marL="457200" indent="-457200">
              <a:buFont typeface="+mj-lt"/>
              <a:buAutoNum type="arabicPeriod"/>
            </a:pPr>
            <a:r>
              <a:rPr lang="en-US" sz="2000" b="1" dirty="0" err="1" smtClean="0">
                <a:solidFill>
                  <a:srgbClr val="FFFF00"/>
                </a:solidFill>
                <a:latin typeface="Arial" pitchFamily="34" charset="0"/>
                <a:cs typeface="Arial" pitchFamily="34" charset="0"/>
              </a:rPr>
              <a:t>Tenaga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operatif</a:t>
            </a:r>
            <a:r>
              <a:rPr lang="en-US" sz="2000" b="1" dirty="0" smtClean="0">
                <a:solidFill>
                  <a:srgbClr val="FFFF00"/>
                </a:solidFill>
                <a:latin typeface="Arial" pitchFamily="34" charset="0"/>
                <a:cs typeface="Arial" pitchFamily="34" charset="0"/>
              </a:rPr>
              <a:t> : (</a:t>
            </a:r>
            <a:r>
              <a:rPr lang="en-US" sz="2000" b="1" dirty="0" err="1" smtClean="0">
                <a:solidFill>
                  <a:srgbClr val="FFFF00"/>
                </a:solidFill>
                <a:latin typeface="Arial" pitchFamily="34" charset="0"/>
                <a:cs typeface="Arial" pitchFamily="34" charset="0"/>
              </a:rPr>
              <a:t>merupakan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tenaga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terampil</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yg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mengusai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bidang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pekerjaannya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sehingga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setiap</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tugas</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yg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dibebankan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kepadanya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dapat</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dilaksanakan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dengan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baik</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Tenaga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operatif</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ini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ditinajau</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dari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kemampuannya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melaksanakan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tugas</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dapat</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bagi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menjadi</a:t>
            </a:r>
            <a:r>
              <a:rPr lang="en-US" sz="2000" b="1" dirty="0" smtClean="0">
                <a:solidFill>
                  <a:srgbClr val="FFFF00"/>
                </a:solidFill>
                <a:latin typeface="Arial" pitchFamily="34" charset="0"/>
                <a:cs typeface="Arial" pitchFamily="34" charset="0"/>
              </a:rPr>
              <a:t> 3 </a:t>
            </a:r>
            <a:r>
              <a:rPr lang="en-US" sz="2000" b="1" dirty="0" err="1" smtClean="0">
                <a:solidFill>
                  <a:srgbClr val="FFFF00"/>
                </a:solidFill>
                <a:latin typeface="Arial" pitchFamily="34" charset="0"/>
                <a:cs typeface="Arial" pitchFamily="34" charset="0"/>
              </a:rPr>
              <a:t>golongan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yakni</a:t>
            </a:r>
            <a:r>
              <a:rPr lang="en-US" sz="2000" b="1" dirty="0" smtClean="0">
                <a:solidFill>
                  <a:srgbClr val="FFFF00"/>
                </a:solidFill>
                <a:latin typeface="Arial" pitchFamily="34" charset="0"/>
                <a:cs typeface="Arial" pitchFamily="34" charset="0"/>
              </a:rPr>
              <a:t>. 1. </a:t>
            </a:r>
            <a:r>
              <a:rPr lang="en-US" sz="2000" b="1" dirty="0" err="1" smtClean="0">
                <a:solidFill>
                  <a:srgbClr val="FFFF00"/>
                </a:solidFill>
                <a:latin typeface="Arial" pitchFamily="34" charset="0"/>
                <a:cs typeface="Arial" pitchFamily="34" charset="0"/>
              </a:rPr>
              <a:t>Tenaga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terampil</a:t>
            </a:r>
            <a:r>
              <a:rPr lang="en-US" sz="2000" b="1" dirty="0" smtClean="0">
                <a:solidFill>
                  <a:srgbClr val="FFFF00"/>
                </a:solidFill>
                <a:latin typeface="Arial" pitchFamily="34" charset="0"/>
                <a:cs typeface="Arial" pitchFamily="34" charset="0"/>
              </a:rPr>
              <a:t> (skilled labor) 2. </a:t>
            </a:r>
            <a:r>
              <a:rPr lang="en-US" sz="2000" b="1" dirty="0" err="1" smtClean="0">
                <a:solidFill>
                  <a:srgbClr val="FFFF00"/>
                </a:solidFill>
                <a:latin typeface="Arial" pitchFamily="34" charset="0"/>
                <a:cs typeface="Arial" pitchFamily="34" charset="0"/>
              </a:rPr>
              <a:t>Tenaga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setengan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terampil</a:t>
            </a:r>
            <a:r>
              <a:rPr lang="en-US" sz="2000" b="1" dirty="0" smtClean="0">
                <a:solidFill>
                  <a:srgbClr val="FFFF00"/>
                </a:solidFill>
                <a:latin typeface="Arial" pitchFamily="34" charset="0"/>
                <a:cs typeface="Arial" pitchFamily="34" charset="0"/>
              </a:rPr>
              <a:t> (semi skilled labor) 3. </a:t>
            </a:r>
            <a:r>
              <a:rPr lang="en-US" sz="2000" b="1" dirty="0" err="1" smtClean="0">
                <a:solidFill>
                  <a:srgbClr val="FFFF00"/>
                </a:solidFill>
                <a:latin typeface="Arial" pitchFamily="34" charset="0"/>
                <a:cs typeface="Arial" pitchFamily="34" charset="0"/>
              </a:rPr>
              <a:t>Tenaga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tidak</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terampil</a:t>
            </a:r>
            <a:r>
              <a:rPr lang="en-US" sz="2000" b="1" dirty="0" smtClean="0">
                <a:solidFill>
                  <a:srgbClr val="FFFF00"/>
                </a:solidFill>
                <a:latin typeface="Arial" pitchFamily="34" charset="0"/>
                <a:cs typeface="Arial" pitchFamily="34" charset="0"/>
              </a:rPr>
              <a:t> (unskilled labor).</a:t>
            </a:r>
            <a:r>
              <a:rPr lang="id-ID" sz="2000" b="1" dirty="0" smtClean="0">
                <a:solidFill>
                  <a:srgbClr val="FFFF00"/>
                </a:solidFill>
                <a:latin typeface="Arial" pitchFamily="34" charset="0"/>
                <a:cs typeface="Arial" pitchFamily="34" charset="0"/>
              </a:rPr>
              <a:t>  </a:t>
            </a:r>
            <a:endParaRPr lang="en-US" sz="2000" b="1" dirty="0" smtClean="0">
              <a:solidFill>
                <a:srgbClr val="FFFF00"/>
              </a:solidFill>
              <a:latin typeface="Arial" pitchFamily="34" charset="0"/>
              <a:cs typeface="Arial" pitchFamily="34" charset="0"/>
            </a:endParaRPr>
          </a:p>
          <a:p>
            <a:pPr marL="457200" indent="-457200">
              <a:buNone/>
            </a:pPr>
            <a:r>
              <a:rPr lang="en-US" sz="2000" b="1" dirty="0" err="1" smtClean="0">
                <a:solidFill>
                  <a:srgbClr val="FFFF00"/>
                </a:solidFill>
                <a:latin typeface="Arial" pitchFamily="34" charset="0"/>
                <a:cs typeface="Arial" pitchFamily="34" charset="0"/>
              </a:rPr>
              <a:t>Sumber</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tenaga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kerja</a:t>
            </a:r>
            <a:r>
              <a:rPr lang="en-US" sz="2000" b="1" dirty="0" smtClean="0">
                <a:solidFill>
                  <a:srgbClr val="FFFF00"/>
                </a:solidFill>
                <a:latin typeface="Arial" pitchFamily="34" charset="0"/>
                <a:cs typeface="Arial" pitchFamily="34" charset="0"/>
              </a:rPr>
              <a:t> : (</a:t>
            </a:r>
            <a:r>
              <a:rPr lang="en-US" sz="2000" b="1" dirty="0" err="1" smtClean="0">
                <a:solidFill>
                  <a:srgbClr val="FFFF00"/>
                </a:solidFill>
                <a:latin typeface="Arial" pitchFamily="34" charset="0"/>
                <a:cs typeface="Arial" pitchFamily="34" charset="0"/>
              </a:rPr>
              <a:t>tenaga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yg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dinginkan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oleh</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perusahaan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dapat</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diperoleh</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dari</a:t>
            </a:r>
            <a:r>
              <a:rPr lang="en-US" sz="2000" b="1" dirty="0" smtClean="0">
                <a:solidFill>
                  <a:srgbClr val="FFFF00"/>
                </a:solidFill>
                <a:latin typeface="Arial" pitchFamily="34" charset="0"/>
                <a:cs typeface="Arial" pitchFamily="34" charset="0"/>
              </a:rPr>
              <a:t> :</a:t>
            </a:r>
          </a:p>
          <a:p>
            <a:pPr marL="457200" indent="-457200">
              <a:buFont typeface="+mj-lt"/>
              <a:buAutoNum type="alphaLcParenR"/>
            </a:pPr>
            <a:r>
              <a:rPr lang="en-US" sz="2000" b="1" dirty="0" err="1" smtClean="0">
                <a:solidFill>
                  <a:srgbClr val="FFFF00"/>
                </a:solidFill>
                <a:latin typeface="Arial" pitchFamily="34" charset="0"/>
                <a:cs typeface="Arial" pitchFamily="34" charset="0"/>
              </a:rPr>
              <a:t>Didalam</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perusahaan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berasal</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dari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promosi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kenaikan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pangkat</a:t>
            </a:r>
            <a:endParaRPr lang="en-US" sz="2000" b="1" dirty="0" smtClean="0">
              <a:solidFill>
                <a:srgbClr val="FFFF00"/>
              </a:solidFill>
              <a:latin typeface="Arial" pitchFamily="34" charset="0"/>
              <a:cs typeface="Arial" pitchFamily="34" charset="0"/>
            </a:endParaRPr>
          </a:p>
          <a:p>
            <a:pPr marL="457200" indent="-457200">
              <a:buFont typeface="+mj-lt"/>
              <a:buAutoNum type="alphaLcParenR"/>
            </a:pPr>
            <a:r>
              <a:rPr lang="en-US" sz="2000" b="1" dirty="0" err="1" smtClean="0">
                <a:solidFill>
                  <a:srgbClr val="FFFF00"/>
                </a:solidFill>
                <a:latin typeface="Arial" pitchFamily="34" charset="0"/>
                <a:cs typeface="Arial" pitchFamily="34" charset="0"/>
              </a:rPr>
              <a:t>Teman-teman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para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karyawan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Sudah</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mengetahui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kualifilasi</a:t>
            </a:r>
            <a:r>
              <a:rPr lang="en-US" sz="2000" b="1" dirty="0" smtClean="0">
                <a:solidFill>
                  <a:srgbClr val="FFFF00"/>
                </a:solidFill>
                <a:latin typeface="Arial" pitchFamily="34" charset="0"/>
                <a:cs typeface="Arial" pitchFamily="34" charset="0"/>
              </a:rPr>
              <a:t>)</a:t>
            </a:r>
          </a:p>
          <a:p>
            <a:pPr marL="457200" indent="-457200">
              <a:buFont typeface="+mj-lt"/>
              <a:buAutoNum type="alphaLcParenR"/>
            </a:pPr>
            <a:r>
              <a:rPr lang="en-US" sz="2000" b="1" dirty="0" err="1" smtClean="0">
                <a:solidFill>
                  <a:srgbClr val="FFFF00"/>
                </a:solidFill>
                <a:latin typeface="Arial" pitchFamily="34" charset="0"/>
                <a:cs typeface="Arial" pitchFamily="34" charset="0"/>
              </a:rPr>
              <a:t>Lemabaga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penempatan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tenaga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kerja</a:t>
            </a:r>
            <a:r>
              <a:rPr lang="en-US" sz="2000" b="1" dirty="0" smtClean="0">
                <a:solidFill>
                  <a:srgbClr val="FFFF00"/>
                </a:solidFill>
                <a:latin typeface="Arial" pitchFamily="34" charset="0"/>
                <a:cs typeface="Arial" pitchFamily="34" charset="0"/>
              </a:rPr>
              <a:t> (KPTK)</a:t>
            </a:r>
          </a:p>
          <a:p>
            <a:pPr marL="457200" indent="-457200">
              <a:buFont typeface="+mj-lt"/>
              <a:buAutoNum type="alphaLcParenR"/>
            </a:pPr>
            <a:r>
              <a:rPr lang="en-US" sz="2000" b="1" dirty="0" err="1" smtClean="0">
                <a:solidFill>
                  <a:srgbClr val="FFFF00"/>
                </a:solidFill>
                <a:latin typeface="Arial" pitchFamily="34" charset="0"/>
                <a:cs typeface="Arial" pitchFamily="34" charset="0"/>
              </a:rPr>
              <a:t>Lembaga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pendidikan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bea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siswa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meminta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langsung</a:t>
            </a:r>
            <a:r>
              <a:rPr lang="en-US" sz="2000" b="1" dirty="0" smtClean="0">
                <a:solidFill>
                  <a:srgbClr val="FFFF00"/>
                </a:solidFill>
                <a:latin typeface="Arial" pitchFamily="34" charset="0"/>
                <a:cs typeface="Arial" pitchFamily="34" charset="0"/>
              </a:rPr>
              <a:t>)</a:t>
            </a:r>
          </a:p>
          <a:p>
            <a:pPr marL="457200" indent="-457200">
              <a:buFont typeface="+mj-lt"/>
              <a:buAutoNum type="alphaLcParenR"/>
            </a:pPr>
            <a:r>
              <a:rPr lang="en-US" sz="2000" b="1" dirty="0" err="1" smtClean="0">
                <a:solidFill>
                  <a:srgbClr val="FFFF00"/>
                </a:solidFill>
                <a:latin typeface="Arial" pitchFamily="34" charset="0"/>
                <a:cs typeface="Arial" pitchFamily="34" charset="0"/>
              </a:rPr>
              <a:t>Masyarakat</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umum</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Memasang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iklan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baiaya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sangat</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besar</a:t>
            </a:r>
            <a:r>
              <a:rPr lang="en-US" sz="2000" b="1" dirty="0" smtClean="0">
                <a:solidFill>
                  <a:srgbClr val="FFFF00"/>
                </a:solidFill>
                <a:latin typeface="Arial" pitchFamily="34" charset="0"/>
                <a:cs typeface="Arial" pitchFamily="34" charset="0"/>
              </a:rPr>
              <a:t>. </a:t>
            </a:r>
          </a:p>
          <a:p>
            <a:pPr marL="457200" indent="-457200">
              <a:buNone/>
            </a:pPr>
            <a:endParaRPr lang="en-US" sz="2400" dirty="0">
              <a:solidFill>
                <a:schemeClr val="accent6">
                  <a:lumMod val="50000"/>
                </a:schemeClr>
              </a:solidFill>
              <a:latin typeface="Arial" pitchFamily="34" charset="0"/>
              <a:cs typeface="Arial" pitchFamily="34" charset="0"/>
            </a:endParaRPr>
          </a:p>
        </p:txBody>
      </p:sp>
    </p:spTree>
  </p:cSld>
  <p:clrMapOvr>
    <a:masterClrMapping/>
  </p:clrMapOvr>
  <p:transition>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bg/>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8"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8000"/>
                            </p:stCondLst>
                            <p:childTnLst>
                              <p:par>
                                <p:cTn id="25" presetID="2" presetClass="entr" presetSubtype="8"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0"/>
                            </p:stCondLst>
                            <p:childTnLst>
                              <p:par>
                                <p:cTn id="30" presetID="2" presetClass="entr" presetSubtype="8"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4" fill="hold">
                            <p:stCondLst>
                              <p:cond delay="12000"/>
                            </p:stCondLst>
                            <p:childTnLst>
                              <p:par>
                                <p:cTn id="35" presetID="2" presetClass="entr" presetSubtype="8"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9" fill="hold">
                            <p:stCondLst>
                              <p:cond delay="14000"/>
                            </p:stCondLst>
                            <p:childTnLst>
                              <p:par>
                                <p:cTn id="40" presetID="2" presetClass="entr" presetSubtype="8"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3"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44" fill="hold">
                            <p:stCondLst>
                              <p:cond delay="16000"/>
                            </p:stCondLst>
                            <p:childTnLst>
                              <p:par>
                                <p:cTn id="45" presetID="2" presetClass="entr" presetSubtype="8"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8"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49" fill="hold">
                            <p:stCondLst>
                              <p:cond delay="18000"/>
                            </p:stCondLst>
                            <p:childTnLst>
                              <p:par>
                                <p:cTn id="50" presetID="2" presetClass="entr" presetSubtype="8" fill="hold" grpId="0" nodeType="after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additive="base">
                                        <p:cTn id="52"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3" dur="2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54" fill="hold">
                            <p:stCondLst>
                              <p:cond delay="20000"/>
                            </p:stCondLst>
                            <p:childTnLst>
                              <p:par>
                                <p:cTn id="55" presetID="2" presetClass="entr" presetSubtype="8" fill="hold" grpId="0" nodeType="after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 calcmode="lin" valueType="num">
                                      <p:cBhvr additive="base">
                                        <p:cTn id="57" dur="2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8" dur="2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1132"/>
          </a:xfrm>
          <a:solidFill>
            <a:schemeClr val="bg2">
              <a:lumMod val="50000"/>
            </a:schemeClr>
          </a:solidFill>
        </p:spPr>
        <p:txBody>
          <a:bodyPr>
            <a:noAutofit/>
          </a:bodyPr>
          <a:lstStyle/>
          <a:p>
            <a:pPr algn="l"/>
            <a:r>
              <a:rPr lang="en-US" sz="2400" b="1" dirty="0" err="1" smtClean="0">
                <a:solidFill>
                  <a:schemeClr val="bg1"/>
                </a:solidFill>
                <a:latin typeface="Arial" pitchFamily="34" charset="0"/>
                <a:cs typeface="Arial" pitchFamily="34" charset="0"/>
              </a:rPr>
              <a:t>Seleksi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tenaga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kerja</a:t>
            </a:r>
            <a:endParaRPr lang="en-US" sz="2400" b="1"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0" y="571480"/>
            <a:ext cx="9144000" cy="6286520"/>
          </a:xfrm>
          <a:blipFill>
            <a:blip r:embed="rId4" cstate="print"/>
            <a:tile tx="0" ty="0" sx="100000" sy="100000" flip="none" algn="tl"/>
          </a:blipFill>
        </p:spPr>
        <p:txBody>
          <a:bodyPr>
            <a:normAutofit/>
          </a:bodyPr>
          <a:lstStyle/>
          <a:p>
            <a:pPr>
              <a:buNone/>
            </a:pPr>
            <a:r>
              <a:rPr lang="en-US" sz="2000" b="1" dirty="0" smtClean="0">
                <a:solidFill>
                  <a:schemeClr val="bg1"/>
                </a:solidFill>
                <a:latin typeface="Arial" pitchFamily="34" charset="0"/>
                <a:cs typeface="Arial" pitchFamily="34" charset="0"/>
              </a:rPr>
              <a:t>Agar </a:t>
            </a:r>
            <a:r>
              <a:rPr lang="en-US" sz="2000" b="1" dirty="0" err="1" smtClean="0">
                <a:solidFill>
                  <a:schemeClr val="bg1"/>
                </a:solidFill>
                <a:latin typeface="Arial" pitchFamily="34" charset="0"/>
                <a:cs typeface="Arial" pitchFamily="34" charset="0"/>
              </a:rPr>
              <a:t>supaya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dapat</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diperoleh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personalia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sesuai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dengan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kualifikasi</a:t>
            </a:r>
            <a:r>
              <a:rPr lang="en-US" sz="2000" b="1" dirty="0" smtClean="0">
                <a:solidFill>
                  <a:schemeClr val="bg1"/>
                </a:solidFill>
                <a:latin typeface="Arial" pitchFamily="34" charset="0"/>
                <a:cs typeface="Arial" pitchFamily="34" charset="0"/>
              </a:rPr>
              <a:t> yang </a:t>
            </a:r>
            <a:r>
              <a:rPr lang="en-US" sz="2000" b="1" dirty="0" err="1" smtClean="0">
                <a:solidFill>
                  <a:schemeClr val="bg1"/>
                </a:solidFill>
                <a:latin typeface="Arial" pitchFamily="34" charset="0"/>
                <a:cs typeface="Arial" pitchFamily="34" charset="0"/>
              </a:rPr>
              <a:t>telah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ditetapkan</a:t>
            </a:r>
            <a:r>
              <a:rPr lang="en-US" sz="2000" b="1" dirty="0" smtClean="0">
                <a:solidFill>
                  <a:schemeClr val="bg1"/>
                </a:solidFill>
                <a:latin typeface="Arial" pitchFamily="34" charset="0"/>
                <a:cs typeface="Arial" pitchFamily="34" charset="0"/>
              </a:rPr>
              <a:t> , </a:t>
            </a:r>
            <a:r>
              <a:rPr lang="en-US" sz="2000" b="1" dirty="0" err="1" smtClean="0">
                <a:solidFill>
                  <a:schemeClr val="bg1"/>
                </a:solidFill>
                <a:latin typeface="Arial" pitchFamily="34" charset="0"/>
                <a:cs typeface="Arial" pitchFamily="34" charset="0"/>
              </a:rPr>
              <a:t>maka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perlu</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adanya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seleksi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terlebih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dahulu</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Sebelum</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proses</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seleksi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dilakukan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ada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dua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masyalah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penting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yg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harus</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diatasi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lebih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dulu</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yaitu</a:t>
            </a:r>
            <a:r>
              <a:rPr lang="en-US" sz="2000" b="1" dirty="0" smtClean="0">
                <a:solidFill>
                  <a:schemeClr val="bg1"/>
                </a:solidFill>
                <a:latin typeface="Arial" pitchFamily="34" charset="0"/>
                <a:cs typeface="Arial" pitchFamily="34" charset="0"/>
              </a:rPr>
              <a:t> :</a:t>
            </a:r>
          </a:p>
          <a:p>
            <a:pPr marL="457200" indent="-457200">
              <a:buFont typeface="+mj-lt"/>
              <a:buAutoNum type="arabicPeriod"/>
            </a:pPr>
            <a:r>
              <a:rPr lang="en-US" sz="2000" b="1" dirty="0" err="1" smtClean="0">
                <a:solidFill>
                  <a:schemeClr val="bg1"/>
                </a:solidFill>
                <a:latin typeface="Arial" pitchFamily="34" charset="0"/>
                <a:cs typeface="Arial" pitchFamily="34" charset="0"/>
              </a:rPr>
              <a:t>Penentuan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jenis</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Kualitas</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Tenaga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kerja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Yg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meliputi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penentuan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prasarat</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yg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harus</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dipenuhi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antara</a:t>
            </a:r>
            <a:r>
              <a:rPr lang="en-US" sz="2000" b="1" dirty="0" smtClean="0">
                <a:solidFill>
                  <a:schemeClr val="bg1"/>
                </a:solidFill>
                <a:latin typeface="Arial" pitchFamily="34" charset="0"/>
                <a:cs typeface="Arial" pitchFamily="34" charset="0"/>
              </a:rPr>
              <a:t> lain. a) Batas minimum-</a:t>
            </a:r>
            <a:r>
              <a:rPr lang="en-US" sz="2000" b="1" dirty="0" err="1" smtClean="0">
                <a:solidFill>
                  <a:schemeClr val="bg1"/>
                </a:solidFill>
                <a:latin typeface="Arial" pitchFamily="34" charset="0"/>
                <a:cs typeface="Arial" pitchFamily="34" charset="0"/>
              </a:rPr>
              <a:t>maksimum</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usia</a:t>
            </a:r>
            <a:r>
              <a:rPr lang="en-US" sz="2000" b="1" dirty="0" smtClean="0">
                <a:solidFill>
                  <a:schemeClr val="bg1"/>
                </a:solidFill>
                <a:latin typeface="Arial" pitchFamily="34" charset="0"/>
                <a:cs typeface="Arial" pitchFamily="34" charset="0"/>
              </a:rPr>
              <a:t>. b) </a:t>
            </a:r>
            <a:r>
              <a:rPr lang="en-US" sz="2000" b="1" dirty="0" err="1" smtClean="0">
                <a:solidFill>
                  <a:schemeClr val="bg1"/>
                </a:solidFill>
                <a:latin typeface="Arial" pitchFamily="34" charset="0"/>
                <a:cs typeface="Arial" pitchFamily="34" charset="0"/>
              </a:rPr>
              <a:t>Pendidikan</a:t>
            </a:r>
            <a:r>
              <a:rPr lang="en-US" sz="2000" b="1" dirty="0" smtClean="0">
                <a:solidFill>
                  <a:schemeClr val="bg1"/>
                </a:solidFill>
                <a:latin typeface="Arial" pitchFamily="34" charset="0"/>
                <a:cs typeface="Arial" pitchFamily="34" charset="0"/>
              </a:rPr>
              <a:t> minimal </a:t>
            </a:r>
            <a:r>
              <a:rPr lang="en-US" sz="2000" b="1" dirty="0" err="1" smtClean="0">
                <a:solidFill>
                  <a:schemeClr val="bg1"/>
                </a:solidFill>
                <a:latin typeface="Arial" pitchFamily="34" charset="0"/>
                <a:cs typeface="Arial" pitchFamily="34" charset="0"/>
              </a:rPr>
              <a:t>yg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dimiliki</a:t>
            </a:r>
            <a:r>
              <a:rPr lang="en-US" sz="2000" b="1" dirty="0" smtClean="0">
                <a:solidFill>
                  <a:schemeClr val="bg1"/>
                </a:solidFill>
                <a:latin typeface="Arial" pitchFamily="34" charset="0"/>
                <a:cs typeface="Arial" pitchFamily="34" charset="0"/>
              </a:rPr>
              <a:t>. c) </a:t>
            </a:r>
            <a:r>
              <a:rPr lang="en-US" sz="2000" b="1" dirty="0" err="1" smtClean="0">
                <a:solidFill>
                  <a:schemeClr val="bg1"/>
                </a:solidFill>
                <a:latin typeface="Arial" pitchFamily="34" charset="0"/>
                <a:cs typeface="Arial" pitchFamily="34" charset="0"/>
              </a:rPr>
              <a:t>Pengalaman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kerja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yg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telah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diperoleh</a:t>
            </a:r>
            <a:r>
              <a:rPr lang="en-US" sz="2000" b="1" dirty="0" smtClean="0">
                <a:solidFill>
                  <a:schemeClr val="bg1"/>
                </a:solidFill>
                <a:latin typeface="Arial" pitchFamily="34" charset="0"/>
                <a:cs typeface="Arial" pitchFamily="34" charset="0"/>
              </a:rPr>
              <a:t> d) </a:t>
            </a:r>
            <a:r>
              <a:rPr lang="en-US" sz="2000" b="1" dirty="0" err="1" smtClean="0">
                <a:solidFill>
                  <a:schemeClr val="bg1"/>
                </a:solidFill>
                <a:latin typeface="Arial" pitchFamily="34" charset="0"/>
                <a:cs typeface="Arial" pitchFamily="34" charset="0"/>
              </a:rPr>
              <a:t>Bidang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keahlian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yg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dimiliki</a:t>
            </a:r>
            <a:r>
              <a:rPr lang="en-US" sz="2000" b="1" dirty="0" smtClean="0">
                <a:solidFill>
                  <a:schemeClr val="bg1"/>
                </a:solidFill>
                <a:latin typeface="Arial" pitchFamily="34" charset="0"/>
                <a:cs typeface="Arial" pitchFamily="34" charset="0"/>
              </a:rPr>
              <a:t> e) </a:t>
            </a:r>
            <a:r>
              <a:rPr lang="en-US" sz="2000" b="1" dirty="0" err="1" smtClean="0">
                <a:solidFill>
                  <a:schemeClr val="bg1"/>
                </a:solidFill>
                <a:latin typeface="Arial" pitchFamily="34" charset="0"/>
                <a:cs typeface="Arial" pitchFamily="34" charset="0"/>
              </a:rPr>
              <a:t>Keterampilan</a:t>
            </a:r>
            <a:r>
              <a:rPr lang="en-US" sz="2000" b="1" dirty="0" smtClean="0">
                <a:solidFill>
                  <a:schemeClr val="bg1"/>
                </a:solidFill>
                <a:latin typeface="Arial" pitchFamily="34" charset="0"/>
                <a:cs typeface="Arial" pitchFamily="34" charset="0"/>
              </a:rPr>
              <a:t> lain </a:t>
            </a:r>
            <a:r>
              <a:rPr lang="en-US" sz="2000" b="1" dirty="0" err="1" smtClean="0">
                <a:solidFill>
                  <a:schemeClr val="bg1"/>
                </a:solidFill>
                <a:latin typeface="Arial" pitchFamily="34" charset="0"/>
                <a:cs typeface="Arial" pitchFamily="34" charset="0"/>
              </a:rPr>
              <a:t>yg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dimilki</a:t>
            </a:r>
            <a:r>
              <a:rPr lang="en-US" sz="2000" b="1" dirty="0" smtClean="0">
                <a:solidFill>
                  <a:schemeClr val="bg1"/>
                </a:solidFill>
                <a:latin typeface="Arial" pitchFamily="34" charset="0"/>
                <a:cs typeface="Arial" pitchFamily="34" charset="0"/>
              </a:rPr>
              <a:t> f) </a:t>
            </a:r>
            <a:r>
              <a:rPr lang="en-US" sz="2000" b="1" dirty="0" err="1" smtClean="0">
                <a:solidFill>
                  <a:schemeClr val="bg1"/>
                </a:solidFill>
                <a:latin typeface="Arial" pitchFamily="34" charset="0"/>
                <a:cs typeface="Arial" pitchFamily="34" charset="0"/>
              </a:rPr>
              <a:t>Pengetahuan-pengetahuan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lainnya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Dsb</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analisa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jabatan</a:t>
            </a:r>
            <a:r>
              <a:rPr lang="en-US" sz="2000" b="1" dirty="0" smtClean="0">
                <a:solidFill>
                  <a:schemeClr val="bg1"/>
                </a:solidFill>
                <a:latin typeface="Arial" pitchFamily="34" charset="0"/>
                <a:cs typeface="Arial" pitchFamily="34" charset="0"/>
              </a:rPr>
              <a:t>) (</a:t>
            </a:r>
            <a:r>
              <a:rPr lang="id-ID" sz="2000" b="1" dirty="0" smtClean="0">
                <a:solidFill>
                  <a:schemeClr val="bg1"/>
                </a:solidFill>
                <a:latin typeface="Arial" pitchFamily="34" charset="0"/>
                <a:cs typeface="Arial" pitchFamily="34" charset="0"/>
              </a:rPr>
              <a:t>(</a:t>
            </a:r>
            <a:r>
              <a:rPr lang="en-US" sz="2000" b="1" dirty="0" err="1" smtClean="0">
                <a:solidFill>
                  <a:schemeClr val="bg1"/>
                </a:solidFill>
                <a:latin typeface="Arial" pitchFamily="34" charset="0"/>
                <a:cs typeface="Arial" pitchFamily="34" charset="0"/>
              </a:rPr>
              <a:t>Deskripsi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Jabatan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Spesifikasi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Jabatan</a:t>
            </a:r>
            <a:r>
              <a:rPr lang="en-US" sz="2000" b="1" dirty="0" smtClean="0">
                <a:solidFill>
                  <a:schemeClr val="bg1"/>
                </a:solidFill>
                <a:latin typeface="Arial" pitchFamily="34" charset="0"/>
                <a:cs typeface="Arial" pitchFamily="34" charset="0"/>
              </a:rPr>
              <a:t> )</a:t>
            </a:r>
          </a:p>
          <a:p>
            <a:pPr marL="457200" indent="-457200">
              <a:buFont typeface="+mj-lt"/>
              <a:buAutoNum type="arabicPeriod"/>
            </a:pPr>
            <a:r>
              <a:rPr lang="en-US" sz="2000" b="1" dirty="0" err="1" smtClean="0">
                <a:solidFill>
                  <a:schemeClr val="bg1"/>
                </a:solidFill>
                <a:latin typeface="Arial" pitchFamily="34" charset="0"/>
                <a:cs typeface="Arial" pitchFamily="34" charset="0"/>
              </a:rPr>
              <a:t>Penentuan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jumlah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tenaga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kerja</a:t>
            </a:r>
            <a:r>
              <a:rPr lang="en-US" sz="2000" b="1" dirty="0" smtClean="0">
                <a:solidFill>
                  <a:schemeClr val="bg1"/>
                </a:solidFill>
                <a:latin typeface="Arial" pitchFamily="34" charset="0"/>
                <a:cs typeface="Arial" pitchFamily="34" charset="0"/>
              </a:rPr>
              <a:t> .  </a:t>
            </a:r>
            <a:r>
              <a:rPr lang="en-US" sz="2000" b="1" dirty="0" err="1" smtClean="0">
                <a:solidFill>
                  <a:schemeClr val="bg1"/>
                </a:solidFill>
                <a:latin typeface="Arial" pitchFamily="34" charset="0"/>
                <a:cs typeface="Arial" pitchFamily="34" charset="0"/>
              </a:rPr>
              <a:t>Ini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meliputi</a:t>
            </a:r>
            <a:r>
              <a:rPr lang="en-US" sz="2000" b="1" dirty="0" smtClean="0">
                <a:solidFill>
                  <a:schemeClr val="bg1"/>
                </a:solidFill>
                <a:latin typeface="Arial" pitchFamily="34" charset="0"/>
                <a:cs typeface="Arial" pitchFamily="34" charset="0"/>
              </a:rPr>
              <a:t> 2 </a:t>
            </a:r>
            <a:r>
              <a:rPr lang="en-US" sz="2000" b="1" dirty="0" err="1" smtClean="0">
                <a:solidFill>
                  <a:schemeClr val="bg1"/>
                </a:solidFill>
                <a:latin typeface="Arial" pitchFamily="34" charset="0"/>
                <a:cs typeface="Arial" pitchFamily="34" charset="0"/>
              </a:rPr>
              <a:t>hal</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diantaranya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adalah</a:t>
            </a:r>
            <a:r>
              <a:rPr lang="en-US" sz="2000" b="1" dirty="0" smtClean="0">
                <a:solidFill>
                  <a:schemeClr val="bg1"/>
                </a:solidFill>
                <a:latin typeface="Arial" pitchFamily="34" charset="0"/>
                <a:cs typeface="Arial" pitchFamily="34" charset="0"/>
              </a:rPr>
              <a:t> </a:t>
            </a:r>
          </a:p>
          <a:p>
            <a:pPr marL="457200" indent="-457200">
              <a:buNone/>
            </a:pPr>
            <a:r>
              <a:rPr lang="en-US" sz="2000" b="1" dirty="0" smtClean="0">
                <a:solidFill>
                  <a:schemeClr val="bg1"/>
                </a:solidFill>
                <a:latin typeface="Arial" pitchFamily="34" charset="0"/>
                <a:cs typeface="Arial" pitchFamily="34" charset="0"/>
              </a:rPr>
              <a:t>        a) </a:t>
            </a:r>
            <a:r>
              <a:rPr lang="en-US" sz="2000" b="1" dirty="0" err="1" smtClean="0">
                <a:solidFill>
                  <a:schemeClr val="bg1"/>
                </a:solidFill>
                <a:latin typeface="Arial" pitchFamily="34" charset="0"/>
                <a:cs typeface="Arial" pitchFamily="34" charset="0"/>
              </a:rPr>
              <a:t>Analisa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beban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kerja</a:t>
            </a:r>
            <a:r>
              <a:rPr lang="en-US" sz="2000" b="1" dirty="0" smtClean="0">
                <a:solidFill>
                  <a:schemeClr val="bg1"/>
                </a:solidFill>
                <a:latin typeface="Arial" pitchFamily="34" charset="0"/>
                <a:cs typeface="Arial" pitchFamily="34" charset="0"/>
              </a:rPr>
              <a:t> . (</a:t>
            </a:r>
            <a:r>
              <a:rPr lang="en-US" sz="2000" b="1" dirty="0" err="1" smtClean="0">
                <a:solidFill>
                  <a:schemeClr val="bg1"/>
                </a:solidFill>
                <a:latin typeface="Arial" pitchFamily="34" charset="0"/>
                <a:cs typeface="Arial" pitchFamily="34" charset="0"/>
              </a:rPr>
              <a:t>menghitung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jumlah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pekerja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yag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dibutuhkan</a:t>
            </a:r>
            <a:r>
              <a:rPr lang="en-US" sz="2000" b="1" dirty="0" smtClean="0">
                <a:solidFill>
                  <a:schemeClr val="bg1"/>
                </a:solidFill>
                <a:latin typeface="Arial" pitchFamily="34" charset="0"/>
                <a:cs typeface="Arial" pitchFamily="34" charset="0"/>
              </a:rPr>
              <a:t>)</a:t>
            </a:r>
          </a:p>
          <a:p>
            <a:pPr marL="457200" indent="-457200">
              <a:buNone/>
            </a:pPr>
            <a:r>
              <a:rPr lang="en-US" sz="2000" b="1" dirty="0" smtClean="0">
                <a:solidFill>
                  <a:schemeClr val="bg1"/>
                </a:solidFill>
                <a:latin typeface="Arial" pitchFamily="34" charset="0"/>
                <a:cs typeface="Arial" pitchFamily="34" charset="0"/>
              </a:rPr>
              <a:t>        b) </a:t>
            </a:r>
            <a:r>
              <a:rPr lang="en-US" sz="2000" b="1" dirty="0" err="1" smtClean="0">
                <a:solidFill>
                  <a:schemeClr val="bg1"/>
                </a:solidFill>
                <a:latin typeface="Arial" pitchFamily="34" charset="0"/>
                <a:cs typeface="Arial" pitchFamily="34" charset="0"/>
              </a:rPr>
              <a:t>Analisa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tenaga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kerja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Menghitung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jumlah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tenaga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kerja</a:t>
            </a:r>
            <a:r>
              <a:rPr lang="en-US" sz="2000" b="1" dirty="0" smtClean="0">
                <a:solidFill>
                  <a:schemeClr val="bg1"/>
                </a:solidFill>
                <a:latin typeface="Arial" pitchFamily="34" charset="0"/>
                <a:cs typeface="Arial" pitchFamily="34" charset="0"/>
              </a:rPr>
              <a:t> yang</a:t>
            </a:r>
            <a:endParaRPr lang="id-ID" sz="2000" b="1" dirty="0" smtClean="0">
              <a:solidFill>
                <a:schemeClr val="bg1"/>
              </a:solidFill>
              <a:latin typeface="Arial" pitchFamily="34" charset="0"/>
              <a:cs typeface="Arial" pitchFamily="34" charset="0"/>
            </a:endParaRPr>
          </a:p>
          <a:p>
            <a:pPr marL="457200" indent="-457200">
              <a:buNone/>
            </a:pPr>
            <a:r>
              <a:rPr lang="id-ID" sz="2000" b="1" dirty="0" smtClean="0">
                <a:solidFill>
                  <a:schemeClr val="bg1"/>
                </a:solidFill>
                <a:latin typeface="Arial" pitchFamily="34" charset="0"/>
                <a:cs typeface="Arial" pitchFamily="34" charset="0"/>
              </a:rPr>
              <a:t>           </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sesungguhnya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dapat</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tersedia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pada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suatu</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periode</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tertentu</a:t>
            </a:r>
            <a:r>
              <a:rPr lang="en-US" sz="2000" b="1" dirty="0" smtClean="0">
                <a:solidFill>
                  <a:schemeClr val="bg1"/>
                </a:solidFill>
                <a:latin typeface="Arial" pitchFamily="34" charset="0"/>
                <a:cs typeface="Arial" pitchFamily="34" charset="0"/>
              </a:rPr>
              <a:t>)</a:t>
            </a:r>
          </a:p>
          <a:p>
            <a:pPr marL="457200" indent="-457200">
              <a:buAutoNum type="arabicPeriod" startAt="3"/>
            </a:pPr>
            <a:r>
              <a:rPr lang="en-US" sz="2000" b="1" dirty="0" err="1" smtClean="0">
                <a:solidFill>
                  <a:schemeClr val="bg1"/>
                </a:solidFill>
                <a:latin typeface="Arial" pitchFamily="34" charset="0"/>
                <a:cs typeface="Arial" pitchFamily="34" charset="0"/>
              </a:rPr>
              <a:t>Proeses</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seleksi</a:t>
            </a:r>
            <a:r>
              <a:rPr lang="en-US" sz="2000" b="1" dirty="0" smtClean="0">
                <a:solidFill>
                  <a:schemeClr val="bg1"/>
                </a:solidFill>
                <a:latin typeface="Arial" pitchFamily="34" charset="0"/>
                <a:cs typeface="Arial" pitchFamily="34" charset="0"/>
              </a:rPr>
              <a:t> : </a:t>
            </a:r>
            <a:r>
              <a:rPr lang="en-US" sz="2000" b="1" dirty="0" err="1" smtClean="0">
                <a:solidFill>
                  <a:schemeClr val="bg1"/>
                </a:solidFill>
                <a:latin typeface="Arial" pitchFamily="34" charset="0"/>
                <a:cs typeface="Arial" pitchFamily="34" charset="0"/>
              </a:rPr>
              <a:t>Setelah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penentuan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jumlah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prasyarat</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yg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harus</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dipenuhi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dilaksanakan</a:t>
            </a:r>
            <a:r>
              <a:rPr lang="en-US" sz="2000" b="1" dirty="0" smtClean="0">
                <a:solidFill>
                  <a:schemeClr val="bg1"/>
                </a:solidFill>
                <a:latin typeface="Arial" pitchFamily="34" charset="0"/>
                <a:cs typeface="Arial" pitchFamily="34" charset="0"/>
              </a:rPr>
              <a:t> , </a:t>
            </a:r>
            <a:r>
              <a:rPr lang="en-US" sz="2000" b="1" dirty="0" err="1" smtClean="0">
                <a:solidFill>
                  <a:schemeClr val="bg1"/>
                </a:solidFill>
                <a:latin typeface="Arial" pitchFamily="34" charset="0"/>
                <a:cs typeface="Arial" pitchFamily="34" charset="0"/>
              </a:rPr>
              <a:t>lalu</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melakukan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seleksi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meliputi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tahap-tahap</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sbb</a:t>
            </a:r>
            <a:r>
              <a:rPr lang="en-US" sz="2000" b="1" dirty="0" smtClean="0">
                <a:solidFill>
                  <a:schemeClr val="bg1"/>
                </a:solidFill>
                <a:latin typeface="Arial" pitchFamily="34" charset="0"/>
                <a:cs typeface="Arial" pitchFamily="34" charset="0"/>
              </a:rPr>
              <a:t>.</a:t>
            </a:r>
            <a:r>
              <a:rPr lang="id-ID" sz="2000" b="1" dirty="0" smtClean="0">
                <a:solidFill>
                  <a:schemeClr val="bg1"/>
                </a:solidFill>
                <a:latin typeface="Arial" pitchFamily="34" charset="0"/>
                <a:cs typeface="Arial" pitchFamily="34" charset="0"/>
              </a:rPr>
              <a:t> </a:t>
            </a:r>
            <a:r>
              <a:rPr lang="en-US" sz="2000" b="1" dirty="0" smtClean="0">
                <a:solidFill>
                  <a:schemeClr val="bg1"/>
                </a:solidFill>
                <a:latin typeface="Arial" pitchFamily="34" charset="0"/>
                <a:cs typeface="Arial" pitchFamily="34" charset="0"/>
              </a:rPr>
              <a:t> 1) </a:t>
            </a:r>
            <a:r>
              <a:rPr lang="en-US" sz="2000" b="1" dirty="0" err="1" smtClean="0">
                <a:solidFill>
                  <a:schemeClr val="bg1"/>
                </a:solidFill>
                <a:latin typeface="Arial" pitchFamily="34" charset="0"/>
                <a:cs typeface="Arial" pitchFamily="34" charset="0"/>
              </a:rPr>
              <a:t>pengisian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pormulir</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atau</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persyaratan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lamaran</a:t>
            </a:r>
            <a:r>
              <a:rPr lang="en-US" sz="2000" b="1" dirty="0" smtClean="0">
                <a:solidFill>
                  <a:schemeClr val="bg1"/>
                </a:solidFill>
                <a:latin typeface="Arial" pitchFamily="34" charset="0"/>
                <a:cs typeface="Arial" pitchFamily="34" charset="0"/>
              </a:rPr>
              <a:t> 2) </a:t>
            </a:r>
            <a:r>
              <a:rPr lang="en-US" sz="2000" b="1" dirty="0" err="1" smtClean="0">
                <a:solidFill>
                  <a:schemeClr val="bg1"/>
                </a:solidFill>
                <a:latin typeface="Arial" pitchFamily="34" charset="0"/>
                <a:cs typeface="Arial" pitchFamily="34" charset="0"/>
              </a:rPr>
              <a:t>Wawancara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Penadahuluan</a:t>
            </a:r>
            <a:r>
              <a:rPr lang="en-US" sz="2000" b="1" dirty="0" smtClean="0">
                <a:solidFill>
                  <a:schemeClr val="bg1"/>
                </a:solidFill>
                <a:latin typeface="Arial" pitchFamily="34" charset="0"/>
                <a:cs typeface="Arial" pitchFamily="34" charset="0"/>
              </a:rPr>
              <a:t>, 3, Psycho-</a:t>
            </a:r>
            <a:r>
              <a:rPr lang="en-US" sz="2000" b="1" dirty="0" err="1" smtClean="0">
                <a:solidFill>
                  <a:schemeClr val="bg1"/>
                </a:solidFill>
                <a:latin typeface="Arial" pitchFamily="34" charset="0"/>
                <a:cs typeface="Arial" pitchFamily="34" charset="0"/>
              </a:rPr>
              <a:t>tes</a:t>
            </a:r>
            <a:r>
              <a:rPr lang="en-US" sz="2000" b="1" dirty="0" smtClean="0">
                <a:solidFill>
                  <a:schemeClr val="bg1"/>
                </a:solidFill>
                <a:latin typeface="Arial" pitchFamily="34" charset="0"/>
                <a:cs typeface="Arial" pitchFamily="34" charset="0"/>
              </a:rPr>
              <a:t>. 4). </a:t>
            </a:r>
            <a:r>
              <a:rPr lang="en-US" sz="2000" b="1" dirty="0" err="1" smtClean="0">
                <a:solidFill>
                  <a:schemeClr val="bg1"/>
                </a:solidFill>
                <a:latin typeface="Arial" pitchFamily="34" charset="0"/>
                <a:cs typeface="Arial" pitchFamily="34" charset="0"/>
              </a:rPr>
              <a:t>Wawan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cara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lanjutan</a:t>
            </a:r>
            <a:r>
              <a:rPr lang="en-US" sz="2000" b="1" dirty="0" smtClean="0">
                <a:solidFill>
                  <a:schemeClr val="bg1"/>
                </a:solidFill>
                <a:latin typeface="Arial" pitchFamily="34" charset="0"/>
                <a:cs typeface="Arial" pitchFamily="34" charset="0"/>
              </a:rPr>
              <a:t> 5) </a:t>
            </a:r>
            <a:r>
              <a:rPr lang="en-US" sz="2000" b="1" dirty="0" err="1" smtClean="0">
                <a:solidFill>
                  <a:schemeClr val="bg1"/>
                </a:solidFill>
                <a:latin typeface="Arial" pitchFamily="34" charset="0"/>
                <a:cs typeface="Arial" pitchFamily="34" charset="0"/>
              </a:rPr>
              <a:t>Pengujian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referensi</a:t>
            </a:r>
            <a:r>
              <a:rPr lang="en-US" sz="2000" b="1" dirty="0" smtClean="0">
                <a:solidFill>
                  <a:schemeClr val="bg1"/>
                </a:solidFill>
                <a:latin typeface="Arial" pitchFamily="34" charset="0"/>
                <a:cs typeface="Arial" pitchFamily="34" charset="0"/>
              </a:rPr>
              <a:t>  6) </a:t>
            </a:r>
            <a:r>
              <a:rPr lang="en-US" sz="2000" b="1" dirty="0" err="1" smtClean="0">
                <a:solidFill>
                  <a:schemeClr val="bg1"/>
                </a:solidFill>
                <a:latin typeface="Arial" pitchFamily="34" charset="0"/>
                <a:cs typeface="Arial" pitchFamily="34" charset="0"/>
              </a:rPr>
              <a:t>Pengujian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kesehatan</a:t>
            </a:r>
            <a:r>
              <a:rPr lang="en-US" sz="2000" b="1" dirty="0" smtClean="0">
                <a:solidFill>
                  <a:schemeClr val="bg1"/>
                </a:solidFill>
                <a:latin typeface="Arial" pitchFamily="34" charset="0"/>
                <a:cs typeface="Arial" pitchFamily="34" charset="0"/>
              </a:rPr>
              <a:t> 8) </a:t>
            </a:r>
            <a:r>
              <a:rPr lang="en-US" sz="2000" b="1" dirty="0" err="1" smtClean="0">
                <a:solidFill>
                  <a:schemeClr val="bg1"/>
                </a:solidFill>
                <a:latin typeface="Arial" pitchFamily="34" charset="0"/>
                <a:cs typeface="Arial" pitchFamily="34" charset="0"/>
              </a:rPr>
              <a:t>masa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orientasi</a:t>
            </a:r>
            <a:r>
              <a:rPr lang="en-US" sz="2000" b="1" dirty="0" smtClean="0">
                <a:solidFill>
                  <a:schemeClr val="bg1"/>
                </a:solidFill>
                <a:latin typeface="Arial" pitchFamily="34" charset="0"/>
                <a:cs typeface="Arial" pitchFamily="34" charset="0"/>
              </a:rPr>
              <a:t>.    </a:t>
            </a:r>
            <a:endParaRPr lang="en-US" sz="2000" b="1" dirty="0">
              <a:solidFill>
                <a:schemeClr val="bg1"/>
              </a:solidFill>
              <a:latin typeface="Arial" pitchFamily="34" charset="0"/>
              <a:cs typeface="Arial" pitchFamily="34" charset="0"/>
            </a:endParaRPr>
          </a:p>
        </p:txBody>
      </p:sp>
    </p:spTree>
  </p:cSld>
  <p:clrMapOvr>
    <a:masterClrMapping/>
  </p:clrMapOvr>
  <p:transition>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bg/>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8"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8000"/>
                            </p:stCondLst>
                            <p:childTnLst>
                              <p:par>
                                <p:cTn id="25" presetID="2" presetClass="entr" presetSubtype="8"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0"/>
                            </p:stCondLst>
                            <p:childTnLst>
                              <p:par>
                                <p:cTn id="30" presetID="2" presetClass="entr" presetSubtype="8"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4" fill="hold">
                            <p:stCondLst>
                              <p:cond delay="12000"/>
                            </p:stCondLst>
                            <p:childTnLst>
                              <p:par>
                                <p:cTn id="35" presetID="2" presetClass="entr" presetSubtype="8"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9" fill="hold">
                            <p:stCondLst>
                              <p:cond delay="14000"/>
                            </p:stCondLst>
                            <p:childTnLst>
                              <p:par>
                                <p:cTn id="40" presetID="2" presetClass="entr" presetSubtype="8"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3"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44" fill="hold">
                            <p:stCondLst>
                              <p:cond delay="16000"/>
                            </p:stCondLst>
                            <p:childTnLst>
                              <p:par>
                                <p:cTn id="45" presetID="2" presetClass="entr" presetSubtype="8"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8"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68256"/>
          </a:xfrm>
          <a:solidFill>
            <a:schemeClr val="accent2">
              <a:lumMod val="75000"/>
            </a:schemeClr>
          </a:solidFill>
        </p:spPr>
        <p:txBody>
          <a:bodyPr>
            <a:noAutofit/>
          </a:bodyPr>
          <a:lstStyle/>
          <a:p>
            <a:pPr algn="l"/>
            <a:r>
              <a:rPr lang="en-US" sz="2400" b="1" dirty="0" err="1" smtClean="0">
                <a:solidFill>
                  <a:schemeClr val="bg1"/>
                </a:solidFill>
                <a:latin typeface="Arial" pitchFamily="34" charset="0"/>
                <a:cs typeface="Arial" pitchFamily="34" charset="0"/>
              </a:rPr>
              <a:t>Pengembangan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Karyawan</a:t>
            </a:r>
            <a:r>
              <a:rPr lang="en-US" sz="2400" b="1" dirty="0" smtClean="0">
                <a:latin typeface="Arial" pitchFamily="34" charset="0"/>
                <a:cs typeface="Arial" pitchFamily="34" charset="0"/>
              </a:rPr>
              <a:t> :</a:t>
            </a:r>
            <a:endParaRPr lang="en-US" sz="2400" b="1" dirty="0">
              <a:latin typeface="Arial" pitchFamily="34" charset="0"/>
              <a:cs typeface="Arial" pitchFamily="34" charset="0"/>
            </a:endParaRPr>
          </a:p>
        </p:txBody>
      </p:sp>
      <p:sp>
        <p:nvSpPr>
          <p:cNvPr id="3" name="Content Placeholder 2"/>
          <p:cNvSpPr>
            <a:spLocks noGrp="1"/>
          </p:cNvSpPr>
          <p:nvPr>
            <p:ph idx="1"/>
          </p:nvPr>
        </p:nvSpPr>
        <p:spPr>
          <a:xfrm>
            <a:off x="0" y="357166"/>
            <a:ext cx="9144000" cy="6500834"/>
          </a:xfrm>
          <a:blipFill>
            <a:blip r:embed="rId4" cstate="print"/>
            <a:tile tx="0" ty="0" sx="100000" sy="100000" flip="none" algn="tl"/>
          </a:blipFill>
        </p:spPr>
        <p:txBody>
          <a:bodyPr>
            <a:normAutofit fontScale="92500" lnSpcReduction="20000"/>
          </a:bodyPr>
          <a:lstStyle/>
          <a:p>
            <a:pPr>
              <a:buNone/>
            </a:pPr>
            <a:r>
              <a:rPr lang="en-US" sz="2000" b="1" dirty="0" smtClean="0">
                <a:latin typeface="Arial" pitchFamily="34" charset="0"/>
                <a:cs typeface="Arial" pitchFamily="34" charset="0"/>
              </a:rPr>
              <a:t>Para </a:t>
            </a:r>
            <a:r>
              <a:rPr lang="en-US" sz="2000" b="1" dirty="0" err="1" smtClean="0">
                <a:latin typeface="Arial" pitchFamily="34" charset="0"/>
                <a:cs typeface="Arial" pitchFamily="34" charset="0"/>
              </a:rPr>
              <a:t>karyawan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baru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maupun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yg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sudah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bekerja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masih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perlu</a:t>
            </a:r>
            <a:r>
              <a:rPr lang="en-US" sz="2000" b="1" dirty="0" smtClean="0">
                <a:latin typeface="Arial" pitchFamily="34" charset="0"/>
                <a:cs typeface="Arial" pitchFamily="34" charset="0"/>
              </a:rPr>
              <a:t> pula </a:t>
            </a:r>
            <a:r>
              <a:rPr lang="en-US" sz="2000" b="1" dirty="0" err="1" smtClean="0">
                <a:latin typeface="Arial" pitchFamily="34" charset="0"/>
                <a:cs typeface="Arial" pitchFamily="34" charset="0"/>
              </a:rPr>
              <a:t>dikembangkan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lebih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lanjut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disamping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untuk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lebih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meningkatkan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keterampilan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kerja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dengan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harapan</a:t>
            </a:r>
            <a:r>
              <a:rPr lang="en-US" sz="2000" b="1" dirty="0" smtClean="0">
                <a:latin typeface="Arial" pitchFamily="34" charset="0"/>
                <a:cs typeface="Arial" pitchFamily="34" charset="0"/>
              </a:rPr>
              <a:t> agar : 1.) Tingkat </a:t>
            </a:r>
            <a:r>
              <a:rPr lang="en-US" sz="2000" b="1" dirty="0" err="1" smtClean="0">
                <a:latin typeface="Arial" pitchFamily="34" charset="0"/>
                <a:cs typeface="Arial" pitchFamily="34" charset="0"/>
              </a:rPr>
              <a:t>produktifitas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bertambah</a:t>
            </a:r>
            <a:r>
              <a:rPr lang="en-US" sz="2000" b="1" dirty="0" smtClean="0">
                <a:latin typeface="Arial" pitchFamily="34" charset="0"/>
                <a:cs typeface="Arial" pitchFamily="34" charset="0"/>
              </a:rPr>
              <a:t>  2) </a:t>
            </a:r>
            <a:r>
              <a:rPr lang="en-US" sz="2000" b="1" dirty="0" err="1" smtClean="0">
                <a:latin typeface="Arial" pitchFamily="34" charset="0"/>
                <a:cs typeface="Arial" pitchFamily="34" charset="0"/>
              </a:rPr>
              <a:t>mengurangi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tingkat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kecelakaan</a:t>
            </a:r>
            <a:r>
              <a:rPr lang="en-US" sz="2000" b="1" dirty="0" smtClean="0">
                <a:latin typeface="Arial" pitchFamily="34" charset="0"/>
                <a:cs typeface="Arial" pitchFamily="34" charset="0"/>
              </a:rPr>
              <a:t>  </a:t>
            </a:r>
          </a:p>
          <a:p>
            <a:pPr>
              <a:buNone/>
            </a:pPr>
            <a:r>
              <a:rPr lang="en-US" sz="2000" b="1" dirty="0" smtClean="0">
                <a:latin typeface="Arial" pitchFamily="34" charset="0"/>
                <a:cs typeface="Arial" pitchFamily="34" charset="0"/>
              </a:rPr>
              <a:t>         3)  </a:t>
            </a:r>
            <a:r>
              <a:rPr lang="en-US" sz="2000" b="1" dirty="0" err="1" smtClean="0">
                <a:latin typeface="Arial" pitchFamily="34" charset="0"/>
                <a:cs typeface="Arial" pitchFamily="34" charset="0"/>
              </a:rPr>
              <a:t>mengurangi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besarnya</a:t>
            </a:r>
            <a:r>
              <a:rPr lang="en-US" sz="2000" b="1" dirty="0" smtClean="0">
                <a:latin typeface="Arial" pitchFamily="34" charset="0"/>
                <a:cs typeface="Arial" pitchFamily="34" charset="0"/>
              </a:rPr>
              <a:t> scrap (</a:t>
            </a:r>
            <a:r>
              <a:rPr lang="en-US" sz="2000" b="1" dirty="0" err="1" smtClean="0">
                <a:latin typeface="Arial" pitchFamily="34" charset="0"/>
                <a:cs typeface="Arial" pitchFamily="34" charset="0"/>
              </a:rPr>
              <a:t>kerusakan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hasil</a:t>
            </a:r>
            <a:r>
              <a:rPr lang="en-US" sz="2000" b="1" dirty="0" smtClean="0">
                <a:latin typeface="Arial" pitchFamily="34" charset="0"/>
                <a:cs typeface="Arial" pitchFamily="34" charset="0"/>
              </a:rPr>
              <a:t>) 4) </a:t>
            </a:r>
            <a:r>
              <a:rPr lang="en-US" sz="2000" b="1" dirty="0" err="1" smtClean="0">
                <a:latin typeface="Arial" pitchFamily="34" charset="0"/>
                <a:cs typeface="Arial" pitchFamily="34" charset="0"/>
              </a:rPr>
              <a:t>meningkatkan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gairah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kerja</a:t>
            </a:r>
            <a:r>
              <a:rPr lang="en-US" sz="2000" b="1" dirty="0" smtClean="0">
                <a:latin typeface="Arial" pitchFamily="34" charset="0"/>
                <a:cs typeface="Arial" pitchFamily="34" charset="0"/>
              </a:rPr>
              <a:t>. </a:t>
            </a:r>
          </a:p>
          <a:p>
            <a:pPr>
              <a:buNone/>
            </a:pPr>
            <a:r>
              <a:rPr lang="en-US" sz="2000" b="1" dirty="0" err="1" smtClean="0">
                <a:latin typeface="Arial" pitchFamily="34" charset="0"/>
                <a:cs typeface="Arial" pitchFamily="34" charset="0"/>
              </a:rPr>
              <a:t>Pada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dasarnya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terdapat</a:t>
            </a:r>
            <a:r>
              <a:rPr lang="en-US" sz="2000" b="1" dirty="0" smtClean="0">
                <a:latin typeface="Arial" pitchFamily="34" charset="0"/>
                <a:cs typeface="Arial" pitchFamily="34" charset="0"/>
              </a:rPr>
              <a:t> 2 </a:t>
            </a:r>
            <a:r>
              <a:rPr lang="en-US" sz="2000" b="1" dirty="0" err="1" smtClean="0">
                <a:latin typeface="Arial" pitchFamily="34" charset="0"/>
                <a:cs typeface="Arial" pitchFamily="34" charset="0"/>
              </a:rPr>
              <a:t>metode</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pengembangan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karyawan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yakni</a:t>
            </a:r>
            <a:r>
              <a:rPr lang="en-US" sz="2000" b="1" dirty="0" smtClean="0">
                <a:latin typeface="Arial" pitchFamily="34" charset="0"/>
                <a:cs typeface="Arial" pitchFamily="34" charset="0"/>
              </a:rPr>
              <a:t> : </a:t>
            </a:r>
          </a:p>
          <a:p>
            <a:pPr marL="457200" indent="-457200">
              <a:buFont typeface="+mj-lt"/>
              <a:buAutoNum type="arabicPeriod"/>
            </a:pPr>
            <a:r>
              <a:rPr lang="en-US" sz="2000" b="1" dirty="0" err="1" smtClean="0">
                <a:latin typeface="Arial" pitchFamily="34" charset="0"/>
                <a:cs typeface="Arial" pitchFamily="34" charset="0"/>
              </a:rPr>
              <a:t>Dilaksanakan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dalam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oleh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sendiri</a:t>
            </a:r>
            <a:r>
              <a:rPr lang="en-US" sz="2000" b="1" dirty="0" smtClean="0">
                <a:latin typeface="Arial" pitchFamily="34" charset="0"/>
                <a:cs typeface="Arial" pitchFamily="34" charset="0"/>
              </a:rPr>
              <a:t> (on the job </a:t>
            </a:r>
            <a:r>
              <a:rPr lang="en-US" sz="2000" b="1" dirty="0" err="1" smtClean="0">
                <a:latin typeface="Arial" pitchFamily="34" charset="0"/>
                <a:cs typeface="Arial" pitchFamily="34" charset="0"/>
              </a:rPr>
              <a:t>traning</a:t>
            </a:r>
            <a:r>
              <a:rPr lang="en-US" sz="2000" b="1" dirty="0" smtClean="0">
                <a:latin typeface="Arial" pitchFamily="34" charset="0"/>
                <a:cs typeface="Arial" pitchFamily="34" charset="0"/>
              </a:rPr>
              <a:t>)</a:t>
            </a:r>
          </a:p>
          <a:p>
            <a:pPr marL="457200" indent="-457200">
              <a:buFont typeface="+mj-lt"/>
              <a:buAutoNum type="arabicPeriod"/>
            </a:pPr>
            <a:r>
              <a:rPr lang="en-US" sz="2000" b="1" dirty="0" err="1" smtClean="0">
                <a:latin typeface="Arial" pitchFamily="34" charset="0"/>
                <a:cs typeface="Arial" pitchFamily="34" charset="0"/>
              </a:rPr>
              <a:t>Dilaksanakan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luar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oleh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lembaga</a:t>
            </a:r>
            <a:r>
              <a:rPr lang="en-US" sz="2000" b="1" dirty="0" smtClean="0">
                <a:latin typeface="Arial" pitchFamily="34" charset="0"/>
                <a:cs typeface="Arial" pitchFamily="34" charset="0"/>
              </a:rPr>
              <a:t> lain (off the job </a:t>
            </a:r>
            <a:r>
              <a:rPr lang="en-US" sz="2000" b="1" dirty="0" err="1" smtClean="0">
                <a:latin typeface="Arial" pitchFamily="34" charset="0"/>
                <a:cs typeface="Arial" pitchFamily="34" charset="0"/>
              </a:rPr>
              <a:t>traning</a:t>
            </a:r>
            <a:r>
              <a:rPr lang="en-US" sz="2000" b="1" dirty="0" smtClean="0">
                <a:latin typeface="Arial" pitchFamily="34" charset="0"/>
                <a:cs typeface="Arial" pitchFamily="34" charset="0"/>
              </a:rPr>
              <a:t>)</a:t>
            </a:r>
          </a:p>
          <a:p>
            <a:pPr marL="457200" indent="-457200">
              <a:buNone/>
            </a:pPr>
            <a:r>
              <a:rPr lang="en-US" sz="2000" b="1" u="sng" dirty="0" err="1" smtClean="0">
                <a:latin typeface="Arial" pitchFamily="34" charset="0"/>
                <a:cs typeface="Arial" pitchFamily="34" charset="0"/>
              </a:rPr>
              <a:t>Kompensasi</a:t>
            </a:r>
            <a:r>
              <a:rPr lang="en-US" sz="2000" b="1" u="sng" dirty="0" smtClean="0">
                <a:latin typeface="Arial" pitchFamily="34" charset="0"/>
                <a:cs typeface="Arial" pitchFamily="34" charset="0"/>
              </a:rPr>
              <a:t> :</a:t>
            </a:r>
            <a:r>
              <a:rPr lang="en-US" sz="2000" b="1" dirty="0" smtClean="0">
                <a:latin typeface="Arial" pitchFamily="34" charset="0"/>
                <a:cs typeface="Arial" pitchFamily="34" charset="0"/>
              </a:rPr>
              <a:t> ( </a:t>
            </a:r>
            <a:r>
              <a:rPr lang="en-US" sz="2000" b="1" dirty="0" err="1" smtClean="0">
                <a:latin typeface="Arial" pitchFamily="34" charset="0"/>
                <a:cs typeface="Arial" pitchFamily="34" charset="0"/>
              </a:rPr>
              <a:t>Kompensasi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adalah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imbalan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jasa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yg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diberikan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secara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teratur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dalam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jumlah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tertentu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oleh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kepada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para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karyawan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atas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kontribusinya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tenaganya</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telah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diberikannya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untuk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mencapai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tujuan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perusahaan.Kompensasi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ini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berupa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upah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gaji</a:t>
            </a:r>
            <a:r>
              <a:rPr lang="en-US" sz="2000" b="1" dirty="0" smtClean="0">
                <a:latin typeface="Arial" pitchFamily="34" charset="0"/>
                <a:cs typeface="Arial" pitchFamily="34" charset="0"/>
              </a:rPr>
              <a:t>. Dari </a:t>
            </a:r>
            <a:r>
              <a:rPr lang="en-US" sz="2000" b="1" dirty="0" err="1" smtClean="0">
                <a:latin typeface="Arial" pitchFamily="34" charset="0"/>
                <a:cs typeface="Arial" pitchFamily="34" charset="0"/>
              </a:rPr>
              <a:t>masalah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pengupahan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ini</a:t>
            </a:r>
            <a:r>
              <a:rPr lang="en-US" sz="2000" b="1" dirty="0" smtClean="0">
                <a:latin typeface="Arial" pitchFamily="34" charset="0"/>
                <a:cs typeface="Arial" pitchFamily="34" charset="0"/>
              </a:rPr>
              <a:t> , </a:t>
            </a:r>
            <a:r>
              <a:rPr lang="en-US" sz="2000" b="1" dirty="0" err="1" smtClean="0">
                <a:latin typeface="Arial" pitchFamily="34" charset="0"/>
                <a:cs typeface="Arial" pitchFamily="34" charset="0"/>
              </a:rPr>
              <a:t>terdapat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tiga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macam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teori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upah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ekonomi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yakni</a:t>
            </a:r>
            <a:r>
              <a:rPr lang="en-US" sz="2000" b="1" dirty="0" smtClean="0">
                <a:latin typeface="Arial" pitchFamily="34" charset="0"/>
                <a:cs typeface="Arial" pitchFamily="34" charset="0"/>
              </a:rPr>
              <a:t> :</a:t>
            </a:r>
          </a:p>
          <a:p>
            <a:pPr marL="457200" indent="-457200">
              <a:buFont typeface="+mj-lt"/>
              <a:buAutoNum type="arabicParenR"/>
            </a:pPr>
            <a:r>
              <a:rPr lang="en-US" sz="2000" b="1" dirty="0" err="1" smtClean="0">
                <a:latin typeface="Arial" pitchFamily="34" charset="0"/>
                <a:cs typeface="Arial" pitchFamily="34" charset="0"/>
              </a:rPr>
              <a:t>Teori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Pasar</a:t>
            </a:r>
            <a:r>
              <a:rPr lang="en-US" sz="2000" b="1" dirty="0" smtClean="0">
                <a:latin typeface="Arial" pitchFamily="34" charset="0"/>
                <a:cs typeface="Arial" pitchFamily="34" charset="0"/>
              </a:rPr>
              <a:t> (Tingkat </a:t>
            </a:r>
            <a:r>
              <a:rPr lang="en-US" sz="2000" b="1" dirty="0" err="1" smtClean="0">
                <a:latin typeface="Arial" pitchFamily="34" charset="0"/>
                <a:cs typeface="Arial" pitchFamily="34" charset="0"/>
              </a:rPr>
              <a:t>upah</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diterima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ditentukan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oleh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kekutan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penawaran</a:t>
            </a:r>
            <a:r>
              <a:rPr lang="en-US" sz="2000" b="1" dirty="0" smtClean="0">
                <a:latin typeface="Arial" pitchFamily="34" charset="0"/>
                <a:cs typeface="Arial" pitchFamily="34" charset="0"/>
              </a:rPr>
              <a:t>)</a:t>
            </a:r>
          </a:p>
          <a:p>
            <a:pPr marL="457200" indent="-457200">
              <a:buFont typeface="+mj-lt"/>
              <a:buAutoNum type="arabicParenR"/>
            </a:pPr>
            <a:r>
              <a:rPr lang="en-US" sz="2000" b="1" dirty="0" err="1" smtClean="0">
                <a:latin typeface="Arial" pitchFamily="34" charset="0"/>
                <a:cs typeface="Arial" pitchFamily="34" charset="0"/>
              </a:rPr>
              <a:t>Teori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Standar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Hidup</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Upah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harus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memberikan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jaminan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kepada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buruh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untuk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menimati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hidup</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dengan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layak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pengusaha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harus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memberikan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upah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tinggi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servis</a:t>
            </a:r>
            <a:r>
              <a:rPr lang="en-US" sz="2000" b="1" dirty="0" smtClean="0">
                <a:latin typeface="Arial" pitchFamily="34" charset="0"/>
                <a:cs typeface="Arial" pitchFamily="34" charset="0"/>
              </a:rPr>
              <a:t> lain </a:t>
            </a:r>
            <a:r>
              <a:rPr lang="en-US" sz="2000" b="1" dirty="0" err="1" smtClean="0">
                <a:latin typeface="Arial" pitchFamily="34" charset="0"/>
                <a:cs typeface="Arial" pitchFamily="34" charset="0"/>
              </a:rPr>
              <a:t>jaminan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hari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tua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tabungan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hiburan</a:t>
            </a:r>
            <a:r>
              <a:rPr lang="en-US" sz="2000" b="1" dirty="0" smtClean="0">
                <a:latin typeface="Arial" pitchFamily="34" charset="0"/>
                <a:cs typeface="Arial" pitchFamily="34" charset="0"/>
              </a:rPr>
              <a:t>.)</a:t>
            </a:r>
          </a:p>
          <a:p>
            <a:pPr marL="457200" indent="-457200">
              <a:buFont typeface="+mj-lt"/>
              <a:buAutoNum type="arabicParenR"/>
            </a:pPr>
            <a:r>
              <a:rPr lang="en-US" sz="2000" b="1" dirty="0" err="1" smtClean="0">
                <a:latin typeface="Arial" pitchFamily="34" charset="0"/>
                <a:cs typeface="Arial" pitchFamily="34" charset="0"/>
              </a:rPr>
              <a:t>Teori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kemampuan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untuk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membayar</a:t>
            </a:r>
            <a:r>
              <a:rPr lang="en-US" sz="2000" b="1" dirty="0" smtClean="0">
                <a:latin typeface="Arial" pitchFamily="34" charset="0"/>
                <a:cs typeface="Arial" pitchFamily="34" charset="0"/>
              </a:rPr>
              <a:t> : (</a:t>
            </a:r>
            <a:r>
              <a:rPr lang="en-US" sz="2000" b="1" dirty="0" err="1" smtClean="0">
                <a:latin typeface="Arial" pitchFamily="34" charset="0"/>
                <a:cs typeface="Arial" pitchFamily="34" charset="0"/>
              </a:rPr>
              <a:t>Teori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ini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mempunyai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anggapan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bahwa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tingkat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pembayaran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harus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didasarkan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pada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kemampuan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untuk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membayar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Apabila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laba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besar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maka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karyawan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harus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menerima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tambahan</a:t>
            </a:r>
            <a:r>
              <a:rPr lang="en-US" sz="2000" b="1" dirty="0" smtClean="0">
                <a:latin typeface="Arial" pitchFamily="34" charset="0"/>
                <a:cs typeface="Arial" pitchFamily="34" charset="0"/>
              </a:rPr>
              <a:t>. </a:t>
            </a:r>
            <a:endParaRPr lang="en-US" sz="2000" b="1" dirty="0">
              <a:latin typeface="Arial" pitchFamily="34" charset="0"/>
              <a:cs typeface="Arial" pitchFamily="34" charset="0"/>
            </a:endParaRPr>
          </a:p>
        </p:txBody>
      </p:sp>
    </p:spTree>
  </p:cSld>
  <p:clrMapOvr>
    <a:masterClrMapping/>
  </p:clrMapOvr>
  <p:transition>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additive="base">
                                        <p:cTn id="11"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bg/>
                                          </p:spTgt>
                                        </p:tgtEl>
                                        <p:attrNameLst>
                                          <p:attrName>ppt_y</p:attrName>
                                        </p:attrNameLst>
                                      </p:cBhvr>
                                      <p:tavLst>
                                        <p:tav tm="0">
                                          <p:val>
                                            <p:strVal val="1+#ppt_h/2"/>
                                          </p:val>
                                        </p:tav>
                                        <p:tav tm="100000">
                                          <p:val>
                                            <p:strVal val="#ppt_y"/>
                                          </p:val>
                                        </p:tav>
                                      </p:tavLst>
                                    </p:anim>
                                  </p:childTnLst>
                                </p:cTn>
                              </p:par>
                            </p:childTnLst>
                          </p:cTn>
                        </p:par>
                        <p:par>
                          <p:cTn id="13" fill="hold">
                            <p:stCondLst>
                              <p:cond delay="4000"/>
                            </p:stCondLst>
                            <p:childTnLst>
                              <p:par>
                                <p:cTn id="14" presetID="2" presetClass="entr" presetSubtype="4"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8" fill="hold">
                            <p:stCondLst>
                              <p:cond delay="6000"/>
                            </p:stCondLst>
                            <p:childTnLst>
                              <p:par>
                                <p:cTn id="19" presetID="2" presetClass="entr" presetSubtype="4"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3" fill="hold">
                            <p:stCondLst>
                              <p:cond delay="8000"/>
                            </p:stCondLst>
                            <p:childTnLst>
                              <p:par>
                                <p:cTn id="24" presetID="2" presetClass="entr" presetSubtype="4"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8" fill="hold">
                            <p:stCondLst>
                              <p:cond delay="10000"/>
                            </p:stCondLst>
                            <p:childTnLst>
                              <p:par>
                                <p:cTn id="29" presetID="2" presetClass="entr" presetSubtype="4"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3" fill="hold">
                            <p:stCondLst>
                              <p:cond delay="12000"/>
                            </p:stCondLst>
                            <p:childTnLst>
                              <p:par>
                                <p:cTn id="34" presetID="2" presetClass="entr" presetSubtype="4" fill="hold" grpId="0"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8" fill="hold">
                            <p:stCondLst>
                              <p:cond delay="14000"/>
                            </p:stCondLst>
                            <p:childTnLst>
                              <p:par>
                                <p:cTn id="39" presetID="2" presetClass="entr" presetSubtype="4" fill="hold" grpId="0"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3" fill="hold">
                            <p:stCondLst>
                              <p:cond delay="16000"/>
                            </p:stCondLst>
                            <p:childTnLst>
                              <p:par>
                                <p:cTn id="44" presetID="2" presetClass="entr" presetSubtype="4" fill="hold" grpId="0" nodeType="after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additive="base">
                                        <p:cTn id="46"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7"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8" fill="hold">
                            <p:stCondLst>
                              <p:cond delay="18000"/>
                            </p:stCondLst>
                            <p:childTnLst>
                              <p:par>
                                <p:cTn id="49" presetID="2" presetClass="entr" presetSubtype="4" fill="hold" grpId="0" nodeType="after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additive="base">
                                        <p:cTn id="51"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2"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53" fill="hold">
                            <p:stCondLst>
                              <p:cond delay="20000"/>
                            </p:stCondLst>
                            <p:childTnLst>
                              <p:par>
                                <p:cTn id="54" presetID="2" presetClass="entr" presetSubtype="4" fill="hold" grpId="0" nodeType="after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additive="base">
                                        <p:cTn id="56"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7"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
            <a:ext cx="9144000" cy="476696"/>
          </a:xfrm>
          <a:blipFill>
            <a:blip r:embed="rId4" cstate="print"/>
            <a:tile tx="0" ty="0" sx="100000" sy="100000" flip="none" algn="tl"/>
          </a:blipFill>
        </p:spPr>
        <p:txBody>
          <a:bodyPr>
            <a:noAutofit/>
          </a:bodyPr>
          <a:lstStyle/>
          <a:p>
            <a:pPr algn="l"/>
            <a:r>
              <a:rPr lang="en-US" sz="2400" b="1" u="sng" dirty="0" err="1" smtClean="0">
                <a:solidFill>
                  <a:schemeClr val="bg1"/>
                </a:solidFill>
                <a:latin typeface="Arial" pitchFamily="34" charset="0"/>
                <a:cs typeface="Arial" pitchFamily="34" charset="0"/>
              </a:rPr>
              <a:t>Faktor-faktor</a:t>
            </a:r>
            <a:r>
              <a:rPr lang="en-US" sz="2400" b="1" u="sng" dirty="0" smtClean="0">
                <a:solidFill>
                  <a:schemeClr val="bg1"/>
                </a:solidFill>
                <a:latin typeface="Arial" pitchFamily="34" charset="0"/>
                <a:cs typeface="Arial" pitchFamily="34" charset="0"/>
              </a:rPr>
              <a:t> yang </a:t>
            </a:r>
            <a:r>
              <a:rPr lang="en-US" sz="2400" b="1" u="sng" dirty="0" err="1" smtClean="0">
                <a:solidFill>
                  <a:schemeClr val="bg1"/>
                </a:solidFill>
                <a:latin typeface="Arial" pitchFamily="34" charset="0"/>
                <a:cs typeface="Arial" pitchFamily="34" charset="0"/>
              </a:rPr>
              <a:t>Mempengaruhi</a:t>
            </a:r>
            <a:r>
              <a:rPr lang="en-US" sz="2400" b="1" u="sng" dirty="0" smtClean="0">
                <a:solidFill>
                  <a:schemeClr val="bg1"/>
                </a:solidFill>
                <a:latin typeface="Arial" pitchFamily="34" charset="0"/>
                <a:cs typeface="Arial" pitchFamily="34" charset="0"/>
              </a:rPr>
              <a:t> Tingkat </a:t>
            </a:r>
            <a:r>
              <a:rPr lang="en-US" sz="2400" b="1" u="sng" dirty="0" err="1" smtClean="0">
                <a:solidFill>
                  <a:schemeClr val="bg1"/>
                </a:solidFill>
                <a:latin typeface="Arial" pitchFamily="34" charset="0"/>
                <a:cs typeface="Arial" pitchFamily="34" charset="0"/>
              </a:rPr>
              <a:t>Upah</a:t>
            </a:r>
            <a:endParaRPr lang="en-US" sz="2400" b="1" u="sng"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0" y="548680"/>
            <a:ext cx="9144000" cy="6309320"/>
          </a:xfrm>
          <a:blipFill>
            <a:blip r:embed="rId5" cstate="print"/>
            <a:tile tx="0" ty="0" sx="100000" sy="100000" flip="none" algn="tl"/>
          </a:blipFill>
        </p:spPr>
        <p:txBody>
          <a:bodyPr>
            <a:normAutofit/>
          </a:bodyPr>
          <a:lstStyle/>
          <a:p>
            <a:pPr>
              <a:buNone/>
            </a:pPr>
            <a:endParaRPr lang="id-ID" sz="2400" b="1" dirty="0" smtClean="0">
              <a:solidFill>
                <a:schemeClr val="bg1"/>
              </a:solidFill>
              <a:latin typeface="Arial" pitchFamily="34" charset="0"/>
              <a:cs typeface="Arial" pitchFamily="34" charset="0"/>
            </a:endParaRPr>
          </a:p>
          <a:p>
            <a:pPr>
              <a:buNone/>
            </a:pPr>
            <a:r>
              <a:rPr lang="en-US" sz="2400" b="1" dirty="0" err="1" smtClean="0">
                <a:solidFill>
                  <a:schemeClr val="bg1"/>
                </a:solidFill>
                <a:latin typeface="Arial" pitchFamily="34" charset="0"/>
                <a:cs typeface="Arial" pitchFamily="34" charset="0"/>
              </a:rPr>
              <a:t>Besar</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kecilnya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tingkat</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upah</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bagi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buruh</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dipengaruhi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oleh</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beberapa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faktor</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antara</a:t>
            </a:r>
            <a:r>
              <a:rPr lang="en-US" sz="2400" b="1" dirty="0" smtClean="0">
                <a:solidFill>
                  <a:schemeClr val="bg1"/>
                </a:solidFill>
                <a:latin typeface="Arial" pitchFamily="34" charset="0"/>
                <a:cs typeface="Arial" pitchFamily="34" charset="0"/>
              </a:rPr>
              <a:t> lain </a:t>
            </a:r>
          </a:p>
          <a:p>
            <a:pPr marL="457200" indent="-457200">
              <a:buFont typeface="+mj-lt"/>
              <a:buAutoNum type="arabicPeriod"/>
            </a:pPr>
            <a:r>
              <a:rPr lang="en-US" sz="2400" b="1" dirty="0" err="1" smtClean="0">
                <a:solidFill>
                  <a:schemeClr val="bg1"/>
                </a:solidFill>
                <a:latin typeface="Arial" pitchFamily="34" charset="0"/>
                <a:cs typeface="Arial" pitchFamily="34" charset="0"/>
              </a:rPr>
              <a:t>Pasar</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tenaga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kerja</a:t>
            </a:r>
            <a:r>
              <a:rPr lang="en-US" sz="2400" b="1" dirty="0" smtClean="0">
                <a:solidFill>
                  <a:schemeClr val="bg1"/>
                </a:solidFill>
                <a:latin typeface="Arial" pitchFamily="34" charset="0"/>
                <a:cs typeface="Arial" pitchFamily="34" charset="0"/>
              </a:rPr>
              <a:t> (</a:t>
            </a:r>
            <a:r>
              <a:rPr lang="id-ID" sz="2400" b="1" dirty="0" smtClean="0">
                <a:solidFill>
                  <a:schemeClr val="bg1"/>
                </a:solidFill>
                <a:latin typeface="Arial" pitchFamily="34" charset="0"/>
                <a:cs typeface="Arial" pitchFamily="34" charset="0"/>
              </a:rPr>
              <a:t>besar kecilnya tingkat upah, bagi buruh dipengaruhi oleh mekanisme penawaran dan permitaan tenaga kerja, sedikit tenaga terampil misalnya, maka tingkat upah akan tinggi, apa bila terjadi sebaliknya, tingkat upah akan tinggi.</a:t>
            </a:r>
          </a:p>
          <a:p>
            <a:pPr marL="457200" indent="-457200">
              <a:buFont typeface="+mj-lt"/>
              <a:buAutoNum type="arabicPeriod"/>
            </a:pPr>
            <a:r>
              <a:rPr lang="en-US" sz="2400" b="1" dirty="0" smtClean="0">
                <a:solidFill>
                  <a:schemeClr val="bg1"/>
                </a:solidFill>
                <a:latin typeface="Arial" pitchFamily="34" charset="0"/>
                <a:cs typeface="Arial" pitchFamily="34" charset="0"/>
              </a:rPr>
              <a:t>Tingkat </a:t>
            </a:r>
            <a:r>
              <a:rPr lang="en-US" sz="2400" b="1" dirty="0" err="1" smtClean="0">
                <a:solidFill>
                  <a:schemeClr val="bg1"/>
                </a:solidFill>
                <a:latin typeface="Arial" pitchFamily="34" charset="0"/>
                <a:cs typeface="Arial" pitchFamily="34" charset="0"/>
              </a:rPr>
              <a:t>upah</a:t>
            </a:r>
            <a:r>
              <a:rPr lang="en-US" sz="2400" b="1" dirty="0" smtClean="0">
                <a:solidFill>
                  <a:schemeClr val="bg1"/>
                </a:solidFill>
                <a:latin typeface="Arial" pitchFamily="34" charset="0"/>
                <a:cs typeface="Arial" pitchFamily="34" charset="0"/>
              </a:rPr>
              <a:t> yang </a:t>
            </a:r>
            <a:r>
              <a:rPr lang="en-US" sz="2400" b="1" dirty="0" err="1" smtClean="0">
                <a:solidFill>
                  <a:schemeClr val="bg1"/>
                </a:solidFill>
                <a:latin typeface="Arial" pitchFamily="34" charset="0"/>
                <a:cs typeface="Arial" pitchFamily="34" charset="0"/>
              </a:rPr>
              <a:t>berlaku</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daerah</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yg</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bersangkutan</a:t>
            </a:r>
            <a:r>
              <a:rPr lang="en-US" sz="2400" b="1" dirty="0" smtClean="0">
                <a:solidFill>
                  <a:schemeClr val="bg1"/>
                </a:solidFill>
                <a:latin typeface="Arial" pitchFamily="34" charset="0"/>
                <a:cs typeface="Arial" pitchFamily="34" charset="0"/>
              </a:rPr>
              <a:t> . </a:t>
            </a:r>
            <a:endParaRPr lang="id-ID" sz="2400" b="1" dirty="0" smtClean="0">
              <a:solidFill>
                <a:schemeClr val="bg1"/>
              </a:solidFill>
              <a:latin typeface="Arial" pitchFamily="34" charset="0"/>
              <a:cs typeface="Arial" pitchFamily="34" charset="0"/>
            </a:endParaRPr>
          </a:p>
          <a:p>
            <a:pPr marL="457200" indent="-457200">
              <a:buFont typeface="+mj-lt"/>
              <a:buAutoNum type="arabicPeriod"/>
            </a:pPr>
            <a:r>
              <a:rPr lang="en-US" sz="2400" b="1" dirty="0" smtClean="0">
                <a:solidFill>
                  <a:schemeClr val="bg1"/>
                </a:solidFill>
                <a:latin typeface="Arial" pitchFamily="34" charset="0"/>
                <a:cs typeface="Arial" pitchFamily="34" charset="0"/>
              </a:rPr>
              <a:t>Tingkat </a:t>
            </a:r>
            <a:r>
              <a:rPr lang="en-US" sz="2400" b="1" dirty="0" err="1" smtClean="0">
                <a:solidFill>
                  <a:schemeClr val="bg1"/>
                </a:solidFill>
                <a:latin typeface="Arial" pitchFamily="34" charset="0"/>
                <a:cs typeface="Arial" pitchFamily="34" charset="0"/>
              </a:rPr>
              <a:t>keahlian</a:t>
            </a:r>
            <a:r>
              <a:rPr lang="en-US" sz="2400" b="1" dirty="0" smtClean="0">
                <a:solidFill>
                  <a:schemeClr val="bg1"/>
                </a:solidFill>
                <a:latin typeface="Arial" pitchFamily="34" charset="0"/>
                <a:cs typeface="Arial" pitchFamily="34" charset="0"/>
              </a:rPr>
              <a:t> yang </a:t>
            </a:r>
            <a:r>
              <a:rPr lang="en-US" sz="2400" b="1" dirty="0" err="1" smtClean="0">
                <a:solidFill>
                  <a:schemeClr val="bg1"/>
                </a:solidFill>
                <a:latin typeface="Arial" pitchFamily="34" charset="0"/>
                <a:cs typeface="Arial" pitchFamily="34" charset="0"/>
              </a:rPr>
              <a:t>diperlukan</a:t>
            </a:r>
            <a:endParaRPr lang="id-ID" sz="2400" b="1" dirty="0" smtClean="0">
              <a:solidFill>
                <a:schemeClr val="bg1"/>
              </a:solidFill>
              <a:latin typeface="Arial" pitchFamily="34" charset="0"/>
              <a:cs typeface="Arial" pitchFamily="34" charset="0"/>
            </a:endParaRPr>
          </a:p>
          <a:p>
            <a:pPr marL="457200" indent="-457200">
              <a:buFont typeface="+mj-lt"/>
              <a:buAutoNum type="arabicPeriod"/>
            </a:pPr>
            <a:r>
              <a:rPr lang="en-US" sz="2400" b="1" dirty="0" err="1" smtClean="0">
                <a:solidFill>
                  <a:schemeClr val="bg1"/>
                </a:solidFill>
                <a:latin typeface="Arial" pitchFamily="34" charset="0"/>
                <a:cs typeface="Arial" pitchFamily="34" charset="0"/>
              </a:rPr>
              <a:t>Situasi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laba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perusahaan</a:t>
            </a:r>
            <a:endParaRPr lang="id-ID" sz="2400" b="1" dirty="0" smtClean="0">
              <a:solidFill>
                <a:schemeClr val="bg1"/>
              </a:solidFill>
              <a:latin typeface="Arial" pitchFamily="34" charset="0"/>
              <a:cs typeface="Arial" pitchFamily="34" charset="0"/>
            </a:endParaRPr>
          </a:p>
          <a:p>
            <a:pPr marL="457200" indent="-457200">
              <a:buFont typeface="+mj-lt"/>
              <a:buAutoNum type="arabicPeriod"/>
            </a:pP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Peraturan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Pemerintah</a:t>
            </a:r>
            <a:r>
              <a:rPr lang="en-US" sz="2400" b="1" dirty="0" smtClean="0">
                <a:solidFill>
                  <a:schemeClr val="bg1"/>
                </a:solidFill>
                <a:latin typeface="Arial" pitchFamily="34" charset="0"/>
                <a:cs typeface="Arial" pitchFamily="34" charset="0"/>
              </a:rPr>
              <a:t>.</a:t>
            </a:r>
          </a:p>
        </p:txBody>
      </p:sp>
    </p:spTree>
  </p:cSld>
  <p:clrMapOvr>
    <a:masterClrMapping/>
  </p:clrMapOvr>
  <p:transition>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8" presetClass="entr" presetSubtype="12"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strips(downLeft)">
                                      <p:cBhvr>
                                        <p:cTn id="11" dur="2000"/>
                                        <p:tgtEl>
                                          <p:spTgt spid="3">
                                            <p:bg/>
                                          </p:spTgt>
                                        </p:tgtEl>
                                      </p:cBhvr>
                                    </p:animEffect>
                                  </p:childTnLst>
                                </p:cTn>
                              </p:par>
                            </p:childTnLst>
                          </p:cTn>
                        </p:par>
                        <p:par>
                          <p:cTn id="12" fill="hold">
                            <p:stCondLst>
                              <p:cond delay="4000"/>
                            </p:stCondLst>
                            <p:childTnLst>
                              <p:par>
                                <p:cTn id="13" presetID="18" presetClass="entr" presetSubtype="12"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strips(downLeft)">
                                      <p:cBhvr>
                                        <p:cTn id="15" dur="2000"/>
                                        <p:tgtEl>
                                          <p:spTgt spid="3">
                                            <p:txEl>
                                              <p:pRg st="1" end="1"/>
                                            </p:txEl>
                                          </p:spTgt>
                                        </p:tgtEl>
                                      </p:cBhvr>
                                    </p:animEffect>
                                  </p:childTnLst>
                                </p:cTn>
                              </p:par>
                            </p:childTnLst>
                          </p:cTn>
                        </p:par>
                        <p:par>
                          <p:cTn id="16" fill="hold">
                            <p:stCondLst>
                              <p:cond delay="6000"/>
                            </p:stCondLst>
                            <p:childTnLst>
                              <p:par>
                                <p:cTn id="17" presetID="18" presetClass="entr" presetSubtype="12"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strips(downLeft)">
                                      <p:cBhvr>
                                        <p:cTn id="19" dur="2000"/>
                                        <p:tgtEl>
                                          <p:spTgt spid="3">
                                            <p:txEl>
                                              <p:pRg st="2" end="2"/>
                                            </p:txEl>
                                          </p:spTgt>
                                        </p:tgtEl>
                                      </p:cBhvr>
                                    </p:animEffect>
                                  </p:childTnLst>
                                </p:cTn>
                              </p:par>
                            </p:childTnLst>
                          </p:cTn>
                        </p:par>
                        <p:par>
                          <p:cTn id="20" fill="hold">
                            <p:stCondLst>
                              <p:cond delay="8000"/>
                            </p:stCondLst>
                            <p:childTnLst>
                              <p:par>
                                <p:cTn id="21" presetID="18" presetClass="entr" presetSubtype="12"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strips(downLeft)">
                                      <p:cBhvr>
                                        <p:cTn id="23" dur="2000"/>
                                        <p:tgtEl>
                                          <p:spTgt spid="3">
                                            <p:txEl>
                                              <p:pRg st="3" end="3"/>
                                            </p:txEl>
                                          </p:spTgt>
                                        </p:tgtEl>
                                      </p:cBhvr>
                                    </p:animEffect>
                                  </p:childTnLst>
                                </p:cTn>
                              </p:par>
                            </p:childTnLst>
                          </p:cTn>
                        </p:par>
                        <p:par>
                          <p:cTn id="24" fill="hold">
                            <p:stCondLst>
                              <p:cond delay="10000"/>
                            </p:stCondLst>
                            <p:childTnLst>
                              <p:par>
                                <p:cTn id="25" presetID="18" presetClass="entr" presetSubtype="12"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2000"/>
                                        <p:tgtEl>
                                          <p:spTgt spid="3">
                                            <p:txEl>
                                              <p:pRg st="4" end="4"/>
                                            </p:txEl>
                                          </p:spTgt>
                                        </p:tgtEl>
                                      </p:cBhvr>
                                    </p:animEffect>
                                  </p:childTnLst>
                                </p:cTn>
                              </p:par>
                            </p:childTnLst>
                          </p:cTn>
                        </p:par>
                        <p:par>
                          <p:cTn id="28" fill="hold">
                            <p:stCondLst>
                              <p:cond delay="12000"/>
                            </p:stCondLst>
                            <p:childTnLst>
                              <p:par>
                                <p:cTn id="29" presetID="18" presetClass="entr" presetSubtype="12"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strips(downLeft)">
                                      <p:cBhvr>
                                        <p:cTn id="31" dur="2000"/>
                                        <p:tgtEl>
                                          <p:spTgt spid="3">
                                            <p:txEl>
                                              <p:pRg st="5" end="5"/>
                                            </p:txEl>
                                          </p:spTgt>
                                        </p:tgtEl>
                                      </p:cBhvr>
                                    </p:animEffect>
                                  </p:childTnLst>
                                </p:cTn>
                              </p:par>
                            </p:childTnLst>
                          </p:cTn>
                        </p:par>
                        <p:par>
                          <p:cTn id="32" fill="hold">
                            <p:stCondLst>
                              <p:cond delay="14000"/>
                            </p:stCondLst>
                            <p:childTnLst>
                              <p:par>
                                <p:cTn id="33" presetID="18" presetClass="entr" presetSubtype="12"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strips(downLeft)">
                                      <p:cBhvr>
                                        <p:cTn id="3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504056"/>
          </a:xfrm>
          <a:blipFill>
            <a:blip r:embed="rId3" cstate="print"/>
            <a:tile tx="0" ty="0" sx="100000" sy="100000" flip="none" algn="tl"/>
          </a:blipFill>
        </p:spPr>
        <p:txBody>
          <a:bodyPr>
            <a:normAutofit/>
          </a:bodyPr>
          <a:lstStyle/>
          <a:p>
            <a:pPr algn="l"/>
            <a:r>
              <a:rPr lang="id-ID" sz="2400" b="1" dirty="0" smtClean="0">
                <a:solidFill>
                  <a:schemeClr val="bg1"/>
                </a:solidFill>
                <a:latin typeface="Arial" pitchFamily="34" charset="0"/>
                <a:cs typeface="Arial" pitchFamily="34" charset="0"/>
              </a:rPr>
              <a:t>Metode Pengupahan</a:t>
            </a:r>
            <a:endParaRPr lang="id-ID" sz="2400" b="1"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0" y="404664"/>
            <a:ext cx="9144000" cy="6453336"/>
          </a:xfrm>
          <a:blipFill>
            <a:blip r:embed="rId3" cstate="print"/>
            <a:tile tx="0" ty="0" sx="100000" sy="100000" flip="none" algn="tl"/>
          </a:blipFill>
        </p:spPr>
        <p:txBody>
          <a:bodyPr>
            <a:normAutofit fontScale="92500" lnSpcReduction="10000"/>
          </a:bodyPr>
          <a:lstStyle/>
          <a:p>
            <a:pPr marL="457200" indent="-457200">
              <a:buNone/>
            </a:pPr>
            <a:r>
              <a:rPr lang="en-US" sz="2400" b="1" u="sng" dirty="0" err="1" smtClean="0">
                <a:solidFill>
                  <a:srgbClr val="FFFF00"/>
                </a:solidFill>
                <a:latin typeface="Arial" pitchFamily="34" charset="0"/>
                <a:cs typeface="Arial" pitchFamily="34" charset="0"/>
              </a:rPr>
              <a:t>Metode</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Pengupahan</a:t>
            </a:r>
            <a:r>
              <a:rPr lang="en-US" sz="2400" b="1" u="sng" dirty="0" smtClean="0">
                <a:solidFill>
                  <a:srgbClr val="FFFF00"/>
                </a:solidFill>
                <a:latin typeface="Arial" pitchFamily="34" charset="0"/>
                <a:cs typeface="Arial" pitchFamily="34" charset="0"/>
              </a:rPr>
              <a:t> :</a:t>
            </a:r>
            <a:r>
              <a:rPr lang="en-US" sz="2400" b="1" dirty="0" smtClean="0">
                <a:solidFill>
                  <a:srgbClr val="FFFF00"/>
                </a:solidFill>
                <a:latin typeface="Arial" pitchFamily="34" charset="0"/>
                <a:cs typeface="Arial" pitchFamily="34" charset="0"/>
              </a:rPr>
              <a:t> Perusahaan </a:t>
            </a:r>
            <a:r>
              <a:rPr lang="en-US" sz="2400" b="1" dirty="0" err="1" smtClean="0">
                <a:solidFill>
                  <a:srgbClr val="FFFF00"/>
                </a:solidFill>
                <a:latin typeface="Arial" pitchFamily="34" charset="0"/>
                <a:cs typeface="Arial" pitchFamily="34" charset="0"/>
              </a:rPr>
              <a:t>dalam</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melakukan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pengupahan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kepada</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buruh</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karyawan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dapat</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memakai</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beberapa</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methode</a:t>
            </a:r>
            <a:r>
              <a:rPr lang="en-US" sz="2400" b="1" dirty="0" smtClean="0">
                <a:solidFill>
                  <a:srgbClr val="FFFF00"/>
                </a:solidFill>
                <a:latin typeface="Arial" pitchFamily="34" charset="0"/>
                <a:cs typeface="Arial" pitchFamily="34" charset="0"/>
              </a:rPr>
              <a:t> . </a:t>
            </a:r>
            <a:r>
              <a:rPr lang="en-US" sz="2400" b="1" dirty="0" err="1" smtClean="0">
                <a:solidFill>
                  <a:srgbClr val="FFFF00"/>
                </a:solidFill>
                <a:latin typeface="Arial" pitchFamily="34" charset="0"/>
                <a:cs typeface="Arial" pitchFamily="34" charset="0"/>
              </a:rPr>
              <a:t>Methode-methode</a:t>
            </a:r>
            <a:r>
              <a:rPr lang="en-US" sz="2400" b="1" dirty="0" smtClean="0">
                <a:solidFill>
                  <a:srgbClr val="FFFF00"/>
                </a:solidFill>
                <a:latin typeface="Arial" pitchFamily="34" charset="0"/>
                <a:cs typeface="Arial" pitchFamily="34" charset="0"/>
              </a:rPr>
              <a:t> yang </a:t>
            </a:r>
            <a:r>
              <a:rPr lang="en-US" sz="2400" b="1" dirty="0" err="1" smtClean="0">
                <a:solidFill>
                  <a:srgbClr val="FFFF00"/>
                </a:solidFill>
                <a:latin typeface="Arial" pitchFamily="34" charset="0"/>
                <a:cs typeface="Arial" pitchFamily="34" charset="0"/>
              </a:rPr>
              <a:t>biasa</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dilakukan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oleh</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perusahaan</a:t>
            </a:r>
            <a:r>
              <a:rPr lang="en-US" sz="2400" b="1" dirty="0" smtClean="0">
                <a:solidFill>
                  <a:srgbClr val="FFFF00"/>
                </a:solidFill>
                <a:latin typeface="Arial" pitchFamily="34" charset="0"/>
                <a:cs typeface="Arial" pitchFamily="34" charset="0"/>
              </a:rPr>
              <a:t> :</a:t>
            </a:r>
          </a:p>
          <a:p>
            <a:pPr marL="457200" indent="-457200">
              <a:buFont typeface="+mj-lt"/>
              <a:buAutoNum type="arabicParenR"/>
            </a:pPr>
            <a:r>
              <a:rPr lang="en-US" sz="2400" b="1" dirty="0" err="1" smtClean="0">
                <a:solidFill>
                  <a:srgbClr val="FFFF00"/>
                </a:solidFill>
                <a:latin typeface="Arial" pitchFamily="34" charset="0"/>
                <a:cs typeface="Arial" pitchFamily="34" charset="0"/>
              </a:rPr>
              <a:t>Upah</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Langsung</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stright</a:t>
            </a:r>
            <a:r>
              <a:rPr lang="en-US" sz="2400" b="1" dirty="0" smtClean="0">
                <a:solidFill>
                  <a:srgbClr val="FFFF00"/>
                </a:solidFill>
                <a:latin typeface="Arial" pitchFamily="34" charset="0"/>
                <a:cs typeface="Arial" pitchFamily="34" charset="0"/>
              </a:rPr>
              <a:t> salary) </a:t>
            </a:r>
            <a:r>
              <a:rPr lang="en-US" sz="2400" b="1" dirty="0" err="1" smtClean="0">
                <a:solidFill>
                  <a:srgbClr val="FFFF00"/>
                </a:solidFill>
                <a:latin typeface="Arial" pitchFamily="34" charset="0"/>
                <a:cs typeface="Arial" pitchFamily="34" charset="0"/>
              </a:rPr>
              <a:t>bisa</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dibayarkan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tertentu</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harian,mingguan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bulanan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dan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bahkan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tahunan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tidak</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termasuk</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upah</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lembur</a:t>
            </a:r>
            <a:r>
              <a:rPr lang="en-US" sz="2400" b="1" dirty="0" smtClean="0">
                <a:solidFill>
                  <a:srgbClr val="FFFF00"/>
                </a:solidFill>
                <a:latin typeface="Arial" pitchFamily="34" charset="0"/>
                <a:cs typeface="Arial" pitchFamily="34" charset="0"/>
              </a:rPr>
              <a:t>.</a:t>
            </a:r>
          </a:p>
          <a:p>
            <a:pPr marL="457200" indent="-457200">
              <a:buFont typeface="+mj-lt"/>
              <a:buAutoNum type="arabicParenR"/>
            </a:pPr>
            <a:r>
              <a:rPr lang="en-US" sz="2400" b="1" dirty="0" err="1" smtClean="0">
                <a:solidFill>
                  <a:srgbClr val="FFFF00"/>
                </a:solidFill>
                <a:latin typeface="Arial" pitchFamily="34" charset="0"/>
                <a:cs typeface="Arial" pitchFamily="34" charset="0"/>
              </a:rPr>
              <a:t>Gaji</a:t>
            </a:r>
            <a:r>
              <a:rPr lang="en-US" sz="2400" b="1" dirty="0" smtClean="0">
                <a:solidFill>
                  <a:srgbClr val="FFFF00"/>
                </a:solidFill>
                <a:latin typeface="Arial" pitchFamily="34" charset="0"/>
                <a:cs typeface="Arial" pitchFamily="34" charset="0"/>
              </a:rPr>
              <a:t> </a:t>
            </a:r>
            <a:r>
              <a:rPr lang="en-US" sz="2400" b="1" dirty="0" smtClean="0">
                <a:solidFill>
                  <a:srgbClr val="FFFF00"/>
                </a:solidFill>
                <a:latin typeface="Arial" pitchFamily="34" charset="0"/>
                <a:cs typeface="Arial" pitchFamily="34" charset="0"/>
                <a:sym typeface="Wingdings" pitchFamily="2" charset="2"/>
              </a:rPr>
              <a:t> (wage) :</a:t>
            </a:r>
            <a:r>
              <a:rPr lang="en-US" sz="2400" b="1" dirty="0" err="1" smtClean="0">
                <a:solidFill>
                  <a:srgbClr val="FFFF00"/>
                </a:solidFill>
                <a:latin typeface="Arial" pitchFamily="34" charset="0"/>
                <a:cs typeface="Arial" pitchFamily="34" charset="0"/>
                <a:sym typeface="Wingdings" pitchFamily="2" charset="2"/>
              </a:rPr>
              <a:t>Dasar</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pembayaran</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methode</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upah</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ini</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adalah</a:t>
            </a:r>
            <a:r>
              <a:rPr lang="en-US" sz="2400" b="1" dirty="0" smtClean="0">
                <a:solidFill>
                  <a:srgbClr val="FFFF00"/>
                </a:solidFill>
                <a:latin typeface="Arial" pitchFamily="34" charset="0"/>
                <a:cs typeface="Arial" pitchFamily="34" charset="0"/>
                <a:sym typeface="Wingdings" pitchFamily="2" charset="2"/>
              </a:rPr>
              <a:t> lama </a:t>
            </a:r>
            <a:r>
              <a:rPr lang="en-US" sz="2400" b="1" dirty="0" err="1" smtClean="0">
                <a:solidFill>
                  <a:srgbClr val="FFFF00"/>
                </a:solidFill>
                <a:latin typeface="Arial" pitchFamily="34" charset="0"/>
                <a:cs typeface="Arial" pitchFamily="34" charset="0"/>
                <a:sym typeface="Wingdings" pitchFamily="2" charset="2"/>
              </a:rPr>
              <a:t>waktu</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mengerjakan</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suatu</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pekerjaan</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Atau</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di</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hitung</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menurut</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tingkat</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upah</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perjam</a:t>
            </a:r>
            <a:r>
              <a:rPr lang="en-US" sz="2400" b="1" dirty="0" smtClean="0">
                <a:solidFill>
                  <a:srgbClr val="FFFF00"/>
                </a:solidFill>
                <a:latin typeface="Arial" pitchFamily="34" charset="0"/>
                <a:cs typeface="Arial" pitchFamily="34" charset="0"/>
                <a:sym typeface="Wingdings" pitchFamily="2" charset="2"/>
              </a:rPr>
              <a:t>.</a:t>
            </a:r>
          </a:p>
          <a:p>
            <a:pPr marL="457200" indent="-457200">
              <a:buFont typeface="+mj-lt"/>
              <a:buAutoNum type="arabicParenR"/>
            </a:pPr>
            <a:r>
              <a:rPr lang="en-US" sz="2400" b="1" dirty="0" err="1" smtClean="0">
                <a:solidFill>
                  <a:srgbClr val="FFFF00"/>
                </a:solidFill>
                <a:latin typeface="Arial" pitchFamily="34" charset="0"/>
                <a:cs typeface="Arial" pitchFamily="34" charset="0"/>
                <a:sym typeface="Wingdings" pitchFamily="2" charset="2"/>
              </a:rPr>
              <a:t>Upah</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satuan</a:t>
            </a:r>
            <a:r>
              <a:rPr lang="en-US" sz="2400" b="1" dirty="0" smtClean="0">
                <a:solidFill>
                  <a:srgbClr val="FFFF00"/>
                </a:solidFill>
                <a:latin typeface="Arial" pitchFamily="34" charset="0"/>
                <a:cs typeface="Arial" pitchFamily="34" charset="0"/>
                <a:sym typeface="Wingdings" pitchFamily="2" charset="2"/>
              </a:rPr>
              <a:t> (piece work) </a:t>
            </a:r>
            <a:r>
              <a:rPr lang="en-US" sz="2400" b="1" dirty="0" err="1" smtClean="0">
                <a:solidFill>
                  <a:srgbClr val="FFFF00"/>
                </a:solidFill>
                <a:latin typeface="Arial" pitchFamily="34" charset="0"/>
                <a:cs typeface="Arial" pitchFamily="34" charset="0"/>
                <a:sym typeface="Wingdings" pitchFamily="2" charset="2"/>
              </a:rPr>
              <a:t>Pada</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metode</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ini</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upah</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yg</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dibayarkan</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kepada</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karyawan</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menurut</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jumlah</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produk</a:t>
            </a:r>
            <a:r>
              <a:rPr lang="en-US" sz="2400" b="1" dirty="0" smtClean="0">
                <a:solidFill>
                  <a:srgbClr val="FFFF00"/>
                </a:solidFill>
                <a:latin typeface="Arial" pitchFamily="34" charset="0"/>
                <a:cs typeface="Arial" pitchFamily="34" charset="0"/>
                <a:sym typeface="Wingdings" pitchFamily="2" charset="2"/>
              </a:rPr>
              <a:t> yang </a:t>
            </a:r>
            <a:r>
              <a:rPr lang="en-US" sz="2400" b="1" dirty="0" err="1" smtClean="0">
                <a:solidFill>
                  <a:srgbClr val="FFFF00"/>
                </a:solidFill>
                <a:latin typeface="Arial" pitchFamily="34" charset="0"/>
                <a:cs typeface="Arial" pitchFamily="34" charset="0"/>
                <a:sym typeface="Wingdings" pitchFamily="2" charset="2"/>
              </a:rPr>
              <a:t>dihasilkan</a:t>
            </a:r>
            <a:r>
              <a:rPr lang="en-US" sz="2400" b="1" dirty="0" smtClean="0">
                <a:solidFill>
                  <a:srgbClr val="FFFF00"/>
                </a:solidFill>
                <a:latin typeface="Arial" pitchFamily="34" charset="0"/>
                <a:cs typeface="Arial" pitchFamily="34" charset="0"/>
                <a:sym typeface="Wingdings" pitchFamily="2" charset="2"/>
              </a:rPr>
              <a:t>.</a:t>
            </a:r>
          </a:p>
          <a:p>
            <a:pPr marL="457200" indent="-457200">
              <a:buFont typeface="+mj-lt"/>
              <a:buAutoNum type="arabicParenR"/>
            </a:pPr>
            <a:r>
              <a:rPr lang="en-US" sz="2400" b="1" dirty="0" err="1" smtClean="0">
                <a:solidFill>
                  <a:srgbClr val="FFFF00"/>
                </a:solidFill>
                <a:latin typeface="Arial" pitchFamily="34" charset="0"/>
                <a:cs typeface="Arial" pitchFamily="34" charset="0"/>
                <a:sym typeface="Wingdings" pitchFamily="2" charset="2"/>
              </a:rPr>
              <a:t>Komisi</a:t>
            </a:r>
            <a:r>
              <a:rPr lang="en-US" sz="2400" b="1" dirty="0" smtClean="0">
                <a:solidFill>
                  <a:srgbClr val="FFFF00"/>
                </a:solidFill>
                <a:latin typeface="Arial" pitchFamily="34" charset="0"/>
                <a:cs typeface="Arial" pitchFamily="34" charset="0"/>
                <a:sym typeface="Wingdings" pitchFamily="2" charset="2"/>
              </a:rPr>
              <a:t> : (</a:t>
            </a:r>
            <a:r>
              <a:rPr lang="en-US" sz="2400" b="1" dirty="0" err="1" smtClean="0">
                <a:solidFill>
                  <a:srgbClr val="FFFF00"/>
                </a:solidFill>
                <a:latin typeface="Arial" pitchFamily="34" charset="0"/>
                <a:cs typeface="Arial" pitchFamily="34" charset="0"/>
                <a:sym typeface="Wingdings" pitchFamily="2" charset="2"/>
              </a:rPr>
              <a:t>merupakan</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sejumlah</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uang</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yg</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dibayarkan</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biasanya</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didasarkan</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atas</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presentase</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dan</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harga</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jual</a:t>
            </a:r>
            <a:r>
              <a:rPr lang="en-US" sz="2400" b="1" dirty="0" smtClean="0">
                <a:solidFill>
                  <a:srgbClr val="FFFF00"/>
                </a:solidFill>
                <a:latin typeface="Arial" pitchFamily="34" charset="0"/>
                <a:cs typeface="Arial" pitchFamily="34" charset="0"/>
                <a:sym typeface="Wingdings" pitchFamily="2" charset="2"/>
              </a:rPr>
              <a:t>)</a:t>
            </a:r>
          </a:p>
          <a:p>
            <a:pPr marL="457200" indent="-457200">
              <a:buFont typeface="+mj-lt"/>
              <a:buAutoNum type="arabicParenR"/>
            </a:pPr>
            <a:r>
              <a:rPr lang="en-US" sz="2400" b="1" dirty="0" err="1" smtClean="0">
                <a:solidFill>
                  <a:srgbClr val="FFFF00"/>
                </a:solidFill>
                <a:latin typeface="Arial" pitchFamily="34" charset="0"/>
                <a:cs typeface="Arial" pitchFamily="34" charset="0"/>
                <a:sym typeface="Wingdings" pitchFamily="2" charset="2"/>
              </a:rPr>
              <a:t>Premi</a:t>
            </a:r>
            <a:r>
              <a:rPr lang="en-US" sz="2400" b="1" dirty="0" smtClean="0">
                <a:solidFill>
                  <a:srgbClr val="FFFF00"/>
                </a:solidFill>
                <a:latin typeface="Arial" pitchFamily="34" charset="0"/>
                <a:cs typeface="Arial" pitchFamily="34" charset="0"/>
                <a:sym typeface="Wingdings" pitchFamily="2" charset="2"/>
              </a:rPr>
              <a:t> shift </a:t>
            </a:r>
            <a:r>
              <a:rPr lang="en-US" sz="2400" b="1" dirty="0" err="1" smtClean="0">
                <a:solidFill>
                  <a:srgbClr val="FFFF00"/>
                </a:solidFill>
                <a:latin typeface="Arial" pitchFamily="34" charset="0"/>
                <a:cs typeface="Arial" pitchFamily="34" charset="0"/>
                <a:sym typeface="Wingdings" pitchFamily="2" charset="2"/>
              </a:rPr>
              <a:t>kerja</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shif</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permium</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pembayaran</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yg</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diterima</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karyawan</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karena</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bekerja</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di</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luar</a:t>
            </a:r>
            <a:r>
              <a:rPr lang="en-US" sz="2400" b="1" dirty="0" smtClean="0">
                <a:solidFill>
                  <a:srgbClr val="FFFF00"/>
                </a:solidFill>
                <a:latin typeface="Arial" pitchFamily="34" charset="0"/>
                <a:cs typeface="Arial" pitchFamily="34" charset="0"/>
                <a:sym typeface="Wingdings" pitchFamily="2" charset="2"/>
              </a:rPr>
              <a:t> jam </a:t>
            </a:r>
            <a:r>
              <a:rPr lang="en-US" sz="2400" b="1" dirty="0" err="1" smtClean="0">
                <a:solidFill>
                  <a:srgbClr val="FFFF00"/>
                </a:solidFill>
                <a:latin typeface="Arial" pitchFamily="34" charset="0"/>
                <a:cs typeface="Arial" pitchFamily="34" charset="0"/>
                <a:sym typeface="Wingdings" pitchFamily="2" charset="2"/>
              </a:rPr>
              <a:t>kerja</a:t>
            </a:r>
            <a:r>
              <a:rPr lang="en-US" sz="2400" b="1" dirty="0" smtClean="0">
                <a:solidFill>
                  <a:srgbClr val="FFFF00"/>
                </a:solidFill>
                <a:latin typeface="Arial" pitchFamily="34" charset="0"/>
                <a:cs typeface="Arial" pitchFamily="34" charset="0"/>
                <a:sym typeface="Wingdings" pitchFamily="2" charset="2"/>
              </a:rPr>
              <a:t> normal.</a:t>
            </a:r>
          </a:p>
          <a:p>
            <a:pPr marL="457200" indent="-457200">
              <a:buFont typeface="+mj-lt"/>
              <a:buAutoNum type="arabicParenR"/>
            </a:pPr>
            <a:r>
              <a:rPr lang="en-US" sz="2400" b="1" dirty="0" err="1" smtClean="0">
                <a:solidFill>
                  <a:srgbClr val="FFFF00"/>
                </a:solidFill>
                <a:latin typeface="Arial" pitchFamily="34" charset="0"/>
                <a:cs typeface="Arial" pitchFamily="34" charset="0"/>
                <a:sym typeface="Wingdings" pitchFamily="2" charset="2"/>
              </a:rPr>
              <a:t>Tunjangan</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tambahan</a:t>
            </a:r>
            <a:r>
              <a:rPr lang="en-US" sz="2400" b="1" dirty="0" smtClean="0">
                <a:solidFill>
                  <a:srgbClr val="FFFF00"/>
                </a:solidFill>
                <a:latin typeface="Arial" pitchFamily="34" charset="0"/>
                <a:cs typeface="Arial" pitchFamily="34" charset="0"/>
                <a:sym typeface="Wingdings" pitchFamily="2" charset="2"/>
              </a:rPr>
              <a:t>. (fringe benefit) </a:t>
            </a:r>
            <a:r>
              <a:rPr lang="en-US" sz="2400" b="1" dirty="0" err="1" smtClean="0">
                <a:solidFill>
                  <a:srgbClr val="FFFF00"/>
                </a:solidFill>
                <a:latin typeface="Arial" pitchFamily="34" charset="0"/>
                <a:cs typeface="Arial" pitchFamily="34" charset="0"/>
                <a:sym typeface="Wingdings" pitchFamily="2" charset="2"/>
              </a:rPr>
              <a:t>bisa</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berupa</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Asuransi,-asuransi</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kes</a:t>
            </a:r>
            <a:r>
              <a:rPr lang="id-ID" sz="2400" b="1" dirty="0" smtClean="0">
                <a:solidFill>
                  <a:srgbClr val="FFFF00"/>
                </a:solidFill>
                <a:latin typeface="Arial" pitchFamily="34" charset="0"/>
                <a:cs typeface="Arial" pitchFamily="34" charset="0"/>
                <a:sym typeface="Wingdings" pitchFamily="2" charset="2"/>
              </a:rPr>
              <a:t>e</a:t>
            </a:r>
            <a:r>
              <a:rPr lang="en-US" sz="2400" b="1" dirty="0" err="1" smtClean="0">
                <a:solidFill>
                  <a:srgbClr val="FFFF00"/>
                </a:solidFill>
                <a:latin typeface="Arial" pitchFamily="34" charset="0"/>
                <a:cs typeface="Arial" pitchFamily="34" charset="0"/>
                <a:sym typeface="Wingdings" pitchFamily="2" charset="2"/>
              </a:rPr>
              <a:t>hatan</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jiwa,kecelakaan</a:t>
            </a:r>
            <a:r>
              <a:rPr lang="en-US" sz="2400" b="1" dirty="0" smtClean="0">
                <a:solidFill>
                  <a:srgbClr val="FFFF00"/>
                </a:solidFill>
                <a:latin typeface="Arial" pitchFamily="34" charset="0"/>
                <a:cs typeface="Arial" pitchFamily="34" charset="0"/>
                <a:sym typeface="Wingdings" pitchFamily="2" charset="2"/>
              </a:rPr>
              <a:t>, THR. </a:t>
            </a:r>
            <a:r>
              <a:rPr lang="en-US" sz="2400" b="1" dirty="0" err="1" smtClean="0">
                <a:solidFill>
                  <a:srgbClr val="FFFF00"/>
                </a:solidFill>
                <a:latin typeface="Arial" pitchFamily="34" charset="0"/>
                <a:cs typeface="Arial" pitchFamily="34" charset="0"/>
                <a:sym typeface="Wingdings" pitchFamily="2" charset="2"/>
              </a:rPr>
              <a:t>Hari</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libur</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Cuti</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Pesangon</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pakaian</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dinas</a:t>
            </a:r>
            <a:r>
              <a:rPr lang="en-US" sz="2400" b="1" dirty="0" smtClean="0">
                <a:solidFill>
                  <a:srgbClr val="FFFF00"/>
                </a:solidFill>
                <a:latin typeface="Arial" pitchFamily="34" charset="0"/>
                <a:cs typeface="Arial" pitchFamily="34" charset="0"/>
                <a:sym typeface="Wingdings" pitchFamily="2" charset="2"/>
              </a:rPr>
              <a:t> </a:t>
            </a:r>
            <a:r>
              <a:rPr lang="id-ID" sz="2400" b="1" dirty="0" smtClean="0">
                <a:solidFill>
                  <a:srgbClr val="FFFF00"/>
                </a:solidFill>
                <a:latin typeface="Arial" pitchFamily="34" charset="0"/>
                <a:cs typeface="Arial" pitchFamily="34" charset="0"/>
                <a:sym typeface="Wingdings" pitchFamily="2" charset="2"/>
              </a:rPr>
              <a:t>,</a:t>
            </a:r>
            <a:r>
              <a:rPr lang="en-US" sz="2400" b="1" dirty="0" smtClean="0">
                <a:solidFill>
                  <a:srgbClr val="FFFF00"/>
                </a:solidFill>
                <a:latin typeface="Arial" pitchFamily="34" charset="0"/>
                <a:cs typeface="Arial" pitchFamily="34" charset="0"/>
                <a:sym typeface="Wingdings" pitchFamily="2" charset="2"/>
              </a:rPr>
              <a:t>per</a:t>
            </a:r>
            <a:r>
              <a:rPr lang="id-ID" sz="2400" b="1" dirty="0" smtClean="0">
                <a:solidFill>
                  <a:srgbClr val="FFFF00"/>
                </a:solidFill>
                <a:latin typeface="Arial" pitchFamily="34" charset="0"/>
                <a:cs typeface="Arial" pitchFamily="34" charset="0"/>
                <a:sym typeface="Wingdings" pitchFamily="2" charset="2"/>
              </a:rPr>
              <a:t>u</a:t>
            </a:r>
            <a:r>
              <a:rPr lang="en-US" sz="2400" b="1" dirty="0" err="1" smtClean="0">
                <a:solidFill>
                  <a:srgbClr val="FFFF00"/>
                </a:solidFill>
                <a:latin typeface="Arial" pitchFamily="34" charset="0"/>
                <a:cs typeface="Arial" pitchFamily="34" charset="0"/>
                <a:sym typeface="Wingdings" pitchFamily="2" charset="2"/>
              </a:rPr>
              <a:t>mahan</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jemputan</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dan</a:t>
            </a:r>
            <a:r>
              <a:rPr lang="en-US" sz="2400" b="1" dirty="0" smtClean="0">
                <a:solidFill>
                  <a:srgbClr val="FFFF00"/>
                </a:solidFill>
                <a:latin typeface="Arial" pitchFamily="34" charset="0"/>
                <a:cs typeface="Arial" pitchFamily="34" charset="0"/>
                <a:sym typeface="Wingdings" pitchFamily="2" charset="2"/>
              </a:rPr>
              <a:t> </a:t>
            </a:r>
            <a:r>
              <a:rPr lang="en-US" sz="2400" b="1" dirty="0" err="1" smtClean="0">
                <a:solidFill>
                  <a:srgbClr val="FFFF00"/>
                </a:solidFill>
                <a:latin typeface="Arial" pitchFamily="34" charset="0"/>
                <a:cs typeface="Arial" pitchFamily="34" charset="0"/>
                <a:sym typeface="Wingdings" pitchFamily="2" charset="2"/>
              </a:rPr>
              <a:t>pensiun</a:t>
            </a:r>
            <a:r>
              <a:rPr lang="en-US" sz="2400" b="1" dirty="0" smtClean="0">
                <a:solidFill>
                  <a:srgbClr val="FFFF00"/>
                </a:solidFill>
                <a:latin typeface="Arial" pitchFamily="34" charset="0"/>
                <a:cs typeface="Arial" pitchFamily="34" charset="0"/>
                <a:sym typeface="Wingdings" pitchFamily="2" charset="2"/>
              </a:rPr>
              <a:t>. </a:t>
            </a:r>
            <a:r>
              <a:rPr lang="en-US" sz="2400" b="1" u="sng" dirty="0" smtClean="0">
                <a:solidFill>
                  <a:srgbClr val="FFFF00"/>
                </a:solidFill>
                <a:latin typeface="Arial" pitchFamily="34" charset="0"/>
                <a:cs typeface="Arial" pitchFamily="34" charset="0"/>
              </a:rPr>
              <a:t> </a:t>
            </a:r>
          </a:p>
          <a:p>
            <a:pPr>
              <a:buNone/>
            </a:pPr>
            <a:endParaRPr lang="id-ID" sz="2400" b="1" dirty="0">
              <a:latin typeface="Arial" pitchFamily="34" charset="0"/>
              <a:cs typeface="Arial" pitchFamily="34" charset="0"/>
            </a:endParaRPr>
          </a:p>
        </p:txBody>
      </p:sp>
    </p:spTree>
  </p:cSld>
  <p:clrMapOvr>
    <a:masterClrMapping/>
  </p:clrMapOvr>
  <p:transition>
    <p:sndAc>
      <p:stSnd>
        <p:snd r:embed="rId2"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0-#ppt_w/2"/>
                                          </p:val>
                                        </p:tav>
                                        <p:tav tm="100000">
                                          <p:val>
                                            <p:strVal val="#ppt_x"/>
                                          </p:val>
                                        </p:tav>
                                      </p:tavLst>
                                    </p:anim>
                                    <p:anim calcmode="lin" valueType="num">
                                      <p:cBhvr additive="base">
                                        <p:cTn id="8" dur="3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3000"/>
                            </p:stCondLst>
                            <p:childTnLst>
                              <p:par>
                                <p:cTn id="10" presetID="18" presetClass="entr" presetSubtype="12"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strips(downLeft)">
                                      <p:cBhvr>
                                        <p:cTn id="12" dur="2000"/>
                                        <p:tgtEl>
                                          <p:spTgt spid="3">
                                            <p:bg/>
                                          </p:spTgt>
                                        </p:tgtEl>
                                      </p:cBhvr>
                                    </p:animEffect>
                                  </p:childTnLst>
                                </p:cTn>
                              </p:par>
                            </p:childTnLst>
                          </p:cTn>
                        </p:par>
                        <p:par>
                          <p:cTn id="13" fill="hold">
                            <p:stCondLst>
                              <p:cond delay="5000"/>
                            </p:stCondLst>
                            <p:childTnLst>
                              <p:par>
                                <p:cTn id="14" presetID="18" presetClass="entr" presetSubtype="12"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strips(downLeft)">
                                      <p:cBhvr>
                                        <p:cTn id="16" dur="2000"/>
                                        <p:tgtEl>
                                          <p:spTgt spid="3">
                                            <p:txEl>
                                              <p:pRg st="0" end="0"/>
                                            </p:txEl>
                                          </p:spTgt>
                                        </p:tgtEl>
                                      </p:cBhvr>
                                    </p:animEffect>
                                  </p:childTnLst>
                                </p:cTn>
                              </p:par>
                            </p:childTnLst>
                          </p:cTn>
                        </p:par>
                        <p:par>
                          <p:cTn id="17" fill="hold">
                            <p:stCondLst>
                              <p:cond delay="7000"/>
                            </p:stCondLst>
                            <p:childTnLst>
                              <p:par>
                                <p:cTn id="18" presetID="18" presetClass="entr" presetSubtype="12"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strips(downLeft)">
                                      <p:cBhvr>
                                        <p:cTn id="20" dur="2000"/>
                                        <p:tgtEl>
                                          <p:spTgt spid="3">
                                            <p:txEl>
                                              <p:pRg st="1" end="1"/>
                                            </p:txEl>
                                          </p:spTgt>
                                        </p:tgtEl>
                                      </p:cBhvr>
                                    </p:animEffect>
                                  </p:childTnLst>
                                </p:cTn>
                              </p:par>
                            </p:childTnLst>
                          </p:cTn>
                        </p:par>
                        <p:par>
                          <p:cTn id="21" fill="hold">
                            <p:stCondLst>
                              <p:cond delay="9000"/>
                            </p:stCondLst>
                            <p:childTnLst>
                              <p:par>
                                <p:cTn id="22" presetID="18" presetClass="entr" presetSubtype="12"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strips(downLeft)">
                                      <p:cBhvr>
                                        <p:cTn id="24" dur="2000"/>
                                        <p:tgtEl>
                                          <p:spTgt spid="3">
                                            <p:txEl>
                                              <p:pRg st="2" end="2"/>
                                            </p:txEl>
                                          </p:spTgt>
                                        </p:tgtEl>
                                      </p:cBhvr>
                                    </p:animEffect>
                                  </p:childTnLst>
                                </p:cTn>
                              </p:par>
                            </p:childTnLst>
                          </p:cTn>
                        </p:par>
                        <p:par>
                          <p:cTn id="25" fill="hold">
                            <p:stCondLst>
                              <p:cond delay="11000"/>
                            </p:stCondLst>
                            <p:childTnLst>
                              <p:par>
                                <p:cTn id="26" presetID="18" presetClass="entr" presetSubtype="12"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strips(downLeft)">
                                      <p:cBhvr>
                                        <p:cTn id="28" dur="2000"/>
                                        <p:tgtEl>
                                          <p:spTgt spid="3">
                                            <p:txEl>
                                              <p:pRg st="3" end="3"/>
                                            </p:txEl>
                                          </p:spTgt>
                                        </p:tgtEl>
                                      </p:cBhvr>
                                    </p:animEffect>
                                  </p:childTnLst>
                                </p:cTn>
                              </p:par>
                            </p:childTnLst>
                          </p:cTn>
                        </p:par>
                        <p:par>
                          <p:cTn id="29" fill="hold">
                            <p:stCondLst>
                              <p:cond delay="13000"/>
                            </p:stCondLst>
                            <p:childTnLst>
                              <p:par>
                                <p:cTn id="30" presetID="18" presetClass="entr" presetSubtype="12"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2000"/>
                                        <p:tgtEl>
                                          <p:spTgt spid="3">
                                            <p:txEl>
                                              <p:pRg st="4" end="4"/>
                                            </p:txEl>
                                          </p:spTgt>
                                        </p:tgtEl>
                                      </p:cBhvr>
                                    </p:animEffect>
                                  </p:childTnLst>
                                </p:cTn>
                              </p:par>
                            </p:childTnLst>
                          </p:cTn>
                        </p:par>
                        <p:par>
                          <p:cTn id="33" fill="hold">
                            <p:stCondLst>
                              <p:cond delay="15000"/>
                            </p:stCondLst>
                            <p:childTnLst>
                              <p:par>
                                <p:cTn id="34" presetID="18" presetClass="entr" presetSubtype="12"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strips(downLeft)">
                                      <p:cBhvr>
                                        <p:cTn id="36" dur="2000"/>
                                        <p:tgtEl>
                                          <p:spTgt spid="3">
                                            <p:txEl>
                                              <p:pRg st="5" end="5"/>
                                            </p:txEl>
                                          </p:spTgt>
                                        </p:tgtEl>
                                      </p:cBhvr>
                                    </p:animEffect>
                                  </p:childTnLst>
                                </p:cTn>
                              </p:par>
                            </p:childTnLst>
                          </p:cTn>
                        </p:par>
                        <p:par>
                          <p:cTn id="37" fill="hold">
                            <p:stCondLst>
                              <p:cond delay="17000"/>
                            </p:stCondLst>
                            <p:childTnLst>
                              <p:par>
                                <p:cTn id="38" presetID="18" presetClass="entr" presetSubtype="12" fill="hold" grpId="0" nodeType="after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strips(downLeft)">
                                      <p:cBhvr>
                                        <p:cTn id="4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
            <a:ext cx="9144000" cy="296842"/>
          </a:xfrm>
          <a:blipFill>
            <a:blip r:embed="rId4" cstate="print"/>
            <a:tile tx="0" ty="0" sx="100000" sy="100000" flip="none" algn="tl"/>
          </a:blipFill>
        </p:spPr>
        <p:txBody>
          <a:bodyPr>
            <a:noAutofit/>
          </a:bodyPr>
          <a:lstStyle/>
          <a:p>
            <a:r>
              <a:rPr lang="en-US" sz="2000" b="1" dirty="0" smtClean="0">
                <a:solidFill>
                  <a:schemeClr val="bg1"/>
                </a:solidFill>
              </a:rPr>
              <a:t>HUBUNGAN PERBURUHAN PANCASILA</a:t>
            </a:r>
            <a:endParaRPr lang="en-US" sz="2000" b="1" dirty="0">
              <a:solidFill>
                <a:schemeClr val="bg1"/>
              </a:solidFill>
            </a:endParaRPr>
          </a:p>
        </p:txBody>
      </p:sp>
      <p:sp>
        <p:nvSpPr>
          <p:cNvPr id="3" name="Content Placeholder 2"/>
          <p:cNvSpPr>
            <a:spLocks noGrp="1"/>
          </p:cNvSpPr>
          <p:nvPr>
            <p:ph idx="1"/>
          </p:nvPr>
        </p:nvSpPr>
        <p:spPr>
          <a:xfrm>
            <a:off x="0" y="285728"/>
            <a:ext cx="9144000" cy="6815680"/>
          </a:xfrm>
          <a:blipFill>
            <a:blip r:embed="rId4" cstate="print"/>
            <a:tile tx="0" ty="0" sx="100000" sy="100000" flip="none" algn="tl"/>
          </a:blipFill>
        </p:spPr>
        <p:txBody>
          <a:bodyPr>
            <a:normAutofit/>
          </a:bodyPr>
          <a:lstStyle/>
          <a:p>
            <a:r>
              <a:rPr lang="en-US" sz="2000" b="1" dirty="0" err="1" smtClean="0">
                <a:solidFill>
                  <a:schemeClr val="bg1"/>
                </a:solidFill>
                <a:latin typeface="Arial" pitchFamily="34" charset="0"/>
                <a:cs typeface="Arial" pitchFamily="34" charset="0"/>
              </a:rPr>
              <a:t>Hubungan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perburuhan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ini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terjadi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karena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antar</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buruh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satu</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pihak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manajemen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lahin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pihak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Saling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membutuhkan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pihak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manjemen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memerlukan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sumbangan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tenaga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karyawan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untuk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mencapai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tujuannya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a:t>
            </a:r>
            <a:r>
              <a:rPr lang="en-US" sz="2000" b="1" dirty="0" smtClean="0">
                <a:solidFill>
                  <a:schemeClr val="bg1"/>
                </a:solidFill>
                <a:latin typeface="Arial" pitchFamily="34" charset="0"/>
                <a:cs typeface="Arial" pitchFamily="34" charset="0"/>
              </a:rPr>
              <a:t> lain </a:t>
            </a:r>
            <a:r>
              <a:rPr lang="en-US" sz="2000" b="1" dirty="0" err="1" smtClean="0">
                <a:solidFill>
                  <a:schemeClr val="bg1"/>
                </a:solidFill>
                <a:latin typeface="Arial" pitchFamily="34" charset="0"/>
                <a:cs typeface="Arial" pitchFamily="34" charset="0"/>
              </a:rPr>
              <a:t>pihak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karyawan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memerlukan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pendapatan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untuk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dapat</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memberikan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kesejahteraan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kepada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keluarganya</a:t>
            </a:r>
            <a:r>
              <a:rPr lang="en-US" sz="2000" b="1" dirty="0" smtClean="0">
                <a:solidFill>
                  <a:schemeClr val="bg1"/>
                </a:solidFill>
                <a:latin typeface="Arial" pitchFamily="34" charset="0"/>
                <a:cs typeface="Arial" pitchFamily="34" charset="0"/>
              </a:rPr>
              <a:t>.</a:t>
            </a:r>
          </a:p>
          <a:p>
            <a:r>
              <a:rPr lang="en-US" sz="2000" b="1" dirty="0" err="1" smtClean="0">
                <a:solidFill>
                  <a:schemeClr val="bg1"/>
                </a:solidFill>
                <a:latin typeface="Arial" pitchFamily="34" charset="0"/>
                <a:cs typeface="Arial" pitchFamily="34" charset="0"/>
              </a:rPr>
              <a:t>Karyawan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adalah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manusia</a:t>
            </a:r>
            <a:r>
              <a:rPr lang="en-US" sz="2000" b="1" dirty="0" smtClean="0">
                <a:solidFill>
                  <a:schemeClr val="bg1"/>
                </a:solidFill>
                <a:latin typeface="Arial" pitchFamily="34" charset="0"/>
                <a:cs typeface="Arial" pitchFamily="34" charset="0"/>
              </a:rPr>
              <a:t>, yang </a:t>
            </a:r>
            <a:r>
              <a:rPr lang="en-US" sz="2000" b="1" dirty="0" err="1" smtClean="0">
                <a:solidFill>
                  <a:schemeClr val="bg1"/>
                </a:solidFill>
                <a:latin typeface="Arial" pitchFamily="34" charset="0"/>
                <a:cs typeface="Arial" pitchFamily="34" charset="0"/>
              </a:rPr>
              <a:t>hak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asasinya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harus</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dilindungi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oleh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karena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itu</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indonesia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diciptakan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satu</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bentuk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hubungan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antara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karyawan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manajemen</a:t>
            </a:r>
            <a:r>
              <a:rPr lang="en-US" sz="2000" b="1" dirty="0" smtClean="0">
                <a:solidFill>
                  <a:schemeClr val="bg1"/>
                </a:solidFill>
                <a:latin typeface="Arial" pitchFamily="34" charset="0"/>
                <a:cs typeface="Arial" pitchFamily="34" charset="0"/>
              </a:rPr>
              <a:t>, yang </a:t>
            </a:r>
            <a:r>
              <a:rPr lang="en-US" sz="2000" b="1" dirty="0" err="1" smtClean="0">
                <a:solidFill>
                  <a:schemeClr val="bg1"/>
                </a:solidFill>
                <a:latin typeface="Arial" pitchFamily="34" charset="0"/>
                <a:cs typeface="Arial" pitchFamily="34" charset="0"/>
              </a:rPr>
              <a:t>dikenal</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dengan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hubungan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perburuhan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Pancasila</a:t>
            </a:r>
            <a:r>
              <a:rPr lang="en-US" sz="2000" b="1" dirty="0" smtClean="0">
                <a:solidFill>
                  <a:schemeClr val="bg1"/>
                </a:solidFill>
                <a:latin typeface="Arial" pitchFamily="34" charset="0"/>
                <a:cs typeface="Arial" pitchFamily="34" charset="0"/>
              </a:rPr>
              <a:t>.</a:t>
            </a:r>
          </a:p>
          <a:p>
            <a:r>
              <a:rPr lang="en-US" sz="2000" b="1" dirty="0" err="1" smtClean="0">
                <a:solidFill>
                  <a:schemeClr val="bg1"/>
                </a:solidFill>
                <a:latin typeface="Arial" pitchFamily="34" charset="0"/>
                <a:cs typeface="Arial" pitchFamily="34" charset="0"/>
              </a:rPr>
              <a:t>Bilamana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terjadi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adanya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ketidak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sepakatan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antara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buruh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manajemen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buruh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mempunyai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senjata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yg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dapat</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digunakan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untuk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menekan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pembicaraan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antara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mereka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yaitu</a:t>
            </a:r>
            <a:r>
              <a:rPr lang="en-US" sz="2000" b="1" dirty="0" smtClean="0">
                <a:solidFill>
                  <a:schemeClr val="bg1"/>
                </a:solidFill>
                <a:latin typeface="Arial" pitchFamily="34" charset="0"/>
                <a:cs typeface="Arial" pitchFamily="34" charset="0"/>
              </a:rPr>
              <a:t> :</a:t>
            </a:r>
          </a:p>
          <a:p>
            <a:pPr marL="457200" indent="-457200">
              <a:buFont typeface="+mj-lt"/>
              <a:buAutoNum type="arabicParenR"/>
            </a:pPr>
            <a:r>
              <a:rPr lang="en-US" sz="2000" b="1" dirty="0" err="1" smtClean="0">
                <a:solidFill>
                  <a:schemeClr val="bg1"/>
                </a:solidFill>
                <a:latin typeface="Arial" pitchFamily="34" charset="0"/>
                <a:cs typeface="Arial" pitchFamily="34" charset="0"/>
              </a:rPr>
              <a:t>Baikot</a:t>
            </a:r>
            <a:r>
              <a:rPr lang="en-US" sz="2000" b="1" dirty="0" smtClean="0">
                <a:solidFill>
                  <a:schemeClr val="bg1"/>
                </a:solidFill>
                <a:latin typeface="Arial" pitchFamily="34" charset="0"/>
                <a:cs typeface="Arial" pitchFamily="34" charset="0"/>
              </a:rPr>
              <a:t> : ( </a:t>
            </a:r>
            <a:r>
              <a:rPr lang="en-US" sz="2000" b="1" dirty="0" err="1" smtClean="0">
                <a:solidFill>
                  <a:schemeClr val="bg1"/>
                </a:solidFill>
                <a:latin typeface="Arial" pitchFamily="34" charset="0"/>
                <a:cs typeface="Arial" pitchFamily="34" charset="0"/>
              </a:rPr>
              <a:t>menolak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pembelian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barang-barang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hasil</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produksi</a:t>
            </a:r>
            <a:r>
              <a:rPr lang="en-US" sz="2000" b="1" dirty="0" smtClean="0">
                <a:solidFill>
                  <a:schemeClr val="bg1"/>
                </a:solidFill>
                <a:latin typeface="Arial" pitchFamily="34" charset="0"/>
                <a:cs typeface="Arial" pitchFamily="34" charset="0"/>
              </a:rPr>
              <a:t>)</a:t>
            </a:r>
          </a:p>
          <a:p>
            <a:pPr marL="457200" indent="-457200">
              <a:buFont typeface="+mj-lt"/>
              <a:buAutoNum type="arabicParenR"/>
            </a:pPr>
            <a:r>
              <a:rPr lang="en-US" sz="2000" b="1" dirty="0" err="1" smtClean="0">
                <a:solidFill>
                  <a:schemeClr val="bg1"/>
                </a:solidFill>
                <a:latin typeface="Arial" pitchFamily="34" charset="0"/>
                <a:cs typeface="Arial" pitchFamily="34" charset="0"/>
              </a:rPr>
              <a:t>Pemogokan</a:t>
            </a:r>
            <a:r>
              <a:rPr lang="en-US" sz="2000" b="1" dirty="0" smtClean="0">
                <a:solidFill>
                  <a:schemeClr val="bg1"/>
                </a:solidFill>
                <a:latin typeface="Arial" pitchFamily="34" charset="0"/>
                <a:cs typeface="Arial" pitchFamily="34" charset="0"/>
              </a:rPr>
              <a:t> : ( </a:t>
            </a:r>
            <a:r>
              <a:rPr lang="en-US" sz="2000" b="1" dirty="0" err="1" smtClean="0">
                <a:solidFill>
                  <a:schemeClr val="bg1"/>
                </a:solidFill>
                <a:latin typeface="Arial" pitchFamily="34" charset="0"/>
                <a:cs typeface="Arial" pitchFamily="34" charset="0"/>
              </a:rPr>
              <a:t>Berhenti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bekerja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dalam</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waktu</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singkat</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atau</a:t>
            </a:r>
            <a:r>
              <a:rPr lang="en-US" sz="2000" b="1" dirty="0" smtClean="0">
                <a:solidFill>
                  <a:schemeClr val="bg1"/>
                </a:solidFill>
                <a:latin typeface="Arial" pitchFamily="34" charset="0"/>
                <a:cs typeface="Arial" pitchFamily="34" charset="0"/>
              </a:rPr>
              <a:t> lama)</a:t>
            </a:r>
          </a:p>
          <a:p>
            <a:pPr marL="457200" indent="-457200">
              <a:buFont typeface="+mj-lt"/>
              <a:buAutoNum type="arabicParenR"/>
            </a:pPr>
            <a:r>
              <a:rPr lang="en-US" sz="2000" b="1" dirty="0" err="1" smtClean="0">
                <a:solidFill>
                  <a:schemeClr val="bg1"/>
                </a:solidFill>
                <a:latin typeface="Arial" pitchFamily="34" charset="0"/>
                <a:cs typeface="Arial" pitchFamily="34" charset="0"/>
              </a:rPr>
              <a:t>Penghasutan</a:t>
            </a:r>
            <a:r>
              <a:rPr lang="en-US" sz="2000" b="1" dirty="0" smtClean="0">
                <a:solidFill>
                  <a:schemeClr val="bg1"/>
                </a:solidFill>
                <a:latin typeface="Arial" pitchFamily="34" charset="0"/>
                <a:cs typeface="Arial" pitchFamily="34" charset="0"/>
              </a:rPr>
              <a:t> : (</a:t>
            </a:r>
            <a:r>
              <a:rPr lang="en-US" sz="2000" b="1" dirty="0" err="1" smtClean="0">
                <a:solidFill>
                  <a:schemeClr val="bg1"/>
                </a:solidFill>
                <a:latin typeface="Arial" pitchFamily="34" charset="0"/>
                <a:cs typeface="Arial" pitchFamily="34" charset="0"/>
              </a:rPr>
              <a:t>mencegah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orang</a:t>
            </a:r>
            <a:r>
              <a:rPr lang="en-US" sz="2000" b="1" dirty="0" smtClean="0">
                <a:solidFill>
                  <a:schemeClr val="bg1"/>
                </a:solidFill>
                <a:latin typeface="Arial" pitchFamily="34" charset="0"/>
                <a:cs typeface="Arial" pitchFamily="34" charset="0"/>
              </a:rPr>
              <a:t> lain </a:t>
            </a:r>
            <a:r>
              <a:rPr lang="en-US" sz="2000" b="1" dirty="0" err="1" smtClean="0">
                <a:solidFill>
                  <a:schemeClr val="bg1"/>
                </a:solidFill>
                <a:latin typeface="Arial" pitchFamily="34" charset="0"/>
                <a:cs typeface="Arial" pitchFamily="34" charset="0"/>
              </a:rPr>
              <a:t>menjalankan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tugas</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atau</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mengajak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untuk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ikut</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mogok</a:t>
            </a:r>
            <a:r>
              <a:rPr lang="en-US" sz="2000" b="1" dirty="0" smtClean="0">
                <a:solidFill>
                  <a:schemeClr val="bg1"/>
                </a:solidFill>
                <a:latin typeface="Arial" pitchFamily="34" charset="0"/>
                <a:cs typeface="Arial" pitchFamily="34" charset="0"/>
              </a:rPr>
              <a:t>) </a:t>
            </a:r>
          </a:p>
          <a:p>
            <a:pPr marL="457200" indent="-457200">
              <a:buFont typeface="+mj-lt"/>
              <a:buAutoNum type="arabicParenR"/>
            </a:pPr>
            <a:r>
              <a:rPr lang="en-US" sz="2000" b="1" dirty="0" err="1" smtClean="0">
                <a:solidFill>
                  <a:schemeClr val="bg1"/>
                </a:solidFill>
                <a:latin typeface="Arial" pitchFamily="34" charset="0"/>
                <a:cs typeface="Arial" pitchFamily="34" charset="0"/>
              </a:rPr>
              <a:t>Memperlambat</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kerja</a:t>
            </a:r>
            <a:r>
              <a:rPr lang="en-US" sz="2000" b="1" dirty="0" smtClean="0">
                <a:solidFill>
                  <a:schemeClr val="bg1"/>
                </a:solidFill>
                <a:latin typeface="Arial" pitchFamily="34" charset="0"/>
                <a:cs typeface="Arial" pitchFamily="34" charset="0"/>
              </a:rPr>
              <a:t> : (</a:t>
            </a:r>
            <a:r>
              <a:rPr lang="en-US" sz="2000" b="1" dirty="0" err="1" smtClean="0">
                <a:solidFill>
                  <a:schemeClr val="bg1"/>
                </a:solidFill>
                <a:latin typeface="Arial" pitchFamily="34" charset="0"/>
                <a:cs typeface="Arial" pitchFamily="34" charset="0"/>
              </a:rPr>
              <a:t>Dalam</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kenyataan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mereka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tetap</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bekerja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tetapi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cara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ini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dapat</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dianggap</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sebagai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pemogokan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pelan-pelan</a:t>
            </a:r>
            <a:r>
              <a:rPr lang="en-US" sz="2000" b="1" dirty="0" smtClean="0">
                <a:solidFill>
                  <a:schemeClr val="bg1"/>
                </a:solidFill>
                <a:latin typeface="Arial" pitchFamily="34" charset="0"/>
                <a:cs typeface="Arial" pitchFamily="34" charset="0"/>
              </a:rPr>
              <a:t>)</a:t>
            </a:r>
          </a:p>
          <a:p>
            <a:pPr>
              <a:buNone/>
            </a:pPr>
            <a:r>
              <a:rPr lang="en-US" sz="2000" b="1" dirty="0" smtClean="0">
                <a:solidFill>
                  <a:schemeClr val="bg1"/>
                </a:solidFill>
                <a:latin typeface="Arial" pitchFamily="34" charset="0"/>
                <a:cs typeface="Arial" pitchFamily="34" charset="0"/>
              </a:rPr>
              <a:t> </a:t>
            </a:r>
            <a:endParaRPr lang="en-US" sz="2000" b="1" dirty="0">
              <a:solidFill>
                <a:schemeClr val="bg1"/>
              </a:solidFill>
              <a:latin typeface="Arial" pitchFamily="34" charset="0"/>
              <a:cs typeface="Arial" pitchFamily="34" charset="0"/>
            </a:endParaRPr>
          </a:p>
        </p:txBody>
      </p:sp>
    </p:spTree>
  </p:cSld>
  <p:clrMapOvr>
    <a:masterClrMapping/>
  </p:clrMapOvr>
  <p:transition spd="med">
    <p:pull dir="r"/>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strips(downLeft)">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strips(downLeft)">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strips(downLeft)">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strips(downLeft)">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strips(downLeft)">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strips(downLeft)">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strips(downLeft)">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strips(downLeft)">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12"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strips(downLeft)">
                                      <p:cBhvr>
                                        <p:cTn id="52" dur="500"/>
                                        <p:tgtEl>
                                          <p:spTgt spid="3">
                                            <p:txEl>
                                              <p:pRg st="7" end="7"/>
                                            </p:txEl>
                                          </p:spTgt>
                                        </p:tgtEl>
                                      </p:cBhvr>
                                    </p:animEffect>
                                  </p:childTnLst>
                                </p:cTn>
                              </p:par>
                            </p:childTnLst>
                          </p:cTn>
                        </p:par>
                        <p:par>
                          <p:cTn id="53" fill="hold">
                            <p:stCondLst>
                              <p:cond delay="500"/>
                            </p:stCondLst>
                            <p:childTnLst>
                              <p:par>
                                <p:cTn id="54" presetID="2" presetClass="entr" presetSubtype="12" fill="hold" grpId="1" nodeType="afterEffect">
                                  <p:stCondLst>
                                    <p:cond delay="0"/>
                                  </p:stCondLst>
                                  <p:childTnLst>
                                    <p:set>
                                      <p:cBhvr>
                                        <p:cTn id="55" dur="1" fill="hold">
                                          <p:stCondLst>
                                            <p:cond delay="0"/>
                                          </p:stCondLst>
                                        </p:cTn>
                                        <p:tgtEl>
                                          <p:spTgt spid="3">
                                            <p:bg/>
                                          </p:spTgt>
                                        </p:tgtEl>
                                        <p:attrNameLst>
                                          <p:attrName>style.visibility</p:attrName>
                                        </p:attrNameLst>
                                      </p:cBhvr>
                                      <p:to>
                                        <p:strVal val="visible"/>
                                      </p:to>
                                    </p:set>
                                    <p:anim calcmode="lin" valueType="num">
                                      <p:cBhvr additive="base">
                                        <p:cTn id="56" dur="2000" fill="hold"/>
                                        <p:tgtEl>
                                          <p:spTgt spid="3">
                                            <p:bg/>
                                          </p:spTgt>
                                        </p:tgtEl>
                                        <p:attrNameLst>
                                          <p:attrName>ppt_x</p:attrName>
                                        </p:attrNameLst>
                                      </p:cBhvr>
                                      <p:tavLst>
                                        <p:tav tm="0">
                                          <p:val>
                                            <p:strVal val="0-#ppt_w/2"/>
                                          </p:val>
                                        </p:tav>
                                        <p:tav tm="100000">
                                          <p:val>
                                            <p:strVal val="#ppt_x"/>
                                          </p:val>
                                        </p:tav>
                                      </p:tavLst>
                                    </p:anim>
                                    <p:anim calcmode="lin" valueType="num">
                                      <p:cBhvr additive="base">
                                        <p:cTn id="57" dur="2000" fill="hold"/>
                                        <p:tgtEl>
                                          <p:spTgt spid="3">
                                            <p:bg/>
                                          </p:spTgt>
                                        </p:tgtEl>
                                        <p:attrNameLst>
                                          <p:attrName>ppt_y</p:attrName>
                                        </p:attrNameLst>
                                      </p:cBhvr>
                                      <p:tavLst>
                                        <p:tav tm="0">
                                          <p:val>
                                            <p:strVal val="1+#ppt_h/2"/>
                                          </p:val>
                                        </p:tav>
                                        <p:tav tm="100000">
                                          <p:val>
                                            <p:strVal val="#ppt_y"/>
                                          </p:val>
                                        </p:tav>
                                      </p:tavLst>
                                    </p:anim>
                                  </p:childTnLst>
                                </p:cTn>
                              </p:par>
                            </p:childTnLst>
                          </p:cTn>
                        </p:par>
                        <p:par>
                          <p:cTn id="58" fill="hold">
                            <p:stCondLst>
                              <p:cond delay="2500"/>
                            </p:stCondLst>
                            <p:childTnLst>
                              <p:par>
                                <p:cTn id="59" presetID="2" presetClass="entr" presetSubtype="12" fill="hold" grpId="1" nodeType="afterEffect">
                                  <p:stCondLst>
                                    <p:cond delay="0"/>
                                  </p:stCondLst>
                                  <p:childTnLst>
                                    <p:set>
                                      <p:cBhvr>
                                        <p:cTn id="60" dur="1" fill="hold">
                                          <p:stCondLst>
                                            <p:cond delay="0"/>
                                          </p:stCondLst>
                                        </p:cTn>
                                        <p:tgtEl>
                                          <p:spTgt spid="3">
                                            <p:txEl>
                                              <p:pRg st="0" end="0"/>
                                            </p:txEl>
                                          </p:spTgt>
                                        </p:tgtEl>
                                        <p:attrNameLst>
                                          <p:attrName>style.visibility</p:attrName>
                                        </p:attrNameLst>
                                      </p:cBhvr>
                                      <p:to>
                                        <p:strVal val="visible"/>
                                      </p:to>
                                    </p:set>
                                    <p:anim calcmode="lin" valueType="num">
                                      <p:cBhvr additive="base">
                                        <p:cTn id="61"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62"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63" fill="hold">
                            <p:stCondLst>
                              <p:cond delay="4500"/>
                            </p:stCondLst>
                            <p:childTnLst>
                              <p:par>
                                <p:cTn id="64" presetID="2" presetClass="entr" presetSubtype="12" fill="hold" grpId="1" nodeType="afterEffect">
                                  <p:stCondLst>
                                    <p:cond delay="0"/>
                                  </p:stCondLst>
                                  <p:childTnLst>
                                    <p:set>
                                      <p:cBhvr>
                                        <p:cTn id="65" dur="1" fill="hold">
                                          <p:stCondLst>
                                            <p:cond delay="0"/>
                                          </p:stCondLst>
                                        </p:cTn>
                                        <p:tgtEl>
                                          <p:spTgt spid="3">
                                            <p:txEl>
                                              <p:pRg st="1" end="1"/>
                                            </p:txEl>
                                          </p:spTgt>
                                        </p:tgtEl>
                                        <p:attrNameLst>
                                          <p:attrName>style.visibility</p:attrName>
                                        </p:attrNameLst>
                                      </p:cBhvr>
                                      <p:to>
                                        <p:strVal val="visible"/>
                                      </p:to>
                                    </p:set>
                                    <p:anim calcmode="lin" valueType="num">
                                      <p:cBhvr additive="base">
                                        <p:cTn id="66"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67"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68" fill="hold">
                            <p:stCondLst>
                              <p:cond delay="6500"/>
                            </p:stCondLst>
                            <p:childTnLst>
                              <p:par>
                                <p:cTn id="69" presetID="2" presetClass="entr" presetSubtype="12" fill="hold" grpId="1" nodeType="afterEffect">
                                  <p:stCondLst>
                                    <p:cond delay="0"/>
                                  </p:stCondLst>
                                  <p:childTnLst>
                                    <p:set>
                                      <p:cBhvr>
                                        <p:cTn id="70" dur="1" fill="hold">
                                          <p:stCondLst>
                                            <p:cond delay="0"/>
                                          </p:stCondLst>
                                        </p:cTn>
                                        <p:tgtEl>
                                          <p:spTgt spid="3">
                                            <p:txEl>
                                              <p:pRg st="2" end="2"/>
                                            </p:txEl>
                                          </p:spTgt>
                                        </p:tgtEl>
                                        <p:attrNameLst>
                                          <p:attrName>style.visibility</p:attrName>
                                        </p:attrNameLst>
                                      </p:cBhvr>
                                      <p:to>
                                        <p:strVal val="visible"/>
                                      </p:to>
                                    </p:set>
                                    <p:anim calcmode="lin" valueType="num">
                                      <p:cBhvr additive="base">
                                        <p:cTn id="71"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72"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73" fill="hold">
                            <p:stCondLst>
                              <p:cond delay="8500"/>
                            </p:stCondLst>
                            <p:childTnLst>
                              <p:par>
                                <p:cTn id="74" presetID="2" presetClass="entr" presetSubtype="12" fill="hold" grpId="1" nodeType="afterEffect">
                                  <p:stCondLst>
                                    <p:cond delay="0"/>
                                  </p:stCondLst>
                                  <p:childTnLst>
                                    <p:set>
                                      <p:cBhvr>
                                        <p:cTn id="75" dur="1" fill="hold">
                                          <p:stCondLst>
                                            <p:cond delay="0"/>
                                          </p:stCondLst>
                                        </p:cTn>
                                        <p:tgtEl>
                                          <p:spTgt spid="3">
                                            <p:txEl>
                                              <p:pRg st="3" end="3"/>
                                            </p:txEl>
                                          </p:spTgt>
                                        </p:tgtEl>
                                        <p:attrNameLst>
                                          <p:attrName>style.visibility</p:attrName>
                                        </p:attrNameLst>
                                      </p:cBhvr>
                                      <p:to>
                                        <p:strVal val="visible"/>
                                      </p:to>
                                    </p:set>
                                    <p:anim calcmode="lin" valueType="num">
                                      <p:cBhvr additive="base">
                                        <p:cTn id="76"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77"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78" fill="hold">
                            <p:stCondLst>
                              <p:cond delay="10500"/>
                            </p:stCondLst>
                            <p:childTnLst>
                              <p:par>
                                <p:cTn id="79" presetID="2" presetClass="entr" presetSubtype="12" fill="hold" grpId="1" nodeType="afterEffect">
                                  <p:stCondLst>
                                    <p:cond delay="0"/>
                                  </p:stCondLst>
                                  <p:childTnLst>
                                    <p:set>
                                      <p:cBhvr>
                                        <p:cTn id="80" dur="1" fill="hold">
                                          <p:stCondLst>
                                            <p:cond delay="0"/>
                                          </p:stCondLst>
                                        </p:cTn>
                                        <p:tgtEl>
                                          <p:spTgt spid="3">
                                            <p:txEl>
                                              <p:pRg st="4" end="4"/>
                                            </p:txEl>
                                          </p:spTgt>
                                        </p:tgtEl>
                                        <p:attrNameLst>
                                          <p:attrName>style.visibility</p:attrName>
                                        </p:attrNameLst>
                                      </p:cBhvr>
                                      <p:to>
                                        <p:strVal val="visible"/>
                                      </p:to>
                                    </p:set>
                                    <p:anim calcmode="lin" valueType="num">
                                      <p:cBhvr additive="base">
                                        <p:cTn id="81"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83" fill="hold">
                            <p:stCondLst>
                              <p:cond delay="12500"/>
                            </p:stCondLst>
                            <p:childTnLst>
                              <p:par>
                                <p:cTn id="84" presetID="2" presetClass="entr" presetSubtype="12" fill="hold" grpId="1" nodeType="afterEffect">
                                  <p:stCondLst>
                                    <p:cond delay="0"/>
                                  </p:stCondLst>
                                  <p:childTnLst>
                                    <p:set>
                                      <p:cBhvr>
                                        <p:cTn id="85" dur="1" fill="hold">
                                          <p:stCondLst>
                                            <p:cond delay="0"/>
                                          </p:stCondLst>
                                        </p:cTn>
                                        <p:tgtEl>
                                          <p:spTgt spid="3">
                                            <p:txEl>
                                              <p:pRg st="5" end="5"/>
                                            </p:txEl>
                                          </p:spTgt>
                                        </p:tgtEl>
                                        <p:attrNameLst>
                                          <p:attrName>style.visibility</p:attrName>
                                        </p:attrNameLst>
                                      </p:cBhvr>
                                      <p:to>
                                        <p:strVal val="visible"/>
                                      </p:to>
                                    </p:set>
                                    <p:anim calcmode="lin" valueType="num">
                                      <p:cBhvr additive="base">
                                        <p:cTn id="86"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7"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88" fill="hold">
                            <p:stCondLst>
                              <p:cond delay="14500"/>
                            </p:stCondLst>
                            <p:childTnLst>
                              <p:par>
                                <p:cTn id="89" presetID="2" presetClass="entr" presetSubtype="12" fill="hold" grpId="1" nodeType="afterEffect">
                                  <p:stCondLst>
                                    <p:cond delay="0"/>
                                  </p:stCondLst>
                                  <p:childTnLst>
                                    <p:set>
                                      <p:cBhvr>
                                        <p:cTn id="90" dur="1" fill="hold">
                                          <p:stCondLst>
                                            <p:cond delay="0"/>
                                          </p:stCondLst>
                                        </p:cTn>
                                        <p:tgtEl>
                                          <p:spTgt spid="3">
                                            <p:txEl>
                                              <p:pRg st="6" end="6"/>
                                            </p:txEl>
                                          </p:spTgt>
                                        </p:tgtEl>
                                        <p:attrNameLst>
                                          <p:attrName>style.visibility</p:attrName>
                                        </p:attrNameLst>
                                      </p:cBhvr>
                                      <p:to>
                                        <p:strVal val="visible"/>
                                      </p:to>
                                    </p:set>
                                    <p:anim calcmode="lin" valueType="num">
                                      <p:cBhvr additive="base">
                                        <p:cTn id="91"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92"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93" fill="hold">
                            <p:stCondLst>
                              <p:cond delay="16500"/>
                            </p:stCondLst>
                            <p:childTnLst>
                              <p:par>
                                <p:cTn id="94" presetID="2" presetClass="entr" presetSubtype="12" fill="hold" grpId="1" nodeType="afterEffect">
                                  <p:stCondLst>
                                    <p:cond delay="0"/>
                                  </p:stCondLst>
                                  <p:childTnLst>
                                    <p:set>
                                      <p:cBhvr>
                                        <p:cTn id="95" dur="1" fill="hold">
                                          <p:stCondLst>
                                            <p:cond delay="0"/>
                                          </p:stCondLst>
                                        </p:cTn>
                                        <p:tgtEl>
                                          <p:spTgt spid="3">
                                            <p:txEl>
                                              <p:pRg st="7" end="7"/>
                                            </p:txEl>
                                          </p:spTgt>
                                        </p:tgtEl>
                                        <p:attrNameLst>
                                          <p:attrName>style.visibility</p:attrName>
                                        </p:attrNameLst>
                                      </p:cBhvr>
                                      <p:to>
                                        <p:strVal val="visible"/>
                                      </p:to>
                                    </p:set>
                                    <p:anim calcmode="lin" valueType="num">
                                      <p:cBhvr additive="base">
                                        <p:cTn id="96"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97"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98" fill="hold">
                            <p:stCondLst>
                              <p:cond delay="18500"/>
                            </p:stCondLst>
                            <p:childTnLst>
                              <p:par>
                                <p:cTn id="99" presetID="2" presetClass="entr" presetSubtype="4" fill="hold" grpId="2" nodeType="afterEffect">
                                  <p:stCondLst>
                                    <p:cond delay="0"/>
                                  </p:stCondLst>
                                  <p:childTnLst>
                                    <p:set>
                                      <p:cBhvr>
                                        <p:cTn id="100" dur="1" fill="hold">
                                          <p:stCondLst>
                                            <p:cond delay="0"/>
                                          </p:stCondLst>
                                        </p:cTn>
                                        <p:tgtEl>
                                          <p:spTgt spid="3">
                                            <p:bg/>
                                          </p:spTgt>
                                        </p:tgtEl>
                                        <p:attrNameLst>
                                          <p:attrName>style.visibility</p:attrName>
                                        </p:attrNameLst>
                                      </p:cBhvr>
                                      <p:to>
                                        <p:strVal val="visible"/>
                                      </p:to>
                                    </p:set>
                                    <p:anim calcmode="lin" valueType="num">
                                      <p:cBhvr additive="base">
                                        <p:cTn id="101"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02" dur="2000" fill="hold"/>
                                        <p:tgtEl>
                                          <p:spTgt spid="3">
                                            <p:bg/>
                                          </p:spTgt>
                                        </p:tgtEl>
                                        <p:attrNameLst>
                                          <p:attrName>ppt_y</p:attrName>
                                        </p:attrNameLst>
                                      </p:cBhvr>
                                      <p:tavLst>
                                        <p:tav tm="0">
                                          <p:val>
                                            <p:strVal val="1+#ppt_h/2"/>
                                          </p:val>
                                        </p:tav>
                                        <p:tav tm="100000">
                                          <p:val>
                                            <p:strVal val="#ppt_y"/>
                                          </p:val>
                                        </p:tav>
                                      </p:tavLst>
                                    </p:anim>
                                  </p:childTnLst>
                                </p:cTn>
                              </p:par>
                            </p:childTnLst>
                          </p:cTn>
                        </p:par>
                        <p:par>
                          <p:cTn id="103" fill="hold">
                            <p:stCondLst>
                              <p:cond delay="20500"/>
                            </p:stCondLst>
                            <p:childTnLst>
                              <p:par>
                                <p:cTn id="104" presetID="2" presetClass="entr" presetSubtype="4" fill="hold" grpId="2" nodeType="afterEffect">
                                  <p:stCondLst>
                                    <p:cond delay="0"/>
                                  </p:stCondLst>
                                  <p:childTnLst>
                                    <p:set>
                                      <p:cBhvr>
                                        <p:cTn id="105" dur="1" fill="hold">
                                          <p:stCondLst>
                                            <p:cond delay="0"/>
                                          </p:stCondLst>
                                        </p:cTn>
                                        <p:tgtEl>
                                          <p:spTgt spid="3">
                                            <p:txEl>
                                              <p:pRg st="0" end="0"/>
                                            </p:txEl>
                                          </p:spTgt>
                                        </p:tgtEl>
                                        <p:attrNameLst>
                                          <p:attrName>style.visibility</p:attrName>
                                        </p:attrNameLst>
                                      </p:cBhvr>
                                      <p:to>
                                        <p:strVal val="visible"/>
                                      </p:to>
                                    </p:set>
                                    <p:anim calcmode="lin" valueType="num">
                                      <p:cBhvr additive="base">
                                        <p:cTn id="106"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07"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08" fill="hold">
                            <p:stCondLst>
                              <p:cond delay="22500"/>
                            </p:stCondLst>
                            <p:childTnLst>
                              <p:par>
                                <p:cTn id="109" presetID="2" presetClass="entr" presetSubtype="4" fill="hold" grpId="2" nodeType="afterEffect">
                                  <p:stCondLst>
                                    <p:cond delay="0"/>
                                  </p:stCondLst>
                                  <p:childTnLst>
                                    <p:set>
                                      <p:cBhvr>
                                        <p:cTn id="110" dur="1" fill="hold">
                                          <p:stCondLst>
                                            <p:cond delay="0"/>
                                          </p:stCondLst>
                                        </p:cTn>
                                        <p:tgtEl>
                                          <p:spTgt spid="3">
                                            <p:txEl>
                                              <p:pRg st="1" end="1"/>
                                            </p:txEl>
                                          </p:spTgt>
                                        </p:tgtEl>
                                        <p:attrNameLst>
                                          <p:attrName>style.visibility</p:attrName>
                                        </p:attrNameLst>
                                      </p:cBhvr>
                                      <p:to>
                                        <p:strVal val="visible"/>
                                      </p:to>
                                    </p:set>
                                    <p:anim calcmode="lin" valueType="num">
                                      <p:cBhvr additive="base">
                                        <p:cTn id="111"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12"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13" fill="hold">
                            <p:stCondLst>
                              <p:cond delay="24500"/>
                            </p:stCondLst>
                            <p:childTnLst>
                              <p:par>
                                <p:cTn id="114" presetID="2" presetClass="entr" presetSubtype="4" fill="hold" grpId="2" nodeType="afterEffect">
                                  <p:stCondLst>
                                    <p:cond delay="0"/>
                                  </p:stCondLst>
                                  <p:childTnLst>
                                    <p:set>
                                      <p:cBhvr>
                                        <p:cTn id="115" dur="1" fill="hold">
                                          <p:stCondLst>
                                            <p:cond delay="0"/>
                                          </p:stCondLst>
                                        </p:cTn>
                                        <p:tgtEl>
                                          <p:spTgt spid="3">
                                            <p:txEl>
                                              <p:pRg st="2" end="2"/>
                                            </p:txEl>
                                          </p:spTgt>
                                        </p:tgtEl>
                                        <p:attrNameLst>
                                          <p:attrName>style.visibility</p:attrName>
                                        </p:attrNameLst>
                                      </p:cBhvr>
                                      <p:to>
                                        <p:strVal val="visible"/>
                                      </p:to>
                                    </p:set>
                                    <p:anim calcmode="lin" valueType="num">
                                      <p:cBhvr additive="base">
                                        <p:cTn id="11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1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18" fill="hold">
                            <p:stCondLst>
                              <p:cond delay="26500"/>
                            </p:stCondLst>
                            <p:childTnLst>
                              <p:par>
                                <p:cTn id="119" presetID="2" presetClass="entr" presetSubtype="4" fill="hold" grpId="2" nodeType="afterEffect">
                                  <p:stCondLst>
                                    <p:cond delay="0"/>
                                  </p:stCondLst>
                                  <p:childTnLst>
                                    <p:set>
                                      <p:cBhvr>
                                        <p:cTn id="120" dur="1" fill="hold">
                                          <p:stCondLst>
                                            <p:cond delay="0"/>
                                          </p:stCondLst>
                                        </p:cTn>
                                        <p:tgtEl>
                                          <p:spTgt spid="3">
                                            <p:txEl>
                                              <p:pRg st="3" end="3"/>
                                            </p:txEl>
                                          </p:spTgt>
                                        </p:tgtEl>
                                        <p:attrNameLst>
                                          <p:attrName>style.visibility</p:attrName>
                                        </p:attrNameLst>
                                      </p:cBhvr>
                                      <p:to>
                                        <p:strVal val="visible"/>
                                      </p:to>
                                    </p:set>
                                    <p:anim calcmode="lin" valueType="num">
                                      <p:cBhvr additive="base">
                                        <p:cTn id="121"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2"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23" fill="hold">
                            <p:stCondLst>
                              <p:cond delay="28500"/>
                            </p:stCondLst>
                            <p:childTnLst>
                              <p:par>
                                <p:cTn id="124" presetID="2" presetClass="entr" presetSubtype="4" fill="hold" grpId="2" nodeType="afterEffect">
                                  <p:stCondLst>
                                    <p:cond delay="0"/>
                                  </p:stCondLst>
                                  <p:childTnLst>
                                    <p:set>
                                      <p:cBhvr>
                                        <p:cTn id="125" dur="1" fill="hold">
                                          <p:stCondLst>
                                            <p:cond delay="0"/>
                                          </p:stCondLst>
                                        </p:cTn>
                                        <p:tgtEl>
                                          <p:spTgt spid="3">
                                            <p:txEl>
                                              <p:pRg st="4" end="4"/>
                                            </p:txEl>
                                          </p:spTgt>
                                        </p:tgtEl>
                                        <p:attrNameLst>
                                          <p:attrName>style.visibility</p:attrName>
                                        </p:attrNameLst>
                                      </p:cBhvr>
                                      <p:to>
                                        <p:strVal val="visible"/>
                                      </p:to>
                                    </p:set>
                                    <p:anim calcmode="lin" valueType="num">
                                      <p:cBhvr additive="base">
                                        <p:cTn id="126"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7"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28" fill="hold">
                            <p:stCondLst>
                              <p:cond delay="30500"/>
                            </p:stCondLst>
                            <p:childTnLst>
                              <p:par>
                                <p:cTn id="129" presetID="2" presetClass="entr" presetSubtype="4" fill="hold" grpId="2" nodeType="afterEffect">
                                  <p:stCondLst>
                                    <p:cond delay="0"/>
                                  </p:stCondLst>
                                  <p:childTnLst>
                                    <p:set>
                                      <p:cBhvr>
                                        <p:cTn id="130" dur="1" fill="hold">
                                          <p:stCondLst>
                                            <p:cond delay="0"/>
                                          </p:stCondLst>
                                        </p:cTn>
                                        <p:tgtEl>
                                          <p:spTgt spid="3">
                                            <p:txEl>
                                              <p:pRg st="5" end="5"/>
                                            </p:txEl>
                                          </p:spTgt>
                                        </p:tgtEl>
                                        <p:attrNameLst>
                                          <p:attrName>style.visibility</p:attrName>
                                        </p:attrNameLst>
                                      </p:cBhvr>
                                      <p:to>
                                        <p:strVal val="visible"/>
                                      </p:to>
                                    </p:set>
                                    <p:anim calcmode="lin" valueType="num">
                                      <p:cBhvr additive="base">
                                        <p:cTn id="131"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32"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133" fill="hold">
                            <p:stCondLst>
                              <p:cond delay="32500"/>
                            </p:stCondLst>
                            <p:childTnLst>
                              <p:par>
                                <p:cTn id="134" presetID="2" presetClass="entr" presetSubtype="4" fill="hold" grpId="2" nodeType="afterEffect">
                                  <p:stCondLst>
                                    <p:cond delay="0"/>
                                  </p:stCondLst>
                                  <p:childTnLst>
                                    <p:set>
                                      <p:cBhvr>
                                        <p:cTn id="135" dur="1" fill="hold">
                                          <p:stCondLst>
                                            <p:cond delay="0"/>
                                          </p:stCondLst>
                                        </p:cTn>
                                        <p:tgtEl>
                                          <p:spTgt spid="3">
                                            <p:txEl>
                                              <p:pRg st="6" end="6"/>
                                            </p:txEl>
                                          </p:spTgt>
                                        </p:tgtEl>
                                        <p:attrNameLst>
                                          <p:attrName>style.visibility</p:attrName>
                                        </p:attrNameLst>
                                      </p:cBhvr>
                                      <p:to>
                                        <p:strVal val="visible"/>
                                      </p:to>
                                    </p:set>
                                    <p:anim calcmode="lin" valueType="num">
                                      <p:cBhvr additive="base">
                                        <p:cTn id="136"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37"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138" fill="hold">
                            <p:stCondLst>
                              <p:cond delay="34500"/>
                            </p:stCondLst>
                            <p:childTnLst>
                              <p:par>
                                <p:cTn id="139" presetID="2" presetClass="entr" presetSubtype="4" fill="hold" grpId="2" nodeType="afterEffect">
                                  <p:stCondLst>
                                    <p:cond delay="0"/>
                                  </p:stCondLst>
                                  <p:childTnLst>
                                    <p:set>
                                      <p:cBhvr>
                                        <p:cTn id="140" dur="1" fill="hold">
                                          <p:stCondLst>
                                            <p:cond delay="0"/>
                                          </p:stCondLst>
                                        </p:cTn>
                                        <p:tgtEl>
                                          <p:spTgt spid="3">
                                            <p:txEl>
                                              <p:pRg st="7" end="7"/>
                                            </p:txEl>
                                          </p:spTgt>
                                        </p:tgtEl>
                                        <p:attrNameLst>
                                          <p:attrName>style.visibility</p:attrName>
                                        </p:attrNameLst>
                                      </p:cBhvr>
                                      <p:to>
                                        <p:strVal val="visible"/>
                                      </p:to>
                                    </p:set>
                                    <p:anim calcmode="lin" valueType="num">
                                      <p:cBhvr additive="base">
                                        <p:cTn id="141"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2"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3" grpId="1" build="p" animBg="1"/>
      <p:bldP spid="3" grpId="2"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1018</TotalTime>
  <Words>2134</Words>
  <Application>Microsoft Office PowerPoint</Application>
  <PresentationFormat>On-screen Show (4:3)</PresentationFormat>
  <Paragraphs>186</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Pertemuan 14</vt:lpstr>
      <vt:lpstr>Pendahluan :</vt:lpstr>
      <vt:lpstr>PERSONALIA</vt:lpstr>
      <vt:lpstr>Macam/Jenis Personalia:</vt:lpstr>
      <vt:lpstr>Seleksi tenaga kerja</vt:lpstr>
      <vt:lpstr>Pengembangan Karyawan :</vt:lpstr>
      <vt:lpstr>Faktor-faktor yang Mempengaruhi Tingkat Upah</vt:lpstr>
      <vt:lpstr>Metode Pengupahan</vt:lpstr>
      <vt:lpstr>HUBUNGAN PERBURUHAN PANCASILA</vt:lpstr>
      <vt:lpstr>Perjanjian Kerja Bersama (PKB)</vt:lpstr>
      <vt:lpstr>Kewajiban Buruh :</vt:lpstr>
      <vt:lpstr>Macam-macam perjanjian kerja :</vt:lpstr>
      <vt:lpstr>Perantara Dalam Pemecahan Komplik :</vt:lpstr>
      <vt:lpstr>Lembaga-lembaga BIPARTITE dan TRIPARTIT :</vt:lpstr>
      <vt:lpstr>Evaluasi/soal</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10</dc:title>
  <dc:creator>Valued Acer Customer</dc:creator>
  <cp:lastModifiedBy>arie</cp:lastModifiedBy>
  <cp:revision>100</cp:revision>
  <dcterms:created xsi:type="dcterms:W3CDTF">2009-09-27T10:53:07Z</dcterms:created>
  <dcterms:modified xsi:type="dcterms:W3CDTF">2014-01-05T16:28:34Z</dcterms:modified>
</cp:coreProperties>
</file>