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3399"/>
    <a:srgbClr val="006600"/>
    <a:srgbClr val="FF9900"/>
    <a:srgbClr val="663300"/>
    <a:srgbClr val="996600"/>
    <a:srgbClr val="FFFF66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1" autoAdjust="0"/>
    <p:restoredTop sz="94615" autoAdjust="0"/>
  </p:normalViewPr>
  <p:slideViewPr>
    <p:cSldViewPr>
      <p:cViewPr>
        <p:scale>
          <a:sx n="40" d="100"/>
          <a:sy n="40" d="100"/>
        </p:scale>
        <p:origin x="-83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EE1EB-EE47-4C97-BA42-7ACBF68AAA1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CD5A-EDE0-4D03-AD2F-C46A59B4E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6CD5A-EDE0-4D03-AD2F-C46A59B4EE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F80A-F5E1-48D9-9222-171EAC04A6D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A5DF-C9A9-4FA2-99A6-B27875471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erencana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7" y="0"/>
            <a:ext cx="9131821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0466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PERENCANAAN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Hakikat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dan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Pentingnya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id-ID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Perencanaan</a:t>
            </a:r>
            <a:endParaRPr lang="en-US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Jenis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–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Jenis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Perencanaan</a:t>
            </a:r>
            <a:endParaRPr lang="en-US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Proses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Penyusunan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id-ID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id-ID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Perencanaan</a:t>
            </a:r>
            <a:endParaRPr lang="en-US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Pendekatan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Dalam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endParaRPr lang="id-ID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id-ID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Perencanaan</a:t>
            </a:r>
            <a:endParaRPr lang="en-US" sz="4000" b="1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Efektifitas</a:t>
            </a: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Perencanaan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39718"/>
          </a:xfrm>
          <a:solidFill>
            <a:srgbClr val="006600"/>
          </a:solidFill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solidFill>
                  <a:schemeClr val="bg1"/>
                </a:solidFill>
              </a:rPr>
              <a:t>3.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Sekali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pakai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00CC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pakai</a:t>
            </a:r>
            <a:r>
              <a:rPr lang="en-US" sz="2400" b="1" dirty="0" smtClean="0"/>
              <a:t> (single-use plan)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saja</a:t>
            </a:r>
            <a:r>
              <a:rPr lang="id-ID" sz="2400" b="1" dirty="0" smtClean="0"/>
              <a:t> </a:t>
            </a:r>
            <a:r>
              <a:rPr lang="en-US" sz="2400" b="1" dirty="0" smtClean="0"/>
              <a:t>yang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dirancang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memenuhi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kebutuhan-kebutuhan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situasi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khas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jawaban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terprogram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perluasan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usahanya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adapun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jenis-jenis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pakai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Anggran</a:t>
            </a:r>
            <a:r>
              <a:rPr lang="en-US" sz="2400" b="1" dirty="0" smtClean="0"/>
              <a:t> : (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anggran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dicantumkan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bentu-bentuk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. </a:t>
            </a:r>
            <a:r>
              <a:rPr lang="en-US" sz="2400" b="1" dirty="0" err="1" smtClean="0"/>
              <a:t>Angka-angka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mungkin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satuan</a:t>
            </a:r>
            <a:r>
              <a:rPr lang="en-US" sz="2400" b="1" dirty="0" smtClean="0"/>
              <a:t> unit </a:t>
            </a:r>
            <a:r>
              <a:rPr lang="en-US" sz="2400" b="1" dirty="0" err="1" smtClean="0"/>
              <a:t>fisik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satuan</a:t>
            </a:r>
            <a:r>
              <a:rPr lang="en-US" sz="2400" b="1" dirty="0" smtClean="0"/>
              <a:t> unit </a:t>
            </a:r>
            <a:r>
              <a:rPr lang="en-US" sz="2400" b="1" dirty="0" err="1" smtClean="0"/>
              <a:t>satuan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moneter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Proyek</a:t>
            </a:r>
            <a:r>
              <a:rPr lang="en-US" sz="2400" b="1" dirty="0" smtClean="0"/>
              <a:t> : (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pakai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menetapkan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rangkaian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dibutuhkan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chusus</a:t>
            </a:r>
            <a:r>
              <a:rPr lang="en-US" sz="2400" b="1" dirty="0" smtClean="0"/>
              <a:t>.) </a:t>
            </a:r>
            <a:r>
              <a:rPr lang="en-US" sz="2400" b="1" dirty="0" err="1" smtClean="0"/>
              <a:t>Cotoh</a:t>
            </a:r>
            <a:r>
              <a:rPr lang="en-US" sz="2400" b="1" dirty="0" smtClean="0"/>
              <a:t> Perusahaan </a:t>
            </a:r>
            <a:r>
              <a:rPr lang="en-US" sz="2400" b="1" dirty="0" err="1" smtClean="0"/>
              <a:t>membuat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gudang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baru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Proyek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pendukungnya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penetapan</a:t>
            </a:r>
            <a:r>
              <a:rPr lang="en-US" sz="2400" b="1" dirty="0" smtClean="0"/>
              <a:t> layout </a:t>
            </a:r>
            <a:r>
              <a:rPr lang="en-US" sz="2400" b="1" dirty="0" err="1" smtClean="0"/>
              <a:t>gudang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penarikan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Program : Program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pakai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serangkaian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, program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langkah-langkah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diperluka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mencapai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ransition>
    <p:dissolve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368280"/>
          </a:xfrm>
          <a:solidFill>
            <a:srgbClr val="006600"/>
          </a:solidFill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(standing plans)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tetap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berulang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kali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terus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menerus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endParaRPr lang="id-I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tetap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tertuang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Kebijaksanaan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Kebijakan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pedoman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pengambil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mengarahkan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berfikir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spesifik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Misalnya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masalah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sumber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kebijaksanaan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meliputi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kontrak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karyawan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pemecatan</a:t>
            </a:r>
            <a:r>
              <a:rPr lang="id-I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karyawan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pemberhentian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sementara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Prosedure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Dibanding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kebijaksanaan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prosedure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sifatnya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spesifik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pedoman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mengarah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dieperlukan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penarikan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biasanya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tersusun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kronologis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Aturan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tetap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situasi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tertentu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Peraturan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boleh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Peraturan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kadang-kadang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bagian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prosedure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43971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manajer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0079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Gambar</a:t>
            </a:r>
            <a:r>
              <a:rPr lang="en-US" sz="1800" dirty="0" smtClean="0"/>
              <a:t> 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785794"/>
            <a:ext cx="4429156" cy="55721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5072066" y="1357298"/>
            <a:ext cx="2357454" cy="1285884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5072066" y="4286256"/>
            <a:ext cx="2357454" cy="1500198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5072066" y="2786058"/>
            <a:ext cx="2357454" cy="1357322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50001" y="1607331"/>
            <a:ext cx="4929222" cy="40005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2837" y="1285860"/>
            <a:ext cx="19232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Perencanaa</a:t>
            </a:r>
            <a:endParaRPr lang="en-US" sz="2800" b="1" dirty="0" smtClean="0"/>
          </a:p>
          <a:p>
            <a:r>
              <a:rPr lang="en-US" sz="2800" b="1" dirty="0" err="1" smtClean="0"/>
              <a:t>strategis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4669705"/>
            <a:ext cx="21155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Perencanaan</a:t>
            </a:r>
            <a:endParaRPr lang="en-US" sz="2800" b="1" dirty="0" smtClean="0"/>
          </a:p>
          <a:p>
            <a:r>
              <a:rPr lang="en-US" sz="2800" b="1" dirty="0" err="1" smtClean="0"/>
              <a:t>operasional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32478" y="1649544"/>
            <a:ext cx="134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Eksekutif</a:t>
            </a:r>
            <a:endParaRPr lang="en-US" sz="2400" b="1" dirty="0" smtClean="0"/>
          </a:p>
          <a:p>
            <a:r>
              <a:rPr lang="en-US" sz="2400" b="1" dirty="0" err="1" smtClean="0"/>
              <a:t>Puncak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74373" y="3006866"/>
            <a:ext cx="155318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Manajer</a:t>
            </a:r>
            <a:endParaRPr lang="en-US" sz="2400" b="1" dirty="0" smtClean="0"/>
          </a:p>
          <a:p>
            <a:r>
              <a:rPr lang="en-US" sz="2400" b="1" dirty="0" err="1" smtClean="0"/>
              <a:t>Menengah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99355" y="4578502"/>
            <a:ext cx="12666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Manajer</a:t>
            </a:r>
            <a:endParaRPr lang="en-US" sz="2400" b="1" dirty="0" smtClean="0"/>
          </a:p>
          <a:p>
            <a:r>
              <a:rPr lang="en-US" sz="2400" b="1" dirty="0" err="1" smtClean="0"/>
              <a:t>Bawah</a:t>
            </a:r>
            <a:endParaRPr lang="en-US" sz="2400" b="1" dirty="0"/>
          </a:p>
        </p:txBody>
      </p:sp>
    </p:spTree>
  </p:cSld>
  <p:clrMapOvr>
    <a:masterClrMapping/>
  </p:clrMapOvr>
  <p:transition spd="slow">
    <p:split dir="in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C. </a:t>
            </a:r>
            <a:r>
              <a:rPr lang="en-US" sz="2800" b="1" dirty="0" err="1" smtClean="0">
                <a:solidFill>
                  <a:srgbClr val="FF0000"/>
                </a:solidFill>
              </a:rPr>
              <a:t>Proses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Penyusunan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Perencanaan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rgbClr val="0066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FF66"/>
                </a:solidFill>
              </a:rPr>
              <a:t>Perencanaan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sebagai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suatu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proses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merupakan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suatu</a:t>
            </a:r>
            <a:r>
              <a:rPr lang="en-US" dirty="0" smtClean="0">
                <a:solidFill>
                  <a:srgbClr val="FFFF66"/>
                </a:solidFill>
              </a:rPr>
              <a:t>  </a:t>
            </a:r>
            <a:r>
              <a:rPr lang="en-US" dirty="0" err="1" smtClean="0">
                <a:solidFill>
                  <a:srgbClr val="FFFF66"/>
                </a:solidFill>
              </a:rPr>
              <a:t>cara</a:t>
            </a:r>
            <a:r>
              <a:rPr lang="en-US" dirty="0" smtClean="0">
                <a:solidFill>
                  <a:srgbClr val="FFFF66"/>
                </a:solidFill>
              </a:rPr>
              <a:t> yang </a:t>
            </a:r>
            <a:r>
              <a:rPr lang="en-US" dirty="0" err="1" smtClean="0">
                <a:solidFill>
                  <a:srgbClr val="FFFF66"/>
                </a:solidFill>
              </a:rPr>
              <a:t>sistematis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untuk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menjalankan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suatu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pekerjaan</a:t>
            </a:r>
            <a:r>
              <a:rPr lang="en-US" dirty="0" smtClean="0">
                <a:solidFill>
                  <a:srgbClr val="FFFF66"/>
                </a:solidFill>
              </a:rPr>
              <a:t>. </a:t>
            </a:r>
            <a:r>
              <a:rPr lang="en-US" dirty="0" err="1" smtClean="0">
                <a:solidFill>
                  <a:srgbClr val="FFFF66"/>
                </a:solidFill>
              </a:rPr>
              <a:t>Dalam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perencanaan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terkandung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suatu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aktivitas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tertentu</a:t>
            </a:r>
            <a:r>
              <a:rPr lang="en-US" dirty="0" smtClean="0">
                <a:solidFill>
                  <a:srgbClr val="FFFF66"/>
                </a:solidFill>
              </a:rPr>
              <a:t> yang </a:t>
            </a:r>
            <a:r>
              <a:rPr lang="en-US" dirty="0" err="1" smtClean="0">
                <a:solidFill>
                  <a:srgbClr val="FFFF66"/>
                </a:solidFill>
              </a:rPr>
              <a:t>saling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terkait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untuk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mencapai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tujuan</a:t>
            </a:r>
            <a:r>
              <a:rPr lang="en-US" dirty="0" smtClean="0">
                <a:solidFill>
                  <a:srgbClr val="FFFF66"/>
                </a:solidFill>
              </a:rPr>
              <a:t> yang </a:t>
            </a:r>
            <a:r>
              <a:rPr lang="en-US" dirty="0" err="1" smtClean="0">
                <a:solidFill>
                  <a:srgbClr val="FFFF66"/>
                </a:solidFill>
              </a:rPr>
              <a:t>ditetapkan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FFFF66"/>
                </a:solidFill>
              </a:rPr>
              <a:t>Menurut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louis</a:t>
            </a:r>
            <a:r>
              <a:rPr lang="en-US" dirty="0" smtClean="0">
                <a:solidFill>
                  <a:srgbClr val="FFFF66"/>
                </a:solidFill>
              </a:rPr>
              <a:t> A. Allen, </a:t>
            </a:r>
            <a:r>
              <a:rPr lang="en-US" dirty="0" err="1" smtClean="0">
                <a:solidFill>
                  <a:srgbClr val="FFFF66"/>
                </a:solidFill>
              </a:rPr>
              <a:t>Perencanaan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terdiri</a:t>
            </a:r>
            <a:r>
              <a:rPr lang="en-US" dirty="0" smtClean="0">
                <a:solidFill>
                  <a:srgbClr val="FFFF66"/>
                </a:solidFill>
              </a:rPr>
              <a:t>  </a:t>
            </a:r>
            <a:r>
              <a:rPr lang="en-US" dirty="0" err="1" smtClean="0">
                <a:solidFill>
                  <a:srgbClr val="FFFF66"/>
                </a:solidFill>
              </a:rPr>
              <a:t>dari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aktivitas-aktivitas</a:t>
            </a:r>
            <a:r>
              <a:rPr lang="en-US" dirty="0" smtClean="0">
                <a:solidFill>
                  <a:srgbClr val="FFFF66"/>
                </a:solidFill>
              </a:rPr>
              <a:t> yang </a:t>
            </a:r>
            <a:r>
              <a:rPr lang="en-US" dirty="0" err="1" smtClean="0">
                <a:solidFill>
                  <a:srgbClr val="FFFF66"/>
                </a:solidFill>
              </a:rPr>
              <a:t>dioprasikan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oleh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seorang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manajer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untuk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berfikir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ke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depan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mengambil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keputusan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saat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ini</a:t>
            </a:r>
            <a:r>
              <a:rPr lang="en-US" dirty="0" smtClean="0">
                <a:solidFill>
                  <a:srgbClr val="FFFF66"/>
                </a:solidFill>
              </a:rPr>
              <a:t>, yang </a:t>
            </a:r>
            <a:r>
              <a:rPr lang="en-US" dirty="0" err="1" smtClean="0">
                <a:solidFill>
                  <a:srgbClr val="FFFF66"/>
                </a:solidFill>
              </a:rPr>
              <a:t>memungkinkan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untuk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mendahului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serta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menghadapi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tantangan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pada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waktu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mendatang</a:t>
            </a:r>
            <a:r>
              <a:rPr lang="en-US" dirty="0" smtClean="0">
                <a:solidFill>
                  <a:srgbClr val="FFFF66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u"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9694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Proses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Penyusunan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Rencana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/>
              <a:t>Gambar</a:t>
            </a:r>
            <a:r>
              <a:rPr lang="en-US" sz="1600" dirty="0" smtClean="0"/>
              <a:t> :</a:t>
            </a:r>
          </a:p>
        </p:txBody>
      </p:sp>
      <p:sp>
        <p:nvSpPr>
          <p:cNvPr id="4" name="Rectangle 3"/>
          <p:cNvSpPr/>
          <p:nvPr/>
        </p:nvSpPr>
        <p:spPr>
          <a:xfrm>
            <a:off x="-32" y="2943228"/>
            <a:ext cx="135732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3042" y="2928934"/>
            <a:ext cx="1357322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86116" y="3643314"/>
            <a:ext cx="1428760" cy="107157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86116" y="2014534"/>
            <a:ext cx="1428760" cy="105727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86380" y="2643182"/>
            <a:ext cx="1357322" cy="71438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EKTERNAL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86380" y="1428736"/>
            <a:ext cx="1357322" cy="71438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9256" y="4857760"/>
            <a:ext cx="1357322" cy="785818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EKTERNAL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7818" y="3714752"/>
            <a:ext cx="1357322" cy="71438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7429520" y="714356"/>
            <a:ext cx="1000132" cy="535785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43834" y="642918"/>
            <a:ext cx="455574" cy="55092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06" y="2988230"/>
            <a:ext cx="1279774" cy="923330"/>
          </a:xfrm>
          <a:prstGeom prst="rect">
            <a:avLst/>
          </a:prstGeom>
          <a:ln w="57150"/>
          <a:scene3d>
            <a:camera prst="perspectiveBelow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 smtClean="0"/>
              <a:t>Merumus</a:t>
            </a:r>
            <a:r>
              <a:rPr lang="en-US" b="1" dirty="0" smtClean="0"/>
              <a:t>-</a:t>
            </a:r>
          </a:p>
          <a:p>
            <a:r>
              <a:rPr lang="en-US" b="1" dirty="0" smtClean="0"/>
              <a:t>Kan .</a:t>
            </a:r>
            <a:r>
              <a:rPr lang="en-US" b="1" dirty="0" err="1" smtClean="0"/>
              <a:t>Misi</a:t>
            </a:r>
            <a:r>
              <a:rPr lang="en-US" b="1" dirty="0" smtClean="0"/>
              <a:t> &amp;</a:t>
            </a:r>
          </a:p>
          <a:p>
            <a:r>
              <a:rPr lang="en-US" b="1" dirty="0" err="1" smtClean="0"/>
              <a:t>Tujuan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72625" y="3202544"/>
            <a:ext cx="124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forecesting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2005604"/>
            <a:ext cx="1673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Faktor</a:t>
            </a:r>
            <a:r>
              <a:rPr lang="en-US" b="1" dirty="0" smtClean="0"/>
              <a:t>  </a:t>
            </a:r>
            <a:r>
              <a:rPr lang="en-US" b="1" dirty="0" err="1" smtClean="0"/>
              <a:t>pendu</a:t>
            </a:r>
            <a:r>
              <a:rPr lang="en-US" b="1" dirty="0" smtClean="0"/>
              <a:t>-</a:t>
            </a:r>
          </a:p>
          <a:p>
            <a:r>
              <a:rPr lang="en-US" b="1" dirty="0" smtClean="0"/>
              <a:t>Kung , </a:t>
            </a:r>
            <a:r>
              <a:rPr lang="en-US" b="1" dirty="0" err="1" smtClean="0"/>
              <a:t>tercapai</a:t>
            </a:r>
            <a:r>
              <a:rPr lang="en-US" b="1" dirty="0" smtClean="0"/>
              <a:t>-</a:t>
            </a:r>
          </a:p>
          <a:p>
            <a:r>
              <a:rPr lang="en-US" b="1" dirty="0" err="1" smtClean="0"/>
              <a:t>Nya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86116" y="3573016"/>
            <a:ext cx="1432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peng</a:t>
            </a:r>
            <a:r>
              <a:rPr lang="en-US" b="1" dirty="0" smtClean="0"/>
              <a:t>-</a:t>
            </a:r>
          </a:p>
          <a:p>
            <a:r>
              <a:rPr lang="en-US" b="1" dirty="0" err="1" smtClean="0"/>
              <a:t>Hambat</a:t>
            </a:r>
            <a:r>
              <a:rPr lang="en-US" b="1" dirty="0" smtClean="0"/>
              <a:t>  </a:t>
            </a:r>
            <a:r>
              <a:rPr lang="en-US" b="1" dirty="0" err="1" smtClean="0"/>
              <a:t>ter</a:t>
            </a:r>
            <a:r>
              <a:rPr lang="en-US" b="1" dirty="0" smtClean="0"/>
              <a:t>-</a:t>
            </a:r>
          </a:p>
          <a:p>
            <a:r>
              <a:rPr lang="en-US" b="1" dirty="0" err="1" smtClean="0"/>
              <a:t>Capainya</a:t>
            </a:r>
            <a:r>
              <a:rPr lang="en-US" b="1" dirty="0" smtClean="0"/>
              <a:t>  </a:t>
            </a:r>
            <a:r>
              <a:rPr lang="en-US" b="1" dirty="0" err="1" smtClean="0"/>
              <a:t>tu</a:t>
            </a:r>
            <a:r>
              <a:rPr lang="en-US" b="1" dirty="0" smtClean="0"/>
              <a:t>-</a:t>
            </a:r>
          </a:p>
          <a:p>
            <a:r>
              <a:rPr lang="en-US" b="1" dirty="0" err="1" smtClean="0"/>
              <a:t>juan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9" idx="3"/>
          </p:cNvCxnSpPr>
          <p:nvPr/>
        </p:nvCxnSpPr>
        <p:spPr>
          <a:xfrm>
            <a:off x="6643702" y="178592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43702" y="299878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15140" y="400050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86578" y="521336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  <a:endCxn id="17" idx="1"/>
          </p:cNvCxnSpPr>
          <p:nvPr/>
        </p:nvCxnSpPr>
        <p:spPr>
          <a:xfrm>
            <a:off x="3000364" y="3386134"/>
            <a:ext cx="285752" cy="787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</p:cNvCxnSpPr>
          <p:nvPr/>
        </p:nvCxnSpPr>
        <p:spPr>
          <a:xfrm flipV="1">
            <a:off x="1351180" y="3429000"/>
            <a:ext cx="220424" cy="20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6" idx="1"/>
          </p:cNvCxnSpPr>
          <p:nvPr/>
        </p:nvCxnSpPr>
        <p:spPr>
          <a:xfrm rot="5400000" flipH="1" flipV="1">
            <a:off x="2698888" y="2768746"/>
            <a:ext cx="817267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1"/>
          </p:cNvCxnSpPr>
          <p:nvPr/>
        </p:nvCxnSpPr>
        <p:spPr>
          <a:xfrm rot="16200000" flipH="1">
            <a:off x="4553347" y="4374759"/>
            <a:ext cx="1037439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1" idx="1"/>
          </p:cNvCxnSpPr>
          <p:nvPr/>
        </p:nvCxnSpPr>
        <p:spPr>
          <a:xfrm flipV="1">
            <a:off x="4718303" y="4071942"/>
            <a:ext cx="639515" cy="101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1"/>
          </p:cNvCxnSpPr>
          <p:nvPr/>
        </p:nvCxnSpPr>
        <p:spPr>
          <a:xfrm>
            <a:off x="4714876" y="2547926"/>
            <a:ext cx="571504" cy="452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9" idx="1"/>
          </p:cNvCxnSpPr>
          <p:nvPr/>
        </p:nvCxnSpPr>
        <p:spPr>
          <a:xfrm rot="5400000" flipH="1" flipV="1">
            <a:off x="4643438" y="1857364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36828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bg1"/>
                </a:solidFill>
              </a:rPr>
              <a:t>Penjelasan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00CC00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Merumuskan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: (</a:t>
            </a:r>
            <a:r>
              <a:rPr lang="en-US" sz="2400" b="1" i="1" dirty="0" err="1" smtClean="0"/>
              <a:t>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membantu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manajer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mengimplementasikan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pencapaian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. </a:t>
            </a:r>
            <a:r>
              <a:rPr lang="en-US" sz="2400" b="1" i="1" dirty="0" err="1" smtClean="0"/>
              <a:t>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hendaknya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mengidetivikasibidang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uasaha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, </a:t>
            </a:r>
            <a:r>
              <a:rPr lang="en-US" sz="2400" b="1" i="1" dirty="0" err="1" smtClean="0"/>
              <a:t>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hendaknya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memuat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filsofi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mengarahkan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karyawan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bekerja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disesuaikan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kepastian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sumber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Memahami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: (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ditetapkan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mengantisifasi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m`enetapkan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standar-standar</a:t>
            </a:r>
            <a:r>
              <a:rPr lang="en-US" sz="2400" b="1" dirty="0" smtClean="0"/>
              <a:t>  yang </a:t>
            </a:r>
            <a:r>
              <a:rPr lang="en-US" sz="2400" b="1" dirty="0" err="1" smtClean="0"/>
              <a:t>diinginkan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Perlu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merngumpulkan</a:t>
            </a:r>
            <a:r>
              <a:rPr lang="en-US" sz="2400" b="1" dirty="0" smtClean="0"/>
              <a:t> data-data yang </a:t>
            </a:r>
            <a:r>
              <a:rPr lang="en-US" sz="2400" b="1" dirty="0" err="1" smtClean="0"/>
              <a:t>relepan</a:t>
            </a:r>
            <a:r>
              <a:rPr lang="en-US" sz="24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/>
              <a:t>Mempertimbangkan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pendukung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penghambat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tercapainya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:  </a:t>
            </a:r>
            <a:r>
              <a:rPr lang="en-US" sz="2400" b="1" dirty="0" err="1" smtClean="0"/>
              <a:t>Segala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kemudahan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kemungkinan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hambatan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usaha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mungkin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diinventarisasi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Maksud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inventarisasi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persiapan</a:t>
            </a:r>
            <a:r>
              <a:rPr lang="en-US" sz="2400" b="1" dirty="0" smtClean="0"/>
              <a:t> -</a:t>
            </a:r>
            <a:r>
              <a:rPr lang="en-US" sz="2400" b="1" dirty="0" err="1" smtClean="0"/>
              <a:t>persiapan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mengantisipasi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</p:txBody>
      </p:sp>
    </p:spTree>
  </p:cSld>
  <p:clrMapOvr>
    <a:masterClrMapping/>
  </p:clrMapOvr>
  <p:transition spd="med">
    <p:split dir="in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3971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4.   </a:t>
            </a:r>
            <a:r>
              <a:rPr lang="en-US" sz="2400" b="1" dirty="0" err="1" smtClean="0">
                <a:solidFill>
                  <a:schemeClr val="bg1"/>
                </a:solidFill>
              </a:rPr>
              <a:t>Menyusun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rencana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kegiatan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mencapai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</a:rPr>
              <a:t> :  (</a:t>
            </a:r>
            <a:r>
              <a:rPr lang="en-US" sz="2400" b="1" dirty="0" err="1" smtClean="0">
                <a:solidFill>
                  <a:schemeClr val="bg1"/>
                </a:solidFill>
              </a:rPr>
              <a:t>lanjuta</a:t>
            </a:r>
            <a:r>
              <a:rPr lang="id-ID" sz="2400" b="1" dirty="0" smtClean="0">
                <a:solidFill>
                  <a:schemeClr val="bg1"/>
                </a:solidFill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  <a:solidFill>
            <a:srgbClr val="00CC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cara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cara-cara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lain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/>
              <a:t>Menyusun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alternatif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kebijaksanaan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tindakan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mungkin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dipilih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/>
              <a:t>Menilai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membandingkan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ruginya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alternatif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kebijaksanaan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/>
              <a:t>Memilih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menetapkan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alternatif</a:t>
            </a:r>
            <a:r>
              <a:rPr lang="en-US" sz="2400" b="1" dirty="0" smtClean="0"/>
              <a:t> yang paling </a:t>
            </a:r>
            <a:r>
              <a:rPr lang="en-US" sz="2400" b="1" dirty="0" err="1" smtClean="0"/>
              <a:t>cocok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alternatif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</a:t>
            </a:r>
            <a:r>
              <a:rPr lang="en-US" sz="2400" b="1" dirty="0" smtClean="0"/>
              <a:t>.</a:t>
            </a:r>
          </a:p>
        </p:txBody>
      </p:sp>
    </p:spTree>
  </p:cSld>
  <p:clrMapOvr>
    <a:masterClrMapping/>
  </p:clrMapOvr>
  <p:transition spd="slow">
    <p:split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36828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perencanaan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Terdapat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macam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pendekatan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</a:rPr>
              <a:t>pendekatan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dipergunakan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penyusunan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perencanaan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daintaranya</a:t>
            </a:r>
            <a:r>
              <a:rPr lang="en-US" sz="2400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Pendekatan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Inside-out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Outside-in. (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inside –out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mefokuskan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telah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dilakukan</a:t>
            </a:r>
            <a:r>
              <a:rPr lang="id-ID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namun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terus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mengusahakan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melakukan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terbaik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400" b="1" dirty="0" smtClean="0">
                <a:solidFill>
                  <a:schemeClr val="bg1"/>
                </a:solidFill>
              </a:rPr>
              <a:t>) (Outside-in </a:t>
            </a:r>
            <a:r>
              <a:rPr lang="en-US" sz="2400" b="1" dirty="0" err="1" smtClean="0">
                <a:solidFill>
                  <a:schemeClr val="bg1"/>
                </a:solidFill>
              </a:rPr>
              <a:t>mencoba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menganalisis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ekternal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membuat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mengekplotasi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kesempatan-kesempatan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meminimalisasi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permasalahan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terjadi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Pendekatan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top-down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Bottom-Up.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bawah</a:t>
            </a:r>
            <a:r>
              <a:rPr lang="en-US" sz="2400" b="1" dirty="0" smtClean="0">
                <a:solidFill>
                  <a:schemeClr val="bg1"/>
                </a:solidFill>
              </a:rPr>
              <a:t> ((top-down </a:t>
            </a:r>
            <a:r>
              <a:rPr lang="en-US" sz="2400" b="1" dirty="0" err="1" smtClean="0">
                <a:solidFill>
                  <a:schemeClr val="bg1"/>
                </a:solidFill>
              </a:rPr>
              <a:t>planing</a:t>
            </a:r>
            <a:r>
              <a:rPr lang="en-US" sz="2400" b="1" dirty="0" smtClean="0">
                <a:solidFill>
                  <a:schemeClr val="bg1"/>
                </a:solidFill>
              </a:rPr>
              <a:t>) </a:t>
            </a:r>
            <a:r>
              <a:rPr lang="en-US" sz="2400" b="1" dirty="0" err="1" smtClean="0">
                <a:solidFill>
                  <a:schemeClr val="bg1"/>
                </a:solidFill>
              </a:rPr>
              <a:t>manajer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puncak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luas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kemudian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memperbolehkan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manajer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tingkat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bawah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membuat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batasan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tersebut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sedangkan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bawah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atas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booton</a:t>
            </a:r>
            <a:r>
              <a:rPr lang="en-US" sz="2400" b="1" dirty="0" smtClean="0">
                <a:solidFill>
                  <a:schemeClr val="bg1"/>
                </a:solidFill>
              </a:rPr>
              <a:t>-up </a:t>
            </a:r>
            <a:r>
              <a:rPr lang="en-US" sz="2400" b="1" dirty="0" err="1" smtClean="0">
                <a:solidFill>
                  <a:schemeClr val="bg1"/>
                </a:solidFill>
              </a:rPr>
              <a:t>planing</a:t>
            </a:r>
            <a:r>
              <a:rPr lang="en-US" sz="2400" b="1" dirty="0" smtClean="0">
                <a:solidFill>
                  <a:schemeClr val="bg1"/>
                </a:solidFill>
              </a:rPr>
              <a:t>) </a:t>
            </a:r>
            <a:r>
              <a:rPr lang="en-US" sz="2400" b="1" dirty="0" err="1" smtClean="0">
                <a:solidFill>
                  <a:schemeClr val="bg1"/>
                </a:solidFill>
              </a:rPr>
              <a:t>memulai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merencanakan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dikembangkan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tingkat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lebih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bawah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tampa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batasan.secara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teratur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melewati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hierarki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tersebut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tingkat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puncak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</a:rPr>
              <a:t>Kombinasi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kedua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pendekatan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tersebut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menghasilkan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efektif</a:t>
            </a:r>
            <a:r>
              <a:rPr lang="en-US" sz="2400" b="1" dirty="0" smtClean="0">
                <a:solidFill>
                  <a:schemeClr val="bg1"/>
                </a:solidFill>
              </a:rPr>
              <a:t>. 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3971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3.   </a:t>
            </a:r>
            <a:r>
              <a:rPr lang="en-US" sz="2400" b="1" dirty="0" err="1" smtClean="0"/>
              <a:t>Pendekatan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Contingensy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contingency  </a:t>
            </a:r>
            <a:r>
              <a:rPr lang="en-US" sz="2400" b="1" dirty="0" err="1" smtClean="0">
                <a:solidFill>
                  <a:schemeClr val="bg1"/>
                </a:solidFill>
              </a:rPr>
              <a:t>meliputi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alternatif</a:t>
            </a:r>
            <a:r>
              <a:rPr lang="en-US" sz="2400" b="1" dirty="0" smtClean="0">
                <a:solidFill>
                  <a:schemeClr val="bg1"/>
                </a:solidFill>
              </a:rPr>
              <a:t> – </a:t>
            </a:r>
            <a:r>
              <a:rPr lang="en-US" sz="2400" b="1" dirty="0" err="1" smtClean="0">
                <a:solidFill>
                  <a:schemeClr val="bg1"/>
                </a:solidFill>
              </a:rPr>
              <a:t>alternatif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menyebabkan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tindakan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diimplementasikan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saat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orsinal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sesuai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karena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perubahan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Denga</a:t>
            </a:r>
            <a:r>
              <a:rPr lang="id-ID" sz="2400" b="1" dirty="0" smtClean="0">
                <a:solidFill>
                  <a:schemeClr val="bg1"/>
                </a:solidFill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demikian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dianggap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efektif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sesuai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kondisi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dihadapi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Efektivitas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Perencanaan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Terdapat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dua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hambatan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utama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pengembangan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rencana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efektif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antara</a:t>
            </a:r>
            <a:r>
              <a:rPr lang="en-US" sz="2400" b="1" dirty="0" smtClean="0">
                <a:solidFill>
                  <a:srgbClr val="FFFF00"/>
                </a:solidFill>
              </a:rPr>
              <a:t> lain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FFFF00"/>
                </a:solidFill>
              </a:rPr>
              <a:t>Penolakan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Diri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Perencanaan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terhadap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penetapan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Pembuatan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Rencana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Mencapainya</a:t>
            </a:r>
            <a:r>
              <a:rPr lang="en-US" sz="2400" b="1" dirty="0" smtClean="0">
                <a:solidFill>
                  <a:srgbClr val="FFFF00"/>
                </a:solidFill>
              </a:rPr>
              <a:t> : (</a:t>
            </a:r>
            <a:r>
              <a:rPr lang="en-US" sz="2400" b="1" dirty="0" err="1" smtClean="0">
                <a:solidFill>
                  <a:srgbClr val="FFFF00"/>
                </a:solidFill>
              </a:rPr>
              <a:t>langkah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awal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perencanaan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menetapkan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–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mampu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menetapkan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bermanfaat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mampu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membuat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rencana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efektif</a:t>
            </a:r>
            <a:r>
              <a:rPr lang="en-US" sz="2400" b="1" dirty="0" smtClean="0">
                <a:solidFill>
                  <a:srgbClr val="FFFF00"/>
                </a:solidFill>
              </a:rPr>
              <a:t> , DAVID A. KOLB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Kawan-kawan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mengemukakan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beberpa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alasan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mengapa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ragu-ragu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seringkali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gagal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menetapkan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yaitu</a:t>
            </a:r>
            <a:r>
              <a:rPr lang="en-US" sz="2400" b="1" dirty="0" smtClean="0">
                <a:solidFill>
                  <a:srgbClr val="FFFF00"/>
                </a:solidFill>
              </a:rPr>
              <a:t> :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1. </a:t>
            </a:r>
            <a:r>
              <a:rPr lang="en-US" sz="2400" b="1" dirty="0" err="1" smtClean="0">
                <a:solidFill>
                  <a:srgbClr val="FFFF00"/>
                </a:solidFill>
              </a:rPr>
              <a:t>Keenganan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melepaskan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alternatif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2. </a:t>
            </a:r>
            <a:r>
              <a:rPr lang="en-US" sz="2400" b="1" dirty="0" err="1" smtClean="0">
                <a:solidFill>
                  <a:srgbClr val="FFFF00"/>
                </a:solidFill>
              </a:rPr>
              <a:t>Ketakutan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kegagalan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3. </a:t>
            </a:r>
            <a:r>
              <a:rPr lang="en-US" sz="2400" b="1" dirty="0" err="1" smtClean="0">
                <a:solidFill>
                  <a:srgbClr val="FFFF00"/>
                </a:solidFill>
              </a:rPr>
              <a:t>Minimnya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pengetahuan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tentang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4. </a:t>
            </a:r>
            <a:r>
              <a:rPr lang="en-US" sz="2400" b="1" dirty="0" err="1" smtClean="0">
                <a:solidFill>
                  <a:srgbClr val="FFFF00"/>
                </a:solidFill>
              </a:rPr>
              <a:t>Minimnya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pengetahuan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tentang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lingkungan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5. </a:t>
            </a:r>
            <a:r>
              <a:rPr lang="en-US" sz="2400" b="1" dirty="0" err="1" smtClean="0">
                <a:solidFill>
                  <a:srgbClr val="FFFF00"/>
                </a:solidFill>
              </a:rPr>
              <a:t>Kurangnya</a:t>
            </a:r>
            <a:r>
              <a:rPr lang="en-US" sz="2400" b="1" dirty="0" smtClean="0">
                <a:solidFill>
                  <a:srgbClr val="FFFF00"/>
                </a:solidFill>
              </a:rPr>
              <a:t> rasa </a:t>
            </a:r>
            <a:r>
              <a:rPr lang="en-US" sz="2400" b="1" dirty="0" err="1" smtClean="0">
                <a:solidFill>
                  <a:srgbClr val="FFFF00"/>
                </a:solidFill>
              </a:rPr>
              <a:t>percaya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diri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3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66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</a:t>
            </a: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kungan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stabil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intensitas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rendah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diramalkan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endParaRPr lang="id-ID" sz="2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mudah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sambil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berjalan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tetap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memadai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berubah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bergolak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</a:t>
            </a: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sitas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pesaingan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</a:t>
            </a:r>
            <a:r>
              <a:rPr lang="id-ID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memadai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pilihan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rangka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menycapai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diharapkan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untk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(managing)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fungsi-fungsi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memegang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Hal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yang lain  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hanyalah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melaksankan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kegitan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ditentuk</a:t>
            </a:r>
            <a:r>
              <a:rPr lang="en-US" sz="2600" u="sng" dirty="0" err="1" smtClean="0">
                <a:solidFill>
                  <a:schemeClr val="bg1"/>
                </a:solidFill>
              </a:rPr>
              <a:t>an</a:t>
            </a:r>
            <a:r>
              <a:rPr lang="en-US" sz="2600" u="sng" dirty="0" smtClean="0">
                <a:solidFill>
                  <a:schemeClr val="bg1"/>
                </a:solidFill>
              </a:rPr>
              <a:t> </a:t>
            </a:r>
            <a:r>
              <a:rPr lang="en-US" sz="2600" u="sng" dirty="0" err="1" smtClean="0">
                <a:solidFill>
                  <a:schemeClr val="bg1"/>
                </a:solidFill>
              </a:rPr>
              <a:t>dalam</a:t>
            </a:r>
            <a:r>
              <a:rPr lang="en-US" sz="2600" u="sng" dirty="0" smtClean="0">
                <a:solidFill>
                  <a:schemeClr val="bg1"/>
                </a:solidFill>
              </a:rPr>
              <a:t> </a:t>
            </a:r>
            <a:r>
              <a:rPr lang="en-US" sz="2600" u="sng" dirty="0" err="1" smtClean="0">
                <a:solidFill>
                  <a:schemeClr val="bg1"/>
                </a:solidFill>
              </a:rPr>
              <a:t>fungsi</a:t>
            </a:r>
            <a:r>
              <a:rPr lang="en-US" sz="2600" u="sng" dirty="0" smtClean="0">
                <a:solidFill>
                  <a:schemeClr val="bg1"/>
                </a:solidFill>
              </a:rPr>
              <a:t> </a:t>
            </a:r>
            <a:r>
              <a:rPr lang="en-US" sz="2600" u="sng" dirty="0" err="1" smtClean="0">
                <a:solidFill>
                  <a:schemeClr val="bg1"/>
                </a:solidFill>
              </a:rPr>
              <a:t>perencanaan</a:t>
            </a:r>
            <a:r>
              <a:rPr lang="en-US" sz="2600" u="sng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u="sng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endParaRPr lang="en-US" sz="2400" u="sng" dirty="0"/>
          </a:p>
        </p:txBody>
      </p:sp>
    </p:spTree>
  </p:cSld>
  <p:clrMapOvr>
    <a:masterClrMapping/>
  </p:clrMapOvr>
  <p:transition spd="slow">
    <p:wheel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4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b</a:t>
            </a:r>
            <a:r>
              <a:rPr lang="id-ID" sz="2400" b="1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Keenganan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lazim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anggota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>     </a:t>
            </a:r>
            <a:r>
              <a:rPr lang="en-US" sz="2400" b="1" dirty="0" err="1" smtClean="0"/>
              <a:t>menerima</a:t>
            </a:r>
            <a:r>
              <a:rPr lang="id-ID" sz="2400" b="1" dirty="0" smtClean="0"/>
              <a:t> 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ditimbulkan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chemeClr val="accent6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C000"/>
                </a:solidFill>
              </a:rPr>
              <a:t>Terdapat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tiga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alasan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mengapa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anggota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organisasi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dapat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menolak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perubahan-perubahan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akan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terjadi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yaitu</a:t>
            </a:r>
            <a:r>
              <a:rPr lang="en-US" sz="2400" b="1" dirty="0" smtClean="0">
                <a:solidFill>
                  <a:srgbClr val="FFC000"/>
                </a:solidFill>
              </a:rPr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rgbClr val="FFC000"/>
                </a:solidFill>
              </a:rPr>
              <a:t>Ketidak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pastian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meng</a:t>
            </a:r>
            <a:r>
              <a:rPr lang="id-ID" sz="2400" b="1" dirty="0" smtClean="0">
                <a:solidFill>
                  <a:srgbClr val="FFC000"/>
                </a:solidFill>
              </a:rPr>
              <a:t>e</a:t>
            </a:r>
            <a:r>
              <a:rPr lang="en-US" sz="2400" b="1" dirty="0" err="1" smtClean="0">
                <a:solidFill>
                  <a:srgbClr val="FFC000"/>
                </a:solidFill>
              </a:rPr>
              <a:t>nai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sebab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akibat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dari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perubahan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rgbClr val="FFC000"/>
                </a:solidFill>
              </a:rPr>
              <a:t>Keenganan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untuk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melepaskan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keuntungan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ada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err="1" smtClean="0">
                <a:solidFill>
                  <a:srgbClr val="FFC000"/>
                </a:solidFill>
              </a:rPr>
              <a:t>Kesadaran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kelemahan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perubahan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diusulkan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C000"/>
                </a:solidFill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menghadapi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penolakan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terhadap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perubahab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manajer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diharapkan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dapat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melakukan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langkah-langkah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sbb</a:t>
            </a:r>
            <a:r>
              <a:rPr lang="en-US" sz="2400" b="1" dirty="0" smtClean="0">
                <a:solidFill>
                  <a:srgbClr val="FFC000"/>
                </a:solidFill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C000"/>
                </a:solidFill>
              </a:rPr>
              <a:t>Melibatkan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para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tenaga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kerja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pihak-pihak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berkepentingan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dengan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organisasi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proses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perencanaan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C000"/>
                </a:solidFill>
              </a:rPr>
              <a:t>Memberikan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informasi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lebih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banyak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kepada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tenaga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kerja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mengenai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rencana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akibatnya</a:t>
            </a:r>
            <a:r>
              <a:rPr lang="en-US" sz="2400" b="1" dirty="0" smtClean="0">
                <a:solidFill>
                  <a:srgbClr val="FFC000"/>
                </a:solidFill>
              </a:rPr>
              <a:t> 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C000"/>
                </a:solidFill>
              </a:rPr>
              <a:t>Mengmbangkan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suatu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pola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perencanaan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efektif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dalam</a:t>
            </a:r>
            <a:r>
              <a:rPr lang="en-US" sz="2400" b="1" dirty="0" smtClean="0">
                <a:solidFill>
                  <a:srgbClr val="FFC000"/>
                </a:solidFill>
              </a:rPr>
              <a:t>  </a:t>
            </a:r>
            <a:r>
              <a:rPr lang="en-US" sz="2400" b="1" dirty="0" err="1" smtClean="0">
                <a:solidFill>
                  <a:srgbClr val="FFC000"/>
                </a:solidFill>
              </a:rPr>
              <a:t>perencanaan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efektif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C000"/>
                </a:solidFill>
              </a:rPr>
              <a:t>Menyadari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dampak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dari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perubahan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yg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diusulkan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terhadap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para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anggota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organisasi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dan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memperbaiki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kekacauan</a:t>
            </a:r>
            <a:r>
              <a:rPr lang="en-US" sz="2400" b="1" dirty="0" smtClean="0">
                <a:solidFill>
                  <a:srgbClr val="FFC000"/>
                </a:solidFill>
              </a:rPr>
              <a:t> yang </a:t>
            </a:r>
            <a:r>
              <a:rPr lang="en-US" sz="2400" b="1" dirty="0" err="1" smtClean="0">
                <a:solidFill>
                  <a:srgbClr val="FFC000"/>
                </a:solidFill>
              </a:rPr>
              <a:t>tidak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perlu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</p:txBody>
      </p:sp>
    </p:spTree>
  </p:cSld>
  <p:clrMapOvr>
    <a:masterClrMapping/>
  </p:clrMapOvr>
  <p:transition spd="slow">
    <p:wheel spokes="8"/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11156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latin typeface="Arial" pitchFamily="34" charset="0"/>
                <a:cs typeface="Arial" pitchFamily="34" charset="0"/>
              </a:rPr>
              <a:t>Evaluasi ;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Dalam rangka pencapaian tujuan perencanaan merupakan salah satu fungsi menajemen yang memegang peranan yang sangat penting dan bahkan sangat menentukan, coba saudara jelaskan bagaimana fungsi yang lain di luar perencanaan 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jelaskan faktor yang mempengaruhi dilakukannya perubahan perencanaan yang sudah ada 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gambarkan hubungan perencanaan dengan fungsi yang lainnya. 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tuliskan jenis – jenis perencanaan 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gambarkan proses penyusuna rencan dari mulai merumuskan misi dan tujuan sampai terjadinya perencanaan 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Terdapat dua hambatan utama dalam pengembangan rencana yang efekttif coba saudara jelas kedua hambatan tersebut ?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Dalam rangka menghadapi penolakan terhadap perubahan, manajer diharapkan dapat melakukan langkah-langkah apa, coba saudara terangkan ada 4 langkah.?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SELAMAT BERTEMU MINGGU DEPAN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3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Hakikat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Pentingnya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hakikatnya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kehendaki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our desired future today)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perlukan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mewujudkan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kondisi-kondisi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Frasa kunci yang terdapat dalam definisi tersebut adalah “pemilihan sekarang” dan  “yang kita kehendaki” dalam mewujudkan masa depan yang kita kehendaki, kita harus melakukan pemilihan sekarang, bukan pada masa depan.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Mengnenai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kehendaki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kebetulan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kehendaki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368280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: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wujud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pemilihan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pemilihan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konsekwensi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 Kita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kebebasan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memilih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memilki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kebebasan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menerima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konsekwensi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akibat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pemilihan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: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berati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perjalaan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menuju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depan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perjalanan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berhenti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dihasilkan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namaun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terus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menerus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memutahirkan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mengubah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menggantikan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peta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selama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perjalanan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menuju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depan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nteks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diartikan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pilihan-pilihan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kaji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cara-cara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depan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 spd="slow">
    <p:split orient="vert"/>
    <p:sndAc>
      <p:stSnd>
        <p:snd r:embed="rId3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</a:t>
            </a:r>
            <a:r>
              <a:rPr lang="id-ID" sz="2400" dirty="0" smtClean="0"/>
              <a:t>an</a:t>
            </a:r>
            <a:r>
              <a:rPr lang="en-US" sz="2400" dirty="0" smtClean="0"/>
              <a:t>dung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Proses</a:t>
            </a:r>
            <a:r>
              <a:rPr lang="en-US" sz="2800" b="1" dirty="0" smtClean="0"/>
              <a:t> : (</a:t>
            </a:r>
            <a:r>
              <a:rPr lang="en-US" sz="2800" b="1" dirty="0" err="1" smtClean="0"/>
              <a:t>setiap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kegiatan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berjalan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sesuai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tahapan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ditentukan</a:t>
            </a:r>
            <a:r>
              <a:rPr lang="en-US" sz="2800" b="1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b="1" dirty="0" err="1" smtClean="0"/>
              <a:t>Penetapan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sasaran</a:t>
            </a:r>
            <a:r>
              <a:rPr lang="en-US" sz="2800" b="1" dirty="0" smtClean="0"/>
              <a:t> : (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kegiatan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merencanakan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dituju</a:t>
            </a:r>
            <a:r>
              <a:rPr lang="en-US" sz="2800" b="1" dirty="0" smtClean="0"/>
              <a:t> , org</a:t>
            </a:r>
            <a:r>
              <a:rPr lang="id-ID" sz="2800" b="1" dirty="0" smtClean="0"/>
              <a:t>a</a:t>
            </a:r>
            <a:r>
              <a:rPr lang="en-US" sz="2800" b="1" dirty="0" err="1" smtClean="0"/>
              <a:t>nisasi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menetapkan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chusus</a:t>
            </a:r>
            <a:r>
              <a:rPr lang="en-US" sz="2800" b="1" dirty="0" smtClean="0"/>
              <a:t> </a:t>
            </a:r>
            <a:r>
              <a:rPr lang="id-ID" sz="2800" b="1" dirty="0" smtClean="0"/>
              <a:t>ataupun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jangka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panjang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ataupu</a:t>
            </a:r>
            <a:r>
              <a:rPr lang="id-ID" sz="2800" b="1" dirty="0" smtClean="0"/>
              <a:t>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pendek</a:t>
            </a:r>
            <a:r>
              <a:rPr lang="id-ID" sz="2800" b="1" dirty="0" smtClean="0"/>
              <a:t>)</a:t>
            </a:r>
            <a:endParaRPr lang="en-US" sz="2800" b="1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800" b="1" dirty="0" err="1" smtClean="0"/>
              <a:t>Pemilihan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tindakan</a:t>
            </a:r>
            <a:r>
              <a:rPr lang="en-US" sz="2800" b="1" dirty="0" smtClean="0"/>
              <a:t>  :(yang </a:t>
            </a:r>
            <a:r>
              <a:rPr lang="en-US" sz="2800" b="1" dirty="0" err="1" smtClean="0"/>
              <a:t>berati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mengoptimalkan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beberpa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tindakan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efektif</a:t>
            </a:r>
            <a:r>
              <a:rPr lang="en-US" sz="2800" b="1" dirty="0" smtClean="0"/>
              <a:t> 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b="1" dirty="0" err="1" smtClean="0"/>
              <a:t>Mengkaji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terbaik</a:t>
            </a:r>
            <a:r>
              <a:rPr lang="en-US" sz="2800" b="1" dirty="0" smtClean="0"/>
              <a:t>: (</a:t>
            </a:r>
            <a:r>
              <a:rPr lang="en-US" sz="2800" b="1" dirty="0" err="1" smtClean="0"/>
              <a:t>Walaupun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pilihan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tindakan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dianggap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efektif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kalau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baik</a:t>
            </a:r>
            <a:r>
              <a:rPr lang="en-US" sz="2800" b="1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800" b="1" dirty="0" err="1" smtClean="0"/>
              <a:t>Tujuan</a:t>
            </a:r>
            <a:r>
              <a:rPr lang="en-US" sz="2800" b="1" dirty="0" smtClean="0"/>
              <a:t> : ( Hal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menyangkut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sasaran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khusus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dinginkan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</p:cSld>
  <p:clrMapOvr>
    <a:masterClrMapping/>
  </p:clrMapOvr>
  <p:transition spd="slow">
    <p:wheel spokes="1"/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2862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disimpulkan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integaratif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mencoba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memaksimumkan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efektivitas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total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Paling 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datang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serangkaian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datang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yang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diambil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perencana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endParaRPr lang="en-US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3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PENTINGNYA PERENCANAAN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71480"/>
            <a:ext cx="9144000" cy="6286520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/>
              <a:t>Gambar</a:t>
            </a:r>
            <a:r>
              <a:rPr lang="en-US" sz="1600" dirty="0" smtClean="0"/>
              <a:t> :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259632" y="571480"/>
            <a:ext cx="6192688" cy="64294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Mengapa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1928802"/>
            <a:ext cx="1472134" cy="34163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meng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Kordinasikan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Usaha-</a:t>
            </a:r>
            <a:r>
              <a:rPr lang="en-US" b="1" dirty="0" err="1" smtClean="0">
                <a:solidFill>
                  <a:schemeClr val="bg1"/>
                </a:solidFill>
              </a:rPr>
              <a:t>usaha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(Agar </a:t>
            </a:r>
            <a:r>
              <a:rPr lang="en-US" b="1" dirty="0" err="1" smtClean="0">
                <a:solidFill>
                  <a:schemeClr val="bg1"/>
                </a:solidFill>
              </a:rPr>
              <a:t>tujuan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Dan </a:t>
            </a:r>
            <a:r>
              <a:rPr lang="en-US" b="1" dirty="0" err="1" smtClean="0">
                <a:solidFill>
                  <a:schemeClr val="bg1"/>
                </a:solidFill>
              </a:rPr>
              <a:t>kepeti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Nganb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Tidak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keluar</a:t>
            </a:r>
            <a:r>
              <a:rPr lang="en-US" b="1" dirty="0" smtClean="0">
                <a:solidFill>
                  <a:schemeClr val="bg1"/>
                </a:solidFill>
              </a:rPr>
              <a:t>  Dari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tujuan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Organisasi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maka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Diperlukan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koordinasi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2000240"/>
            <a:ext cx="1516465" cy="31393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meng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Antisi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Perubahan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Perubahan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Perubahan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Potensial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Yang </a:t>
            </a:r>
            <a:r>
              <a:rPr lang="en-US" b="1" dirty="0" err="1" smtClean="0">
                <a:solidFill>
                  <a:schemeClr val="bg1"/>
                </a:solidFill>
              </a:rPr>
              <a:t>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Terjadi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akan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Dapat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</a:t>
            </a:r>
            <a:r>
              <a:rPr lang="en-US" b="1" dirty="0" smtClean="0">
                <a:solidFill>
                  <a:schemeClr val="bg1"/>
                </a:solidFill>
              </a:rPr>
              <a:t> anti-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Sipasi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sece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Pat </a:t>
            </a:r>
            <a:r>
              <a:rPr lang="en-US" b="1" dirty="0" err="1" smtClean="0">
                <a:solidFill>
                  <a:schemeClr val="bg1"/>
                </a:solidFill>
              </a:rPr>
              <a:t>mungkin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2000240"/>
            <a:ext cx="164307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Penge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Bangan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Mana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Jer</a:t>
            </a:r>
            <a:r>
              <a:rPr lang="en-US" b="1" dirty="0" smtClean="0">
                <a:solidFill>
                  <a:schemeClr val="bg1"/>
                </a:solidFill>
              </a:rPr>
              <a:t>  ( </a:t>
            </a:r>
            <a:r>
              <a:rPr lang="en-US" b="1" dirty="0" err="1" smtClean="0">
                <a:solidFill>
                  <a:schemeClr val="bg1"/>
                </a:solidFill>
              </a:rPr>
              <a:t>manajer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Harus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bertin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Dak</a:t>
            </a:r>
            <a:r>
              <a:rPr lang="en-US" b="1" dirty="0" smtClean="0">
                <a:solidFill>
                  <a:schemeClr val="bg1"/>
                </a:solidFill>
              </a:rPr>
              <a:t> pro </a:t>
            </a:r>
            <a:r>
              <a:rPr lang="en-US" b="1" dirty="0" err="1" smtClean="0">
                <a:solidFill>
                  <a:schemeClr val="bg1"/>
                </a:solidFill>
              </a:rPr>
              <a:t>ak</a:t>
            </a:r>
            <a:r>
              <a:rPr lang="id-ID" b="1" dirty="0" smtClean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iv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Dan </a:t>
            </a:r>
            <a:r>
              <a:rPr lang="en-US" b="1" dirty="0" err="1" smtClean="0">
                <a:solidFill>
                  <a:schemeClr val="bg1"/>
                </a:solidFill>
              </a:rPr>
              <a:t>membuat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Hal-</a:t>
            </a:r>
            <a:r>
              <a:rPr lang="en-US" b="1" dirty="0" err="1" smtClean="0">
                <a:solidFill>
                  <a:schemeClr val="bg1"/>
                </a:solidFill>
              </a:rPr>
              <a:t>hal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terjadi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Dan </a:t>
            </a:r>
            <a:r>
              <a:rPr lang="en-US" b="1" dirty="0" err="1" smtClean="0">
                <a:solidFill>
                  <a:schemeClr val="bg1"/>
                </a:solidFill>
              </a:rPr>
              <a:t>bukan</a:t>
            </a:r>
            <a:r>
              <a:rPr lang="en-US" b="1" dirty="0" smtClean="0">
                <a:solidFill>
                  <a:schemeClr val="bg1"/>
                </a:solidFill>
              </a:rPr>
              <a:t> se-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Baliknya</a:t>
            </a:r>
            <a:r>
              <a:rPr lang="en-US" b="1" dirty="0" smtClean="0">
                <a:solidFill>
                  <a:schemeClr val="bg1"/>
                </a:solidFill>
              </a:rPr>
              <a:t> , </a:t>
            </a:r>
            <a:r>
              <a:rPr lang="en-US" b="1" dirty="0" err="1" smtClean="0">
                <a:solidFill>
                  <a:schemeClr val="bg1"/>
                </a:solidFill>
              </a:rPr>
              <a:t>ber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Tindak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relatif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Dan </a:t>
            </a:r>
            <a:r>
              <a:rPr lang="en-US" b="1" dirty="0" err="1" smtClean="0">
                <a:solidFill>
                  <a:schemeClr val="bg1"/>
                </a:solidFill>
              </a:rPr>
              <a:t>membiar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Kan  </a:t>
            </a:r>
            <a:r>
              <a:rPr lang="en-US" b="1" dirty="0" err="1" smtClean="0">
                <a:solidFill>
                  <a:schemeClr val="bg1"/>
                </a:solidFill>
              </a:rPr>
              <a:t>hal-hal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Terjadi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1988098"/>
            <a:ext cx="1662315" cy="313932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Pengem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Bangan</a:t>
            </a:r>
            <a:r>
              <a:rPr lang="en-US" b="1" dirty="0" smtClean="0">
                <a:solidFill>
                  <a:schemeClr val="bg1"/>
                </a:solidFill>
              </a:rPr>
              <a:t> Stan-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Dar </a:t>
            </a:r>
            <a:r>
              <a:rPr lang="en-US" b="1" dirty="0" err="1" smtClean="0">
                <a:solidFill>
                  <a:schemeClr val="bg1"/>
                </a:solidFill>
              </a:rPr>
              <a:t>Kerja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</a:rPr>
              <a:t>Ke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Berhasilan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Yang </a:t>
            </a:r>
            <a:r>
              <a:rPr lang="en-US" b="1" dirty="0" err="1" smtClean="0">
                <a:solidFill>
                  <a:schemeClr val="bg1"/>
                </a:solidFill>
              </a:rPr>
              <a:t>dicapai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masa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lalu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menja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Di </a:t>
            </a:r>
            <a:r>
              <a:rPr lang="en-US" b="1" dirty="0" err="1" smtClean="0">
                <a:solidFill>
                  <a:schemeClr val="bg1"/>
                </a:solidFill>
              </a:rPr>
              <a:t>standar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ki</a:t>
            </a:r>
            <a:r>
              <a:rPr lang="en-US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Nerja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untuk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Masa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Akan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</a:rPr>
              <a:t>datang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6644" y="2059536"/>
            <a:ext cx="1720768" cy="48013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Perencanaan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Mengurangi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Ketidak</a:t>
            </a:r>
            <a:r>
              <a:rPr lang="en-US" b="1" dirty="0" smtClean="0">
                <a:solidFill>
                  <a:srgbClr val="FFFF00"/>
                </a:solidFill>
              </a:rPr>
              <a:t> pas-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Tian</a:t>
            </a:r>
            <a:r>
              <a:rPr lang="en-US" b="1" dirty="0" smtClean="0">
                <a:solidFill>
                  <a:srgbClr val="FFFF00"/>
                </a:solidFill>
              </a:rPr>
              <a:t> ( Men-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Dorong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para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Manajer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dirty="0" err="1" smtClean="0">
                <a:solidFill>
                  <a:srgbClr val="FFFF00"/>
                </a:solidFill>
              </a:rPr>
              <a:t>untu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Melihat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dirty="0" err="1" smtClean="0">
                <a:solidFill>
                  <a:srgbClr val="FFFF00"/>
                </a:solidFill>
              </a:rPr>
              <a:t>ke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Depan</a:t>
            </a:r>
            <a:r>
              <a:rPr lang="en-US" b="1" dirty="0" smtClean="0">
                <a:solidFill>
                  <a:srgbClr val="FFFF00"/>
                </a:solidFill>
              </a:rPr>
              <a:t> , </a:t>
            </a:r>
            <a:r>
              <a:rPr lang="en-US" b="1" dirty="0" err="1" smtClean="0">
                <a:solidFill>
                  <a:srgbClr val="FFFF00"/>
                </a:solidFill>
              </a:rPr>
              <a:t>meng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Ngantisivasi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err="1" smtClean="0">
                <a:solidFill>
                  <a:srgbClr val="FFFF00"/>
                </a:solidFill>
              </a:rPr>
              <a:t>Perubahan</a:t>
            </a:r>
            <a:r>
              <a:rPr lang="en-US" b="1" dirty="0" smtClean="0">
                <a:solidFill>
                  <a:srgbClr val="FFFF00"/>
                </a:solidFill>
              </a:rPr>
              <a:t> , 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Mempertim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Bangkan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dirty="0" err="1" smtClean="0">
                <a:solidFill>
                  <a:srgbClr val="FFFF00"/>
                </a:solidFill>
              </a:rPr>
              <a:t>da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Pak </a:t>
            </a:r>
            <a:r>
              <a:rPr lang="en-US" b="1" dirty="0" err="1" smtClean="0">
                <a:solidFill>
                  <a:srgbClr val="FFFF00"/>
                </a:solidFill>
              </a:rPr>
              <a:t>peruba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Han 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me-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Nyusun</a:t>
            </a:r>
            <a:r>
              <a:rPr lang="en-US" b="1" dirty="0" smtClean="0">
                <a:solidFill>
                  <a:srgbClr val="FFFF00"/>
                </a:solidFill>
              </a:rPr>
              <a:t>  tang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Gapan</a:t>
            </a:r>
            <a:r>
              <a:rPr lang="en-US" b="1" dirty="0" smtClean="0">
                <a:solidFill>
                  <a:srgbClr val="FFFF00"/>
                </a:solidFill>
              </a:rPr>
              <a:t>  yang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tepat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218745" y="611266"/>
            <a:ext cx="785818" cy="1849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>
            <a:off x="642912" y="1214422"/>
            <a:ext cx="3713064" cy="6429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</p:cNvCxnSpPr>
          <p:nvPr/>
        </p:nvCxnSpPr>
        <p:spPr>
          <a:xfrm>
            <a:off x="4355976" y="1214422"/>
            <a:ext cx="144589" cy="785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</p:cNvCxnSpPr>
          <p:nvPr/>
        </p:nvCxnSpPr>
        <p:spPr>
          <a:xfrm>
            <a:off x="4355976" y="1214422"/>
            <a:ext cx="1930535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4355976" y="1214422"/>
            <a:ext cx="3787923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Perncanaan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err="1" smtClean="0"/>
              <a:t>Gambar</a:t>
            </a:r>
            <a:r>
              <a:rPr lang="en-US" sz="1400" dirty="0" smtClean="0"/>
              <a:t> ;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3290106" y="2786058"/>
            <a:ext cx="178595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84784"/>
            <a:ext cx="3059832" cy="4093428"/>
          </a:xfrm>
          <a:prstGeom prst="rect">
            <a:avLst/>
          </a:prstGeom>
          <a:solidFill>
            <a:srgbClr val="00CC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Memperkirakan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mendatang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4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Mengidentifikasi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5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Mengimplementasi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Kan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tinda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Kan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evaluasi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916792"/>
            <a:ext cx="1840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Pengorganisasian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06330" y="2786058"/>
            <a:ext cx="178595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pengarahan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86644" y="2786058"/>
            <a:ext cx="1785950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pengendalian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428728" y="764704"/>
            <a:ext cx="6671664" cy="210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322365" y="1658247"/>
            <a:ext cx="1643072" cy="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178958" y="1678767"/>
            <a:ext cx="1643072" cy="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250664" y="1658247"/>
            <a:ext cx="1643072" cy="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03648" y="785796"/>
            <a:ext cx="0" cy="6269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73325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awal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menunjukan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</a:t>
            </a:r>
            <a:r>
              <a:rPr lang="id-ID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hal-hal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mencapainya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061545" y="3071810"/>
            <a:ext cx="214311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093993" y="3143246"/>
            <a:ext cx="214311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77769" y="3143246"/>
            <a:ext cx="214311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3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1115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B. </a:t>
            </a:r>
            <a:r>
              <a:rPr lang="en-US" sz="2400" b="1" dirty="0" err="1" smtClean="0"/>
              <a:t>Jenis-jenis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waktunya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144000" cy="26432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1480"/>
            <a:ext cx="91440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jangka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smtClean="0">
                <a:solidFill>
                  <a:schemeClr val="bg1"/>
                </a:solidFill>
              </a:rPr>
              <a:t>panjang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jangka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pendek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/>
            <a:r>
              <a:rPr lang="en-US" sz="2400" b="1" dirty="0" smtClean="0">
                <a:solidFill>
                  <a:schemeClr val="bg1"/>
                </a:solidFill>
              </a:rPr>
              <a:t>       a.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jangka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panjang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sz="2400" b="1" dirty="0" smtClean="0">
                <a:solidFill>
                  <a:schemeClr val="bg1"/>
                </a:solidFill>
              </a:rPr>
              <a:t>           </a:t>
            </a:r>
            <a:r>
              <a:rPr lang="en-US" sz="2400" b="1" dirty="0" err="1" smtClean="0">
                <a:solidFill>
                  <a:schemeClr val="bg1"/>
                </a:solidFill>
              </a:rPr>
              <a:t>jangka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waktunya</a:t>
            </a:r>
            <a:r>
              <a:rPr lang="en-US" sz="2400" b="1" dirty="0" smtClean="0">
                <a:solidFill>
                  <a:schemeClr val="bg1"/>
                </a:solidFill>
              </a:rPr>
              <a:t>  5 </a:t>
            </a:r>
            <a:r>
              <a:rPr lang="en-US" sz="2400" b="1" dirty="0" err="1" smtClean="0">
                <a:solidFill>
                  <a:schemeClr val="bg1"/>
                </a:solidFill>
              </a:rPr>
              <a:t>tahun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lebih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400" b="1" dirty="0" smtClean="0">
                <a:solidFill>
                  <a:schemeClr val="bg1"/>
                </a:solidFill>
              </a:rPr>
              <a:t>       b.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jangka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pendek</a:t>
            </a:r>
            <a:r>
              <a:rPr lang="en-US" sz="2400" b="1" dirty="0" smtClean="0">
                <a:solidFill>
                  <a:schemeClr val="bg1"/>
                </a:solidFill>
              </a:rPr>
              <a:t> ,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satu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tahun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/>
            <a:r>
              <a:rPr lang="en-US" sz="2400" b="1" dirty="0" smtClean="0">
                <a:solidFill>
                  <a:schemeClr val="bg1"/>
                </a:solidFill>
              </a:rPr>
              <a:t>            </a:t>
            </a:r>
            <a:r>
              <a:rPr lang="en-US" sz="2400" b="1" dirty="0" err="1" smtClean="0">
                <a:solidFill>
                  <a:schemeClr val="bg1"/>
                </a:solidFill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kurang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14686"/>
            <a:ext cx="9144000" cy="342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143248"/>
            <a:ext cx="9153949" cy="2677656"/>
          </a:xfrm>
          <a:prstGeom prst="rect">
            <a:avLst/>
          </a:prstGeom>
          <a:solidFill>
            <a:srgbClr val="00CC00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Operasional</a:t>
            </a:r>
            <a:r>
              <a:rPr lang="en-US" sz="2400" b="1" dirty="0" smtClean="0"/>
              <a:t>.</a:t>
            </a:r>
          </a:p>
          <a:p>
            <a:pPr marL="457200" indent="-457200"/>
            <a:r>
              <a:rPr lang="en-US" sz="2400" b="1" dirty="0" smtClean="0"/>
              <a:t>         a.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strategis</a:t>
            </a:r>
            <a:r>
              <a:rPr lang="en-US" sz="2400" b="1" dirty="0" smtClean="0"/>
              <a:t> Plan)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</a:t>
            </a:r>
            <a:endParaRPr lang="en-US" sz="2400" b="1" dirty="0" smtClean="0"/>
          </a:p>
          <a:p>
            <a:pPr marL="457200" indent="-457200"/>
            <a:r>
              <a:rPr lang="en-US" sz="2400" b="1" dirty="0" smtClean="0"/>
              <a:t>             </a:t>
            </a:r>
            <a:r>
              <a:rPr lang="en-US" sz="2400" b="1" dirty="0" err="1" smtClean="0"/>
              <a:t>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panjang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strategis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pandang</a:t>
            </a:r>
            <a:r>
              <a:rPr lang="en-US" sz="2400" b="1" dirty="0" smtClean="0"/>
              <a:t> </a:t>
            </a:r>
          </a:p>
          <a:p>
            <a:pPr marL="457200" indent="-457200"/>
            <a:r>
              <a:rPr lang="en-US" sz="2400" b="1" dirty="0" smtClean="0"/>
              <a:t>            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. (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)</a:t>
            </a:r>
          </a:p>
          <a:p>
            <a:pPr marL="457200" indent="-457200"/>
            <a:r>
              <a:rPr lang="en-US" sz="2400" b="1" dirty="0" smtClean="0"/>
              <a:t>         b.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Operasional</a:t>
            </a:r>
            <a:r>
              <a:rPr lang="en-US" sz="2400" b="1" dirty="0" smtClean="0"/>
              <a:t> : (</a:t>
            </a:r>
            <a:r>
              <a:rPr lang="en-US" sz="2400" b="1" dirty="0" err="1" smtClean="0"/>
              <a:t>oprasional</a:t>
            </a:r>
            <a:r>
              <a:rPr lang="en-US" sz="2400" b="1" dirty="0" smtClean="0"/>
              <a:t> plans) 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diartikan</a:t>
            </a:r>
            <a:r>
              <a:rPr lang="en-US" sz="2400" b="1" dirty="0" smtClean="0"/>
              <a:t> </a:t>
            </a:r>
          </a:p>
          <a:p>
            <a:pPr marL="457200" indent="-457200"/>
            <a:r>
              <a:rPr lang="en-US" sz="2400" b="1" dirty="0" smtClean="0"/>
              <a:t>            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pendefinisian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</a:p>
          <a:p>
            <a:pPr marL="457200" indent="-457200"/>
            <a:r>
              <a:rPr lang="en-US" sz="2400" b="1" dirty="0" smtClean="0"/>
              <a:t>             </a:t>
            </a:r>
            <a:r>
              <a:rPr lang="en-US" sz="2400" b="1" dirty="0" err="1" smtClean="0"/>
              <a:t>mengimplemetasikan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perenca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stratetegis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 flipV="1">
            <a:off x="0" y="6857999"/>
            <a:ext cx="9144000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32" y="6488692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endParaRPr lang="en-US" b="1" dirty="0"/>
          </a:p>
        </p:txBody>
      </p:sp>
    </p:spTree>
  </p:cSld>
  <p:clrMapOvr>
    <a:masterClrMapping/>
  </p:clrMapOvr>
  <p:transition spd="slow">
    <p:wheel spokes="1"/>
    <p:sndAc>
      <p:stSnd>
        <p:snd r:embed="rId3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2073</Words>
  <Application>Microsoft Office PowerPoint</Application>
  <PresentationFormat>On-screen Show (4:3)</PresentationFormat>
  <Paragraphs>259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Fungsi Perencanaan </vt:lpstr>
      <vt:lpstr>A. Hakikat Dan Pentingnya  Perencanaan.</vt:lpstr>
      <vt:lpstr>Lanjutan :</vt:lpstr>
      <vt:lpstr>Dengan demikian perencanaan mengandung beberapa arti diantaranya :</vt:lpstr>
      <vt:lpstr>Lanjutan :</vt:lpstr>
      <vt:lpstr>PENTINGNYA PERENCANAAN </vt:lpstr>
      <vt:lpstr>Hubungan Perncanaan  dengan Fungsi Lainnya :</vt:lpstr>
      <vt:lpstr>B. Jenis-jenis perencanaan </vt:lpstr>
      <vt:lpstr>3.Perencanaan Sekali pakai .</vt:lpstr>
      <vt:lpstr>4. Perencanaan tetap (standing plans)</vt:lpstr>
      <vt:lpstr>Perencanaan dan tingkat manajer</vt:lpstr>
      <vt:lpstr>C. Proses Penyusunan Perencanaan.</vt:lpstr>
      <vt:lpstr>Proses Penyusunan Rencana</vt:lpstr>
      <vt:lpstr>Penjelasan </vt:lpstr>
      <vt:lpstr>4.   Menyusun rencana kegiatan untuk mencapai tujuan :  (lanjutan)</vt:lpstr>
      <vt:lpstr>D. Pendekatan dalam perencanaan </vt:lpstr>
      <vt:lpstr>3.   Pendekatan Perencanaan Contingensy</vt:lpstr>
      <vt:lpstr>E. Efektivitas Perencanaan</vt:lpstr>
      <vt:lpstr>b) Keenganan yang lazim dari para anggota Organisasi untuk       menerima  rencana karena perubahan yang akan ditimbulkan.</vt:lpstr>
      <vt:lpstr>Evaluasi ;</vt:lpstr>
      <vt:lpstr>SELAMAT BERTEMU MINGGU DEPAN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7</dc:title>
  <dc:creator>Valued Acer Customer</dc:creator>
  <cp:lastModifiedBy>ACER</cp:lastModifiedBy>
  <cp:revision>132</cp:revision>
  <dcterms:created xsi:type="dcterms:W3CDTF">2009-12-26T09:59:52Z</dcterms:created>
  <dcterms:modified xsi:type="dcterms:W3CDTF">2013-11-07T07:28:37Z</dcterms:modified>
</cp:coreProperties>
</file>