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0"/>
  </p:notes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77" r:id="rId16"/>
    <p:sldId id="269" r:id="rId17"/>
    <p:sldId id="270" r:id="rId18"/>
    <p:sldId id="2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00"/>
    <a:srgbClr val="663300"/>
    <a:srgbClr val="FFFF66"/>
    <a:srgbClr val="3366FF"/>
    <a:srgbClr val="FF330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36" autoAdjust="0"/>
    <p:restoredTop sz="88972" autoAdjust="0"/>
  </p:normalViewPr>
  <p:slideViewPr>
    <p:cSldViewPr>
      <p:cViewPr>
        <p:scale>
          <a:sx n="40" d="100"/>
          <a:sy n="40" d="100"/>
        </p:scale>
        <p:origin x="-1938" y="-54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95E0BF-43AF-482A-B0D8-D585B4B9B64E}" type="datetimeFigureOut">
              <a:rPr lang="en-US" smtClean="0"/>
              <a:pPr/>
              <a:t>1/5/2014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47F04C-4C71-4DED-A61D-34218AF01FDD}" type="slidenum">
              <a:rPr lang="en-US" smtClean="0"/>
              <a:pPr/>
              <a:t>‹#›</a:t>
            </a:fld>
            <a:endParaRPr lang="en-US"/>
          </a:p>
        </p:txBody>
      </p:sp>
    </p:spTree>
    <p:extLst>
      <p:ext uri="{BB962C8B-B14F-4D97-AF65-F5344CB8AC3E}">
        <p14:creationId xmlns:p14="http://schemas.microsoft.com/office/powerpoint/2010/main" val="1143625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47F04C-4C71-4DED-A61D-34218AF01FDD}"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47F04C-4C71-4DED-A61D-34218AF01FD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47F04C-4C71-4DED-A61D-34218AF01FD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47F04C-4C71-4DED-A61D-34218AF01FD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47F04C-4C71-4DED-A61D-34218AF01FD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47F04C-4C71-4DED-A61D-34218AF01FD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47F04C-4C71-4DED-A61D-34218AF01FD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47F04C-4C71-4DED-A61D-34218AF01FD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47F04C-4C71-4DED-A61D-34218AF01FD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47F04C-4C71-4DED-A61D-34218AF01FDD}"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47F04C-4C71-4DED-A61D-34218AF01FD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447F04C-4C71-4DED-A61D-34218AF01FD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47F04C-4C71-4DED-A61D-34218AF01FD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47F04C-4C71-4DED-A61D-34218AF01FD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47F04C-4C71-4DED-A61D-34218AF01FD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47F04C-4C71-4DED-A61D-34218AF01FD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47F04C-4C71-4DED-A61D-34218AF01FD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447F04C-4C71-4DED-A61D-34218AF01FD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797B273-84A3-4BDD-A7A4-67753141A601}" type="datetimeFigureOut">
              <a:rPr lang="en-US" smtClean="0"/>
              <a:pPr/>
              <a:t>1/5/2014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0578F2E-2D79-498E-9F62-EE368EBFF1E9}"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97B273-84A3-4BDD-A7A4-67753141A601}" type="datetimeFigureOut">
              <a:rPr lang="en-US" smtClean="0"/>
              <a:pPr/>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78F2E-2D79-498E-9F62-EE368EBFF1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797B273-84A3-4BDD-A7A4-67753141A601}" type="datetimeFigureOut">
              <a:rPr lang="en-US" smtClean="0"/>
              <a:pPr/>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78F2E-2D79-498E-9F62-EE368EBFF1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797B273-84A3-4BDD-A7A4-67753141A601}" type="datetimeFigureOut">
              <a:rPr lang="en-US" smtClean="0"/>
              <a:pPr/>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578F2E-2D79-498E-9F62-EE368EBFF1E9}"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797B273-84A3-4BDD-A7A4-67753141A601}" type="datetimeFigureOut">
              <a:rPr lang="en-US" smtClean="0"/>
              <a:pPr/>
              <a:t>1/5/2014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0578F2E-2D79-498E-9F62-EE368EBFF1E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797B273-84A3-4BDD-A7A4-67753141A601}" type="datetimeFigureOut">
              <a:rPr lang="en-US" smtClean="0"/>
              <a:pPr/>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78F2E-2D79-498E-9F62-EE368EBFF1E9}"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797B273-84A3-4BDD-A7A4-67753141A601}" type="datetimeFigureOut">
              <a:rPr lang="en-US" smtClean="0"/>
              <a:pPr/>
              <a:t>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578F2E-2D79-498E-9F62-EE368EBFF1E9}"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797B273-84A3-4BDD-A7A4-67753141A601}" type="datetimeFigureOut">
              <a:rPr lang="en-US" smtClean="0"/>
              <a:pPr/>
              <a:t>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578F2E-2D79-498E-9F62-EE368EBFF1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97B273-84A3-4BDD-A7A4-67753141A601}" type="datetimeFigureOut">
              <a:rPr lang="en-US" smtClean="0"/>
              <a:pPr/>
              <a:t>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578F2E-2D79-498E-9F62-EE368EBFF1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97B273-84A3-4BDD-A7A4-67753141A601}" type="datetimeFigureOut">
              <a:rPr lang="en-US" smtClean="0"/>
              <a:pPr/>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578F2E-2D79-498E-9F62-EE368EBFF1E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797B273-84A3-4BDD-A7A4-67753141A601}" type="datetimeFigureOut">
              <a:rPr lang="en-US" smtClean="0"/>
              <a:pPr/>
              <a:t>1/5/2014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0578F2E-2D79-498E-9F62-EE368EBFF1E9}"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797B273-84A3-4BDD-A7A4-67753141A601}" type="datetimeFigureOut">
              <a:rPr lang="en-US" smtClean="0"/>
              <a:pPr/>
              <a:t>1/5/2014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0578F2E-2D79-498E-9F62-EE368EBFF1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417638"/>
          </a:xfrm>
          <a:solidFill>
            <a:schemeClr val="accent3">
              <a:lumMod val="50000"/>
            </a:schemeClr>
          </a:solidFill>
        </p:spPr>
        <p:txBody>
          <a:bodyPr>
            <a:normAutofit/>
          </a:bodyPr>
          <a:lstStyle/>
          <a:p>
            <a:pPr algn="ctr"/>
            <a:r>
              <a:rPr lang="en-US" sz="5400" dirty="0" smtClean="0">
                <a:solidFill>
                  <a:srgbClr val="FFC000"/>
                </a:solidFill>
                <a:latin typeface="Arial" pitchFamily="34" charset="0"/>
                <a:cs typeface="Arial" pitchFamily="34" charset="0"/>
              </a:rPr>
              <a:t>PERTEMUAN 1</a:t>
            </a:r>
            <a:r>
              <a:rPr lang="id-ID" sz="5400" dirty="0" smtClean="0">
                <a:solidFill>
                  <a:srgbClr val="FFC000"/>
                </a:solidFill>
                <a:latin typeface="Arial" pitchFamily="34" charset="0"/>
                <a:cs typeface="Arial" pitchFamily="34" charset="0"/>
              </a:rPr>
              <a:t>0</a:t>
            </a:r>
            <a:endParaRPr lang="en-US" sz="5400" dirty="0">
              <a:solidFill>
                <a:srgbClr val="FFC000"/>
              </a:solidFill>
              <a:latin typeface="Arial" pitchFamily="34" charset="0"/>
              <a:cs typeface="Arial" pitchFamily="34" charset="0"/>
            </a:endParaRPr>
          </a:p>
        </p:txBody>
      </p:sp>
      <p:sp>
        <p:nvSpPr>
          <p:cNvPr id="5" name="Content Placeholder 4"/>
          <p:cNvSpPr>
            <a:spLocks noGrp="1"/>
          </p:cNvSpPr>
          <p:nvPr>
            <p:ph sz="quarter" idx="1"/>
          </p:nvPr>
        </p:nvSpPr>
        <p:spPr>
          <a:xfrm>
            <a:off x="0" y="1447800"/>
            <a:ext cx="9144000" cy="5410200"/>
          </a:xfrm>
          <a:solidFill>
            <a:srgbClr val="333300"/>
          </a:solidFill>
        </p:spPr>
        <p:txBody>
          <a:bodyPr>
            <a:normAutofit/>
          </a:bodyPr>
          <a:lstStyle/>
          <a:p>
            <a:pPr algn="ctr">
              <a:buNone/>
            </a:pPr>
            <a:endParaRPr lang="en-US" dirty="0" smtClean="0"/>
          </a:p>
          <a:p>
            <a:pPr algn="ctr">
              <a:buNone/>
            </a:pPr>
            <a:endParaRPr lang="en-US" dirty="0" smtClean="0"/>
          </a:p>
          <a:p>
            <a:pPr algn="ctr">
              <a:buNone/>
            </a:pPr>
            <a:endParaRPr lang="en-US" dirty="0" smtClean="0"/>
          </a:p>
          <a:p>
            <a:pPr algn="ctr">
              <a:buNone/>
            </a:pPr>
            <a:r>
              <a:rPr lang="en-US" sz="7200" dirty="0" smtClean="0">
                <a:solidFill>
                  <a:srgbClr val="FFFF00"/>
                </a:solidFill>
                <a:latin typeface="Arial" pitchFamily="34" charset="0"/>
                <a:cs typeface="Arial" pitchFamily="34" charset="0"/>
              </a:rPr>
              <a:t>PEMBELANJAAN,  </a:t>
            </a:r>
            <a:endParaRPr lang="en-US" sz="7200" dirty="0">
              <a:solidFill>
                <a:srgbClr val="FFFF00"/>
              </a:solidFill>
              <a:latin typeface="Arial" pitchFamily="34" charset="0"/>
              <a:cs typeface="Arial" pitchFamily="34" charset="0"/>
            </a:endParaRPr>
          </a:p>
        </p:txBody>
      </p:sp>
    </p:spTree>
  </p:cSld>
  <p:clrMapOvr>
    <a:masterClrMapping/>
  </p:clrMapOvr>
  <p:transition spd="slow">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0-#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5">
                                            <p:bg/>
                                          </p:spTgt>
                                        </p:tgtEl>
                                        <p:attrNameLst>
                                          <p:attrName>style.visibility</p:attrName>
                                        </p:attrNameLst>
                                      </p:cBhvr>
                                      <p:to>
                                        <p:strVal val="visible"/>
                                      </p:to>
                                    </p:set>
                                    <p:anim calcmode="lin" valueType="num">
                                      <p:cBhvr additive="base">
                                        <p:cTn id="12"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13"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20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7384"/>
            <a:ext cx="9144000" cy="504056"/>
          </a:xfrm>
          <a:solidFill>
            <a:schemeClr val="tx2">
              <a:lumMod val="50000"/>
            </a:schemeClr>
          </a:solidFill>
        </p:spPr>
        <p:txBody>
          <a:bodyPr>
            <a:noAutofit/>
          </a:bodyPr>
          <a:lstStyle/>
          <a:p>
            <a:pPr algn="ctr"/>
            <a:r>
              <a:rPr lang="en-US" sz="2400" b="1" dirty="0" err="1" smtClean="0">
                <a:solidFill>
                  <a:schemeClr val="bg1"/>
                </a:solidFill>
                <a:latin typeface="Arial" pitchFamily="34" charset="0"/>
                <a:cs typeface="Arial" pitchFamily="34" charset="0"/>
              </a:rPr>
              <a:t>Sumber</a:t>
            </a:r>
            <a:r>
              <a:rPr lang="en-US" sz="2400" b="1" dirty="0" smtClean="0">
                <a:solidFill>
                  <a:schemeClr val="bg1"/>
                </a:solidFill>
                <a:latin typeface="Arial" pitchFamily="34" charset="0"/>
                <a:cs typeface="Arial" pitchFamily="34" charset="0"/>
              </a:rPr>
              <a:t> Dana</a:t>
            </a:r>
            <a:r>
              <a:rPr lang="en-US" sz="2400" dirty="0" smtClean="0">
                <a:solidFill>
                  <a:schemeClr val="bg1"/>
                </a:solidFill>
                <a:latin typeface="Arial" pitchFamily="34" charset="0"/>
                <a:cs typeface="Arial" pitchFamily="34" charset="0"/>
              </a:rPr>
              <a:t> </a:t>
            </a:r>
            <a:endParaRPr lang="en-US" sz="2400" dirty="0">
              <a:solidFill>
                <a:schemeClr val="bg1"/>
              </a:solidFill>
              <a:latin typeface="Arial" pitchFamily="34" charset="0"/>
              <a:cs typeface="Arial" pitchFamily="34" charset="0"/>
            </a:endParaRPr>
          </a:p>
        </p:txBody>
      </p:sp>
      <p:sp>
        <p:nvSpPr>
          <p:cNvPr id="4" name="Content Placeholder 3"/>
          <p:cNvSpPr>
            <a:spLocks noGrp="1"/>
          </p:cNvSpPr>
          <p:nvPr>
            <p:ph sz="quarter" idx="1"/>
          </p:nvPr>
        </p:nvSpPr>
        <p:spPr>
          <a:xfrm>
            <a:off x="0" y="476672"/>
            <a:ext cx="9144000" cy="6381328"/>
          </a:xfrm>
          <a:solidFill>
            <a:schemeClr val="accent1">
              <a:lumMod val="50000"/>
            </a:schemeClr>
          </a:solidFill>
        </p:spPr>
        <p:txBody>
          <a:bodyPr>
            <a:normAutofit/>
          </a:bodyPr>
          <a:lstStyle/>
          <a:p>
            <a:pPr>
              <a:buNone/>
            </a:pPr>
            <a:r>
              <a:rPr lang="en-US" sz="2000" b="1" dirty="0" err="1" smtClean="0">
                <a:solidFill>
                  <a:schemeClr val="bg1"/>
                </a:solidFill>
                <a:latin typeface="Arial" pitchFamily="34" charset="0"/>
                <a:cs typeface="Arial" pitchFamily="34" charset="0"/>
              </a:rPr>
              <a:t>Macam-maca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dana</a:t>
            </a:r>
            <a:r>
              <a:rPr lang="en-US" sz="2000" b="1" dirty="0" smtClean="0">
                <a:solidFill>
                  <a:schemeClr val="bg1"/>
                </a:solidFill>
                <a:latin typeface="Arial" pitchFamily="34" charset="0"/>
                <a:cs typeface="Arial" pitchFamily="34" charset="0"/>
              </a:rPr>
              <a:t>.</a:t>
            </a:r>
          </a:p>
          <a:p>
            <a:pPr>
              <a:buNone/>
            </a:pPr>
            <a:endParaRPr lang="en-US" sz="2000" b="1" dirty="0" smtClean="0">
              <a:solidFill>
                <a:schemeClr val="bg1"/>
              </a:solidFill>
              <a:latin typeface="Arial" pitchFamily="34" charset="0"/>
              <a:cs typeface="Arial" pitchFamily="34" charset="0"/>
            </a:endParaRPr>
          </a:p>
          <a:p>
            <a:pPr>
              <a:buNone/>
            </a:pPr>
            <a:r>
              <a:rPr lang="en-US" sz="2000" b="1" dirty="0" smtClean="0">
                <a:solidFill>
                  <a:schemeClr val="bg1"/>
                </a:solidFill>
                <a:latin typeface="Arial" pitchFamily="34" charset="0"/>
                <a:cs typeface="Arial" pitchFamily="34" charset="0"/>
              </a:rPr>
              <a:t>                                     </a:t>
            </a:r>
            <a:endParaRPr lang="en-US" sz="2000" b="1" dirty="0">
              <a:solidFill>
                <a:schemeClr val="bg1"/>
              </a:solidFill>
              <a:latin typeface="Arial" pitchFamily="34" charset="0"/>
              <a:cs typeface="Arial" pitchFamily="34" charset="0"/>
            </a:endParaRPr>
          </a:p>
        </p:txBody>
      </p:sp>
      <p:sp>
        <p:nvSpPr>
          <p:cNvPr id="7" name="Rectangle 6"/>
          <p:cNvSpPr/>
          <p:nvPr/>
        </p:nvSpPr>
        <p:spPr>
          <a:xfrm>
            <a:off x="0" y="1071546"/>
            <a:ext cx="9144000" cy="5786454"/>
          </a:xfrm>
          <a:prstGeom prst="rect">
            <a:avLst/>
          </a:prstGeom>
          <a:solidFill>
            <a:schemeClr val="tx2">
              <a:lumMod val="20000"/>
              <a:lumOff val="8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13" name="Straight Connector 12"/>
          <p:cNvCxnSpPr/>
          <p:nvPr/>
        </p:nvCxnSpPr>
        <p:spPr>
          <a:xfrm>
            <a:off x="611560" y="2060848"/>
            <a:ext cx="8208912"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H="1">
            <a:off x="3768512" y="2071678"/>
            <a:ext cx="11400" cy="4381658"/>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Connector 16"/>
          <p:cNvCxnSpPr/>
          <p:nvPr/>
        </p:nvCxnSpPr>
        <p:spPr>
          <a:xfrm>
            <a:off x="611560" y="3212976"/>
            <a:ext cx="3168352" cy="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a:off x="611560" y="4869160"/>
            <a:ext cx="3168352" cy="24320"/>
          </a:xfrm>
          <a:prstGeom prst="line">
            <a:avLst/>
          </a:prstGeom>
        </p:spPr>
        <p:style>
          <a:lnRef idx="1">
            <a:schemeClr val="dk1"/>
          </a:lnRef>
          <a:fillRef idx="0">
            <a:schemeClr val="dk1"/>
          </a:fillRef>
          <a:effectRef idx="0">
            <a:schemeClr val="dk1"/>
          </a:effectRef>
          <a:fontRef idx="minor">
            <a:schemeClr val="tx1"/>
          </a:fontRef>
        </p:style>
      </p:cxnSp>
      <p:sp>
        <p:nvSpPr>
          <p:cNvPr id="19" name="Right Arrow 18"/>
          <p:cNvSpPr/>
          <p:nvPr/>
        </p:nvSpPr>
        <p:spPr>
          <a:xfrm>
            <a:off x="3203848" y="2204864"/>
            <a:ext cx="432048" cy="92926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0" name="Rectangle 19"/>
          <p:cNvSpPr/>
          <p:nvPr/>
        </p:nvSpPr>
        <p:spPr>
          <a:xfrm>
            <a:off x="846394" y="2132856"/>
            <a:ext cx="2357454" cy="9144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pitchFamily="34" charset="0"/>
                <a:cs typeface="Arial" pitchFamily="34" charset="0"/>
              </a:rPr>
              <a:t>Modal </a:t>
            </a:r>
            <a:r>
              <a:rPr lang="en-US" sz="2000" b="1" dirty="0" err="1" smtClean="0">
                <a:solidFill>
                  <a:schemeClr val="tx1"/>
                </a:solidFill>
                <a:latin typeface="Arial" pitchFamily="34" charset="0"/>
                <a:cs typeface="Arial" pitchFamily="34" charset="0"/>
              </a:rPr>
              <a:t>asing</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pinjaman</a:t>
            </a:r>
            <a:r>
              <a:rPr lang="en-US" sz="2000" b="1" dirty="0" smtClean="0">
                <a:solidFill>
                  <a:schemeClr val="tx1"/>
                </a:solidFill>
                <a:latin typeface="Arial" pitchFamily="34" charset="0"/>
                <a:cs typeface="Arial" pitchFamily="34" charset="0"/>
              </a:rPr>
              <a:t>)</a:t>
            </a:r>
            <a:endParaRPr lang="en-US" sz="2000" b="1" dirty="0">
              <a:solidFill>
                <a:schemeClr val="tx1"/>
              </a:solidFill>
              <a:latin typeface="Arial" pitchFamily="34" charset="0"/>
              <a:cs typeface="Arial" pitchFamily="34" charset="0"/>
            </a:endParaRPr>
          </a:p>
        </p:txBody>
      </p:sp>
      <p:sp>
        <p:nvSpPr>
          <p:cNvPr id="21" name="Rectangle 20"/>
          <p:cNvSpPr/>
          <p:nvPr/>
        </p:nvSpPr>
        <p:spPr>
          <a:xfrm>
            <a:off x="561244" y="3356992"/>
            <a:ext cx="2714612" cy="128588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latin typeface="Arial" pitchFamily="34" charset="0"/>
                <a:cs typeface="Arial" pitchFamily="34" charset="0"/>
              </a:rPr>
              <a:t>Modal </a:t>
            </a:r>
            <a:r>
              <a:rPr lang="en-US" sz="2000" b="1" dirty="0" err="1" smtClean="0">
                <a:solidFill>
                  <a:schemeClr val="tx1"/>
                </a:solidFill>
                <a:latin typeface="Arial" pitchFamily="34" charset="0"/>
                <a:cs typeface="Arial" pitchFamily="34" charset="0"/>
              </a:rPr>
              <a:t>sendiri</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saham</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atau</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tambahan</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investasi</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oleh</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pemilik</a:t>
            </a:r>
            <a:endParaRPr lang="en-US" sz="2000" b="1" dirty="0">
              <a:solidFill>
                <a:schemeClr val="tx1"/>
              </a:solidFill>
              <a:latin typeface="Arial" pitchFamily="34" charset="0"/>
              <a:cs typeface="Arial" pitchFamily="34" charset="0"/>
            </a:endParaRPr>
          </a:p>
        </p:txBody>
      </p:sp>
      <p:sp>
        <p:nvSpPr>
          <p:cNvPr id="22" name="Rectangle 21"/>
          <p:cNvSpPr/>
          <p:nvPr/>
        </p:nvSpPr>
        <p:spPr>
          <a:xfrm>
            <a:off x="774386" y="5178896"/>
            <a:ext cx="2357454" cy="9144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chemeClr val="tx1"/>
                </a:solidFill>
                <a:latin typeface="Arial" pitchFamily="34" charset="0"/>
                <a:cs typeface="Arial" pitchFamily="34" charset="0"/>
              </a:rPr>
              <a:t>Laba</a:t>
            </a:r>
            <a:r>
              <a:rPr lang="en-US" sz="2000" b="1" dirty="0" smtClean="0">
                <a:solidFill>
                  <a:schemeClr val="tx1"/>
                </a:solidFill>
                <a:latin typeface="Arial" pitchFamily="34" charset="0"/>
                <a:cs typeface="Arial" pitchFamily="34" charset="0"/>
              </a:rPr>
              <a:t> yang </a:t>
            </a:r>
            <a:r>
              <a:rPr lang="en-US" sz="2000" b="1" dirty="0" err="1" smtClean="0">
                <a:solidFill>
                  <a:schemeClr val="tx1"/>
                </a:solidFill>
                <a:latin typeface="Arial" pitchFamily="34" charset="0"/>
                <a:cs typeface="Arial" pitchFamily="34" charset="0"/>
              </a:rPr>
              <a:t>ditanam</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kembali</a:t>
            </a:r>
            <a:endParaRPr lang="en-US" sz="2000" b="1" dirty="0">
              <a:solidFill>
                <a:schemeClr val="tx1"/>
              </a:solidFill>
              <a:latin typeface="Arial" pitchFamily="34" charset="0"/>
              <a:cs typeface="Arial" pitchFamily="34" charset="0"/>
            </a:endParaRPr>
          </a:p>
        </p:txBody>
      </p:sp>
      <p:cxnSp>
        <p:nvCxnSpPr>
          <p:cNvPr id="24" name="Straight Connector 23"/>
          <p:cNvCxnSpPr/>
          <p:nvPr/>
        </p:nvCxnSpPr>
        <p:spPr>
          <a:xfrm>
            <a:off x="5436096" y="2060848"/>
            <a:ext cx="0" cy="4464496"/>
          </a:xfrm>
          <a:prstGeom prst="line">
            <a:avLst/>
          </a:prstGeom>
        </p:spPr>
        <p:style>
          <a:lnRef idx="2">
            <a:schemeClr val="dk1"/>
          </a:lnRef>
          <a:fillRef idx="0">
            <a:schemeClr val="dk1"/>
          </a:fillRef>
          <a:effectRef idx="1">
            <a:schemeClr val="dk1"/>
          </a:effectRef>
          <a:fontRef idx="minor">
            <a:schemeClr val="tx1"/>
          </a:fontRef>
        </p:style>
      </p:cxnSp>
      <p:cxnSp>
        <p:nvCxnSpPr>
          <p:cNvPr id="25" name="Straight Connector 24"/>
          <p:cNvCxnSpPr/>
          <p:nvPr/>
        </p:nvCxnSpPr>
        <p:spPr>
          <a:xfrm>
            <a:off x="6804248" y="2060848"/>
            <a:ext cx="0" cy="4464496"/>
          </a:xfrm>
          <a:prstGeom prst="line">
            <a:avLst/>
          </a:prstGeom>
        </p:spPr>
        <p:style>
          <a:lnRef idx="2">
            <a:schemeClr val="dk1"/>
          </a:lnRef>
          <a:fillRef idx="0">
            <a:schemeClr val="dk1"/>
          </a:fillRef>
          <a:effectRef idx="1">
            <a:schemeClr val="dk1"/>
          </a:effectRef>
          <a:fontRef idx="minor">
            <a:schemeClr val="tx1"/>
          </a:fontRef>
        </p:style>
      </p:cxnSp>
      <p:cxnSp>
        <p:nvCxnSpPr>
          <p:cNvPr id="26" name="Straight Connector 25"/>
          <p:cNvCxnSpPr/>
          <p:nvPr/>
        </p:nvCxnSpPr>
        <p:spPr>
          <a:xfrm flipH="1">
            <a:off x="8819903" y="2060850"/>
            <a:ext cx="571" cy="4430293"/>
          </a:xfrm>
          <a:prstGeom prst="line">
            <a:avLst/>
          </a:prstGeom>
        </p:spPr>
        <p:style>
          <a:lnRef idx="2">
            <a:schemeClr val="dk1"/>
          </a:lnRef>
          <a:fillRef idx="0">
            <a:schemeClr val="dk1"/>
          </a:fillRef>
          <a:effectRef idx="1">
            <a:schemeClr val="dk1"/>
          </a:effectRef>
          <a:fontRef idx="minor">
            <a:schemeClr val="tx1"/>
          </a:fontRef>
        </p:style>
      </p:cxnSp>
      <p:sp>
        <p:nvSpPr>
          <p:cNvPr id="33" name="Right Arrow 32"/>
          <p:cNvSpPr/>
          <p:nvPr/>
        </p:nvSpPr>
        <p:spPr>
          <a:xfrm>
            <a:off x="3203848" y="3571876"/>
            <a:ext cx="432048" cy="92869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4" name="Right Arrow 33"/>
          <p:cNvSpPr/>
          <p:nvPr/>
        </p:nvSpPr>
        <p:spPr>
          <a:xfrm>
            <a:off x="3203848" y="5143512"/>
            <a:ext cx="432048" cy="102179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5" name="Right Arrow 34"/>
          <p:cNvSpPr/>
          <p:nvPr/>
        </p:nvSpPr>
        <p:spPr>
          <a:xfrm>
            <a:off x="5786446" y="3573016"/>
            <a:ext cx="585754" cy="107214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6" name="Rectangle 35"/>
          <p:cNvSpPr/>
          <p:nvPr/>
        </p:nvSpPr>
        <p:spPr>
          <a:xfrm>
            <a:off x="3923928" y="3723302"/>
            <a:ext cx="1368152" cy="78581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chemeClr val="tx1"/>
                </a:solidFill>
                <a:latin typeface="Arial" pitchFamily="34" charset="0"/>
                <a:cs typeface="Arial" pitchFamily="34" charset="0"/>
              </a:rPr>
              <a:t>Sumber</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dana</a:t>
            </a:r>
            <a:endParaRPr lang="en-US" sz="2000" b="1" dirty="0">
              <a:solidFill>
                <a:schemeClr val="tx1"/>
              </a:solidFill>
              <a:latin typeface="Arial" pitchFamily="34" charset="0"/>
              <a:cs typeface="Arial" pitchFamily="34" charset="0"/>
            </a:endParaRPr>
          </a:p>
        </p:txBody>
      </p:sp>
      <p:sp>
        <p:nvSpPr>
          <p:cNvPr id="37" name="Rectangle 36"/>
          <p:cNvSpPr/>
          <p:nvPr/>
        </p:nvSpPr>
        <p:spPr>
          <a:xfrm>
            <a:off x="6960804" y="3795310"/>
            <a:ext cx="1571636" cy="78581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chemeClr val="tx1"/>
                </a:solidFill>
                <a:latin typeface="Arial" pitchFamily="34" charset="0"/>
                <a:cs typeface="Arial" pitchFamily="34" charset="0"/>
              </a:rPr>
              <a:t>Rencana</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Keuangan</a:t>
            </a:r>
            <a:endParaRPr lang="en-US" sz="2000" b="1" dirty="0">
              <a:solidFill>
                <a:schemeClr val="tx1"/>
              </a:solidFill>
              <a:latin typeface="Arial" pitchFamily="34" charset="0"/>
              <a:cs typeface="Arial" pitchFamily="34" charset="0"/>
            </a:endParaRPr>
          </a:p>
        </p:txBody>
      </p:sp>
      <p:sp>
        <p:nvSpPr>
          <p:cNvPr id="38" name="Smiley Face 37"/>
          <p:cNvSpPr/>
          <p:nvPr/>
        </p:nvSpPr>
        <p:spPr>
          <a:xfrm>
            <a:off x="7786710" y="1071546"/>
            <a:ext cx="285752" cy="285752"/>
          </a:xfrm>
          <a:prstGeom prst="smileyFace">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9" name="Left-Right Arrow Callout 38"/>
          <p:cNvSpPr/>
          <p:nvPr/>
        </p:nvSpPr>
        <p:spPr>
          <a:xfrm>
            <a:off x="7786710" y="1357298"/>
            <a:ext cx="357158" cy="285752"/>
          </a:xfrm>
          <a:prstGeom prst="leftRightArrowCallout">
            <a:avLst>
              <a:gd name="adj1" fmla="val 25000"/>
              <a:gd name="adj2" fmla="val 25000"/>
              <a:gd name="adj3" fmla="val 25000"/>
              <a:gd name="adj4" fmla="val 0"/>
            </a:avLst>
          </a:prstGeom>
          <a:solidFill>
            <a:srgbClr val="C00000"/>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0" name="Freeform 39"/>
          <p:cNvSpPr/>
          <p:nvPr/>
        </p:nvSpPr>
        <p:spPr>
          <a:xfrm>
            <a:off x="7734300" y="1543050"/>
            <a:ext cx="95250" cy="158750"/>
          </a:xfrm>
          <a:custGeom>
            <a:avLst/>
            <a:gdLst>
              <a:gd name="connsiteX0" fmla="*/ 95250 w 95250"/>
              <a:gd name="connsiteY0" fmla="*/ 0 h 158750"/>
              <a:gd name="connsiteX1" fmla="*/ 76200 w 95250"/>
              <a:gd name="connsiteY1" fmla="*/ 133350 h 158750"/>
              <a:gd name="connsiteX2" fmla="*/ 0 w 95250"/>
              <a:gd name="connsiteY2" fmla="*/ 152400 h 158750"/>
            </a:gdLst>
            <a:ahLst/>
            <a:cxnLst>
              <a:cxn ang="0">
                <a:pos x="connsiteX0" y="connsiteY0"/>
              </a:cxn>
              <a:cxn ang="0">
                <a:pos x="connsiteX1" y="connsiteY1"/>
              </a:cxn>
              <a:cxn ang="0">
                <a:pos x="connsiteX2" y="connsiteY2"/>
              </a:cxn>
            </a:cxnLst>
            <a:rect l="l" t="t" r="r" b="b"/>
            <a:pathLst>
              <a:path w="95250" h="158750">
                <a:moveTo>
                  <a:pt x="95250" y="0"/>
                </a:moveTo>
                <a:cubicBezTo>
                  <a:pt x="93662" y="53975"/>
                  <a:pt x="92075" y="107950"/>
                  <a:pt x="76200" y="133350"/>
                </a:cubicBezTo>
                <a:cubicBezTo>
                  <a:pt x="60325" y="158750"/>
                  <a:pt x="30162" y="155575"/>
                  <a:pt x="0" y="15240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1" name="Freeform 40"/>
          <p:cNvSpPr/>
          <p:nvPr/>
        </p:nvSpPr>
        <p:spPr>
          <a:xfrm>
            <a:off x="7677150" y="1657350"/>
            <a:ext cx="247650" cy="263525"/>
          </a:xfrm>
          <a:custGeom>
            <a:avLst/>
            <a:gdLst>
              <a:gd name="connsiteX0" fmla="*/ 247650 w 247650"/>
              <a:gd name="connsiteY0" fmla="*/ 0 h 263525"/>
              <a:gd name="connsiteX1" fmla="*/ 76200 w 247650"/>
              <a:gd name="connsiteY1" fmla="*/ 228600 h 263525"/>
              <a:gd name="connsiteX2" fmla="*/ 0 w 247650"/>
              <a:gd name="connsiteY2" fmla="*/ 209550 h 263525"/>
              <a:gd name="connsiteX3" fmla="*/ 0 w 247650"/>
              <a:gd name="connsiteY3" fmla="*/ 209550 h 263525"/>
              <a:gd name="connsiteX4" fmla="*/ 38100 w 247650"/>
              <a:gd name="connsiteY4" fmla="*/ 190500 h 263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 h="263525">
                <a:moveTo>
                  <a:pt x="247650" y="0"/>
                </a:moveTo>
                <a:cubicBezTo>
                  <a:pt x="182562" y="96837"/>
                  <a:pt x="117475" y="193675"/>
                  <a:pt x="76200" y="228600"/>
                </a:cubicBezTo>
                <a:cubicBezTo>
                  <a:pt x="34925" y="263525"/>
                  <a:pt x="0" y="209550"/>
                  <a:pt x="0" y="209550"/>
                </a:cubicBezTo>
                <a:lnTo>
                  <a:pt x="0" y="209550"/>
                </a:lnTo>
                <a:lnTo>
                  <a:pt x="38100" y="190500"/>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2" name="Freeform 41"/>
          <p:cNvSpPr/>
          <p:nvPr/>
        </p:nvSpPr>
        <p:spPr>
          <a:xfrm>
            <a:off x="8077200" y="1562100"/>
            <a:ext cx="238125" cy="142875"/>
          </a:xfrm>
          <a:custGeom>
            <a:avLst/>
            <a:gdLst>
              <a:gd name="connsiteX0" fmla="*/ 0 w 238125"/>
              <a:gd name="connsiteY0" fmla="*/ 0 h 142875"/>
              <a:gd name="connsiteX1" fmla="*/ 114300 w 238125"/>
              <a:gd name="connsiteY1" fmla="*/ 133350 h 142875"/>
              <a:gd name="connsiteX2" fmla="*/ 228600 w 238125"/>
              <a:gd name="connsiteY2" fmla="*/ 57150 h 142875"/>
              <a:gd name="connsiteX3" fmla="*/ 171450 w 238125"/>
              <a:gd name="connsiteY3" fmla="*/ 57150 h 142875"/>
              <a:gd name="connsiteX4" fmla="*/ 76200 w 238125"/>
              <a:gd name="connsiteY4" fmla="*/ 95250 h 142875"/>
              <a:gd name="connsiteX5" fmla="*/ 114300 w 238125"/>
              <a:gd name="connsiteY5" fmla="*/ 114300 h 142875"/>
              <a:gd name="connsiteX6" fmla="*/ 114300 w 238125"/>
              <a:gd name="connsiteY6" fmla="*/ 95250 h 142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8125" h="142875">
                <a:moveTo>
                  <a:pt x="0" y="0"/>
                </a:moveTo>
                <a:cubicBezTo>
                  <a:pt x="38100" y="61912"/>
                  <a:pt x="76200" y="123825"/>
                  <a:pt x="114300" y="133350"/>
                </a:cubicBezTo>
                <a:cubicBezTo>
                  <a:pt x="152400" y="142875"/>
                  <a:pt x="219075" y="69850"/>
                  <a:pt x="228600" y="57150"/>
                </a:cubicBezTo>
                <a:cubicBezTo>
                  <a:pt x="238125" y="44450"/>
                  <a:pt x="196850" y="50800"/>
                  <a:pt x="171450" y="57150"/>
                </a:cubicBezTo>
                <a:cubicBezTo>
                  <a:pt x="146050" y="63500"/>
                  <a:pt x="85725" y="85725"/>
                  <a:pt x="76200" y="95250"/>
                </a:cubicBezTo>
                <a:cubicBezTo>
                  <a:pt x="66675" y="104775"/>
                  <a:pt x="107950" y="114300"/>
                  <a:pt x="114300" y="114300"/>
                </a:cubicBezTo>
                <a:cubicBezTo>
                  <a:pt x="120650" y="114300"/>
                  <a:pt x="117475" y="104775"/>
                  <a:pt x="114300" y="9525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4" name="Freeform 43"/>
          <p:cNvSpPr/>
          <p:nvPr/>
        </p:nvSpPr>
        <p:spPr>
          <a:xfrm>
            <a:off x="7981950" y="1638300"/>
            <a:ext cx="304826" cy="361940"/>
          </a:xfrm>
          <a:custGeom>
            <a:avLst/>
            <a:gdLst>
              <a:gd name="connsiteX0" fmla="*/ 0 w 171450"/>
              <a:gd name="connsiteY0" fmla="*/ 0 h 222250"/>
              <a:gd name="connsiteX1" fmla="*/ 76200 w 171450"/>
              <a:gd name="connsiteY1" fmla="*/ 190500 h 222250"/>
              <a:gd name="connsiteX2" fmla="*/ 171450 w 171450"/>
              <a:gd name="connsiteY2" fmla="*/ 190500 h 222250"/>
              <a:gd name="connsiteX3" fmla="*/ 171450 w 171450"/>
              <a:gd name="connsiteY3" fmla="*/ 190500 h 222250"/>
            </a:gdLst>
            <a:ahLst/>
            <a:cxnLst>
              <a:cxn ang="0">
                <a:pos x="connsiteX0" y="connsiteY0"/>
              </a:cxn>
              <a:cxn ang="0">
                <a:pos x="connsiteX1" y="connsiteY1"/>
              </a:cxn>
              <a:cxn ang="0">
                <a:pos x="connsiteX2" y="connsiteY2"/>
              </a:cxn>
              <a:cxn ang="0">
                <a:pos x="connsiteX3" y="connsiteY3"/>
              </a:cxn>
            </a:cxnLst>
            <a:rect l="l" t="t" r="r" b="b"/>
            <a:pathLst>
              <a:path w="171450" h="222250">
                <a:moveTo>
                  <a:pt x="0" y="0"/>
                </a:moveTo>
                <a:cubicBezTo>
                  <a:pt x="23812" y="79375"/>
                  <a:pt x="47625" y="158750"/>
                  <a:pt x="76200" y="190500"/>
                </a:cubicBezTo>
                <a:cubicBezTo>
                  <a:pt x="104775" y="222250"/>
                  <a:pt x="171450" y="190500"/>
                  <a:pt x="171450" y="190500"/>
                </a:cubicBezTo>
                <a:lnTo>
                  <a:pt x="171450" y="190500"/>
                </a:ln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5" name="Rectangle 44"/>
          <p:cNvSpPr/>
          <p:nvPr/>
        </p:nvSpPr>
        <p:spPr>
          <a:xfrm>
            <a:off x="5292080" y="1268760"/>
            <a:ext cx="2408898" cy="36004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solidFill>
                  <a:schemeClr val="tx1"/>
                </a:solidFill>
                <a:latin typeface="Arial" pitchFamily="34" charset="0"/>
                <a:cs typeface="Arial" pitchFamily="34" charset="0"/>
              </a:rPr>
              <a:t>Manejer</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kuangan</a:t>
            </a:r>
            <a:endParaRPr lang="en-US" sz="2000" b="1" dirty="0">
              <a:solidFill>
                <a:schemeClr val="tx1"/>
              </a:solidFill>
              <a:latin typeface="Arial" pitchFamily="34" charset="0"/>
              <a:cs typeface="Arial" pitchFamily="34" charset="0"/>
            </a:endParaRPr>
          </a:p>
        </p:txBody>
      </p:sp>
      <p:cxnSp>
        <p:nvCxnSpPr>
          <p:cNvPr id="43" name="Straight Connector 42"/>
          <p:cNvCxnSpPr/>
          <p:nvPr/>
        </p:nvCxnSpPr>
        <p:spPr>
          <a:xfrm flipV="1">
            <a:off x="611560" y="6514514"/>
            <a:ext cx="8244408" cy="10830"/>
          </a:xfrm>
          <a:prstGeom prst="line">
            <a:avLst/>
          </a:prstGeom>
        </p:spPr>
        <p:style>
          <a:lnRef idx="1">
            <a:schemeClr val="dk1"/>
          </a:lnRef>
          <a:fillRef idx="0">
            <a:schemeClr val="dk1"/>
          </a:fillRef>
          <a:effectRef idx="0">
            <a:schemeClr val="dk1"/>
          </a:effectRef>
          <a:fontRef idx="minor">
            <a:schemeClr val="tx1"/>
          </a:fontRef>
        </p:style>
      </p:cxnSp>
      <p:cxnSp>
        <p:nvCxnSpPr>
          <p:cNvPr id="56" name="Straight Connector 55"/>
          <p:cNvCxnSpPr/>
          <p:nvPr/>
        </p:nvCxnSpPr>
        <p:spPr>
          <a:xfrm>
            <a:off x="611560" y="2060848"/>
            <a:ext cx="0" cy="4464496"/>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ransition>
    <p:split/>
    <p:sndAc>
      <p:stSnd>
        <p:snd r:embed="rId3" name="applaus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2000" fill="hold"/>
                                        <p:tgtEl>
                                          <p:spTgt spid="4">
                                            <p:bg/>
                                          </p:spTgt>
                                        </p:tgtEl>
                                        <p:attrNameLst>
                                          <p:attrName>ppt_x</p:attrName>
                                        </p:attrNameLst>
                                      </p:cBhvr>
                                      <p:tavLst>
                                        <p:tav tm="0">
                                          <p:val>
                                            <p:strVal val="1+#ppt_w/2"/>
                                          </p:val>
                                        </p:tav>
                                        <p:tav tm="100000">
                                          <p:val>
                                            <p:strVal val="#ppt_x"/>
                                          </p:val>
                                        </p:tav>
                                      </p:tavLst>
                                    </p:anim>
                                    <p:anim calcmode="lin" valueType="num">
                                      <p:cBhvr additive="base">
                                        <p:cTn id="8" dur="2000" fill="hold"/>
                                        <p:tgtEl>
                                          <p:spTgt spid="4">
                                            <p:bg/>
                                          </p:spTgt>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grpId="0"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20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4">
                                            <p:txEl>
                                              <p:pRg st="2" end="2"/>
                                            </p:txEl>
                                          </p:spTgt>
                                        </p:tgtEl>
                                        <p:attrNameLst>
                                          <p:attrName>style.visibility</p:attrName>
                                        </p:attrNameLst>
                                      </p:cBhvr>
                                      <p:to>
                                        <p:strVal val="visible"/>
                                      </p:to>
                                    </p:set>
                                    <p:anim calcmode="lin" valueType="num">
                                      <p:cBhvr additive="base">
                                        <p:cTn id="18" dur="20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19" dur="20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642918"/>
          </a:xfrm>
          <a:solidFill>
            <a:srgbClr val="FF3300"/>
          </a:solidFill>
        </p:spPr>
        <p:txBody>
          <a:bodyPr>
            <a:noAutofit/>
          </a:bodyPr>
          <a:lstStyle/>
          <a:p>
            <a:pPr algn="ctr"/>
            <a:r>
              <a:rPr lang="en-US" sz="2000" b="1" dirty="0" err="1" smtClean="0">
                <a:solidFill>
                  <a:schemeClr val="tx1"/>
                </a:solidFill>
                <a:latin typeface="Arial" pitchFamily="34" charset="0"/>
                <a:cs typeface="Arial" pitchFamily="34" charset="0"/>
              </a:rPr>
              <a:t>Perbandingan</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antara</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pembelanjaan</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dengan</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utang</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pembelanjaan</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dengan</a:t>
            </a:r>
            <a:r>
              <a:rPr lang="en-US" sz="2000" b="1" dirty="0" smtClean="0">
                <a:solidFill>
                  <a:schemeClr val="tx1"/>
                </a:solidFill>
                <a:latin typeface="Arial" pitchFamily="34" charset="0"/>
                <a:cs typeface="Arial" pitchFamily="34" charset="0"/>
              </a:rPr>
              <a:t> modal </a:t>
            </a:r>
            <a:r>
              <a:rPr lang="en-US" sz="2000" b="1" dirty="0" err="1" smtClean="0">
                <a:solidFill>
                  <a:schemeClr val="tx1"/>
                </a:solidFill>
                <a:latin typeface="Arial" pitchFamily="34" charset="0"/>
                <a:cs typeface="Arial" pitchFamily="34" charset="0"/>
              </a:rPr>
              <a:t>sendiri</a:t>
            </a:r>
            <a:endParaRPr lang="en-US" sz="2000" b="1" dirty="0">
              <a:solidFill>
                <a:schemeClr val="tx1"/>
              </a:solidFill>
              <a:latin typeface="Arial" pitchFamily="34" charset="0"/>
              <a:cs typeface="Arial" pitchFamily="34" charset="0"/>
            </a:endParaRPr>
          </a:p>
        </p:txBody>
      </p:sp>
      <p:graphicFrame>
        <p:nvGraphicFramePr>
          <p:cNvPr id="6" name="Content Placeholder 5"/>
          <p:cNvGraphicFramePr>
            <a:graphicFrameLocks noGrp="1"/>
          </p:cNvGraphicFramePr>
          <p:nvPr>
            <p:ph sz="quarter" idx="1"/>
          </p:nvPr>
        </p:nvGraphicFramePr>
        <p:xfrm>
          <a:off x="0" y="404664"/>
          <a:ext cx="9144000" cy="7403337"/>
        </p:xfrm>
        <a:graphic>
          <a:graphicData uri="http://schemas.openxmlformats.org/drawingml/2006/table">
            <a:tbl>
              <a:tblPr firstRow="1" bandRow="1">
                <a:tableStyleId>{5C22544A-7EE6-4342-B048-85BDC9FD1C3A}</a:tableStyleId>
              </a:tblPr>
              <a:tblGrid>
                <a:gridCol w="2267744"/>
                <a:gridCol w="3384376"/>
                <a:gridCol w="3491880"/>
              </a:tblGrid>
              <a:tr h="369191">
                <a:tc>
                  <a:txBody>
                    <a:bodyPr/>
                    <a:lstStyle/>
                    <a:p>
                      <a:pPr algn="ctr"/>
                      <a:r>
                        <a:rPr lang="en-US" dirty="0" err="1" smtClean="0">
                          <a:latin typeface="Arial" pitchFamily="34" charset="0"/>
                          <a:cs typeface="Arial" pitchFamily="34" charset="0"/>
                        </a:rPr>
                        <a:t>Faktor</a:t>
                      </a:r>
                      <a:endParaRPr lang="en-US" dirty="0">
                        <a:latin typeface="Arial" pitchFamily="34" charset="0"/>
                        <a:cs typeface="Arial" pitchFamily="34" charset="0"/>
                      </a:endParaRPr>
                    </a:p>
                  </a:txBody>
                  <a:tcPr>
                    <a:solidFill>
                      <a:schemeClr val="accent1">
                        <a:lumMod val="75000"/>
                      </a:schemeClr>
                    </a:solidFill>
                  </a:tcPr>
                </a:tc>
                <a:tc>
                  <a:txBody>
                    <a:bodyPr/>
                    <a:lstStyle/>
                    <a:p>
                      <a:pPr algn="ctr"/>
                      <a:r>
                        <a:rPr lang="en-US" dirty="0" err="1" smtClean="0">
                          <a:latin typeface="Arial" pitchFamily="34" charset="0"/>
                          <a:cs typeface="Arial" pitchFamily="34" charset="0"/>
                        </a:rPr>
                        <a:t>Utang</a:t>
                      </a:r>
                      <a:endParaRPr lang="en-US" dirty="0">
                        <a:latin typeface="Arial" pitchFamily="34" charset="0"/>
                        <a:cs typeface="Arial" pitchFamily="34" charset="0"/>
                      </a:endParaRPr>
                    </a:p>
                  </a:txBody>
                  <a:tcPr>
                    <a:solidFill>
                      <a:schemeClr val="accent1">
                        <a:lumMod val="75000"/>
                      </a:schemeClr>
                    </a:solidFill>
                  </a:tcPr>
                </a:tc>
                <a:tc>
                  <a:txBody>
                    <a:bodyPr/>
                    <a:lstStyle/>
                    <a:p>
                      <a:pPr algn="ctr"/>
                      <a:r>
                        <a:rPr lang="en-US" dirty="0" smtClean="0">
                          <a:latin typeface="Arial" pitchFamily="34" charset="0"/>
                          <a:cs typeface="Arial" pitchFamily="34" charset="0"/>
                        </a:rPr>
                        <a:t>Modal </a:t>
                      </a:r>
                      <a:r>
                        <a:rPr lang="en-US" dirty="0" err="1" smtClean="0">
                          <a:latin typeface="Arial" pitchFamily="34" charset="0"/>
                          <a:cs typeface="Arial" pitchFamily="34" charset="0"/>
                        </a:rPr>
                        <a:t>Sendiri</a:t>
                      </a:r>
                      <a:r>
                        <a:rPr lang="en-US" dirty="0" smtClean="0">
                          <a:latin typeface="Arial" pitchFamily="34" charset="0"/>
                          <a:cs typeface="Arial" pitchFamily="34" charset="0"/>
                        </a:rPr>
                        <a:t> </a:t>
                      </a:r>
                      <a:endParaRPr lang="en-US" dirty="0">
                        <a:latin typeface="Arial" pitchFamily="34" charset="0"/>
                        <a:cs typeface="Arial" pitchFamily="34" charset="0"/>
                      </a:endParaRPr>
                    </a:p>
                  </a:txBody>
                  <a:tcPr>
                    <a:solidFill>
                      <a:schemeClr val="accent1">
                        <a:lumMod val="75000"/>
                      </a:schemeClr>
                    </a:solidFill>
                  </a:tcPr>
                </a:tc>
              </a:tr>
              <a:tr h="710929">
                <a:tc>
                  <a:txBody>
                    <a:bodyPr/>
                    <a:lstStyle/>
                    <a:p>
                      <a:r>
                        <a:rPr lang="en-US" b="1" dirty="0" err="1" smtClean="0">
                          <a:solidFill>
                            <a:srgbClr val="FFFF00"/>
                          </a:solidFill>
                          <a:latin typeface="Arial" pitchFamily="34" charset="0"/>
                          <a:cs typeface="Arial" pitchFamily="34" charset="0"/>
                        </a:rPr>
                        <a:t>Jangka</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waktu</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pem-bayaran</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kemabali</a:t>
                      </a:r>
                      <a:endParaRPr lang="en-US" b="1" dirty="0">
                        <a:solidFill>
                          <a:srgbClr val="FFFF00"/>
                        </a:solidFill>
                        <a:latin typeface="Arial" pitchFamily="34" charset="0"/>
                        <a:cs typeface="Arial" pitchFamily="34" charset="0"/>
                      </a:endParaRPr>
                    </a:p>
                  </a:txBody>
                  <a:tcPr>
                    <a:solidFill>
                      <a:schemeClr val="accent1">
                        <a:lumMod val="75000"/>
                      </a:schemeClr>
                    </a:solidFill>
                  </a:tcPr>
                </a:tc>
                <a:tc>
                  <a:txBody>
                    <a:bodyPr/>
                    <a:lstStyle/>
                    <a:p>
                      <a:r>
                        <a:rPr lang="en-US" b="1" dirty="0" err="1" smtClean="0">
                          <a:solidFill>
                            <a:srgbClr val="FFFF00"/>
                          </a:solidFill>
                          <a:latin typeface="Arial" pitchFamily="34" charset="0"/>
                          <a:cs typeface="Arial" pitchFamily="34" charset="0"/>
                        </a:rPr>
                        <a:t>Harus</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di</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bayar</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kembali</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pada</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tanggal</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tertentu</a:t>
                      </a:r>
                      <a:endParaRPr lang="en-US" b="1" dirty="0">
                        <a:solidFill>
                          <a:srgbClr val="FFFF00"/>
                        </a:solidFill>
                        <a:latin typeface="Arial" pitchFamily="34" charset="0"/>
                        <a:cs typeface="Arial" pitchFamily="34" charset="0"/>
                      </a:endParaRPr>
                    </a:p>
                  </a:txBody>
                  <a:tcPr>
                    <a:solidFill>
                      <a:schemeClr val="accent1">
                        <a:lumMod val="75000"/>
                      </a:schemeClr>
                    </a:solidFill>
                  </a:tcPr>
                </a:tc>
                <a:tc>
                  <a:txBody>
                    <a:bodyPr/>
                    <a:lstStyle/>
                    <a:p>
                      <a:r>
                        <a:rPr lang="en-US" b="1" dirty="0" err="1" smtClean="0">
                          <a:solidFill>
                            <a:srgbClr val="FFFF00"/>
                          </a:solidFill>
                          <a:latin typeface="Arial" pitchFamily="34" charset="0"/>
                          <a:cs typeface="Arial" pitchFamily="34" charset="0"/>
                        </a:rPr>
                        <a:t>Tidak</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ditentukan</a:t>
                      </a:r>
                      <a:endParaRPr lang="en-US" b="1" dirty="0">
                        <a:solidFill>
                          <a:srgbClr val="FFFF00"/>
                        </a:solidFill>
                        <a:latin typeface="Arial" pitchFamily="34" charset="0"/>
                        <a:cs typeface="Arial" pitchFamily="34" charset="0"/>
                      </a:endParaRPr>
                    </a:p>
                  </a:txBody>
                  <a:tcPr>
                    <a:solidFill>
                      <a:schemeClr val="accent1">
                        <a:lumMod val="75000"/>
                      </a:schemeClr>
                    </a:solidFill>
                  </a:tcPr>
                </a:tc>
              </a:tr>
              <a:tr h="1183436">
                <a:tc>
                  <a:txBody>
                    <a:bodyPr/>
                    <a:lstStyle/>
                    <a:p>
                      <a:r>
                        <a:rPr lang="en-US" b="1" dirty="0" err="1" smtClean="0">
                          <a:solidFill>
                            <a:srgbClr val="FFFF00"/>
                          </a:solidFill>
                          <a:latin typeface="Arial" pitchFamily="34" charset="0"/>
                          <a:cs typeface="Arial" pitchFamily="34" charset="0"/>
                        </a:rPr>
                        <a:t>Tuntutan</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terhadap</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kekayaan</a:t>
                      </a:r>
                      <a:endParaRPr lang="en-US" b="1" dirty="0">
                        <a:solidFill>
                          <a:srgbClr val="FFFF00"/>
                        </a:solidFill>
                        <a:latin typeface="Arial" pitchFamily="34" charset="0"/>
                        <a:cs typeface="Arial" pitchFamily="34" charset="0"/>
                      </a:endParaRPr>
                    </a:p>
                  </a:txBody>
                  <a:tcPr>
                    <a:solidFill>
                      <a:schemeClr val="accent1">
                        <a:lumMod val="75000"/>
                      </a:schemeClr>
                    </a:solidFill>
                  </a:tcPr>
                </a:tc>
                <a:tc>
                  <a:txBody>
                    <a:bodyPr/>
                    <a:lstStyle/>
                    <a:p>
                      <a:r>
                        <a:rPr lang="en-US" b="1" dirty="0" err="1" smtClean="0">
                          <a:solidFill>
                            <a:srgbClr val="FFFF00"/>
                          </a:solidFill>
                          <a:latin typeface="Arial" pitchFamily="34" charset="0"/>
                          <a:cs typeface="Arial" pitchFamily="34" charset="0"/>
                        </a:rPr>
                        <a:t>Kriditur</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mempunyai</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tuntutan</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lebih</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dulu</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terhadap</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kekayaan</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perusahaan</a:t>
                      </a:r>
                      <a:endParaRPr lang="en-US" b="1" dirty="0">
                        <a:solidFill>
                          <a:srgbClr val="FFFF00"/>
                        </a:solidFill>
                        <a:latin typeface="Arial" pitchFamily="34" charset="0"/>
                        <a:cs typeface="Arial" pitchFamily="34" charset="0"/>
                      </a:endParaRPr>
                    </a:p>
                  </a:txBody>
                  <a:tcPr>
                    <a:solidFill>
                      <a:schemeClr val="accent1">
                        <a:lumMod val="75000"/>
                      </a:schemeClr>
                    </a:solidFill>
                  </a:tcPr>
                </a:tc>
                <a:tc>
                  <a:txBody>
                    <a:bodyPr/>
                    <a:lstStyle/>
                    <a:p>
                      <a:r>
                        <a:rPr lang="en-US" b="1" dirty="0" err="1" smtClean="0">
                          <a:solidFill>
                            <a:srgbClr val="FFFF00"/>
                          </a:solidFill>
                          <a:latin typeface="Arial" pitchFamily="34" charset="0"/>
                          <a:cs typeface="Arial" pitchFamily="34" charset="0"/>
                        </a:rPr>
                        <a:t>Pemegang</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saham</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mempunyai</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tuntutan</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terhadap</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kekayaan</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perusahaan</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hanya</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sesudah</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semua</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utang</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dilunasi</a:t>
                      </a:r>
                      <a:r>
                        <a:rPr lang="en-US" b="1" dirty="0" smtClean="0">
                          <a:solidFill>
                            <a:srgbClr val="FFFF00"/>
                          </a:solidFill>
                          <a:latin typeface="Arial" pitchFamily="34" charset="0"/>
                          <a:cs typeface="Arial" pitchFamily="34" charset="0"/>
                        </a:rPr>
                        <a:t>.</a:t>
                      </a:r>
                      <a:endParaRPr lang="en-US" b="1" dirty="0">
                        <a:solidFill>
                          <a:srgbClr val="FFFF00"/>
                        </a:solidFill>
                        <a:latin typeface="Arial" pitchFamily="34" charset="0"/>
                        <a:cs typeface="Arial" pitchFamily="34" charset="0"/>
                      </a:endParaRPr>
                    </a:p>
                  </a:txBody>
                  <a:tcPr>
                    <a:solidFill>
                      <a:schemeClr val="accent1">
                        <a:lumMod val="75000"/>
                      </a:schemeClr>
                    </a:solidFill>
                  </a:tcPr>
                </a:tc>
              </a:tr>
              <a:tr h="2928289">
                <a:tc>
                  <a:txBody>
                    <a:bodyPr/>
                    <a:lstStyle/>
                    <a:p>
                      <a:r>
                        <a:rPr lang="en-US" b="1" dirty="0" err="1" smtClean="0">
                          <a:solidFill>
                            <a:srgbClr val="FFFF00"/>
                          </a:solidFill>
                          <a:latin typeface="Arial" pitchFamily="34" charset="0"/>
                          <a:cs typeface="Arial" pitchFamily="34" charset="0"/>
                        </a:rPr>
                        <a:t>Tuntutan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terhadap</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penghasilan</a:t>
                      </a:r>
                      <a:r>
                        <a:rPr lang="en-US" b="1" baseline="0" dirty="0" smtClean="0">
                          <a:solidFill>
                            <a:srgbClr val="FFFF00"/>
                          </a:solidFill>
                          <a:latin typeface="Arial" pitchFamily="34" charset="0"/>
                          <a:cs typeface="Arial" pitchFamily="34" charset="0"/>
                        </a:rPr>
                        <a:t> </a:t>
                      </a:r>
                      <a:endParaRPr lang="en-US" b="1" dirty="0">
                        <a:solidFill>
                          <a:srgbClr val="FFFF00"/>
                        </a:solidFill>
                        <a:latin typeface="Arial" pitchFamily="34" charset="0"/>
                        <a:cs typeface="Arial" pitchFamily="34" charset="0"/>
                      </a:endParaRPr>
                    </a:p>
                  </a:txBody>
                  <a:tcPr>
                    <a:solidFill>
                      <a:schemeClr val="accent1">
                        <a:lumMod val="75000"/>
                      </a:schemeClr>
                    </a:solidFill>
                  </a:tcPr>
                </a:tc>
                <a:tc>
                  <a:txBody>
                    <a:bodyPr/>
                    <a:lstStyle/>
                    <a:p>
                      <a:r>
                        <a:rPr lang="en-US" b="1" dirty="0" err="1" smtClean="0">
                          <a:solidFill>
                            <a:srgbClr val="FFFF00"/>
                          </a:solidFill>
                          <a:latin typeface="Arial" pitchFamily="34" charset="0"/>
                          <a:cs typeface="Arial" pitchFamily="34" charset="0"/>
                        </a:rPr>
                        <a:t>Kriditur</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mempunyai</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tuntu</a:t>
                      </a:r>
                      <a:r>
                        <a:rPr lang="en-US" b="1" dirty="0" smtClean="0">
                          <a:solidFill>
                            <a:srgbClr val="FFFF00"/>
                          </a:solidFill>
                          <a:latin typeface="Arial" pitchFamily="34" charset="0"/>
                          <a:cs typeface="Arial" pitchFamily="34" charset="0"/>
                        </a:rPr>
                        <a:t>-tan </a:t>
                      </a:r>
                      <a:r>
                        <a:rPr lang="en-US" b="1" dirty="0" err="1" smtClean="0">
                          <a:solidFill>
                            <a:srgbClr val="FFFF00"/>
                          </a:solidFill>
                          <a:latin typeface="Arial" pitchFamily="34" charset="0"/>
                          <a:cs typeface="Arial" pitchFamily="34" charset="0"/>
                        </a:rPr>
                        <a:t>lebih</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dulu</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terhadap</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penghasilan</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dalam</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bentuk</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bunga</a:t>
                      </a:r>
                      <a:r>
                        <a:rPr lang="en-US" b="1" dirty="0" smtClean="0">
                          <a:solidFill>
                            <a:srgbClr val="FFFF00"/>
                          </a:solidFill>
                          <a:latin typeface="Arial" pitchFamily="34" charset="0"/>
                          <a:cs typeface="Arial" pitchFamily="34" charset="0"/>
                        </a:rPr>
                        <a:t> yang </a:t>
                      </a:r>
                      <a:r>
                        <a:rPr lang="en-US" b="1" dirty="0" err="1" smtClean="0">
                          <a:solidFill>
                            <a:srgbClr val="FFFF00"/>
                          </a:solidFill>
                          <a:latin typeface="Arial" pitchFamily="34" charset="0"/>
                          <a:cs typeface="Arial" pitchFamily="34" charset="0"/>
                        </a:rPr>
                        <a:t>harus</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dibayar</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sebelum</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dividen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dibagi</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kepada</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pemegang</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saham</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pembayaran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bunga</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meru-pakan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kewajiban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dengan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perjanj-ian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atas</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peminja</a:t>
                      </a:r>
                      <a:r>
                        <a:rPr lang="en-US" b="1" baseline="0" dirty="0" smtClean="0">
                          <a:solidFill>
                            <a:srgbClr val="FFFF00"/>
                          </a:solidFill>
                          <a:latin typeface="Arial" pitchFamily="34" charset="0"/>
                          <a:cs typeface="Arial" pitchFamily="34" charset="0"/>
                        </a:rPr>
                        <a:t>-man </a:t>
                      </a:r>
                      <a:r>
                        <a:rPr lang="en-US" b="1" baseline="0" dirty="0" err="1" smtClean="0">
                          <a:solidFill>
                            <a:srgbClr val="FFFF00"/>
                          </a:solidFill>
                          <a:latin typeface="Arial" pitchFamily="34" charset="0"/>
                          <a:cs typeface="Arial" pitchFamily="34" charset="0"/>
                        </a:rPr>
                        <a:t>perusahaan</a:t>
                      </a:r>
                      <a:endParaRPr lang="en-US" b="1" dirty="0">
                        <a:solidFill>
                          <a:srgbClr val="FFFF00"/>
                        </a:solidFill>
                        <a:latin typeface="Arial" pitchFamily="34" charset="0"/>
                        <a:cs typeface="Arial" pitchFamily="34" charset="0"/>
                      </a:endParaRPr>
                    </a:p>
                  </a:txBody>
                  <a:tcPr>
                    <a:solidFill>
                      <a:schemeClr val="accent1">
                        <a:lumMod val="75000"/>
                      </a:schemeClr>
                    </a:solidFill>
                  </a:tcPr>
                </a:tc>
                <a:tc>
                  <a:txBody>
                    <a:bodyPr/>
                    <a:lstStyle/>
                    <a:p>
                      <a:r>
                        <a:rPr lang="en-US" b="1" dirty="0" err="1" smtClean="0">
                          <a:solidFill>
                            <a:srgbClr val="FFFF00"/>
                          </a:solidFill>
                          <a:latin typeface="Arial" pitchFamily="34" charset="0"/>
                          <a:cs typeface="Arial" pitchFamily="34" charset="0"/>
                        </a:rPr>
                        <a:t>Pemegang</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saham</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mempunyai</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tuntutan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sesudah</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semua</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kriditur</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dibayar</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pemegang</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saham</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dapat</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menerima</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deviden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kalau</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perusahaan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untung</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dan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kalau</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dewa</a:t>
                      </a:r>
                      <a:r>
                        <a:rPr lang="id-ID" b="1" baseline="0" dirty="0" smtClean="0">
                          <a:solidFill>
                            <a:srgbClr val="FFFF00"/>
                          </a:solidFill>
                          <a:latin typeface="Arial" pitchFamily="34" charset="0"/>
                          <a:cs typeface="Arial" pitchFamily="34" charset="0"/>
                        </a:rPr>
                        <a:t>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direktur</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setuju</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membayarnya</a:t>
                      </a:r>
                      <a:r>
                        <a:rPr lang="en-US" b="1" baseline="0" dirty="0" smtClean="0">
                          <a:solidFill>
                            <a:srgbClr val="FFFF00"/>
                          </a:solidFill>
                          <a:latin typeface="Arial" pitchFamily="34" charset="0"/>
                          <a:cs typeface="Arial" pitchFamily="34" charset="0"/>
                        </a:rPr>
                        <a:t> , </a:t>
                      </a:r>
                      <a:r>
                        <a:rPr lang="en-US" b="1" baseline="0" dirty="0" err="1" smtClean="0">
                          <a:solidFill>
                            <a:srgbClr val="FFFF00"/>
                          </a:solidFill>
                          <a:latin typeface="Arial" pitchFamily="34" charset="0"/>
                          <a:cs typeface="Arial" pitchFamily="34" charset="0"/>
                        </a:rPr>
                        <a:t>jadi</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dividen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bukan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merupakan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kewajiban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dengan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perjanjian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dari</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perusahaan</a:t>
                      </a:r>
                      <a:endParaRPr lang="en-US" b="1" dirty="0">
                        <a:solidFill>
                          <a:srgbClr val="FFFF00"/>
                        </a:solidFill>
                        <a:latin typeface="Arial" pitchFamily="34" charset="0"/>
                        <a:cs typeface="Arial" pitchFamily="34" charset="0"/>
                      </a:endParaRPr>
                    </a:p>
                  </a:txBody>
                  <a:tcPr>
                    <a:solidFill>
                      <a:schemeClr val="accent1">
                        <a:lumMod val="75000"/>
                      </a:schemeClr>
                    </a:solidFill>
                  </a:tcPr>
                </a:tc>
              </a:tr>
              <a:tr h="2002737">
                <a:tc>
                  <a:txBody>
                    <a:bodyPr/>
                    <a:lstStyle/>
                    <a:p>
                      <a:r>
                        <a:rPr lang="en-US" b="1" dirty="0" err="1" smtClean="0">
                          <a:solidFill>
                            <a:srgbClr val="FFFF00"/>
                          </a:solidFill>
                          <a:latin typeface="Arial" pitchFamily="34" charset="0"/>
                          <a:cs typeface="Arial" pitchFamily="34" charset="0"/>
                        </a:rPr>
                        <a:t>Hak</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suara</a:t>
                      </a:r>
                      <a:endParaRPr lang="en-US" b="1" dirty="0">
                        <a:solidFill>
                          <a:srgbClr val="FFFF00"/>
                        </a:solidFill>
                        <a:latin typeface="Arial" pitchFamily="34" charset="0"/>
                        <a:cs typeface="Arial" pitchFamily="34" charset="0"/>
                      </a:endParaRPr>
                    </a:p>
                  </a:txBody>
                  <a:tcPr>
                    <a:solidFill>
                      <a:schemeClr val="accent1">
                        <a:lumMod val="75000"/>
                      </a:schemeClr>
                    </a:solidFill>
                  </a:tcPr>
                </a:tc>
                <a:tc>
                  <a:txBody>
                    <a:bodyPr/>
                    <a:lstStyle/>
                    <a:p>
                      <a:r>
                        <a:rPr lang="en-US" b="1" dirty="0" err="1" smtClean="0">
                          <a:solidFill>
                            <a:srgbClr val="FFFF00"/>
                          </a:solidFill>
                          <a:latin typeface="Arial" pitchFamily="34" charset="0"/>
                          <a:cs typeface="Arial" pitchFamily="34" charset="0"/>
                        </a:rPr>
                        <a:t>Pemberian</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pinjaman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adalah</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kriditur</a:t>
                      </a:r>
                      <a:r>
                        <a:rPr lang="en-US" b="1" baseline="0" dirty="0" smtClean="0">
                          <a:solidFill>
                            <a:srgbClr val="FFFF00"/>
                          </a:solidFill>
                          <a:latin typeface="Arial" pitchFamily="34" charset="0"/>
                          <a:cs typeface="Arial" pitchFamily="34" charset="0"/>
                        </a:rPr>
                        <a:t> , </a:t>
                      </a:r>
                      <a:r>
                        <a:rPr lang="en-US" b="1" baseline="0" dirty="0" err="1" smtClean="0">
                          <a:solidFill>
                            <a:srgbClr val="FFFF00"/>
                          </a:solidFill>
                          <a:latin typeface="Arial" pitchFamily="34" charset="0"/>
                          <a:cs typeface="Arial" pitchFamily="34" charset="0"/>
                        </a:rPr>
                        <a:t>bukan</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pemilik</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Mereka</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tidak</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mempunyai</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hak</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suara</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dalam</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erusahaan</a:t>
                      </a:r>
                      <a:endParaRPr lang="en-US" b="1" dirty="0">
                        <a:solidFill>
                          <a:srgbClr val="FFFF00"/>
                        </a:solidFill>
                        <a:latin typeface="Arial" pitchFamily="34" charset="0"/>
                        <a:cs typeface="Arial" pitchFamily="34" charset="0"/>
                      </a:endParaRPr>
                    </a:p>
                  </a:txBody>
                  <a:tcPr>
                    <a:solidFill>
                      <a:schemeClr val="accent1">
                        <a:lumMod val="75000"/>
                      </a:schemeClr>
                    </a:solidFill>
                  </a:tcPr>
                </a:tc>
                <a:tc>
                  <a:txBody>
                    <a:bodyPr/>
                    <a:lstStyle/>
                    <a:p>
                      <a:r>
                        <a:rPr lang="en-US" b="1" dirty="0" err="1" smtClean="0">
                          <a:solidFill>
                            <a:srgbClr val="FFFF00"/>
                          </a:solidFill>
                          <a:latin typeface="Arial" pitchFamily="34" charset="0"/>
                          <a:cs typeface="Arial" pitchFamily="34" charset="0"/>
                        </a:rPr>
                        <a:t>Pemegang</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saham</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adalah</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pe-milik</a:t>
                      </a:r>
                      <a:r>
                        <a:rPr lang="en-US" b="1" dirty="0" smtClean="0">
                          <a:solidFill>
                            <a:srgbClr val="FFFF00"/>
                          </a:solidFill>
                          <a:latin typeface="Arial" pitchFamily="34" charset="0"/>
                          <a:cs typeface="Arial" pitchFamily="34" charset="0"/>
                        </a:rPr>
                        <a:t> </a:t>
                      </a:r>
                      <a:r>
                        <a:rPr lang="en-US" b="1" dirty="0" err="1" smtClean="0">
                          <a:solidFill>
                            <a:srgbClr val="FFFF00"/>
                          </a:solidFill>
                          <a:latin typeface="Arial" pitchFamily="34" charset="0"/>
                          <a:cs typeface="Arial" pitchFamily="34" charset="0"/>
                        </a:rPr>
                        <a:t>perusahaan</a:t>
                      </a:r>
                      <a:r>
                        <a:rPr lang="en-US" b="1" dirty="0" smtClean="0">
                          <a:solidFill>
                            <a:srgbClr val="FFFF00"/>
                          </a:solidFill>
                          <a:latin typeface="Arial" pitchFamily="34" charset="0"/>
                          <a:cs typeface="Arial" pitchFamily="34" charset="0"/>
                        </a:rPr>
                        <a:t>.</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pemegang</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saham</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biasa</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mempunyai</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hak</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satu</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suara</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setiap</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sahamnya</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pemegang</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saham</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istimewa</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tidak</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memiliki</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hak</a:t>
                      </a:r>
                      <a:r>
                        <a:rPr lang="en-US" b="1" baseline="0" dirty="0" smtClean="0">
                          <a:solidFill>
                            <a:srgbClr val="FFFF00"/>
                          </a:solidFill>
                          <a:latin typeface="Arial" pitchFamily="34" charset="0"/>
                          <a:cs typeface="Arial" pitchFamily="34" charset="0"/>
                        </a:rPr>
                        <a:t> </a:t>
                      </a:r>
                      <a:r>
                        <a:rPr lang="en-US" b="1" baseline="0" dirty="0" err="1" smtClean="0">
                          <a:solidFill>
                            <a:srgbClr val="FFFF00"/>
                          </a:solidFill>
                          <a:latin typeface="Arial" pitchFamily="34" charset="0"/>
                          <a:cs typeface="Arial" pitchFamily="34" charset="0"/>
                        </a:rPr>
                        <a:t>tersebut</a:t>
                      </a:r>
                      <a:r>
                        <a:rPr lang="en-US" b="1" baseline="0" dirty="0" smtClean="0">
                          <a:solidFill>
                            <a:srgbClr val="FFFF00"/>
                          </a:solidFill>
                          <a:latin typeface="Arial" pitchFamily="34" charset="0"/>
                          <a:cs typeface="Arial" pitchFamily="34" charset="0"/>
                        </a:rPr>
                        <a:t> </a:t>
                      </a:r>
                      <a:endParaRPr lang="en-US" b="1" dirty="0">
                        <a:solidFill>
                          <a:srgbClr val="FFFF00"/>
                        </a:solidFill>
                        <a:latin typeface="Arial" pitchFamily="34" charset="0"/>
                        <a:cs typeface="Arial" pitchFamily="34" charset="0"/>
                      </a:endParaRPr>
                    </a:p>
                  </a:txBody>
                  <a:tcPr>
                    <a:solidFill>
                      <a:schemeClr val="accent1">
                        <a:lumMod val="75000"/>
                      </a:schemeClr>
                    </a:solidFill>
                  </a:tcPr>
                </a:tc>
              </a:tr>
            </a:tbl>
          </a:graphicData>
        </a:graphic>
      </p:graphicFrame>
    </p:spTree>
  </p:cSld>
  <p:clrMapOvr>
    <a:masterClrMapping/>
  </p:clrMapOvr>
  <p:transition spd="med">
    <p:sndAc>
      <p:stSnd>
        <p:snd r:embed="rId3"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392"/>
            <a:ext cx="9144000" cy="620688"/>
          </a:xfrm>
          <a:solidFill>
            <a:schemeClr val="accent1">
              <a:lumMod val="50000"/>
            </a:schemeClr>
          </a:solidFill>
        </p:spPr>
        <p:txBody>
          <a:bodyPr>
            <a:noAutofit/>
          </a:bodyPr>
          <a:lstStyle/>
          <a:p>
            <a:r>
              <a:rPr lang="en-US" sz="2000" b="1" dirty="0" err="1" smtClean="0">
                <a:solidFill>
                  <a:srgbClr val="FFFF00"/>
                </a:solidFill>
              </a:rPr>
              <a:t>Sumber</a:t>
            </a:r>
            <a:r>
              <a:rPr lang="en-US" sz="2000" b="1" dirty="0" smtClean="0">
                <a:solidFill>
                  <a:srgbClr val="FFFF00"/>
                </a:solidFill>
              </a:rPr>
              <a:t> </a:t>
            </a:r>
            <a:r>
              <a:rPr lang="en-US" sz="2000" b="1" dirty="0" err="1" smtClean="0">
                <a:solidFill>
                  <a:srgbClr val="FFFF00"/>
                </a:solidFill>
              </a:rPr>
              <a:t>dana</a:t>
            </a:r>
            <a:r>
              <a:rPr lang="en-US" sz="2000" b="1" dirty="0" smtClean="0">
                <a:solidFill>
                  <a:srgbClr val="FFFF00"/>
                </a:solidFill>
              </a:rPr>
              <a:t> </a:t>
            </a:r>
            <a:r>
              <a:rPr lang="en-US" sz="2000" b="1" dirty="0" err="1" smtClean="0">
                <a:solidFill>
                  <a:srgbClr val="FFFF00"/>
                </a:solidFill>
              </a:rPr>
              <a:t>perusahaan</a:t>
            </a:r>
            <a:r>
              <a:rPr lang="en-US" sz="2000" b="1" dirty="0" smtClean="0">
                <a:solidFill>
                  <a:srgbClr val="FFFF00"/>
                </a:solidFill>
              </a:rPr>
              <a:t> </a:t>
            </a:r>
            <a:r>
              <a:rPr lang="en-US" sz="2000" b="1" dirty="0" err="1" smtClean="0">
                <a:solidFill>
                  <a:srgbClr val="FFFF00"/>
                </a:solidFill>
              </a:rPr>
              <a:t>dapat</a:t>
            </a:r>
            <a:r>
              <a:rPr lang="en-US" sz="2000" b="1" dirty="0" smtClean="0">
                <a:solidFill>
                  <a:srgbClr val="FFFF00"/>
                </a:solidFill>
              </a:rPr>
              <a:t> </a:t>
            </a:r>
            <a:r>
              <a:rPr lang="en-US" sz="2000" b="1" dirty="0" err="1" smtClean="0">
                <a:solidFill>
                  <a:srgbClr val="FFFF00"/>
                </a:solidFill>
              </a:rPr>
              <a:t>di</a:t>
            </a:r>
            <a:r>
              <a:rPr lang="en-US" sz="2000" b="1" dirty="0" smtClean="0">
                <a:solidFill>
                  <a:srgbClr val="FFFF00"/>
                </a:solidFill>
              </a:rPr>
              <a:t> </a:t>
            </a:r>
            <a:r>
              <a:rPr lang="en-US" sz="2000" b="1" dirty="0" err="1" smtClean="0">
                <a:solidFill>
                  <a:srgbClr val="FFFF00"/>
                </a:solidFill>
              </a:rPr>
              <a:t>bagi</a:t>
            </a:r>
            <a:r>
              <a:rPr lang="en-US" sz="2000" b="1" dirty="0" smtClean="0">
                <a:solidFill>
                  <a:srgbClr val="FFFF00"/>
                </a:solidFill>
              </a:rPr>
              <a:t> </a:t>
            </a:r>
            <a:r>
              <a:rPr lang="en-US" sz="2000" b="1" dirty="0" err="1" smtClean="0">
                <a:solidFill>
                  <a:srgbClr val="FFFF00"/>
                </a:solidFill>
              </a:rPr>
              <a:t>menjadi</a:t>
            </a:r>
            <a:r>
              <a:rPr lang="en-US" sz="2000" b="1" dirty="0" smtClean="0">
                <a:solidFill>
                  <a:srgbClr val="FFFF00"/>
                </a:solidFill>
              </a:rPr>
              <a:t> 2 </a:t>
            </a:r>
            <a:r>
              <a:rPr lang="en-US" sz="2000" b="1" dirty="0" err="1" smtClean="0">
                <a:solidFill>
                  <a:srgbClr val="FFFF00"/>
                </a:solidFill>
              </a:rPr>
              <a:t>golongan</a:t>
            </a:r>
            <a:r>
              <a:rPr lang="en-US" sz="2000" b="1" dirty="0" smtClean="0">
                <a:solidFill>
                  <a:srgbClr val="FFFF00"/>
                </a:solidFill>
              </a:rPr>
              <a:t> </a:t>
            </a:r>
            <a:r>
              <a:rPr lang="en-US" sz="2000" b="1" dirty="0" err="1" smtClean="0">
                <a:solidFill>
                  <a:srgbClr val="FFFF00"/>
                </a:solidFill>
              </a:rPr>
              <a:t>besar</a:t>
            </a:r>
            <a:r>
              <a:rPr lang="en-US" sz="2000" b="1" dirty="0" smtClean="0">
                <a:solidFill>
                  <a:srgbClr val="FFFF00"/>
                </a:solidFill>
              </a:rPr>
              <a:t> </a:t>
            </a:r>
            <a:r>
              <a:rPr lang="en-US" sz="2000" b="1" dirty="0" err="1" smtClean="0">
                <a:solidFill>
                  <a:srgbClr val="FFFF00"/>
                </a:solidFill>
              </a:rPr>
              <a:t>yaitu</a:t>
            </a:r>
            <a:endParaRPr lang="en-US" sz="2000" b="1" dirty="0">
              <a:solidFill>
                <a:srgbClr val="FFFF00"/>
              </a:solidFill>
            </a:endParaRPr>
          </a:p>
        </p:txBody>
      </p:sp>
      <p:sp>
        <p:nvSpPr>
          <p:cNvPr id="3" name="Content Placeholder 2"/>
          <p:cNvSpPr>
            <a:spLocks noGrp="1"/>
          </p:cNvSpPr>
          <p:nvPr>
            <p:ph sz="quarter" idx="1"/>
          </p:nvPr>
        </p:nvSpPr>
        <p:spPr>
          <a:xfrm>
            <a:off x="0" y="548680"/>
            <a:ext cx="9144000" cy="6309320"/>
          </a:xfrm>
          <a:solidFill>
            <a:srgbClr val="92D050"/>
          </a:solidFill>
        </p:spPr>
        <p:txBody>
          <a:bodyPr>
            <a:normAutofit fontScale="92500" lnSpcReduction="10000"/>
          </a:bodyPr>
          <a:lstStyle/>
          <a:p>
            <a:pPr marL="457200" indent="-457200">
              <a:buNone/>
            </a:pPr>
            <a:r>
              <a:rPr lang="en-US" sz="2000" b="1" dirty="0" smtClean="0">
                <a:latin typeface="Arial" pitchFamily="34" charset="0"/>
                <a:cs typeface="Arial" pitchFamily="34" charset="0"/>
              </a:rPr>
              <a:t>1. </a:t>
            </a:r>
            <a:r>
              <a:rPr lang="en-US" sz="2000" b="1" dirty="0" err="1" smtClean="0">
                <a:latin typeface="Arial" pitchFamily="34" charset="0"/>
                <a:cs typeface="Arial" pitchFamily="34" charset="0"/>
              </a:rPr>
              <a:t>Berasal</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dalam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Pembelajaan</a:t>
            </a:r>
            <a:r>
              <a:rPr lang="en-US" sz="2000" b="1" dirty="0" smtClean="0">
                <a:latin typeface="Arial" pitchFamily="34" charset="0"/>
                <a:cs typeface="Arial" pitchFamily="34" charset="0"/>
              </a:rPr>
              <a:t> intern): a. </a:t>
            </a:r>
            <a:r>
              <a:rPr lang="en-US" sz="2000" b="1" dirty="0" err="1" smtClean="0">
                <a:latin typeface="Arial" pitchFamily="34" charset="0"/>
                <a:cs typeface="Arial" pitchFamily="34" charset="0"/>
              </a:rPr>
              <a:t>Penggunaan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laba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2. </a:t>
            </a:r>
            <a:r>
              <a:rPr lang="en-US" sz="2000" b="1" dirty="0" err="1" smtClean="0">
                <a:latin typeface="Arial" pitchFamily="34" charset="0"/>
                <a:cs typeface="Arial" pitchFamily="34" charset="0"/>
              </a:rPr>
              <a:t>Penggunaan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Cadangan</a:t>
            </a:r>
            <a:r>
              <a:rPr lang="en-US" sz="2000" b="1" dirty="0" smtClean="0">
                <a:latin typeface="Arial" pitchFamily="34" charset="0"/>
                <a:cs typeface="Arial" pitchFamily="34" charset="0"/>
              </a:rPr>
              <a:t> ,  3. </a:t>
            </a:r>
            <a:r>
              <a:rPr lang="en-US" sz="2000" b="1" dirty="0" err="1" smtClean="0">
                <a:latin typeface="Arial" pitchFamily="34" charset="0"/>
                <a:cs typeface="Arial" pitchFamily="34" charset="0"/>
              </a:rPr>
              <a:t>Penggunaan</a:t>
            </a:r>
            <a:r>
              <a:rPr lang="en-US" sz="2000" b="1" dirty="0" smtClean="0">
                <a:latin typeface="Arial" pitchFamily="34" charset="0"/>
                <a:cs typeface="Arial" pitchFamily="34" charset="0"/>
              </a:rPr>
              <a:t> lab</a:t>
            </a:r>
            <a:r>
              <a:rPr lang="id-ID" sz="2000" b="1" dirty="0" smtClean="0">
                <a:latin typeface="Arial" pitchFamily="34" charset="0"/>
                <a:cs typeface="Arial" pitchFamily="34" charset="0"/>
              </a:rPr>
              <a:t>a</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tidak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bagi</a:t>
            </a:r>
            <a:r>
              <a:rPr lang="en-US" sz="2000" b="1" dirty="0" smtClean="0">
                <a:latin typeface="Arial" pitchFamily="34" charset="0"/>
                <a:cs typeface="Arial" pitchFamily="34" charset="0"/>
              </a:rPr>
              <a:t>/</a:t>
            </a:r>
            <a:r>
              <a:rPr lang="en-US" sz="2000" b="1" dirty="0" err="1" smtClean="0">
                <a:latin typeface="Arial" pitchFamily="34" charset="0"/>
                <a:cs typeface="Arial" pitchFamily="34" charset="0"/>
              </a:rPr>
              <a:t>ditahan</a:t>
            </a:r>
            <a:r>
              <a:rPr lang="en-US" sz="2000" b="1" dirty="0" smtClean="0">
                <a:latin typeface="Arial" pitchFamily="34" charset="0"/>
                <a:cs typeface="Arial" pitchFamily="34" charset="0"/>
              </a:rPr>
              <a:t>.</a:t>
            </a:r>
          </a:p>
          <a:p>
            <a:pPr marL="457200" indent="-457200">
              <a:buNone/>
            </a:pPr>
            <a:r>
              <a:rPr lang="en-US" sz="2000" b="1" dirty="0" smtClean="0">
                <a:latin typeface="Arial" pitchFamily="34" charset="0"/>
                <a:cs typeface="Arial" pitchFamily="34" charset="0"/>
              </a:rPr>
              <a:t>2. </a:t>
            </a:r>
            <a:r>
              <a:rPr lang="en-US" sz="2000" b="1" dirty="0" err="1" smtClean="0">
                <a:latin typeface="Arial" pitchFamily="34" charset="0"/>
                <a:cs typeface="Arial" pitchFamily="34" charset="0"/>
              </a:rPr>
              <a:t>Berasal</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luar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Pembelajaan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ektern</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meliputi</a:t>
            </a:r>
            <a:r>
              <a:rPr lang="en-US" sz="2000" b="1" dirty="0" smtClean="0">
                <a:latin typeface="Arial" pitchFamily="34" charset="0"/>
                <a:cs typeface="Arial" pitchFamily="34" charset="0"/>
              </a:rPr>
              <a:t> : 1. </a:t>
            </a:r>
            <a:r>
              <a:rPr lang="en-US" sz="2000" b="1" dirty="0" err="1" smtClean="0">
                <a:latin typeface="Arial" pitchFamily="34" charset="0"/>
                <a:cs typeface="Arial" pitchFamily="34" charset="0"/>
              </a:rPr>
              <a:t>dana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pemilik</a:t>
            </a:r>
            <a:r>
              <a:rPr lang="en-US" sz="2000" b="1" dirty="0" smtClean="0">
                <a:latin typeface="Arial" pitchFamily="34" charset="0"/>
                <a:cs typeface="Arial" pitchFamily="34" charset="0"/>
              </a:rPr>
              <a:t>/</a:t>
            </a:r>
            <a:r>
              <a:rPr lang="en-US" sz="2000" b="1" dirty="0" err="1" smtClean="0">
                <a:latin typeface="Arial" pitchFamily="34" charset="0"/>
                <a:cs typeface="Arial" pitchFamily="34" charset="0"/>
              </a:rPr>
              <a:t>pesert</a:t>
            </a:r>
            <a:r>
              <a:rPr lang="id-ID" sz="2000" b="1" dirty="0" smtClean="0">
                <a:latin typeface="Arial" pitchFamily="34" charset="0"/>
                <a:cs typeface="Arial" pitchFamily="34" charset="0"/>
              </a:rPr>
              <a:t>a </a:t>
            </a:r>
            <a:r>
              <a:rPr lang="en-US" sz="2000" b="1" dirty="0" smtClean="0">
                <a:latin typeface="Arial" pitchFamily="34" charset="0"/>
                <a:cs typeface="Arial" pitchFamily="34" charset="0"/>
              </a:rPr>
              <a:t> Dana </a:t>
            </a:r>
            <a:r>
              <a:rPr lang="en-US" sz="2000" b="1" dirty="0" err="1" smtClean="0">
                <a:latin typeface="Arial" pitchFamily="34" charset="0"/>
                <a:cs typeface="Arial" pitchFamily="34" charset="0"/>
              </a:rPr>
              <a:t>ini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diwujudkan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dengan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saham</a:t>
            </a:r>
            <a:r>
              <a:rPr lang="en-US" sz="2000" b="1" dirty="0" smtClean="0">
                <a:latin typeface="Arial" pitchFamily="34" charset="0"/>
                <a:cs typeface="Arial" pitchFamily="34" charset="0"/>
              </a:rPr>
              <a:t>. 2. Dana </a:t>
            </a:r>
            <a:r>
              <a:rPr lang="en-US" sz="2000" b="1" dirty="0" err="1" smtClean="0">
                <a:latin typeface="Arial" pitchFamily="34" charset="0"/>
                <a:cs typeface="Arial" pitchFamily="34" charset="0"/>
              </a:rPr>
              <a:t>dari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utang</a:t>
            </a:r>
            <a:r>
              <a:rPr lang="en-US" sz="2000" b="1" dirty="0" smtClean="0">
                <a:latin typeface="Arial" pitchFamily="34" charset="0"/>
                <a:cs typeface="Arial" pitchFamily="34" charset="0"/>
              </a:rPr>
              <a:t>/</a:t>
            </a:r>
            <a:r>
              <a:rPr lang="en-US" sz="2000" b="1" dirty="0" err="1" smtClean="0">
                <a:latin typeface="Arial" pitchFamily="34" charset="0"/>
                <a:cs typeface="Arial" pitchFamily="34" charset="0"/>
              </a:rPr>
              <a:t>pinjaman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yg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berupa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utang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jangka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pendek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utang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jangka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panjang</a:t>
            </a:r>
            <a:r>
              <a:rPr lang="en-US" sz="2000" b="1" dirty="0" smtClean="0">
                <a:latin typeface="Arial" pitchFamily="34" charset="0"/>
                <a:cs typeface="Arial" pitchFamily="34" charset="0"/>
              </a:rPr>
              <a:t>. </a:t>
            </a:r>
          </a:p>
          <a:p>
            <a:pPr marL="457200" indent="-457200">
              <a:buNone/>
            </a:pPr>
            <a:r>
              <a:rPr lang="en-US" sz="2000" b="1" dirty="0" err="1" smtClean="0">
                <a:latin typeface="Arial" pitchFamily="34" charset="0"/>
                <a:cs typeface="Arial" pitchFamily="34" charset="0"/>
              </a:rPr>
              <a:t>Pemilihan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sumber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a:t>
            </a:r>
            <a:r>
              <a:rPr lang="en-US" sz="2000" b="1" dirty="0" smtClean="0">
                <a:latin typeface="Arial" pitchFamily="34" charset="0"/>
                <a:cs typeface="Arial" pitchFamily="34" charset="0"/>
              </a:rPr>
              <a:t>. : </a:t>
            </a:r>
            <a:r>
              <a:rPr lang="en-US" sz="2000" b="1" dirty="0" err="1" smtClean="0">
                <a:latin typeface="Arial" pitchFamily="34" charset="0"/>
                <a:cs typeface="Arial" pitchFamily="34" charset="0"/>
              </a:rPr>
              <a:t>Dengan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banyaknya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sumber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dihadapkan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kepada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masalah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untuk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memilih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mengkombinasikan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berbagai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sumber-sumber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tersedia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dimaksudkan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untuk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memperoleh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sejumlah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dengan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ongkos</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semurah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mungkin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masing-masing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sumber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mempunyai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ciri-ciri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yg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berbeda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lihat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pada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gambar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bawah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ini</a:t>
            </a:r>
            <a:r>
              <a:rPr lang="en-US" sz="2000" b="1" dirty="0" smtClean="0">
                <a:latin typeface="Arial" pitchFamily="34" charset="0"/>
                <a:cs typeface="Arial" pitchFamily="34" charset="0"/>
              </a:rPr>
              <a:t> .</a:t>
            </a:r>
          </a:p>
          <a:p>
            <a:pPr marL="457200" indent="-457200">
              <a:buNone/>
            </a:pPr>
            <a:r>
              <a:rPr lang="en-US" sz="2000" b="1" dirty="0" err="1" smtClean="0">
                <a:latin typeface="Arial" pitchFamily="34" charset="0"/>
                <a:cs typeface="Arial" pitchFamily="34" charset="0"/>
              </a:rPr>
              <a:t>Masalah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pemilihan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sumber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yg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harus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atasi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oleh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adalah</a:t>
            </a:r>
            <a:r>
              <a:rPr lang="en-US" sz="2000" b="1" dirty="0" smtClean="0">
                <a:latin typeface="Arial" pitchFamily="34" charset="0"/>
                <a:cs typeface="Arial" pitchFamily="34" charset="0"/>
              </a:rPr>
              <a:t> :</a:t>
            </a:r>
          </a:p>
          <a:p>
            <a:pPr marL="457200" indent="-457200">
              <a:buFont typeface="+mj-lt"/>
              <a:buAutoNum type="arabicParenR"/>
            </a:pPr>
            <a:r>
              <a:rPr lang="en-US" sz="2000" b="1" dirty="0" err="1" smtClean="0">
                <a:latin typeface="Arial" pitchFamily="34" charset="0"/>
                <a:cs typeface="Arial" pitchFamily="34" charset="0"/>
              </a:rPr>
              <a:t>Menggunakan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itern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saja</a:t>
            </a:r>
            <a:r>
              <a:rPr lang="en-US" sz="2000" b="1" dirty="0" smtClean="0">
                <a:latin typeface="Arial" pitchFamily="34" charset="0"/>
                <a:cs typeface="Arial" pitchFamily="34" charset="0"/>
              </a:rPr>
              <a:t>.</a:t>
            </a:r>
          </a:p>
          <a:p>
            <a:pPr marL="457200" indent="-457200">
              <a:buFont typeface="+mj-lt"/>
              <a:buAutoNum type="arabicParenR"/>
            </a:pPr>
            <a:r>
              <a:rPr lang="en-US" sz="2000" b="1" dirty="0" err="1" smtClean="0">
                <a:latin typeface="Arial" pitchFamily="34" charset="0"/>
                <a:cs typeface="Arial" pitchFamily="34" charset="0"/>
              </a:rPr>
              <a:t>Menggunakan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ekstern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dengan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menjual</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saham</a:t>
            </a:r>
            <a:r>
              <a:rPr lang="en-US" sz="2000" b="1" dirty="0" smtClean="0">
                <a:latin typeface="Arial" pitchFamily="34" charset="0"/>
                <a:cs typeface="Arial" pitchFamily="34" charset="0"/>
              </a:rPr>
              <a:t>,</a:t>
            </a:r>
          </a:p>
          <a:p>
            <a:pPr marL="457200" indent="-457200">
              <a:buFont typeface="+mj-lt"/>
              <a:buAutoNum type="arabicParenR"/>
            </a:pPr>
            <a:r>
              <a:rPr lang="en-US" sz="2000" b="1" dirty="0" err="1" smtClean="0">
                <a:latin typeface="Arial" pitchFamily="34" charset="0"/>
                <a:cs typeface="Arial" pitchFamily="34" charset="0"/>
              </a:rPr>
              <a:t>Menggunakan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ektern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dengan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mencari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pinjaman</a:t>
            </a:r>
            <a:r>
              <a:rPr lang="en-US" sz="2000" b="1" dirty="0" smtClean="0">
                <a:latin typeface="Arial" pitchFamily="34" charset="0"/>
                <a:cs typeface="Arial" pitchFamily="34" charset="0"/>
              </a:rPr>
              <a:t>/</a:t>
            </a:r>
            <a:r>
              <a:rPr lang="en-US" sz="2000" b="1" dirty="0" err="1" smtClean="0">
                <a:latin typeface="Arial" pitchFamily="34" charset="0"/>
                <a:cs typeface="Arial" pitchFamily="34" charset="0"/>
              </a:rPr>
              <a:t>kridit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kridit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jangka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panjang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sja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kridit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jangka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pendek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saja</a:t>
            </a:r>
            <a:r>
              <a:rPr lang="en-US" sz="2000" b="1" dirty="0" smtClean="0">
                <a:latin typeface="Arial" pitchFamily="34" charset="0"/>
                <a:cs typeface="Arial" pitchFamily="34" charset="0"/>
              </a:rPr>
              <a:t> , </a:t>
            </a:r>
            <a:r>
              <a:rPr lang="en-US" sz="2000" b="1" dirty="0" err="1" smtClean="0">
                <a:latin typeface="Arial" pitchFamily="34" charset="0"/>
                <a:cs typeface="Arial" pitchFamily="34" charset="0"/>
              </a:rPr>
              <a:t>atau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a:t>
            </a:r>
            <a:r>
              <a:rPr lang="id-ID" sz="2000" b="1" dirty="0" smtClean="0">
                <a:latin typeface="Arial" pitchFamily="34" charset="0"/>
                <a:cs typeface="Arial" pitchFamily="34" charset="0"/>
              </a:rPr>
              <a:t>d</a:t>
            </a:r>
            <a:r>
              <a:rPr lang="en-US" sz="2000" b="1" dirty="0" err="1" smtClean="0">
                <a:latin typeface="Arial" pitchFamily="34" charset="0"/>
                <a:cs typeface="Arial" pitchFamily="34" charset="0"/>
              </a:rPr>
              <a:t>ua-duanya</a:t>
            </a:r>
            <a:r>
              <a:rPr lang="en-US" sz="2000" b="1" dirty="0" smtClean="0">
                <a:latin typeface="Arial" pitchFamily="34" charset="0"/>
                <a:cs typeface="Arial" pitchFamily="34" charset="0"/>
              </a:rPr>
              <a:t>.</a:t>
            </a:r>
          </a:p>
          <a:p>
            <a:pPr marL="457200" indent="-457200">
              <a:buFont typeface="+mj-lt"/>
              <a:buAutoNum type="arabicParenR"/>
            </a:pPr>
            <a:r>
              <a:rPr lang="en-US" sz="2000" b="1" dirty="0" err="1" smtClean="0">
                <a:latin typeface="Arial" pitchFamily="34" charset="0"/>
                <a:cs typeface="Arial" pitchFamily="34" charset="0"/>
              </a:rPr>
              <a:t>Menggunakan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ektern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dengan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menjual</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saham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mencari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pinjaman</a:t>
            </a:r>
            <a:r>
              <a:rPr lang="en-US" sz="2000" b="1" dirty="0" smtClean="0">
                <a:latin typeface="Arial" pitchFamily="34" charset="0"/>
                <a:cs typeface="Arial" pitchFamily="34" charset="0"/>
              </a:rPr>
              <a:t>.</a:t>
            </a:r>
          </a:p>
          <a:p>
            <a:pPr marL="457200" indent="-457200">
              <a:buFont typeface="+mj-lt"/>
              <a:buAutoNum type="arabicParenR"/>
            </a:pPr>
            <a:r>
              <a:rPr lang="en-US" sz="2000" b="1" dirty="0" err="1" smtClean="0">
                <a:latin typeface="Arial" pitchFamily="34" charset="0"/>
                <a:cs typeface="Arial" pitchFamily="34" charset="0"/>
              </a:rPr>
              <a:t>Menggunakan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intern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ektern</a:t>
            </a:r>
            <a:r>
              <a:rPr lang="en-US" sz="2000" b="1" dirty="0" smtClean="0">
                <a:latin typeface="Arial" pitchFamily="34" charset="0"/>
                <a:cs typeface="Arial" pitchFamily="34" charset="0"/>
              </a:rPr>
              <a:t>. </a:t>
            </a:r>
            <a:endParaRPr lang="en-US" sz="2000" b="1" dirty="0">
              <a:latin typeface="Arial" pitchFamily="34" charset="0"/>
              <a:cs typeface="Arial" pitchFamily="34" charset="0"/>
            </a:endParaRPr>
          </a:p>
        </p:txBody>
      </p:sp>
    </p:spTree>
  </p:cSld>
  <p:clrMapOvr>
    <a:masterClrMapping/>
  </p:clrMapOvr>
  <p:transition spd="med">
    <p:random/>
    <p:sndAc>
      <p:stSnd>
        <p:snd r:embed="rId3" name="breez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12"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12"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12"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12"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12"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3"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6000"/>
                            </p:stCondLst>
                            <p:childTnLst>
                              <p:par>
                                <p:cTn id="45" presetID="2" presetClass="entr" presetSubtype="12"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8000"/>
                            </p:stCondLst>
                            <p:childTnLst>
                              <p:par>
                                <p:cTn id="50" presetID="2" presetClass="entr" presetSubtype="12" fill="hold" grpId="0" nodeType="after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additive="base">
                                        <p:cTn id="52"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3"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20000"/>
                            </p:stCondLst>
                            <p:childTnLst>
                              <p:par>
                                <p:cTn id="55" presetID="2" presetClass="entr" presetSubtype="12" fill="hold" grpId="0" nodeType="after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calcmode="lin" valueType="num">
                                      <p:cBhvr additive="base">
                                        <p:cTn id="57" dur="2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8"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4356"/>
          </a:xfrm>
          <a:solidFill>
            <a:srgbClr val="FFFF00"/>
          </a:solidFill>
        </p:spPr>
        <p:txBody>
          <a:bodyPr>
            <a:noAutofit/>
          </a:bodyPr>
          <a:lstStyle/>
          <a:p>
            <a:pPr algn="ctr"/>
            <a:r>
              <a:rPr lang="en-US" sz="2000" b="1" dirty="0" err="1" smtClean="0">
                <a:latin typeface="Arial" pitchFamily="34" charset="0"/>
                <a:cs typeface="Arial" pitchFamily="34" charset="0"/>
              </a:rPr>
              <a:t>Kebaikan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keburukan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sumber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dalam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sumber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luar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endParaRPr lang="en-US" sz="2000" b="1" dirty="0">
              <a:latin typeface="Arial" pitchFamily="34" charset="0"/>
              <a:cs typeface="Arial" pitchFamily="34" charset="0"/>
            </a:endParaRPr>
          </a:p>
        </p:txBody>
      </p:sp>
      <p:graphicFrame>
        <p:nvGraphicFramePr>
          <p:cNvPr id="4" name="Content Placeholder 3"/>
          <p:cNvGraphicFramePr>
            <a:graphicFrameLocks noGrp="1"/>
          </p:cNvGraphicFramePr>
          <p:nvPr>
            <p:ph sz="quarter" idx="1"/>
          </p:nvPr>
        </p:nvGraphicFramePr>
        <p:xfrm>
          <a:off x="-36512" y="714356"/>
          <a:ext cx="9180511" cy="3845560"/>
        </p:xfrm>
        <a:graphic>
          <a:graphicData uri="http://schemas.openxmlformats.org/drawingml/2006/table">
            <a:tbl>
              <a:tblPr firstRow="1" bandRow="1">
                <a:tableStyleId>{5C22544A-7EE6-4342-B048-85BDC9FD1C3A}</a:tableStyleId>
              </a:tblPr>
              <a:tblGrid>
                <a:gridCol w="1784019"/>
                <a:gridCol w="3698246"/>
                <a:gridCol w="3698246"/>
              </a:tblGrid>
              <a:tr h="370840">
                <a:tc>
                  <a:txBody>
                    <a:bodyPr/>
                    <a:lstStyle/>
                    <a:p>
                      <a:pPr algn="ctr"/>
                      <a:r>
                        <a:rPr lang="en-US" b="1" dirty="0" err="1" smtClean="0">
                          <a:latin typeface="Arial" pitchFamily="34" charset="0"/>
                          <a:cs typeface="Arial" pitchFamily="34" charset="0"/>
                        </a:rPr>
                        <a:t>Sumber</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dana</a:t>
                      </a:r>
                      <a:endParaRPr lang="en-US" b="1" dirty="0">
                        <a:latin typeface="Arial" pitchFamily="34" charset="0"/>
                        <a:cs typeface="Arial" pitchFamily="34" charset="0"/>
                      </a:endParaRPr>
                    </a:p>
                  </a:txBody>
                  <a:tcPr/>
                </a:tc>
                <a:tc>
                  <a:txBody>
                    <a:bodyPr/>
                    <a:lstStyle/>
                    <a:p>
                      <a:pPr algn="ctr"/>
                      <a:r>
                        <a:rPr lang="en-US" b="1" dirty="0" err="1" smtClean="0">
                          <a:latin typeface="Arial" pitchFamily="34" charset="0"/>
                          <a:cs typeface="Arial" pitchFamily="34" charset="0"/>
                        </a:rPr>
                        <a:t>Kebaikan</a:t>
                      </a:r>
                      <a:endParaRPr lang="en-US" b="1" dirty="0">
                        <a:latin typeface="Arial" pitchFamily="34" charset="0"/>
                        <a:cs typeface="Arial" pitchFamily="34" charset="0"/>
                      </a:endParaRPr>
                    </a:p>
                  </a:txBody>
                  <a:tcPr/>
                </a:tc>
                <a:tc>
                  <a:txBody>
                    <a:bodyPr/>
                    <a:lstStyle/>
                    <a:p>
                      <a:pPr algn="ctr"/>
                      <a:r>
                        <a:rPr lang="en-US" b="1" dirty="0" err="1" smtClean="0">
                          <a:latin typeface="Arial" pitchFamily="34" charset="0"/>
                          <a:cs typeface="Arial" pitchFamily="34" charset="0"/>
                        </a:rPr>
                        <a:t>kelemahan</a:t>
                      </a:r>
                      <a:endParaRPr lang="en-US" b="1" dirty="0">
                        <a:latin typeface="Arial" pitchFamily="34" charset="0"/>
                        <a:cs typeface="Arial" pitchFamily="34" charset="0"/>
                      </a:endParaRPr>
                    </a:p>
                  </a:txBody>
                  <a:tcPr/>
                </a:tc>
              </a:tr>
              <a:tr h="370840">
                <a:tc>
                  <a:txBody>
                    <a:bodyPr/>
                    <a:lstStyle/>
                    <a:p>
                      <a:r>
                        <a:rPr lang="en-US" b="1" dirty="0" smtClean="0">
                          <a:latin typeface="Arial" pitchFamily="34" charset="0"/>
                          <a:cs typeface="Arial" pitchFamily="34" charset="0"/>
                        </a:rPr>
                        <a:t>Dari </a:t>
                      </a:r>
                      <a:r>
                        <a:rPr lang="en-US" b="1" dirty="0" err="1" smtClean="0">
                          <a:latin typeface="Arial" pitchFamily="34" charset="0"/>
                          <a:cs typeface="Arial" pitchFamily="34" charset="0"/>
                        </a:rPr>
                        <a:t>dalam</a:t>
                      </a:r>
                      <a:r>
                        <a:rPr lang="en-US" b="1" dirty="0" smtClean="0">
                          <a:latin typeface="Arial" pitchFamily="34" charset="0"/>
                          <a:cs typeface="Arial" pitchFamily="34" charset="0"/>
                        </a:rPr>
                        <a:t> </a:t>
                      </a:r>
                      <a:r>
                        <a:rPr lang="en-US" b="1" dirty="0" err="1" smtClean="0">
                          <a:latin typeface="Arial" pitchFamily="34" charset="0"/>
                          <a:cs typeface="Arial" pitchFamily="34" charset="0"/>
                        </a:rPr>
                        <a:t>perusahaan</a:t>
                      </a:r>
                      <a:endParaRPr lang="en-US" b="1" dirty="0">
                        <a:latin typeface="Arial" pitchFamily="34" charset="0"/>
                        <a:cs typeface="Arial" pitchFamily="34" charset="0"/>
                      </a:endParaRPr>
                    </a:p>
                  </a:txBody>
                  <a:tcPr>
                    <a:solidFill>
                      <a:schemeClr val="bg1">
                        <a:lumMod val="65000"/>
                      </a:schemeClr>
                    </a:solidFill>
                  </a:tcPr>
                </a:tc>
                <a:tc>
                  <a:txBody>
                    <a:bodyPr/>
                    <a:lstStyle/>
                    <a:p>
                      <a:pPr marL="342900" indent="-342900">
                        <a:buFont typeface="+mj-lt"/>
                        <a:buAutoNum type="arabicParenR"/>
                      </a:pPr>
                      <a:r>
                        <a:rPr lang="en-US" b="1" dirty="0" err="1" smtClean="0">
                          <a:latin typeface="Arial" pitchFamily="34" charset="0"/>
                          <a:cs typeface="Arial" pitchFamily="34" charset="0"/>
                        </a:rPr>
                        <a:t>Dapat</a:t>
                      </a:r>
                      <a:r>
                        <a:rPr lang="en-US" b="1" dirty="0" smtClean="0">
                          <a:latin typeface="Arial" pitchFamily="34" charset="0"/>
                          <a:cs typeface="Arial" pitchFamily="34" charset="0"/>
                        </a:rPr>
                        <a:t> </a:t>
                      </a:r>
                      <a:r>
                        <a:rPr lang="en-US" b="1" dirty="0" err="1" smtClean="0">
                          <a:latin typeface="Arial" pitchFamily="34" charset="0"/>
                          <a:cs typeface="Arial" pitchFamily="34" charset="0"/>
                        </a:rPr>
                        <a:t>digunakan</a:t>
                      </a:r>
                      <a:r>
                        <a:rPr lang="en-US" b="1" dirty="0" smtClean="0">
                          <a:latin typeface="Arial" pitchFamily="34" charset="0"/>
                          <a:cs typeface="Arial" pitchFamily="34" charset="0"/>
                        </a:rPr>
                        <a:t> </a:t>
                      </a:r>
                      <a:r>
                        <a:rPr lang="en-US" b="1" dirty="0" err="1" smtClean="0">
                          <a:latin typeface="Arial" pitchFamily="34" charset="0"/>
                          <a:cs typeface="Arial" pitchFamily="34" charset="0"/>
                        </a:rPr>
                        <a:t>sewaktu-waktu</a:t>
                      </a:r>
                      <a:endParaRPr lang="en-US" b="1" dirty="0" smtClean="0">
                        <a:latin typeface="Arial" pitchFamily="34" charset="0"/>
                        <a:cs typeface="Arial" pitchFamily="34" charset="0"/>
                      </a:endParaRPr>
                    </a:p>
                    <a:p>
                      <a:pPr marL="342900" indent="-342900">
                        <a:buFont typeface="+mj-lt"/>
                        <a:buAutoNum type="arabicParenR"/>
                      </a:pPr>
                      <a:r>
                        <a:rPr lang="en-US" b="1" dirty="0" err="1" smtClean="0">
                          <a:latin typeface="Arial" pitchFamily="34" charset="0"/>
                          <a:cs typeface="Arial" pitchFamily="34" charset="0"/>
                        </a:rPr>
                        <a:t>Tidak</a:t>
                      </a:r>
                      <a:r>
                        <a:rPr lang="en-US" b="1" dirty="0" smtClean="0">
                          <a:latin typeface="Arial" pitchFamily="34" charset="0"/>
                          <a:cs typeface="Arial" pitchFamily="34" charset="0"/>
                        </a:rPr>
                        <a:t> </a:t>
                      </a:r>
                      <a:r>
                        <a:rPr lang="en-US" b="1" dirty="0" err="1" smtClean="0">
                          <a:latin typeface="Arial" pitchFamily="34" charset="0"/>
                          <a:cs typeface="Arial" pitchFamily="34" charset="0"/>
                        </a:rPr>
                        <a:t>ada</a:t>
                      </a:r>
                      <a:r>
                        <a:rPr lang="en-US" b="1" dirty="0" smtClean="0">
                          <a:latin typeface="Arial" pitchFamily="34" charset="0"/>
                          <a:cs typeface="Arial" pitchFamily="34" charset="0"/>
                        </a:rPr>
                        <a:t> </a:t>
                      </a:r>
                      <a:r>
                        <a:rPr lang="en-US" b="1" dirty="0" err="1" smtClean="0">
                          <a:latin typeface="Arial" pitchFamily="34" charset="0"/>
                          <a:cs typeface="Arial" pitchFamily="34" charset="0"/>
                        </a:rPr>
                        <a:t>kewajiban</a:t>
                      </a:r>
                      <a:r>
                        <a:rPr lang="en-US" b="1" dirty="0" smtClean="0">
                          <a:latin typeface="Arial" pitchFamily="34" charset="0"/>
                          <a:cs typeface="Arial" pitchFamily="34" charset="0"/>
                        </a:rPr>
                        <a:t> </a:t>
                      </a:r>
                      <a:r>
                        <a:rPr lang="en-US" b="1" dirty="0" err="1" smtClean="0">
                          <a:latin typeface="Arial" pitchFamily="34" charset="0"/>
                          <a:cs typeface="Arial" pitchFamily="34" charset="0"/>
                        </a:rPr>
                        <a:t>membayar</a:t>
                      </a:r>
                      <a:r>
                        <a:rPr lang="en-US" b="1" dirty="0" smtClean="0">
                          <a:latin typeface="Arial" pitchFamily="34" charset="0"/>
                          <a:cs typeface="Arial" pitchFamily="34" charset="0"/>
                        </a:rPr>
                        <a:t> </a:t>
                      </a:r>
                      <a:r>
                        <a:rPr lang="en-US" b="1" dirty="0" err="1" smtClean="0">
                          <a:latin typeface="Arial" pitchFamily="34" charset="0"/>
                          <a:cs typeface="Arial" pitchFamily="34" charset="0"/>
                        </a:rPr>
                        <a:t>bunga</a:t>
                      </a:r>
                      <a:r>
                        <a:rPr lang="en-US" b="1" dirty="0" smtClean="0">
                          <a:latin typeface="Arial" pitchFamily="34" charset="0"/>
                          <a:cs typeface="Arial" pitchFamily="34" charset="0"/>
                        </a:rPr>
                        <a:t>.</a:t>
                      </a:r>
                    </a:p>
                    <a:p>
                      <a:pPr marL="342900" indent="-342900">
                        <a:buFont typeface="+mj-lt"/>
                        <a:buAutoNum type="arabicParenR"/>
                      </a:pPr>
                      <a:r>
                        <a:rPr lang="en-US" b="1" dirty="0" err="1" smtClean="0">
                          <a:latin typeface="Arial" pitchFamily="34" charset="0"/>
                          <a:cs typeface="Arial" pitchFamily="34" charset="0"/>
                        </a:rPr>
                        <a:t>Tidak</a:t>
                      </a:r>
                      <a:r>
                        <a:rPr lang="en-US" b="1" dirty="0" smtClean="0">
                          <a:latin typeface="Arial" pitchFamily="34" charset="0"/>
                          <a:cs typeface="Arial" pitchFamily="34" charset="0"/>
                        </a:rPr>
                        <a:t> </a:t>
                      </a:r>
                      <a:r>
                        <a:rPr lang="en-US" b="1" dirty="0" err="1" smtClean="0">
                          <a:latin typeface="Arial" pitchFamily="34" charset="0"/>
                          <a:cs typeface="Arial" pitchFamily="34" charset="0"/>
                        </a:rPr>
                        <a:t>ada</a:t>
                      </a:r>
                      <a:r>
                        <a:rPr lang="en-US" b="1" dirty="0" smtClean="0">
                          <a:latin typeface="Arial" pitchFamily="34" charset="0"/>
                          <a:cs typeface="Arial" pitchFamily="34" charset="0"/>
                        </a:rPr>
                        <a:t> </a:t>
                      </a:r>
                      <a:r>
                        <a:rPr lang="en-US" b="1" dirty="0" err="1" smtClean="0">
                          <a:latin typeface="Arial" pitchFamily="34" charset="0"/>
                          <a:cs typeface="Arial" pitchFamily="34" charset="0"/>
                        </a:rPr>
                        <a:t>kewajiban</a:t>
                      </a:r>
                      <a:r>
                        <a:rPr lang="en-US" b="1" dirty="0" smtClean="0">
                          <a:latin typeface="Arial" pitchFamily="34" charset="0"/>
                          <a:cs typeface="Arial" pitchFamily="34" charset="0"/>
                        </a:rPr>
                        <a:t> </a:t>
                      </a:r>
                      <a:r>
                        <a:rPr lang="en-US" b="1" dirty="0" err="1" smtClean="0">
                          <a:latin typeface="Arial" pitchFamily="34" charset="0"/>
                          <a:cs typeface="Arial" pitchFamily="34" charset="0"/>
                        </a:rPr>
                        <a:t>mengembalikan</a:t>
                      </a:r>
                      <a:endParaRPr lang="en-US" b="1" dirty="0">
                        <a:latin typeface="Arial" pitchFamily="34" charset="0"/>
                        <a:cs typeface="Arial" pitchFamily="34" charset="0"/>
                      </a:endParaRPr>
                    </a:p>
                  </a:txBody>
                  <a:tcPr>
                    <a:solidFill>
                      <a:schemeClr val="tx2">
                        <a:lumMod val="40000"/>
                        <a:lumOff val="60000"/>
                      </a:schemeClr>
                    </a:solidFill>
                  </a:tcPr>
                </a:tc>
                <a:tc>
                  <a:txBody>
                    <a:bodyPr/>
                    <a:lstStyle/>
                    <a:p>
                      <a:pPr marL="342900" indent="-342900">
                        <a:buFont typeface="+mj-lt"/>
                        <a:buAutoNum type="arabicParenR"/>
                      </a:pPr>
                      <a:r>
                        <a:rPr lang="en-US" b="1" dirty="0" err="1" smtClean="0">
                          <a:latin typeface="Arial" pitchFamily="34" charset="0"/>
                          <a:cs typeface="Arial" pitchFamily="34" charset="0"/>
                        </a:rPr>
                        <a:t>Jumlah</a:t>
                      </a:r>
                      <a:r>
                        <a:rPr lang="en-US" b="1" dirty="0" smtClean="0">
                          <a:latin typeface="Arial" pitchFamily="34" charset="0"/>
                          <a:cs typeface="Arial" pitchFamily="34" charset="0"/>
                        </a:rPr>
                        <a:t> </a:t>
                      </a:r>
                      <a:r>
                        <a:rPr lang="en-US" b="1" dirty="0" err="1" smtClean="0">
                          <a:latin typeface="Arial" pitchFamily="34" charset="0"/>
                          <a:cs typeface="Arial" pitchFamily="34" charset="0"/>
                        </a:rPr>
                        <a:t>dana</a:t>
                      </a:r>
                      <a:r>
                        <a:rPr lang="en-US" b="1" dirty="0" smtClean="0">
                          <a:latin typeface="Arial" pitchFamily="34" charset="0"/>
                          <a:cs typeface="Arial" pitchFamily="34" charset="0"/>
                        </a:rPr>
                        <a:t> </a:t>
                      </a:r>
                      <a:r>
                        <a:rPr lang="en-US" b="1" dirty="0" err="1" smtClean="0">
                          <a:latin typeface="Arial" pitchFamily="34" charset="0"/>
                          <a:cs typeface="Arial" pitchFamily="34" charset="0"/>
                        </a:rPr>
                        <a:t>sangat</a:t>
                      </a:r>
                      <a:r>
                        <a:rPr lang="en-US" b="1" dirty="0" smtClean="0">
                          <a:latin typeface="Arial" pitchFamily="34" charset="0"/>
                          <a:cs typeface="Arial" pitchFamily="34" charset="0"/>
                        </a:rPr>
                        <a:t> </a:t>
                      </a:r>
                      <a:r>
                        <a:rPr lang="en-US" b="1" dirty="0" err="1" smtClean="0">
                          <a:latin typeface="Arial" pitchFamily="34" charset="0"/>
                          <a:cs typeface="Arial" pitchFamily="34" charset="0"/>
                        </a:rPr>
                        <a:t>terbatas</a:t>
                      </a:r>
                      <a:r>
                        <a:rPr lang="en-US" b="1" dirty="0" smtClean="0">
                          <a:latin typeface="Arial" pitchFamily="34" charset="0"/>
                          <a:cs typeface="Arial" pitchFamily="34" charset="0"/>
                        </a:rPr>
                        <a:t>.</a:t>
                      </a:r>
                    </a:p>
                    <a:p>
                      <a:pPr marL="342900" indent="-342900">
                        <a:buFont typeface="+mj-lt"/>
                        <a:buAutoNum type="arabicParenR"/>
                      </a:pPr>
                      <a:r>
                        <a:rPr lang="en-US" b="1" dirty="0" err="1" smtClean="0">
                          <a:latin typeface="Arial" pitchFamily="34" charset="0"/>
                          <a:cs typeface="Arial" pitchFamily="34" charset="0"/>
                        </a:rPr>
                        <a:t>Pengusahaan</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dihadapkan</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pada</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pilihan</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untuk</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digunakan</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sendiri</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atau</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digunakan</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untuk</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hal</a:t>
                      </a:r>
                      <a:r>
                        <a:rPr lang="en-US" b="1" baseline="0" dirty="0" smtClean="0">
                          <a:latin typeface="Arial" pitchFamily="34" charset="0"/>
                          <a:cs typeface="Arial" pitchFamily="34" charset="0"/>
                        </a:rPr>
                        <a:t> lain </a:t>
                      </a:r>
                      <a:r>
                        <a:rPr lang="en-US" b="1" baseline="0" dirty="0" err="1" smtClean="0">
                          <a:latin typeface="Arial" pitchFamily="34" charset="0"/>
                          <a:cs typeface="Arial" pitchFamily="34" charset="0"/>
                        </a:rPr>
                        <a:t>yg</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lebih</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menguntungkan</a:t>
                      </a:r>
                      <a:r>
                        <a:rPr lang="en-US" b="1" baseline="0" dirty="0" smtClean="0">
                          <a:latin typeface="Arial" pitchFamily="34" charset="0"/>
                          <a:cs typeface="Arial" pitchFamily="34" charset="0"/>
                        </a:rPr>
                        <a:t>.</a:t>
                      </a:r>
                      <a:endParaRPr lang="en-US" b="1" dirty="0">
                        <a:latin typeface="Arial" pitchFamily="34" charset="0"/>
                        <a:cs typeface="Arial" pitchFamily="34" charset="0"/>
                      </a:endParaRPr>
                    </a:p>
                  </a:txBody>
                  <a:tcPr>
                    <a:solidFill>
                      <a:schemeClr val="tx2">
                        <a:lumMod val="40000"/>
                        <a:lumOff val="60000"/>
                      </a:schemeClr>
                    </a:solidFill>
                  </a:tcPr>
                </a:tc>
              </a:tr>
              <a:tr h="370840">
                <a:tc>
                  <a:txBody>
                    <a:bodyPr/>
                    <a:lstStyle/>
                    <a:p>
                      <a:r>
                        <a:rPr lang="en-US" b="1" dirty="0" smtClean="0">
                          <a:latin typeface="Arial" pitchFamily="34" charset="0"/>
                          <a:cs typeface="Arial" pitchFamily="34" charset="0"/>
                        </a:rPr>
                        <a:t>Dari </a:t>
                      </a:r>
                      <a:r>
                        <a:rPr lang="en-US" b="1" dirty="0" err="1" smtClean="0">
                          <a:latin typeface="Arial" pitchFamily="34" charset="0"/>
                          <a:cs typeface="Arial" pitchFamily="34" charset="0"/>
                        </a:rPr>
                        <a:t>luar</a:t>
                      </a:r>
                      <a:r>
                        <a:rPr lang="en-US" b="1" dirty="0" smtClean="0">
                          <a:latin typeface="Arial" pitchFamily="34" charset="0"/>
                          <a:cs typeface="Arial" pitchFamily="34" charset="0"/>
                        </a:rPr>
                        <a:t> </a:t>
                      </a:r>
                      <a:r>
                        <a:rPr lang="en-US" b="1" dirty="0" err="1" smtClean="0">
                          <a:latin typeface="Arial" pitchFamily="34" charset="0"/>
                          <a:cs typeface="Arial" pitchFamily="34" charset="0"/>
                        </a:rPr>
                        <a:t>perusahaan</a:t>
                      </a:r>
                      <a:endParaRPr lang="en-US" b="1" dirty="0">
                        <a:latin typeface="Arial" pitchFamily="34" charset="0"/>
                        <a:cs typeface="Arial" pitchFamily="34" charset="0"/>
                      </a:endParaRPr>
                    </a:p>
                  </a:txBody>
                  <a:tcPr>
                    <a:solidFill>
                      <a:schemeClr val="bg1">
                        <a:lumMod val="50000"/>
                      </a:schemeClr>
                    </a:solidFill>
                  </a:tcPr>
                </a:tc>
                <a:tc>
                  <a:txBody>
                    <a:bodyPr/>
                    <a:lstStyle/>
                    <a:p>
                      <a:pPr marL="342900" indent="-342900">
                        <a:buFont typeface="+mj-lt"/>
                        <a:buAutoNum type="arabicParenR"/>
                      </a:pPr>
                      <a:r>
                        <a:rPr lang="en-US" b="1" dirty="0" err="1" smtClean="0">
                          <a:latin typeface="Arial" pitchFamily="34" charset="0"/>
                          <a:cs typeface="Arial" pitchFamily="34" charset="0"/>
                        </a:rPr>
                        <a:t>Jumlah</a:t>
                      </a:r>
                      <a:r>
                        <a:rPr lang="en-US" b="1" dirty="0" smtClean="0">
                          <a:latin typeface="Arial" pitchFamily="34" charset="0"/>
                          <a:cs typeface="Arial" pitchFamily="34" charset="0"/>
                        </a:rPr>
                        <a:t> </a:t>
                      </a:r>
                      <a:r>
                        <a:rPr lang="en-US" b="1" dirty="0" err="1" smtClean="0">
                          <a:latin typeface="Arial" pitchFamily="34" charset="0"/>
                          <a:cs typeface="Arial" pitchFamily="34" charset="0"/>
                        </a:rPr>
                        <a:t>dana</a:t>
                      </a:r>
                      <a:r>
                        <a:rPr lang="en-US" b="1" dirty="0" smtClean="0">
                          <a:latin typeface="Arial" pitchFamily="34" charset="0"/>
                          <a:cs typeface="Arial" pitchFamily="34" charset="0"/>
                        </a:rPr>
                        <a:t> </a:t>
                      </a:r>
                      <a:r>
                        <a:rPr lang="en-US" b="1" dirty="0" err="1" smtClean="0">
                          <a:latin typeface="Arial" pitchFamily="34" charset="0"/>
                          <a:cs typeface="Arial" pitchFamily="34" charset="0"/>
                        </a:rPr>
                        <a:t>tidak</a:t>
                      </a:r>
                      <a:r>
                        <a:rPr lang="en-US" b="1" dirty="0" smtClean="0">
                          <a:latin typeface="Arial" pitchFamily="34" charset="0"/>
                          <a:cs typeface="Arial" pitchFamily="34" charset="0"/>
                        </a:rPr>
                        <a:t> </a:t>
                      </a:r>
                      <a:r>
                        <a:rPr lang="en-US" b="1" dirty="0" err="1" smtClean="0">
                          <a:latin typeface="Arial" pitchFamily="34" charset="0"/>
                          <a:cs typeface="Arial" pitchFamily="34" charset="0"/>
                        </a:rPr>
                        <a:t>terbatas</a:t>
                      </a:r>
                      <a:endParaRPr lang="en-US" b="1" dirty="0" smtClean="0">
                        <a:latin typeface="Arial" pitchFamily="34" charset="0"/>
                        <a:cs typeface="Arial" pitchFamily="34" charset="0"/>
                      </a:endParaRPr>
                    </a:p>
                    <a:p>
                      <a:pPr marL="342900" indent="-342900">
                        <a:buFont typeface="+mj-lt"/>
                        <a:buAutoNum type="arabicParenR"/>
                      </a:pPr>
                      <a:r>
                        <a:rPr lang="en-US" b="1" dirty="0" err="1" smtClean="0">
                          <a:latin typeface="Arial" pitchFamily="34" charset="0"/>
                          <a:cs typeface="Arial" pitchFamily="34" charset="0"/>
                        </a:rPr>
                        <a:t>Dapat</a:t>
                      </a:r>
                      <a:r>
                        <a:rPr lang="en-US" b="1" dirty="0" smtClean="0">
                          <a:latin typeface="Arial" pitchFamily="34" charset="0"/>
                          <a:cs typeface="Arial" pitchFamily="34" charset="0"/>
                        </a:rPr>
                        <a:t> </a:t>
                      </a:r>
                      <a:r>
                        <a:rPr lang="en-US" b="1" dirty="0" err="1" smtClean="0">
                          <a:latin typeface="Arial" pitchFamily="34" charset="0"/>
                          <a:cs typeface="Arial" pitchFamily="34" charset="0"/>
                        </a:rPr>
                        <a:t>diperoleh</a:t>
                      </a:r>
                      <a:r>
                        <a:rPr lang="en-US" b="1" dirty="0" smtClean="0">
                          <a:latin typeface="Arial" pitchFamily="34" charset="0"/>
                          <a:cs typeface="Arial" pitchFamily="34" charset="0"/>
                        </a:rPr>
                        <a:t> </a:t>
                      </a:r>
                      <a:r>
                        <a:rPr lang="en-US" b="1" dirty="0" err="1" smtClean="0">
                          <a:latin typeface="Arial" pitchFamily="34" charset="0"/>
                          <a:cs typeface="Arial" pitchFamily="34" charset="0"/>
                        </a:rPr>
                        <a:t>dari</a:t>
                      </a:r>
                      <a:r>
                        <a:rPr lang="en-US" b="1" dirty="0" smtClean="0">
                          <a:latin typeface="Arial" pitchFamily="34" charset="0"/>
                          <a:cs typeface="Arial" pitchFamily="34" charset="0"/>
                        </a:rPr>
                        <a:t> </a:t>
                      </a:r>
                      <a:r>
                        <a:rPr lang="en-US" b="1" dirty="0" err="1" smtClean="0">
                          <a:latin typeface="Arial" pitchFamily="34" charset="0"/>
                          <a:cs typeface="Arial" pitchFamily="34" charset="0"/>
                        </a:rPr>
                        <a:t>beberapa</a:t>
                      </a:r>
                      <a:r>
                        <a:rPr lang="en-US" b="1" dirty="0" smtClean="0">
                          <a:latin typeface="Arial" pitchFamily="34" charset="0"/>
                          <a:cs typeface="Arial" pitchFamily="34" charset="0"/>
                        </a:rPr>
                        <a:t> </a:t>
                      </a:r>
                      <a:r>
                        <a:rPr lang="en-US" b="1" dirty="0" err="1" smtClean="0">
                          <a:latin typeface="Arial" pitchFamily="34" charset="0"/>
                          <a:cs typeface="Arial" pitchFamily="34" charset="0"/>
                        </a:rPr>
                        <a:t>sumber</a:t>
                      </a:r>
                      <a:r>
                        <a:rPr lang="en-US" b="1" dirty="0" smtClean="0">
                          <a:latin typeface="Arial" pitchFamily="34" charset="0"/>
                          <a:cs typeface="Arial" pitchFamily="34" charset="0"/>
                        </a:rPr>
                        <a:t>.</a:t>
                      </a:r>
                    </a:p>
                    <a:p>
                      <a:pPr marL="342900" indent="-342900">
                        <a:buFont typeface="+mj-lt"/>
                        <a:buAutoNum type="arabicParenR"/>
                      </a:pPr>
                      <a:r>
                        <a:rPr lang="en-US" b="1" dirty="0" err="1" smtClean="0">
                          <a:latin typeface="Arial" pitchFamily="34" charset="0"/>
                          <a:cs typeface="Arial" pitchFamily="34" charset="0"/>
                        </a:rPr>
                        <a:t>Bersifat</a:t>
                      </a:r>
                      <a:r>
                        <a:rPr lang="en-US" b="1" dirty="0" smtClean="0">
                          <a:latin typeface="Arial" pitchFamily="34" charset="0"/>
                          <a:cs typeface="Arial" pitchFamily="34" charset="0"/>
                        </a:rPr>
                        <a:t> </a:t>
                      </a:r>
                      <a:r>
                        <a:rPr lang="en-US" b="1" dirty="0" err="1" smtClean="0">
                          <a:latin typeface="Arial" pitchFamily="34" charset="0"/>
                          <a:cs typeface="Arial" pitchFamily="34" charset="0"/>
                        </a:rPr>
                        <a:t>fleksibel</a:t>
                      </a:r>
                      <a:endParaRPr lang="en-US" b="1" dirty="0">
                        <a:latin typeface="Arial" pitchFamily="34" charset="0"/>
                        <a:cs typeface="Arial" pitchFamily="34" charset="0"/>
                      </a:endParaRPr>
                    </a:p>
                  </a:txBody>
                  <a:tcPr>
                    <a:solidFill>
                      <a:schemeClr val="tx2">
                        <a:lumMod val="60000"/>
                        <a:lumOff val="40000"/>
                      </a:schemeClr>
                    </a:solidFill>
                  </a:tcPr>
                </a:tc>
                <a:tc>
                  <a:txBody>
                    <a:bodyPr/>
                    <a:lstStyle/>
                    <a:p>
                      <a:pPr marL="342900" indent="-342900">
                        <a:buFont typeface="+mj-lt"/>
                        <a:buAutoNum type="arabicParenR"/>
                      </a:pPr>
                      <a:r>
                        <a:rPr lang="en-US" b="1" dirty="0" smtClean="0">
                          <a:latin typeface="Arial" pitchFamily="34" charset="0"/>
                          <a:cs typeface="Arial" pitchFamily="34" charset="0"/>
                        </a:rPr>
                        <a:t>Perusahaan </a:t>
                      </a:r>
                      <a:r>
                        <a:rPr lang="en-US" b="1" dirty="0" err="1" smtClean="0">
                          <a:latin typeface="Arial" pitchFamily="34" charset="0"/>
                          <a:cs typeface="Arial" pitchFamily="34" charset="0"/>
                        </a:rPr>
                        <a:t>dikenakan</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beba</a:t>
                      </a:r>
                      <a:r>
                        <a:rPr lang="id-ID" b="1" baseline="0" dirty="0" smtClean="0">
                          <a:latin typeface="Arial" pitchFamily="34" charset="0"/>
                          <a:cs typeface="Arial" pitchFamily="34" charset="0"/>
                        </a:rPr>
                        <a:t>n</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bunga</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untuk</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utang</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dividen</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untuk</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saham</a:t>
                      </a:r>
                      <a:r>
                        <a:rPr lang="en-US" b="1" baseline="0" dirty="0" smtClean="0">
                          <a:latin typeface="Arial" pitchFamily="34" charset="0"/>
                          <a:cs typeface="Arial" pitchFamily="34" charset="0"/>
                        </a:rPr>
                        <a:t>) </a:t>
                      </a:r>
                    </a:p>
                    <a:p>
                      <a:pPr marL="342900" indent="-342900">
                        <a:buFont typeface="+mj-lt"/>
                        <a:buAutoNum type="arabicParenR"/>
                      </a:pPr>
                      <a:r>
                        <a:rPr lang="en-US" b="1" baseline="0" dirty="0" err="1" smtClean="0">
                          <a:latin typeface="Arial" pitchFamily="34" charset="0"/>
                          <a:cs typeface="Arial" pitchFamily="34" charset="0"/>
                        </a:rPr>
                        <a:t>Ada</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kewajiban</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untuk</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mengembalikan</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utang</a:t>
                      </a:r>
                      <a:r>
                        <a:rPr lang="en-US" b="1" baseline="0" dirty="0" smtClean="0">
                          <a:latin typeface="Arial" pitchFamily="34" charset="0"/>
                          <a:cs typeface="Arial" pitchFamily="34" charset="0"/>
                        </a:rPr>
                        <a:t>.</a:t>
                      </a:r>
                      <a:endParaRPr lang="en-US" b="1" dirty="0">
                        <a:latin typeface="Arial" pitchFamily="34" charset="0"/>
                        <a:cs typeface="Arial" pitchFamily="34" charset="0"/>
                      </a:endParaRPr>
                    </a:p>
                  </a:txBody>
                  <a:tcPr>
                    <a:solidFill>
                      <a:schemeClr val="tx2">
                        <a:lumMod val="60000"/>
                        <a:lumOff val="40000"/>
                      </a:schemeClr>
                    </a:solidFill>
                  </a:tcPr>
                </a:tc>
              </a:tr>
            </a:tbl>
          </a:graphicData>
        </a:graphic>
      </p:graphicFrame>
      <p:sp>
        <p:nvSpPr>
          <p:cNvPr id="6" name="Rectangle 5"/>
          <p:cNvSpPr/>
          <p:nvPr/>
        </p:nvSpPr>
        <p:spPr>
          <a:xfrm>
            <a:off x="0" y="4581128"/>
            <a:ext cx="9144000" cy="2276872"/>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err="1" smtClean="0">
                <a:solidFill>
                  <a:schemeClr val="tx1"/>
                </a:solidFill>
                <a:latin typeface="Arial" pitchFamily="34" charset="0"/>
                <a:cs typeface="Arial" pitchFamily="34" charset="0"/>
              </a:rPr>
              <a:t>Sumber</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dana</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itern</a:t>
            </a:r>
            <a:r>
              <a:rPr lang="en-US" b="1" dirty="0" smtClean="0">
                <a:solidFill>
                  <a:schemeClr val="tx1"/>
                </a:solidFill>
                <a:latin typeface="Arial" pitchFamily="34" charset="0"/>
                <a:cs typeface="Arial" pitchFamily="34" charset="0"/>
              </a:rPr>
              <a:t> : Cara </a:t>
            </a:r>
            <a:r>
              <a:rPr lang="en-US" b="1" dirty="0" err="1" smtClean="0">
                <a:solidFill>
                  <a:schemeClr val="tx1"/>
                </a:solidFill>
                <a:latin typeface="Arial" pitchFamily="34" charset="0"/>
                <a:cs typeface="Arial" pitchFamily="34" charset="0"/>
              </a:rPr>
              <a:t>mudah</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untuk</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memenuhi</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kebutuhan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dana</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perusahaan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adalah</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dengan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cara</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mengambil</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dana</a:t>
            </a:r>
            <a:r>
              <a:rPr lang="en-US" b="1" dirty="0" smtClean="0">
                <a:solidFill>
                  <a:schemeClr val="tx1"/>
                </a:solidFill>
                <a:latin typeface="Arial" pitchFamily="34" charset="0"/>
                <a:cs typeface="Arial" pitchFamily="34" charset="0"/>
              </a:rPr>
              <a:t> yang </a:t>
            </a:r>
            <a:r>
              <a:rPr lang="en-US" b="1" dirty="0" err="1" smtClean="0">
                <a:solidFill>
                  <a:schemeClr val="tx1"/>
                </a:solidFill>
                <a:latin typeface="Arial" pitchFamily="34" charset="0"/>
                <a:cs typeface="Arial" pitchFamily="34" charset="0"/>
              </a:rPr>
              <a:t>sudah</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tersedia</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di</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perusahaan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tetapi</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dana</a:t>
            </a:r>
            <a:r>
              <a:rPr lang="en-US" b="1" dirty="0" smtClean="0">
                <a:solidFill>
                  <a:schemeClr val="tx1"/>
                </a:solidFill>
                <a:latin typeface="Arial" pitchFamily="34" charset="0"/>
                <a:cs typeface="Arial" pitchFamily="34" charset="0"/>
              </a:rPr>
              <a:t> inter </a:t>
            </a:r>
            <a:r>
              <a:rPr lang="en-US" b="1" dirty="0" err="1" smtClean="0">
                <a:solidFill>
                  <a:schemeClr val="tx1"/>
                </a:solidFill>
                <a:latin typeface="Arial" pitchFamily="34" charset="0"/>
                <a:cs typeface="Arial" pitchFamily="34" charset="0"/>
              </a:rPr>
              <a:t>ini</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sangat</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terbatas</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Jika</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digunakan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sendiri</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kurang</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menguntungkan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dana</a:t>
            </a:r>
            <a:r>
              <a:rPr lang="en-US" b="1" dirty="0" smtClean="0">
                <a:solidFill>
                  <a:schemeClr val="tx1"/>
                </a:solidFill>
                <a:latin typeface="Arial" pitchFamily="34" charset="0"/>
                <a:cs typeface="Arial" pitchFamily="34" charset="0"/>
              </a:rPr>
              <a:t> intern </a:t>
            </a:r>
            <a:r>
              <a:rPr lang="en-US" b="1" dirty="0" err="1" smtClean="0">
                <a:solidFill>
                  <a:schemeClr val="tx1"/>
                </a:solidFill>
                <a:latin typeface="Arial" pitchFamily="34" charset="0"/>
                <a:cs typeface="Arial" pitchFamily="34" charset="0"/>
              </a:rPr>
              <a:t>ini</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dapat</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diinvestasikan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pada</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sektor</a:t>
            </a:r>
            <a:r>
              <a:rPr lang="en-US" b="1" dirty="0" smtClean="0">
                <a:solidFill>
                  <a:schemeClr val="tx1"/>
                </a:solidFill>
                <a:latin typeface="Arial" pitchFamily="34" charset="0"/>
                <a:cs typeface="Arial" pitchFamily="34" charset="0"/>
              </a:rPr>
              <a:t> lain </a:t>
            </a:r>
            <a:r>
              <a:rPr lang="en-US" b="1" dirty="0" err="1" smtClean="0">
                <a:solidFill>
                  <a:schemeClr val="tx1"/>
                </a:solidFill>
                <a:latin typeface="Arial" pitchFamily="34" charset="0"/>
                <a:cs typeface="Arial" pitchFamily="34" charset="0"/>
              </a:rPr>
              <a:t>seperti</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pembelian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saham</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atau</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obligasi</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dari</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perusahaan</a:t>
            </a:r>
            <a:r>
              <a:rPr lang="en-US" b="1" dirty="0" smtClean="0">
                <a:solidFill>
                  <a:schemeClr val="tx1"/>
                </a:solidFill>
                <a:latin typeface="Arial" pitchFamily="34" charset="0"/>
                <a:cs typeface="Arial" pitchFamily="34" charset="0"/>
              </a:rPr>
              <a:t> lain. </a:t>
            </a:r>
            <a:r>
              <a:rPr lang="en-US" b="1" dirty="0" err="1" smtClean="0">
                <a:solidFill>
                  <a:schemeClr val="tx1"/>
                </a:solidFill>
                <a:latin typeface="Arial" pitchFamily="34" charset="0"/>
                <a:cs typeface="Arial" pitchFamily="34" charset="0"/>
              </a:rPr>
              <a:t>Apabila</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perusahaan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menghadapi</a:t>
            </a:r>
            <a:r>
              <a:rPr lang="en-US" b="1" dirty="0" smtClean="0">
                <a:solidFill>
                  <a:schemeClr val="tx1"/>
                </a:solidFill>
                <a:latin typeface="Arial" pitchFamily="34" charset="0"/>
                <a:cs typeface="Arial" pitchFamily="34" charset="0"/>
              </a:rPr>
              <a:t> m</a:t>
            </a:r>
            <a:r>
              <a:rPr lang="id-ID" b="1" dirty="0" smtClean="0">
                <a:solidFill>
                  <a:schemeClr val="tx1"/>
                </a:solidFill>
                <a:latin typeface="Arial" pitchFamily="34" charset="0"/>
                <a:cs typeface="Arial" pitchFamily="34" charset="0"/>
              </a:rPr>
              <a:t>a</a:t>
            </a:r>
            <a:r>
              <a:rPr lang="en-US" b="1" dirty="0" err="1" smtClean="0">
                <a:solidFill>
                  <a:schemeClr val="tx1"/>
                </a:solidFill>
                <a:latin typeface="Arial" pitchFamily="34" charset="0"/>
                <a:cs typeface="Arial" pitchFamily="34" charset="0"/>
              </a:rPr>
              <a:t>salah</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ini</a:t>
            </a:r>
            <a:r>
              <a:rPr lang="en-US" b="1" dirty="0" smtClean="0">
                <a:solidFill>
                  <a:schemeClr val="tx1"/>
                </a:solidFill>
                <a:latin typeface="Arial" pitchFamily="34" charset="0"/>
                <a:cs typeface="Arial" pitchFamily="34" charset="0"/>
              </a:rPr>
              <a:t> , </a:t>
            </a:r>
            <a:r>
              <a:rPr lang="en-US" b="1" dirty="0" err="1" smtClean="0">
                <a:solidFill>
                  <a:schemeClr val="tx1"/>
                </a:solidFill>
                <a:latin typeface="Arial" pitchFamily="34" charset="0"/>
                <a:cs typeface="Arial" pitchFamily="34" charset="0"/>
              </a:rPr>
              <a:t>pemecahannya</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dapat</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dilakukakn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dengan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menggunakan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prisip</a:t>
            </a:r>
            <a:r>
              <a:rPr lang="en-US" b="1" i="1" dirty="0" smtClean="0">
                <a:solidFill>
                  <a:schemeClr val="tx1"/>
                </a:solidFill>
                <a:latin typeface="Arial" pitchFamily="34" charset="0"/>
                <a:cs typeface="Arial" pitchFamily="34" charset="0"/>
              </a:rPr>
              <a:t> opportunity cost.</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Yaitu</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dengan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memberikan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beban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bunga</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pada</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dana</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milik</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sendiri</a:t>
            </a:r>
            <a:r>
              <a:rPr lang="en-US" b="1" dirty="0" smtClean="0">
                <a:solidFill>
                  <a:schemeClr val="tx1"/>
                </a:solidFill>
                <a:latin typeface="Arial" pitchFamily="34" charset="0"/>
                <a:cs typeface="Arial" pitchFamily="34" charset="0"/>
              </a:rPr>
              <a:t> yang </a:t>
            </a:r>
            <a:r>
              <a:rPr lang="en-US" b="1" dirty="0" err="1" smtClean="0">
                <a:solidFill>
                  <a:schemeClr val="tx1"/>
                </a:solidFill>
                <a:latin typeface="Arial" pitchFamily="34" charset="0"/>
                <a:cs typeface="Arial" pitchFamily="34" charset="0"/>
              </a:rPr>
              <a:t>dipakai</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sendiri</a:t>
            </a:r>
            <a:r>
              <a:rPr lang="en-US" b="1" dirty="0" smtClean="0">
                <a:solidFill>
                  <a:schemeClr val="tx1"/>
                </a:solidFill>
                <a:latin typeface="Arial" pitchFamily="34" charset="0"/>
                <a:cs typeface="Arial" pitchFamily="34" charset="0"/>
              </a:rPr>
              <a:t> . </a:t>
            </a:r>
            <a:r>
              <a:rPr lang="en-US" b="1" dirty="0" err="1" smtClean="0">
                <a:solidFill>
                  <a:schemeClr val="tx1"/>
                </a:solidFill>
                <a:latin typeface="Arial" pitchFamily="34" charset="0"/>
                <a:cs typeface="Arial" pitchFamily="34" charset="0"/>
              </a:rPr>
              <a:t>Dapat</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digunakan</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dasar</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tentang</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tingkat</a:t>
            </a:r>
            <a:r>
              <a:rPr lang="en-US" b="1" dirty="0" smtClean="0">
                <a:solidFill>
                  <a:schemeClr val="tx1"/>
                </a:solidFill>
                <a:latin typeface="Arial" pitchFamily="34" charset="0"/>
                <a:cs typeface="Arial" pitchFamily="34" charset="0"/>
              </a:rPr>
              <a:t> </a:t>
            </a:r>
            <a:r>
              <a:rPr lang="en-US" b="1" dirty="0" err="1" smtClean="0">
                <a:solidFill>
                  <a:schemeClr val="tx1"/>
                </a:solidFill>
                <a:latin typeface="Arial" pitchFamily="34" charset="0"/>
                <a:cs typeface="Arial" pitchFamily="34" charset="0"/>
              </a:rPr>
              <a:t>rentabilitas</a:t>
            </a:r>
            <a:r>
              <a:rPr lang="en-US" b="1" dirty="0" smtClean="0">
                <a:solidFill>
                  <a:schemeClr val="tx1"/>
                </a:solidFill>
                <a:latin typeface="Arial" pitchFamily="34" charset="0"/>
                <a:cs typeface="Arial" pitchFamily="34" charset="0"/>
              </a:rPr>
              <a:t>.</a:t>
            </a:r>
            <a:endParaRPr lang="en-US" b="1" dirty="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04664"/>
          </a:xfrm>
          <a:solidFill>
            <a:schemeClr val="tx2">
              <a:lumMod val="20000"/>
              <a:lumOff val="80000"/>
            </a:schemeClr>
          </a:solidFill>
        </p:spPr>
        <p:txBody>
          <a:bodyPr>
            <a:normAutofit fontScale="90000"/>
          </a:bodyPr>
          <a:lstStyle/>
          <a:p>
            <a:pPr algn="l"/>
            <a:r>
              <a:rPr lang="en-US" sz="2400" b="1" dirty="0" err="1" smtClean="0">
                <a:solidFill>
                  <a:schemeClr val="tx1"/>
                </a:solidFill>
                <a:latin typeface="Arial" pitchFamily="34" charset="0"/>
                <a:cs typeface="Arial" pitchFamily="34" charset="0"/>
              </a:rPr>
              <a:t>Sumber</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dana</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Ektern</a:t>
            </a:r>
            <a:r>
              <a:rPr lang="en-US" sz="2000" b="1" dirty="0" smtClean="0">
                <a:solidFill>
                  <a:schemeClr val="tx1"/>
                </a:solidFill>
              </a:rPr>
              <a:t>  </a:t>
            </a:r>
            <a:endParaRPr lang="en-US" sz="2000" b="1" dirty="0">
              <a:solidFill>
                <a:schemeClr val="tx1"/>
              </a:solidFill>
            </a:endParaRPr>
          </a:p>
        </p:txBody>
      </p:sp>
      <p:sp>
        <p:nvSpPr>
          <p:cNvPr id="3" name="Content Placeholder 2"/>
          <p:cNvSpPr>
            <a:spLocks noGrp="1"/>
          </p:cNvSpPr>
          <p:nvPr>
            <p:ph sz="quarter" idx="1"/>
          </p:nvPr>
        </p:nvSpPr>
        <p:spPr>
          <a:xfrm>
            <a:off x="0" y="404664"/>
            <a:ext cx="9144000" cy="6453336"/>
          </a:xfrm>
          <a:solidFill>
            <a:schemeClr val="tx1">
              <a:lumMod val="85000"/>
              <a:lumOff val="15000"/>
            </a:schemeClr>
          </a:solidFill>
        </p:spPr>
        <p:txBody>
          <a:bodyPr>
            <a:noAutofit/>
          </a:bodyPr>
          <a:lstStyle/>
          <a:p>
            <a:pPr>
              <a:buNone/>
            </a:pPr>
            <a:r>
              <a:rPr lang="en-US" sz="2400" dirty="0" err="1" smtClean="0">
                <a:solidFill>
                  <a:schemeClr val="bg1"/>
                </a:solidFill>
                <a:latin typeface="Arial" pitchFamily="34" charset="0"/>
                <a:cs typeface="Arial" pitchFamily="34" charset="0"/>
              </a:rPr>
              <a:t>Sumber</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dana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ektern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dapat</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berasal</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dari</a:t>
            </a:r>
            <a:r>
              <a:rPr lang="en-US" sz="2400" dirty="0" smtClean="0">
                <a:solidFill>
                  <a:schemeClr val="bg1"/>
                </a:solidFill>
                <a:latin typeface="Arial" pitchFamily="34" charset="0"/>
                <a:cs typeface="Arial" pitchFamily="34" charset="0"/>
              </a:rPr>
              <a:t> modal </a:t>
            </a:r>
            <a:r>
              <a:rPr lang="en-US" sz="2400" dirty="0" err="1" smtClean="0">
                <a:solidFill>
                  <a:schemeClr val="bg1"/>
                </a:solidFill>
                <a:latin typeface="Arial" pitchFamily="34" charset="0"/>
                <a:cs typeface="Arial" pitchFamily="34" charset="0"/>
              </a:rPr>
              <a:t>sediri</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kridit</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Kridit</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dapat</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digolongkan</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menajdi</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dua</a:t>
            </a:r>
            <a:r>
              <a:rPr lang="en-US" sz="2400" dirty="0" smtClean="0">
                <a:solidFill>
                  <a:schemeClr val="bg1"/>
                </a:solidFill>
                <a:latin typeface="Arial" pitchFamily="34" charset="0"/>
                <a:cs typeface="Arial" pitchFamily="34" charset="0"/>
              </a:rPr>
              <a:t> </a:t>
            </a:r>
            <a:r>
              <a:rPr lang="en-US" sz="2400" dirty="0" err="1" smtClean="0">
                <a:solidFill>
                  <a:schemeClr val="bg1"/>
                </a:solidFill>
                <a:latin typeface="Arial" pitchFamily="34" charset="0"/>
                <a:cs typeface="Arial" pitchFamily="34" charset="0"/>
              </a:rPr>
              <a:t>kelompok</a:t>
            </a:r>
            <a:r>
              <a:rPr lang="en-US" sz="2400" dirty="0" smtClean="0">
                <a:solidFill>
                  <a:schemeClr val="bg1"/>
                </a:solidFill>
                <a:latin typeface="Arial" pitchFamily="34" charset="0"/>
                <a:cs typeface="Arial" pitchFamily="34" charset="0"/>
              </a:rPr>
              <a:t> , </a:t>
            </a:r>
            <a:r>
              <a:rPr lang="en-US" sz="2400" dirty="0" err="1" smtClean="0">
                <a:solidFill>
                  <a:schemeClr val="bg1"/>
                </a:solidFill>
                <a:latin typeface="Arial" pitchFamily="34" charset="0"/>
                <a:cs typeface="Arial" pitchFamily="34" charset="0"/>
              </a:rPr>
              <a:t>yaitu</a:t>
            </a:r>
            <a:r>
              <a:rPr lang="en-US" sz="2400" dirty="0" smtClean="0">
                <a:solidFill>
                  <a:schemeClr val="bg1"/>
                </a:solidFill>
                <a:latin typeface="Arial" pitchFamily="34" charset="0"/>
                <a:cs typeface="Arial" pitchFamily="34" charset="0"/>
              </a:rPr>
              <a:t> : </a:t>
            </a:r>
          </a:p>
          <a:p>
            <a:pPr marL="457200" indent="-457200">
              <a:buFont typeface="+mj-lt"/>
              <a:buAutoNum type="arabicPeriod"/>
            </a:pPr>
            <a:endParaRPr lang="en-US" sz="2000" dirty="0" smtClean="0">
              <a:solidFill>
                <a:schemeClr val="bg1"/>
              </a:solidFill>
              <a:latin typeface="Arial" pitchFamily="34" charset="0"/>
              <a:cs typeface="Arial" pitchFamily="34" charset="0"/>
            </a:endParaRPr>
          </a:p>
          <a:p>
            <a:pPr marL="457200" indent="-457200">
              <a:buFont typeface="+mj-lt"/>
              <a:buAutoNum type="arabicPeriod"/>
            </a:pPr>
            <a:r>
              <a:rPr lang="en-US" sz="2000" dirty="0" err="1" smtClean="0">
                <a:solidFill>
                  <a:schemeClr val="bg1"/>
                </a:solidFill>
                <a:latin typeface="Arial" pitchFamily="34" charset="0"/>
                <a:cs typeface="Arial" pitchFamily="34" charset="0"/>
              </a:rPr>
              <a:t>Kridit</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jangka</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pendek</a:t>
            </a:r>
            <a:r>
              <a:rPr lang="en-US" sz="2000" dirty="0" smtClean="0">
                <a:solidFill>
                  <a:schemeClr val="bg1"/>
                </a:solidFill>
                <a:latin typeface="Arial" pitchFamily="34" charset="0"/>
                <a:cs typeface="Arial" pitchFamily="34" charset="0"/>
              </a:rPr>
              <a:t> : </a:t>
            </a:r>
            <a:r>
              <a:rPr lang="en-US" sz="2000" dirty="0" err="1" smtClean="0">
                <a:solidFill>
                  <a:schemeClr val="bg1"/>
                </a:solidFill>
                <a:latin typeface="Arial" pitchFamily="34" charset="0"/>
                <a:cs typeface="Arial" pitchFamily="34" charset="0"/>
              </a:rPr>
              <a:t>adalah</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waktu</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Termasuk</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kridit</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jangka</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pendek</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itu</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adalah</a:t>
            </a:r>
            <a:r>
              <a:rPr lang="en-US" sz="2000" dirty="0" smtClean="0">
                <a:solidFill>
                  <a:schemeClr val="bg1"/>
                </a:solidFill>
                <a:latin typeface="Arial" pitchFamily="34" charset="0"/>
                <a:cs typeface="Arial" pitchFamily="34" charset="0"/>
              </a:rPr>
              <a:t> : a) </a:t>
            </a:r>
            <a:r>
              <a:rPr lang="en-US" sz="2000" dirty="0" err="1" smtClean="0">
                <a:solidFill>
                  <a:schemeClr val="bg1"/>
                </a:solidFill>
                <a:latin typeface="Arial" pitchFamily="34" charset="0"/>
                <a:cs typeface="Arial" pitchFamily="34" charset="0"/>
              </a:rPr>
              <a:t>Kridit</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Rekening</a:t>
            </a:r>
            <a:r>
              <a:rPr lang="en-US" sz="2000" dirty="0" smtClean="0">
                <a:solidFill>
                  <a:schemeClr val="bg1"/>
                </a:solidFill>
                <a:latin typeface="Arial" pitchFamily="34" charset="0"/>
                <a:cs typeface="Arial" pitchFamily="34" charset="0"/>
              </a:rPr>
              <a:t> Koran, b) </a:t>
            </a:r>
            <a:r>
              <a:rPr lang="en-US" sz="2000" dirty="0" err="1" smtClean="0">
                <a:solidFill>
                  <a:schemeClr val="bg1"/>
                </a:solidFill>
                <a:latin typeface="Arial" pitchFamily="34" charset="0"/>
                <a:cs typeface="Arial" pitchFamily="34" charset="0"/>
              </a:rPr>
              <a:t>Kredit</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Belening</a:t>
            </a:r>
            <a:r>
              <a:rPr lang="en-US" sz="2000" dirty="0" smtClean="0">
                <a:solidFill>
                  <a:schemeClr val="bg1"/>
                </a:solidFill>
                <a:latin typeface="Arial" pitchFamily="34" charset="0"/>
                <a:cs typeface="Arial" pitchFamily="34" charset="0"/>
              </a:rPr>
              <a:t>. C). </a:t>
            </a:r>
            <a:r>
              <a:rPr lang="en-US" sz="2000" dirty="0" err="1" smtClean="0">
                <a:solidFill>
                  <a:schemeClr val="bg1"/>
                </a:solidFill>
                <a:latin typeface="Arial" pitchFamily="34" charset="0"/>
                <a:cs typeface="Arial" pitchFamily="34" charset="0"/>
              </a:rPr>
              <a:t>Kridit</a:t>
            </a:r>
            <a:r>
              <a:rPr lang="en-US" sz="2000" dirty="0" smtClean="0">
                <a:solidFill>
                  <a:schemeClr val="bg1"/>
                </a:solidFill>
                <a:latin typeface="Arial" pitchFamily="34" charset="0"/>
                <a:cs typeface="Arial" pitchFamily="34" charset="0"/>
              </a:rPr>
              <a:t> Wesel, d).</a:t>
            </a:r>
            <a:r>
              <a:rPr lang="en-US" sz="2000" dirty="0" err="1" smtClean="0">
                <a:solidFill>
                  <a:schemeClr val="bg1"/>
                </a:solidFill>
                <a:latin typeface="Arial" pitchFamily="34" charset="0"/>
                <a:cs typeface="Arial" pitchFamily="34" charset="0"/>
              </a:rPr>
              <a:t>Kridit</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penjual</a:t>
            </a:r>
            <a:r>
              <a:rPr lang="en-US" sz="2000" dirty="0" smtClean="0">
                <a:solidFill>
                  <a:schemeClr val="bg1"/>
                </a:solidFill>
                <a:latin typeface="Arial" pitchFamily="34" charset="0"/>
                <a:cs typeface="Arial" pitchFamily="34" charset="0"/>
              </a:rPr>
              <a:t> e) </a:t>
            </a:r>
            <a:r>
              <a:rPr lang="en-US" sz="2000" dirty="0" err="1" smtClean="0">
                <a:solidFill>
                  <a:schemeClr val="bg1"/>
                </a:solidFill>
                <a:latin typeface="Arial" pitchFamily="34" charset="0"/>
                <a:cs typeface="Arial" pitchFamily="34" charset="0"/>
              </a:rPr>
              <a:t>Kridit</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pembeli</a:t>
            </a:r>
            <a:r>
              <a:rPr lang="en-US" sz="2000" dirty="0" smtClean="0">
                <a:solidFill>
                  <a:schemeClr val="bg1"/>
                </a:solidFill>
                <a:latin typeface="Arial" pitchFamily="34" charset="0"/>
                <a:cs typeface="Arial" pitchFamily="34" charset="0"/>
              </a:rPr>
              <a:t> f) </a:t>
            </a:r>
            <a:r>
              <a:rPr lang="en-US" sz="2000" dirty="0" err="1" smtClean="0">
                <a:solidFill>
                  <a:schemeClr val="bg1"/>
                </a:solidFill>
                <a:latin typeface="Arial" pitchFamily="34" charset="0"/>
                <a:cs typeface="Arial" pitchFamily="34" charset="0"/>
              </a:rPr>
              <a:t>aksep</a:t>
            </a:r>
            <a:r>
              <a:rPr lang="en-US" sz="2000" dirty="0" smtClean="0">
                <a:solidFill>
                  <a:schemeClr val="bg1"/>
                </a:solidFill>
                <a:latin typeface="Arial" pitchFamily="34" charset="0"/>
                <a:cs typeface="Arial" pitchFamily="34" charset="0"/>
              </a:rPr>
              <a:t>.</a:t>
            </a:r>
          </a:p>
          <a:p>
            <a:pPr marL="457200" indent="-457200">
              <a:buFont typeface="+mj-lt"/>
              <a:buAutoNum type="arabicPeriod"/>
            </a:pPr>
            <a:r>
              <a:rPr lang="en-US" sz="2000" dirty="0" err="1" smtClean="0">
                <a:solidFill>
                  <a:schemeClr val="bg1"/>
                </a:solidFill>
                <a:latin typeface="Arial" pitchFamily="34" charset="0"/>
                <a:cs typeface="Arial" pitchFamily="34" charset="0"/>
              </a:rPr>
              <a:t>Kridit</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jangka</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panjang</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waktu</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termasuk</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kepada</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kridit</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jangka</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panjang</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adala</a:t>
            </a:r>
            <a:r>
              <a:rPr lang="en-US" sz="2000" dirty="0" smtClean="0">
                <a:solidFill>
                  <a:schemeClr val="bg1"/>
                </a:solidFill>
                <a:latin typeface="Arial" pitchFamily="34" charset="0"/>
                <a:cs typeface="Arial" pitchFamily="34" charset="0"/>
              </a:rPr>
              <a:t>. a) </a:t>
            </a:r>
            <a:r>
              <a:rPr lang="en-US" sz="2000" dirty="0" err="1" smtClean="0">
                <a:solidFill>
                  <a:schemeClr val="bg1"/>
                </a:solidFill>
                <a:latin typeface="Arial" pitchFamily="34" charset="0"/>
                <a:cs typeface="Arial" pitchFamily="34" charset="0"/>
              </a:rPr>
              <a:t>Hipotik</a:t>
            </a:r>
            <a:r>
              <a:rPr lang="en-US" sz="2000" dirty="0" smtClean="0">
                <a:solidFill>
                  <a:schemeClr val="bg1"/>
                </a:solidFill>
                <a:latin typeface="Arial" pitchFamily="34" charset="0"/>
                <a:cs typeface="Arial" pitchFamily="34" charset="0"/>
              </a:rPr>
              <a:t> b) </a:t>
            </a:r>
            <a:r>
              <a:rPr lang="en-US" sz="2000" dirty="0" err="1" smtClean="0">
                <a:solidFill>
                  <a:schemeClr val="bg1"/>
                </a:solidFill>
                <a:latin typeface="Arial" pitchFamily="34" charset="0"/>
                <a:cs typeface="Arial" pitchFamily="34" charset="0"/>
              </a:rPr>
              <a:t>Obligasi</a:t>
            </a:r>
            <a:r>
              <a:rPr lang="en-US" sz="2000" dirty="0" smtClean="0">
                <a:solidFill>
                  <a:schemeClr val="bg1"/>
                </a:solidFill>
                <a:latin typeface="Arial" pitchFamily="34" charset="0"/>
                <a:cs typeface="Arial" pitchFamily="34" charset="0"/>
              </a:rPr>
              <a:t>, c) </a:t>
            </a:r>
            <a:r>
              <a:rPr lang="en-US" sz="2000" dirty="0" err="1" smtClean="0">
                <a:solidFill>
                  <a:schemeClr val="bg1"/>
                </a:solidFill>
                <a:latin typeface="Arial" pitchFamily="34" charset="0"/>
                <a:cs typeface="Arial" pitchFamily="34" charset="0"/>
              </a:rPr>
              <a:t>Kridit</a:t>
            </a:r>
            <a:r>
              <a:rPr lang="en-US" sz="2000" dirty="0" smtClean="0">
                <a:solidFill>
                  <a:schemeClr val="bg1"/>
                </a:solidFill>
                <a:latin typeface="Arial" pitchFamily="34" charset="0"/>
                <a:cs typeface="Arial" pitchFamily="34" charset="0"/>
              </a:rPr>
              <a:t> Bank. D)</a:t>
            </a:r>
            <a:r>
              <a:rPr lang="en-US" sz="2000" dirty="0" err="1" smtClean="0">
                <a:solidFill>
                  <a:schemeClr val="bg1"/>
                </a:solidFill>
                <a:latin typeface="Arial" pitchFamily="34" charset="0"/>
                <a:cs typeface="Arial" pitchFamily="34" charset="0"/>
              </a:rPr>
              <a:t>Kridit</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dari</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negara</a:t>
            </a:r>
            <a:r>
              <a:rPr lang="en-US" sz="2000" dirty="0" smtClean="0">
                <a:solidFill>
                  <a:schemeClr val="bg1"/>
                </a:solidFill>
                <a:latin typeface="Arial" pitchFamily="34" charset="0"/>
                <a:cs typeface="Arial" pitchFamily="34" charset="0"/>
              </a:rPr>
              <a:t> lain.</a:t>
            </a:r>
          </a:p>
          <a:p>
            <a:pPr marL="457200" indent="-457200">
              <a:buFont typeface="Wingdings" pitchFamily="2" charset="2"/>
              <a:buChar char="§"/>
            </a:pPr>
            <a:r>
              <a:rPr lang="en-US" sz="2000" i="1" dirty="0" err="1" smtClean="0">
                <a:solidFill>
                  <a:schemeClr val="bg1"/>
                </a:solidFill>
                <a:latin typeface="Arial" pitchFamily="34" charset="0"/>
                <a:cs typeface="Arial" pitchFamily="34" charset="0"/>
              </a:rPr>
              <a:t>Likuiditas</a:t>
            </a:r>
            <a:r>
              <a:rPr lang="en-US" sz="2000" i="1" dirty="0" smtClean="0">
                <a:solidFill>
                  <a:schemeClr val="bg1"/>
                </a:solidFill>
                <a:latin typeface="Arial" pitchFamily="34" charset="0"/>
                <a:cs typeface="Arial" pitchFamily="34" charset="0"/>
              </a:rPr>
              <a:t> :</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adalah</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kemampuan</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perusahaan</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untuk</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memenuhi</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kewajiban</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finansialnya</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setiap</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saat</a:t>
            </a:r>
            <a:r>
              <a:rPr lang="en-US" sz="2000" dirty="0" smtClean="0">
                <a:solidFill>
                  <a:schemeClr val="bg1"/>
                </a:solidFill>
                <a:latin typeface="Arial" pitchFamily="34" charset="0"/>
                <a:cs typeface="Arial" pitchFamily="34" charset="0"/>
              </a:rPr>
              <a:t>.</a:t>
            </a:r>
          </a:p>
          <a:p>
            <a:pPr marL="457200" indent="-457200">
              <a:buFont typeface="Wingdings" pitchFamily="2" charset="2"/>
              <a:buChar char="§"/>
            </a:pPr>
            <a:r>
              <a:rPr lang="en-US" sz="2000" i="1" dirty="0" smtClean="0">
                <a:solidFill>
                  <a:schemeClr val="bg1"/>
                </a:solidFill>
                <a:latin typeface="Arial" pitchFamily="34" charset="0"/>
                <a:cs typeface="Arial" pitchFamily="34" charset="0"/>
              </a:rPr>
              <a:t> </a:t>
            </a:r>
            <a:r>
              <a:rPr lang="en-US" sz="2000" i="1" dirty="0" err="1" smtClean="0">
                <a:solidFill>
                  <a:schemeClr val="bg1"/>
                </a:solidFill>
                <a:latin typeface="Arial" pitchFamily="34" charset="0"/>
                <a:cs typeface="Arial" pitchFamily="34" charset="0"/>
              </a:rPr>
              <a:t>Solvabilitas</a:t>
            </a:r>
            <a:r>
              <a:rPr lang="en-US" sz="2000" i="1" dirty="0" smtClean="0">
                <a:solidFill>
                  <a:schemeClr val="bg1"/>
                </a:solidFill>
                <a:latin typeface="Arial" pitchFamily="34" charset="0"/>
                <a:cs typeface="Arial" pitchFamily="34" charset="0"/>
              </a:rPr>
              <a:t> </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adalah</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kemampuan</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perusahaan</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untuk</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membayar</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semua</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utang-utangnya</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pada</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saat</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perubahan</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dilikuidasi</a:t>
            </a:r>
            <a:r>
              <a:rPr lang="en-US" sz="2000" dirty="0" smtClean="0">
                <a:solidFill>
                  <a:schemeClr val="bg1"/>
                </a:solidFill>
                <a:latin typeface="Arial" pitchFamily="34" charset="0"/>
                <a:cs typeface="Arial" pitchFamily="34" charset="0"/>
              </a:rPr>
              <a:t>/</a:t>
            </a:r>
            <a:r>
              <a:rPr lang="en-US" sz="2000" dirty="0" err="1" smtClean="0">
                <a:solidFill>
                  <a:schemeClr val="bg1"/>
                </a:solidFill>
                <a:latin typeface="Arial" pitchFamily="34" charset="0"/>
                <a:cs typeface="Arial" pitchFamily="34" charset="0"/>
              </a:rPr>
              <a:t>dibubarkan</a:t>
            </a:r>
            <a:endParaRPr lang="en-US" sz="2000" dirty="0" smtClean="0">
              <a:solidFill>
                <a:schemeClr val="bg1"/>
              </a:solidFill>
              <a:latin typeface="Arial" pitchFamily="34" charset="0"/>
              <a:cs typeface="Arial" pitchFamily="34" charset="0"/>
            </a:endParaRPr>
          </a:p>
          <a:p>
            <a:pPr marL="457200" indent="-457200">
              <a:buFont typeface="Wingdings" pitchFamily="2" charset="2"/>
              <a:buChar char="§"/>
            </a:pPr>
            <a:r>
              <a:rPr lang="en-US" sz="2000" i="1" dirty="0" err="1" smtClean="0">
                <a:solidFill>
                  <a:schemeClr val="bg1"/>
                </a:solidFill>
                <a:latin typeface="Arial" pitchFamily="34" charset="0"/>
                <a:cs typeface="Arial" pitchFamily="34" charset="0"/>
              </a:rPr>
              <a:t>Rentabilitas</a:t>
            </a:r>
            <a:r>
              <a:rPr lang="en-US" sz="2000" i="1"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adalah</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kemampuan</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menghasilkan</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laba</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dari</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sejumlah</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dana</a:t>
            </a:r>
            <a:r>
              <a:rPr lang="en-US" sz="2000" dirty="0" smtClean="0">
                <a:solidFill>
                  <a:schemeClr val="bg1"/>
                </a:solidFill>
                <a:latin typeface="Arial" pitchFamily="34" charset="0"/>
                <a:cs typeface="Arial" pitchFamily="34" charset="0"/>
              </a:rPr>
              <a:t> ‘intern /</a:t>
            </a:r>
            <a:r>
              <a:rPr lang="en-US" sz="2000" dirty="0" err="1" smtClean="0">
                <a:solidFill>
                  <a:schemeClr val="bg1"/>
                </a:solidFill>
                <a:latin typeface="Arial" pitchFamily="34" charset="0"/>
                <a:cs typeface="Arial" pitchFamily="34" charset="0"/>
              </a:rPr>
              <a:t>ekteren</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yg</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dipakai</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untuk</a:t>
            </a:r>
            <a:r>
              <a:rPr lang="en-US" sz="2000" dirty="0" smtClean="0">
                <a:solidFill>
                  <a:schemeClr val="bg1"/>
                </a:solidFill>
                <a:latin typeface="Arial" pitchFamily="34" charset="0"/>
                <a:cs typeface="Arial" pitchFamily="34" charset="0"/>
              </a:rPr>
              <a:t> men</a:t>
            </a:r>
            <a:r>
              <a:rPr lang="id-ID" sz="2000" dirty="0" smtClean="0">
                <a:solidFill>
                  <a:schemeClr val="bg1"/>
                </a:solidFill>
                <a:latin typeface="Arial" pitchFamily="34" charset="0"/>
                <a:cs typeface="Arial" pitchFamily="34" charset="0"/>
              </a:rPr>
              <a:t>g</a:t>
            </a:r>
            <a:r>
              <a:rPr lang="en-US" sz="2000" dirty="0" err="1" smtClean="0">
                <a:solidFill>
                  <a:schemeClr val="bg1"/>
                </a:solidFill>
                <a:latin typeface="Arial" pitchFamily="34" charset="0"/>
                <a:cs typeface="Arial" pitchFamily="34" charset="0"/>
              </a:rPr>
              <a:t>hasilkan</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laba</a:t>
            </a:r>
            <a:r>
              <a:rPr lang="en-US" sz="2000" dirty="0" smtClean="0">
                <a:solidFill>
                  <a:schemeClr val="bg1"/>
                </a:solidFill>
                <a:latin typeface="Arial" pitchFamily="34" charset="0"/>
                <a:cs typeface="Arial" pitchFamily="34" charset="0"/>
              </a:rPr>
              <a:t> </a:t>
            </a:r>
            <a:r>
              <a:rPr lang="en-US" sz="2000" dirty="0" err="1" smtClean="0">
                <a:solidFill>
                  <a:schemeClr val="bg1"/>
                </a:solidFill>
                <a:latin typeface="Arial" pitchFamily="34" charset="0"/>
                <a:cs typeface="Arial" pitchFamily="34" charset="0"/>
              </a:rPr>
              <a:t>tersebut</a:t>
            </a:r>
            <a:r>
              <a:rPr lang="en-US" sz="2000" dirty="0" smtClean="0">
                <a:solidFill>
                  <a:schemeClr val="bg1"/>
                </a:solidFill>
                <a:latin typeface="Arial" pitchFamily="34" charset="0"/>
                <a:cs typeface="Arial" pitchFamily="34" charset="0"/>
              </a:rPr>
              <a:t>.</a:t>
            </a:r>
            <a:endParaRPr lang="id-ID" sz="2000" dirty="0" smtClean="0">
              <a:solidFill>
                <a:schemeClr val="bg1"/>
              </a:solidFill>
              <a:latin typeface="Arial" pitchFamily="34" charset="0"/>
              <a:cs typeface="Arial" pitchFamily="34" charset="0"/>
            </a:endParaRPr>
          </a:p>
          <a:p>
            <a:pPr marL="457200" indent="-457200">
              <a:buNone/>
            </a:pPr>
            <a:r>
              <a:rPr lang="id-ID" sz="2000" smtClean="0">
                <a:solidFill>
                  <a:schemeClr val="bg1"/>
                </a:solidFill>
                <a:latin typeface="Arial" pitchFamily="34" charset="0"/>
                <a:cs typeface="Arial" pitchFamily="34" charset="0"/>
              </a:rPr>
              <a:t>Hipotek (kridit yang diberikan atas dasar jaminan berupa benda tidak bergerak) atau surat pernyataan berutang untuk jangka panjang yang berisi ketentuan bahwa kreditor dapat memindahkan sebagian atau seluruh tanggung jawabnya kepada pihak ke tiga.</a:t>
            </a:r>
            <a:r>
              <a:rPr lang="en-US" sz="2000" dirty="0" smtClean="0">
                <a:solidFill>
                  <a:schemeClr val="bg1"/>
                </a:solidFill>
                <a:latin typeface="Arial" pitchFamily="34" charset="0"/>
                <a:cs typeface="Arial" pitchFamily="34" charset="0"/>
              </a:rPr>
              <a:t/>
            </a:r>
            <a:br>
              <a:rPr lang="en-US" sz="2000" dirty="0" smtClean="0">
                <a:solidFill>
                  <a:schemeClr val="bg1"/>
                </a:solidFill>
                <a:latin typeface="Arial" pitchFamily="34" charset="0"/>
                <a:cs typeface="Arial" pitchFamily="34" charset="0"/>
              </a:rPr>
            </a:br>
            <a:endParaRPr lang="en-US" sz="2000" dirty="0">
              <a:solidFill>
                <a:schemeClr val="bg1"/>
              </a:solidFill>
              <a:latin typeface="Arial" pitchFamily="34" charset="0"/>
              <a:cs typeface="Arial" pitchFamily="34" charset="0"/>
            </a:endParaRPr>
          </a:p>
        </p:txBody>
      </p:sp>
    </p:spTree>
  </p:cSld>
  <p:clrMapOvr>
    <a:masterClrMapping/>
  </p:clrMapOvr>
  <p:transition spd="med">
    <p:blinds dir="vert"/>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6"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1+#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6"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6" fill="hold" grpId="0"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3"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6"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8"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6"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3"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6"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6" fill="hold" grpId="0"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2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3"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6000"/>
                            </p:stCondLst>
                            <p:childTnLst>
                              <p:par>
                                <p:cTn id="45" presetID="2" presetClass="entr" presetSubtype="6" fill="hold" grpId="0"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2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8"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a:solidFill>
            <a:srgbClr val="333300"/>
          </a:solidFill>
        </p:spPr>
        <p:txBody>
          <a:bodyPr>
            <a:normAutofit fontScale="90000"/>
          </a:bodyPr>
          <a:lstStyle/>
          <a:p>
            <a:pPr algn="ctr"/>
            <a:r>
              <a:rPr lang="en-US" sz="2400" b="1" dirty="0" smtClean="0">
                <a:solidFill>
                  <a:schemeClr val="bg1"/>
                </a:solidFill>
                <a:latin typeface="Arial" pitchFamily="34" charset="0"/>
                <a:cs typeface="Arial" pitchFamily="34" charset="0"/>
              </a:rPr>
              <a:t/>
            </a:r>
            <a:br>
              <a:rPr lang="en-US" sz="2400" b="1" dirty="0" smtClean="0">
                <a:solidFill>
                  <a:schemeClr val="bg1"/>
                </a:solidFill>
                <a:latin typeface="Arial" pitchFamily="34" charset="0"/>
                <a:cs typeface="Arial" pitchFamily="34" charset="0"/>
              </a:rPr>
            </a:br>
            <a:r>
              <a:rPr lang="en-US" sz="2400" b="1" dirty="0" err="1" smtClean="0">
                <a:solidFill>
                  <a:schemeClr val="bg1"/>
                </a:solidFill>
                <a:latin typeface="Arial" pitchFamily="34" charset="0"/>
                <a:cs typeface="Arial" pitchFamily="34" charset="0"/>
              </a:rPr>
              <a:t>Surat-surat</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berharga</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dan</a:t>
            </a:r>
            <a:r>
              <a:rPr lang="en-US" sz="2400" b="1" dirty="0" smtClean="0">
                <a:solidFill>
                  <a:schemeClr val="bg1"/>
                </a:solidFill>
                <a:latin typeface="Arial" pitchFamily="34" charset="0"/>
                <a:cs typeface="Arial" pitchFamily="34" charset="0"/>
              </a:rPr>
              <a:t> </a:t>
            </a:r>
            <a:r>
              <a:rPr lang="en-US" sz="2400" b="1" dirty="0" err="1" smtClean="0">
                <a:solidFill>
                  <a:schemeClr val="bg1"/>
                </a:solidFill>
                <a:latin typeface="Arial" pitchFamily="34" charset="0"/>
                <a:cs typeface="Arial" pitchFamily="34" charset="0"/>
              </a:rPr>
              <a:t>pasar</a:t>
            </a:r>
            <a:r>
              <a:rPr lang="en-US" sz="2400" b="1" dirty="0" smtClean="0">
                <a:solidFill>
                  <a:schemeClr val="bg1"/>
                </a:solidFill>
                <a:latin typeface="Arial" pitchFamily="34" charset="0"/>
                <a:cs typeface="Arial" pitchFamily="34" charset="0"/>
              </a:rPr>
              <a:t> modal </a:t>
            </a:r>
            <a:br>
              <a:rPr lang="en-US" sz="2400" b="1" dirty="0" smtClean="0">
                <a:solidFill>
                  <a:schemeClr val="bg1"/>
                </a:solidFill>
                <a:latin typeface="Arial" pitchFamily="34" charset="0"/>
                <a:cs typeface="Arial" pitchFamily="34" charset="0"/>
              </a:rPr>
            </a:br>
            <a:endParaRPr lang="en-US" sz="2400" dirty="0"/>
          </a:p>
        </p:txBody>
      </p:sp>
      <p:sp>
        <p:nvSpPr>
          <p:cNvPr id="3" name="Content Placeholder 2"/>
          <p:cNvSpPr>
            <a:spLocks noGrp="1"/>
          </p:cNvSpPr>
          <p:nvPr>
            <p:ph sz="quarter" idx="1"/>
          </p:nvPr>
        </p:nvSpPr>
        <p:spPr>
          <a:xfrm>
            <a:off x="0" y="980728"/>
            <a:ext cx="9144000" cy="5877272"/>
          </a:xfrm>
          <a:solidFill>
            <a:schemeClr val="accent2">
              <a:lumMod val="60000"/>
              <a:lumOff val="40000"/>
            </a:schemeClr>
          </a:solidFill>
        </p:spPr>
        <p:txBody>
          <a:bodyPr>
            <a:normAutofit fontScale="92500" lnSpcReduction="20000"/>
          </a:bodyPr>
          <a:lstStyle/>
          <a:p>
            <a:pPr>
              <a:buNone/>
            </a:pPr>
            <a:r>
              <a:rPr lang="en-US" b="1" dirty="0" err="1" smtClean="0">
                <a:latin typeface="Arial" pitchFamily="34" charset="0"/>
                <a:cs typeface="Arial" pitchFamily="34" charset="0"/>
              </a:rPr>
              <a:t>Saham</a:t>
            </a:r>
            <a:r>
              <a:rPr lang="en-US" b="1" dirty="0" smtClean="0">
                <a:latin typeface="Arial" pitchFamily="34" charset="0"/>
                <a:cs typeface="Arial" pitchFamily="34" charset="0"/>
              </a:rPr>
              <a:t> : </a:t>
            </a:r>
            <a:r>
              <a:rPr lang="en-US" b="1" dirty="0" err="1" smtClean="0">
                <a:latin typeface="Arial" pitchFamily="34" charset="0"/>
                <a:cs typeface="Arial" pitchFamily="34" charset="0"/>
              </a:rPr>
              <a:t>Saham</a:t>
            </a:r>
            <a:r>
              <a:rPr lang="en-US" b="1" dirty="0" smtClean="0">
                <a:latin typeface="Arial" pitchFamily="34" charset="0"/>
                <a:cs typeface="Arial" pitchFamily="34" charset="0"/>
              </a:rPr>
              <a:t> </a:t>
            </a:r>
            <a:r>
              <a:rPr lang="en-US" b="1" dirty="0" err="1" smtClean="0">
                <a:latin typeface="Arial" pitchFamily="34" charset="0"/>
                <a:cs typeface="Arial" pitchFamily="34" charset="0"/>
              </a:rPr>
              <a:t>merupakan</a:t>
            </a:r>
            <a:r>
              <a:rPr lang="en-US" b="1" dirty="0" smtClean="0">
                <a:latin typeface="Arial" pitchFamily="34" charset="0"/>
                <a:cs typeface="Arial" pitchFamily="34" charset="0"/>
              </a:rPr>
              <a:t> </a:t>
            </a:r>
            <a:r>
              <a:rPr lang="en-US" b="1" dirty="0" err="1" smtClean="0">
                <a:latin typeface="Arial" pitchFamily="34" charset="0"/>
                <a:cs typeface="Arial" pitchFamily="34" charset="0"/>
              </a:rPr>
              <a:t>tanda</a:t>
            </a:r>
            <a:r>
              <a:rPr lang="en-US" b="1" dirty="0" smtClean="0">
                <a:latin typeface="Arial" pitchFamily="34" charset="0"/>
                <a:cs typeface="Arial" pitchFamily="34" charset="0"/>
              </a:rPr>
              <a:t> </a:t>
            </a:r>
            <a:r>
              <a:rPr lang="en-US" b="1" dirty="0" err="1" smtClean="0">
                <a:latin typeface="Arial" pitchFamily="34" charset="0"/>
                <a:cs typeface="Arial" pitchFamily="34" charset="0"/>
              </a:rPr>
              <a:t>penyertaan</a:t>
            </a:r>
            <a:r>
              <a:rPr lang="en-US" b="1" dirty="0" smtClean="0">
                <a:latin typeface="Arial" pitchFamily="34" charset="0"/>
                <a:cs typeface="Arial" pitchFamily="34" charset="0"/>
              </a:rPr>
              <a:t> </a:t>
            </a:r>
            <a:r>
              <a:rPr lang="en-US" b="1" dirty="0" err="1" smtClean="0">
                <a:latin typeface="Arial" pitchFamily="34" charset="0"/>
                <a:cs typeface="Arial" pitchFamily="34" charset="0"/>
              </a:rPr>
              <a:t>di</a:t>
            </a:r>
            <a:r>
              <a:rPr lang="en-US" b="1" dirty="0" smtClean="0">
                <a:latin typeface="Arial" pitchFamily="34" charset="0"/>
                <a:cs typeface="Arial" pitchFamily="34" charset="0"/>
              </a:rPr>
              <a:t> </a:t>
            </a:r>
            <a:r>
              <a:rPr lang="en-US" b="1" dirty="0" err="1" smtClean="0">
                <a:latin typeface="Arial" pitchFamily="34" charset="0"/>
                <a:cs typeface="Arial" pitchFamily="34" charset="0"/>
              </a:rPr>
              <a:t>dalam</a:t>
            </a:r>
            <a:r>
              <a:rPr lang="en-US" b="1" dirty="0" smtClean="0">
                <a:latin typeface="Arial" pitchFamily="34" charset="0"/>
                <a:cs typeface="Arial" pitchFamily="34" charset="0"/>
              </a:rPr>
              <a:t> </a:t>
            </a:r>
            <a:r>
              <a:rPr lang="en-US" b="1" dirty="0" err="1" smtClean="0">
                <a:latin typeface="Arial" pitchFamily="34" charset="0"/>
                <a:cs typeface="Arial" pitchFamily="34" charset="0"/>
              </a:rPr>
              <a:t>perusahaan</a:t>
            </a:r>
            <a:r>
              <a:rPr lang="en-US" b="1" dirty="0" smtClean="0">
                <a:latin typeface="Arial" pitchFamily="34" charset="0"/>
                <a:cs typeface="Arial" pitchFamily="34" charset="0"/>
              </a:rPr>
              <a:t>. </a:t>
            </a:r>
            <a:r>
              <a:rPr lang="en-US" b="1" dirty="0" err="1" smtClean="0">
                <a:latin typeface="Arial" pitchFamily="34" charset="0"/>
                <a:cs typeface="Arial" pitchFamily="34" charset="0"/>
              </a:rPr>
              <a:t>Saham</a:t>
            </a:r>
            <a:r>
              <a:rPr lang="en-US" b="1" dirty="0" smtClean="0">
                <a:latin typeface="Arial" pitchFamily="34" charset="0"/>
                <a:cs typeface="Arial" pitchFamily="34" charset="0"/>
              </a:rPr>
              <a:t> </a:t>
            </a:r>
            <a:r>
              <a:rPr lang="en-US" b="1" dirty="0" err="1" smtClean="0">
                <a:latin typeface="Arial" pitchFamily="34" charset="0"/>
                <a:cs typeface="Arial" pitchFamily="34" charset="0"/>
              </a:rPr>
              <a:t>dapat</a:t>
            </a:r>
            <a:r>
              <a:rPr lang="en-US" b="1" dirty="0" smtClean="0">
                <a:latin typeface="Arial" pitchFamily="34" charset="0"/>
                <a:cs typeface="Arial" pitchFamily="34" charset="0"/>
              </a:rPr>
              <a:t> </a:t>
            </a:r>
            <a:r>
              <a:rPr lang="en-US" b="1" dirty="0" err="1" smtClean="0">
                <a:latin typeface="Arial" pitchFamily="34" charset="0"/>
                <a:cs typeface="Arial" pitchFamily="34" charset="0"/>
              </a:rPr>
              <a:t>dibagi</a:t>
            </a:r>
            <a:r>
              <a:rPr lang="en-US" b="1" dirty="0" smtClean="0">
                <a:latin typeface="Arial" pitchFamily="34" charset="0"/>
                <a:cs typeface="Arial" pitchFamily="34" charset="0"/>
              </a:rPr>
              <a:t> </a:t>
            </a:r>
            <a:r>
              <a:rPr lang="en-US" b="1" dirty="0" err="1" smtClean="0">
                <a:latin typeface="Arial" pitchFamily="34" charset="0"/>
                <a:cs typeface="Arial" pitchFamily="34" charset="0"/>
              </a:rPr>
              <a:t>menjadi</a:t>
            </a:r>
            <a:r>
              <a:rPr lang="en-US" b="1" dirty="0" smtClean="0">
                <a:latin typeface="Arial" pitchFamily="34" charset="0"/>
                <a:cs typeface="Arial" pitchFamily="34" charset="0"/>
              </a:rPr>
              <a:t> </a:t>
            </a:r>
            <a:r>
              <a:rPr lang="en-US" b="1" dirty="0" err="1" smtClean="0">
                <a:latin typeface="Arial" pitchFamily="34" charset="0"/>
                <a:cs typeface="Arial" pitchFamily="34" charset="0"/>
              </a:rPr>
              <a:t>dua</a:t>
            </a:r>
            <a:r>
              <a:rPr lang="en-US" b="1" dirty="0" smtClean="0">
                <a:latin typeface="Arial" pitchFamily="34" charset="0"/>
                <a:cs typeface="Arial" pitchFamily="34" charset="0"/>
              </a:rPr>
              <a:t> </a:t>
            </a:r>
            <a:r>
              <a:rPr lang="en-US" b="1" dirty="0" err="1" smtClean="0">
                <a:latin typeface="Arial" pitchFamily="34" charset="0"/>
                <a:cs typeface="Arial" pitchFamily="34" charset="0"/>
              </a:rPr>
              <a:t>golongan</a:t>
            </a:r>
            <a:r>
              <a:rPr lang="en-US" b="1" dirty="0" smtClean="0">
                <a:latin typeface="Arial" pitchFamily="34" charset="0"/>
                <a:cs typeface="Arial" pitchFamily="34" charset="0"/>
              </a:rPr>
              <a:t>, </a:t>
            </a:r>
          </a:p>
          <a:p>
            <a:pPr>
              <a:buNone/>
            </a:pPr>
            <a:r>
              <a:rPr lang="en-US" b="1" dirty="0" smtClean="0">
                <a:latin typeface="Arial" pitchFamily="34" charset="0"/>
                <a:cs typeface="Arial" pitchFamily="34" charset="0"/>
              </a:rPr>
              <a:t>   1. </a:t>
            </a:r>
            <a:r>
              <a:rPr lang="en-US" b="1" dirty="0" err="1" smtClean="0">
                <a:latin typeface="Arial" pitchFamily="34" charset="0"/>
                <a:cs typeface="Arial" pitchFamily="34" charset="0"/>
              </a:rPr>
              <a:t>Saham</a:t>
            </a:r>
            <a:r>
              <a:rPr lang="en-US" b="1" dirty="0" smtClean="0">
                <a:latin typeface="Arial" pitchFamily="34" charset="0"/>
                <a:cs typeface="Arial" pitchFamily="34" charset="0"/>
              </a:rPr>
              <a:t> </a:t>
            </a:r>
            <a:r>
              <a:rPr lang="en-US" b="1" dirty="0" err="1" smtClean="0">
                <a:latin typeface="Arial" pitchFamily="34" charset="0"/>
                <a:cs typeface="Arial" pitchFamily="34" charset="0"/>
              </a:rPr>
              <a:t>Biasa</a:t>
            </a:r>
            <a:r>
              <a:rPr lang="en-US" b="1" dirty="0" smtClean="0">
                <a:latin typeface="Arial" pitchFamily="34" charset="0"/>
                <a:cs typeface="Arial" pitchFamily="34" charset="0"/>
              </a:rPr>
              <a:t>  2, </a:t>
            </a:r>
            <a:r>
              <a:rPr lang="en-US" b="1" dirty="0" err="1" smtClean="0">
                <a:latin typeface="Arial" pitchFamily="34" charset="0"/>
                <a:cs typeface="Arial" pitchFamily="34" charset="0"/>
              </a:rPr>
              <a:t>Saham</a:t>
            </a:r>
            <a:r>
              <a:rPr lang="en-US" b="1" dirty="0" smtClean="0">
                <a:latin typeface="Arial" pitchFamily="34" charset="0"/>
                <a:cs typeface="Arial" pitchFamily="34" charset="0"/>
              </a:rPr>
              <a:t> </a:t>
            </a:r>
            <a:r>
              <a:rPr lang="en-US" b="1" dirty="0" err="1" smtClean="0">
                <a:latin typeface="Arial" pitchFamily="34" charset="0"/>
                <a:cs typeface="Arial" pitchFamily="34" charset="0"/>
              </a:rPr>
              <a:t>preferen</a:t>
            </a:r>
            <a:r>
              <a:rPr lang="en-US" b="1" dirty="0" smtClean="0">
                <a:latin typeface="Arial" pitchFamily="34" charset="0"/>
                <a:cs typeface="Arial" pitchFamily="34" charset="0"/>
              </a:rPr>
              <a:t> (</a:t>
            </a:r>
            <a:r>
              <a:rPr lang="en-US" b="1" dirty="0" err="1" smtClean="0">
                <a:latin typeface="Arial" pitchFamily="34" charset="0"/>
                <a:cs typeface="Arial" pitchFamily="34" charset="0"/>
              </a:rPr>
              <a:t>prefered</a:t>
            </a:r>
            <a:r>
              <a:rPr lang="en-US" b="1" dirty="0" smtClean="0">
                <a:latin typeface="Arial" pitchFamily="34" charset="0"/>
                <a:cs typeface="Arial" pitchFamily="34" charset="0"/>
              </a:rPr>
              <a:t> Stock) </a:t>
            </a:r>
            <a:br>
              <a:rPr lang="en-US" b="1" dirty="0" smtClean="0">
                <a:latin typeface="Arial" pitchFamily="34" charset="0"/>
                <a:cs typeface="Arial" pitchFamily="34" charset="0"/>
              </a:rPr>
            </a:br>
            <a:endParaRPr lang="en-US" b="1" dirty="0" smtClean="0">
              <a:latin typeface="Arial" pitchFamily="34" charset="0"/>
              <a:cs typeface="Arial" pitchFamily="34" charset="0"/>
            </a:endParaRPr>
          </a:p>
          <a:p>
            <a:pPr>
              <a:buNone/>
            </a:pPr>
            <a:r>
              <a:rPr lang="en-US" sz="2800" b="1" dirty="0" smtClean="0">
                <a:latin typeface="Arial" pitchFamily="34" charset="0"/>
                <a:cs typeface="Arial" pitchFamily="34" charset="0"/>
              </a:rPr>
              <a:t>1. </a:t>
            </a:r>
            <a:r>
              <a:rPr lang="en-US" sz="2400" b="1" dirty="0" err="1" smtClean="0">
                <a:latin typeface="Arial" pitchFamily="34" charset="0"/>
                <a:cs typeface="Arial" pitchFamily="34" charset="0"/>
              </a:rPr>
              <a:t>Saham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biasa</a:t>
            </a:r>
            <a:r>
              <a:rPr lang="en-US" sz="2400" b="1" dirty="0" smtClean="0">
                <a:latin typeface="Arial" pitchFamily="34" charset="0"/>
                <a:cs typeface="Arial" pitchFamily="34" charset="0"/>
              </a:rPr>
              <a:t> (common stock) </a:t>
            </a:r>
            <a:r>
              <a:rPr lang="en-US" sz="2400" b="1" dirty="0" err="1" smtClean="0">
                <a:latin typeface="Arial" pitchFamily="34" charset="0"/>
                <a:cs typeface="Arial" pitchFamily="34" charset="0"/>
              </a:rPr>
              <a:t>merupakan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bentuk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kepemilikan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tanpa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hak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istimewa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Artinya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para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pemilik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memperoleh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pembagian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keuntungan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dalam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bentuk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dividen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hanya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bila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perusahaan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mempeoleh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laba</a:t>
            </a:r>
            <a:r>
              <a:rPr lang="en-US" sz="2400" b="1" dirty="0" smtClean="0">
                <a:latin typeface="Arial" pitchFamily="34" charset="0"/>
                <a:cs typeface="Arial" pitchFamily="34" charset="0"/>
              </a:rPr>
              <a:t>.</a:t>
            </a:r>
          </a:p>
          <a:p>
            <a:pPr marL="457200" indent="-457200">
              <a:buNone/>
            </a:pPr>
            <a:r>
              <a:rPr lang="en-US" sz="2400" b="1" dirty="0" smtClean="0">
                <a:latin typeface="Arial" pitchFamily="34" charset="0"/>
                <a:cs typeface="Arial" pitchFamily="34" charset="0"/>
              </a:rPr>
              <a:t>2. </a:t>
            </a:r>
            <a:r>
              <a:rPr lang="en-US" sz="2400" b="1" dirty="0" err="1" smtClean="0">
                <a:latin typeface="Arial" pitchFamily="34" charset="0"/>
                <a:cs typeface="Arial" pitchFamily="34" charset="0"/>
              </a:rPr>
              <a:t>Saham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Preferen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preferens</a:t>
            </a:r>
            <a:r>
              <a:rPr lang="en-US" sz="2400" b="1" dirty="0" smtClean="0">
                <a:latin typeface="Arial" pitchFamily="34" charset="0"/>
                <a:cs typeface="Arial" pitchFamily="34" charset="0"/>
              </a:rPr>
              <a:t> stock) </a:t>
            </a:r>
            <a:r>
              <a:rPr lang="en-US" sz="2400" b="1" dirty="0" err="1" smtClean="0">
                <a:latin typeface="Arial" pitchFamily="34" charset="0"/>
                <a:cs typeface="Arial" pitchFamily="34" charset="0"/>
              </a:rPr>
              <a:t>adalah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saham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dengan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preferensi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ini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merupakan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bentuk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memilik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dengan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hak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istimewa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Hak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istimewa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tersebut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adalah</a:t>
            </a:r>
            <a:r>
              <a:rPr lang="en-US" sz="2400" b="1" dirty="0" smtClean="0">
                <a:latin typeface="Arial" pitchFamily="34" charset="0"/>
                <a:cs typeface="Arial" pitchFamily="34" charset="0"/>
              </a:rPr>
              <a:t>. </a:t>
            </a:r>
          </a:p>
          <a:p>
            <a:pPr marL="457200" indent="-457200">
              <a:buNone/>
            </a:pPr>
            <a:r>
              <a:rPr lang="en-US" sz="2400" b="1" dirty="0" smtClean="0">
                <a:latin typeface="Arial" pitchFamily="34" charset="0"/>
                <a:cs typeface="Arial" pitchFamily="34" charset="0"/>
              </a:rPr>
              <a:t>         a) </a:t>
            </a:r>
            <a:r>
              <a:rPr lang="en-US" sz="2400" b="1" dirty="0" err="1" smtClean="0">
                <a:latin typeface="Arial" pitchFamily="34" charset="0"/>
                <a:cs typeface="Arial" pitchFamily="34" charset="0"/>
              </a:rPr>
              <a:t>Pembagian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dividen</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didahulukan</a:t>
            </a:r>
            <a:r>
              <a:rPr lang="en-US" sz="2400" b="1" dirty="0" smtClean="0">
                <a:latin typeface="Arial" pitchFamily="34" charset="0"/>
                <a:cs typeface="Arial" pitchFamily="34" charset="0"/>
              </a:rPr>
              <a:t> ( </a:t>
            </a:r>
            <a:r>
              <a:rPr lang="en-US" sz="2400" b="1" dirty="0" err="1" smtClean="0">
                <a:latin typeface="Arial" pitchFamily="34" charset="0"/>
                <a:cs typeface="Arial" pitchFamily="34" charset="0"/>
              </a:rPr>
              <a:t>mendapat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laba</a:t>
            </a:r>
            <a:r>
              <a:rPr lang="en-US" sz="2400" b="1" dirty="0" smtClean="0">
                <a:latin typeface="Arial" pitchFamily="34" charset="0"/>
                <a:cs typeface="Arial" pitchFamily="34" charset="0"/>
              </a:rPr>
              <a:t> </a:t>
            </a:r>
          </a:p>
          <a:p>
            <a:pPr marL="457200" indent="-457200">
              <a:buNone/>
            </a:pP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diutamakan</a:t>
            </a:r>
            <a:r>
              <a:rPr lang="en-US" sz="2400" b="1" dirty="0" smtClean="0">
                <a:latin typeface="Arial" pitchFamily="34" charset="0"/>
                <a:cs typeface="Arial" pitchFamily="34" charset="0"/>
              </a:rPr>
              <a:t>)</a:t>
            </a:r>
          </a:p>
          <a:p>
            <a:pPr marL="457200" indent="-457200">
              <a:buNone/>
            </a:pPr>
            <a:r>
              <a:rPr lang="en-US" sz="2400" b="1" dirty="0" smtClean="0">
                <a:latin typeface="Arial" pitchFamily="34" charset="0"/>
                <a:cs typeface="Arial" pitchFamily="34" charset="0"/>
              </a:rPr>
              <a:t>         b) </a:t>
            </a:r>
            <a:r>
              <a:rPr lang="en-US" sz="2400" b="1" dirty="0" err="1" smtClean="0">
                <a:latin typeface="Arial" pitchFamily="34" charset="0"/>
                <a:cs typeface="Arial" pitchFamily="34" charset="0"/>
              </a:rPr>
              <a:t>Pembagian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dividen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kumulatif</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berhak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mendapatkan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setiap</a:t>
            </a:r>
            <a:r>
              <a:rPr lang="en-US" sz="2400" b="1" dirty="0" smtClean="0">
                <a:latin typeface="Arial" pitchFamily="34" charset="0"/>
                <a:cs typeface="Arial" pitchFamily="34" charset="0"/>
              </a:rPr>
              <a:t> </a:t>
            </a:r>
          </a:p>
          <a:p>
            <a:pPr marL="457200" indent="-457200">
              <a:buNone/>
            </a:pP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periode</a:t>
            </a:r>
            <a:r>
              <a:rPr lang="en-US" sz="2400" b="1" dirty="0" smtClean="0">
                <a:latin typeface="Arial" pitchFamily="34" charset="0"/>
                <a:cs typeface="Arial" pitchFamily="34" charset="0"/>
              </a:rPr>
              <a:t>)</a:t>
            </a:r>
          </a:p>
          <a:p>
            <a:pPr marL="457200" indent="-457200">
              <a:buNone/>
            </a:pPr>
            <a:r>
              <a:rPr lang="en-US" sz="2400" b="1" dirty="0" smtClean="0">
                <a:latin typeface="Arial" pitchFamily="34" charset="0"/>
                <a:cs typeface="Arial" pitchFamily="34" charset="0"/>
              </a:rPr>
              <a:t>         c) </a:t>
            </a:r>
            <a:r>
              <a:rPr lang="en-US" sz="2400" b="1" dirty="0" err="1" smtClean="0">
                <a:latin typeface="Arial" pitchFamily="34" charset="0"/>
                <a:cs typeface="Arial" pitchFamily="34" charset="0"/>
              </a:rPr>
              <a:t>Pembagian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kekayaan</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didahulukan</a:t>
            </a:r>
            <a:r>
              <a:rPr lang="en-US" sz="2400" b="1" dirty="0" smtClean="0">
                <a:latin typeface="Arial" pitchFamily="34" charset="0"/>
                <a:cs typeface="Arial" pitchFamily="34" charset="0"/>
              </a:rPr>
              <a:t> ( Perusahaan </a:t>
            </a:r>
            <a:r>
              <a:rPr lang="en-US" sz="2400" b="1" dirty="0" err="1" smtClean="0">
                <a:latin typeface="Arial" pitchFamily="34" charset="0"/>
                <a:cs typeface="Arial" pitchFamily="34" charset="0"/>
              </a:rPr>
              <a:t>bila</a:t>
            </a:r>
            <a:endParaRPr lang="en-US" sz="2400" b="1" dirty="0" smtClean="0">
              <a:latin typeface="Arial" pitchFamily="34" charset="0"/>
              <a:cs typeface="Arial" pitchFamily="34" charset="0"/>
            </a:endParaRPr>
          </a:p>
          <a:p>
            <a:pPr marL="457200" indent="-457200">
              <a:buNone/>
            </a:pP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dilikwidasi</a:t>
            </a:r>
            <a:r>
              <a:rPr lang="en-US" sz="2400" b="1" dirty="0" smtClean="0">
                <a:latin typeface="Arial" pitchFamily="34" charset="0"/>
                <a:cs typeface="Arial" pitchFamily="34" charset="0"/>
              </a:rPr>
              <a:t>)</a:t>
            </a:r>
          </a:p>
          <a:p>
            <a:endParaRPr lang="en-US" dirty="0"/>
          </a:p>
        </p:txBody>
      </p:sp>
    </p:spTree>
  </p:cSld>
  <p:clrMapOvr>
    <a:masterClrMapping/>
  </p:clrMapOvr>
  <p:transition spd="med">
    <p:wheel spokes="8"/>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2"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1+#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2"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2"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2"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0"/>
                            </p:stCondLst>
                            <p:childTnLst>
                              <p:par>
                                <p:cTn id="30" presetID="2" presetClass="entr" presetSubtype="2"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4" fill="hold">
                            <p:stCondLst>
                              <p:cond delay="12000"/>
                            </p:stCondLst>
                            <p:childTnLst>
                              <p:par>
                                <p:cTn id="35" presetID="2" presetClass="entr" presetSubtype="2"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9" fill="hold">
                            <p:stCondLst>
                              <p:cond delay="14000"/>
                            </p:stCondLst>
                            <p:childTnLst>
                              <p:par>
                                <p:cTn id="40" presetID="2" presetClass="entr" presetSubtype="2"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2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3"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44" fill="hold">
                            <p:stCondLst>
                              <p:cond delay="16000"/>
                            </p:stCondLst>
                            <p:childTnLst>
                              <p:par>
                                <p:cTn id="45" presetID="2" presetClass="entr" presetSubtype="2"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2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8"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49" fill="hold">
                            <p:stCondLst>
                              <p:cond delay="18000"/>
                            </p:stCondLst>
                            <p:childTnLst>
                              <p:par>
                                <p:cTn id="50" presetID="2" presetClass="entr" presetSubtype="2" fill="hold" grpId="0" nodeType="after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additive="base">
                                        <p:cTn id="52" dur="2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3"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54" fill="hold">
                            <p:stCondLst>
                              <p:cond delay="20000"/>
                            </p:stCondLst>
                            <p:childTnLst>
                              <p:par>
                                <p:cTn id="55" presetID="2" presetClass="entr" presetSubtype="2" fill="hold" grpId="0" nodeType="after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calcmode="lin" valueType="num">
                                      <p:cBhvr additive="base">
                                        <p:cTn id="57" dur="20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58" dur="2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59" fill="hold">
                            <p:stCondLst>
                              <p:cond delay="22000"/>
                            </p:stCondLst>
                            <p:childTnLst>
                              <p:par>
                                <p:cTn id="60" presetID="2" presetClass="entr" presetSubtype="2" fill="hold" grpId="0" nodeType="after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 calcmode="lin" valueType="num">
                                      <p:cBhvr additive="base">
                                        <p:cTn id="62" dur="20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3" dur="2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48680"/>
          </a:xfrm>
          <a:solidFill>
            <a:schemeClr val="accent2"/>
          </a:solidFill>
        </p:spPr>
        <p:txBody>
          <a:bodyPr>
            <a:normAutofit/>
          </a:bodyPr>
          <a:lstStyle/>
          <a:p>
            <a:r>
              <a:rPr lang="en-US" sz="2000" b="1" dirty="0" err="1" smtClean="0">
                <a:solidFill>
                  <a:schemeClr val="bg1"/>
                </a:solidFill>
                <a:latin typeface="Arial" pitchFamily="34" charset="0"/>
                <a:cs typeface="Arial" pitchFamily="34" charset="0"/>
              </a:rPr>
              <a:t>Obligasi</a:t>
            </a:r>
            <a:endParaRPr lang="en-US" sz="2000" b="1" dirty="0"/>
          </a:p>
        </p:txBody>
      </p:sp>
      <p:sp>
        <p:nvSpPr>
          <p:cNvPr id="3" name="Content Placeholder 2"/>
          <p:cNvSpPr>
            <a:spLocks noGrp="1"/>
          </p:cNvSpPr>
          <p:nvPr>
            <p:ph sz="quarter" idx="1"/>
          </p:nvPr>
        </p:nvSpPr>
        <p:spPr>
          <a:xfrm>
            <a:off x="0" y="548680"/>
            <a:ext cx="9144000" cy="6309320"/>
          </a:xfrm>
          <a:solidFill>
            <a:schemeClr val="accent2">
              <a:lumMod val="60000"/>
              <a:lumOff val="40000"/>
            </a:schemeClr>
          </a:solidFill>
        </p:spPr>
        <p:txBody>
          <a:bodyPr>
            <a:normAutofit/>
          </a:bodyPr>
          <a:lstStyle/>
          <a:p>
            <a:pPr marL="457200" indent="-457200">
              <a:buNone/>
            </a:pPr>
            <a:r>
              <a:rPr lang="en-US" sz="2000" b="1" i="1" dirty="0" err="1" smtClean="0">
                <a:latin typeface="Arial" pitchFamily="34" charset="0"/>
                <a:cs typeface="Arial" pitchFamily="34" charset="0"/>
              </a:rPr>
              <a:t>Obligasi</a:t>
            </a:r>
            <a:r>
              <a:rPr lang="en-US" sz="2000" b="1" i="1" dirty="0" smtClean="0">
                <a:latin typeface="Arial" pitchFamily="34" charset="0"/>
                <a:cs typeface="Arial" pitchFamily="34" charset="0"/>
              </a:rPr>
              <a:t> :</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Secara</a:t>
            </a:r>
            <a:r>
              <a:rPr lang="en-US" sz="2000" b="1" dirty="0" smtClean="0">
                <a:latin typeface="Arial" pitchFamily="34" charset="0"/>
                <a:cs typeface="Arial" pitchFamily="34" charset="0"/>
              </a:rPr>
              <a:t> formal </a:t>
            </a:r>
            <a:r>
              <a:rPr lang="en-US" sz="2000" b="1" dirty="0" err="1" smtClean="0">
                <a:latin typeface="Arial" pitchFamily="34" charset="0"/>
                <a:cs typeface="Arial" pitchFamily="34" charset="0"/>
              </a:rPr>
              <a:t>obligasi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merupakan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surat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perjanjian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utang</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sengaja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dikeluarkan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oleh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sebagai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satu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sumber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ektern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Seperti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halanya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dengan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saham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biasa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Obligasi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juga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termasuk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surat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berharga</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diperjual</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belikan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adapun</a:t>
            </a:r>
            <a:r>
              <a:rPr lang="en-US" sz="2000" b="1" dirty="0" smtClean="0">
                <a:latin typeface="Arial" pitchFamily="34" charset="0"/>
                <a:cs typeface="Arial" pitchFamily="34" charset="0"/>
              </a:rPr>
              <a:t> </a:t>
            </a:r>
            <a:r>
              <a:rPr lang="en-US" sz="2000" b="1" i="1" u="sng" dirty="0" err="1" smtClean="0">
                <a:latin typeface="Arial" pitchFamily="34" charset="0"/>
                <a:cs typeface="Arial" pitchFamily="34" charset="0"/>
              </a:rPr>
              <a:t>sifat-sifat</a:t>
            </a:r>
            <a:r>
              <a:rPr lang="en-US" sz="2000" b="1" i="1" u="sng" dirty="0" smtClean="0">
                <a:latin typeface="Arial" pitchFamily="34" charset="0"/>
                <a:cs typeface="Arial" pitchFamily="34" charset="0"/>
              </a:rPr>
              <a:t> </a:t>
            </a:r>
            <a:r>
              <a:rPr lang="en-US" sz="2000" b="1" i="1" u="sng" dirty="0" err="1" smtClean="0">
                <a:latin typeface="Arial" pitchFamily="34" charset="0"/>
                <a:cs typeface="Arial" pitchFamily="34" charset="0"/>
              </a:rPr>
              <a:t>dari</a:t>
            </a:r>
            <a:r>
              <a:rPr lang="en-US" sz="2000" b="1" i="1" u="sng" dirty="0" smtClean="0">
                <a:latin typeface="Arial" pitchFamily="34" charset="0"/>
                <a:cs typeface="Arial" pitchFamily="34" charset="0"/>
              </a:rPr>
              <a:t> </a:t>
            </a:r>
            <a:r>
              <a:rPr lang="en-US" sz="2000" b="1" i="1" u="sng" dirty="0" err="1" smtClean="0">
                <a:latin typeface="Arial" pitchFamily="34" charset="0"/>
                <a:cs typeface="Arial" pitchFamily="34" charset="0"/>
              </a:rPr>
              <a:t>obligasi</a:t>
            </a:r>
            <a:r>
              <a:rPr lang="en-US" sz="2000" b="1" i="1" u="sng" dirty="0" smtClean="0">
                <a:latin typeface="Arial" pitchFamily="34" charset="0"/>
                <a:cs typeface="Arial" pitchFamily="34" charset="0"/>
              </a:rPr>
              <a:t> </a:t>
            </a:r>
            <a:r>
              <a:rPr lang="en-US" sz="2000" b="1" i="1" u="sng" dirty="0" err="1" smtClean="0">
                <a:latin typeface="Arial" pitchFamily="34" charset="0"/>
                <a:cs typeface="Arial" pitchFamily="34" charset="0"/>
              </a:rPr>
              <a:t>ini</a:t>
            </a:r>
            <a:r>
              <a:rPr lang="en-US" sz="2000" b="1" i="1" u="sng" dirty="0" smtClean="0">
                <a:latin typeface="Arial" pitchFamily="34" charset="0"/>
                <a:cs typeface="Arial" pitchFamily="34" charset="0"/>
              </a:rPr>
              <a:t> </a:t>
            </a:r>
            <a:r>
              <a:rPr lang="en-US" sz="2000" b="1" i="1" u="sng" dirty="0" err="1" smtClean="0">
                <a:latin typeface="Arial" pitchFamily="34" charset="0"/>
                <a:cs typeface="Arial" pitchFamily="34" charset="0"/>
              </a:rPr>
              <a:t>adalah</a:t>
            </a:r>
            <a:r>
              <a:rPr lang="en-US" sz="2000" b="1" i="1" u="sng" dirty="0" smtClean="0">
                <a:latin typeface="Arial" pitchFamily="34" charset="0"/>
                <a:cs typeface="Arial" pitchFamily="34" charset="0"/>
              </a:rPr>
              <a:t> :</a:t>
            </a:r>
            <a:r>
              <a:rPr lang="en-US" sz="2000" b="1" dirty="0" smtClean="0">
                <a:latin typeface="Arial" pitchFamily="34" charset="0"/>
                <a:cs typeface="Arial" pitchFamily="34" charset="0"/>
              </a:rPr>
              <a:t>  </a:t>
            </a:r>
          </a:p>
          <a:p>
            <a:pPr marL="457200" indent="-457200">
              <a:buNone/>
            </a:pPr>
            <a:r>
              <a:rPr lang="en-US" sz="2000" b="1" dirty="0" smtClean="0">
                <a:latin typeface="Arial" pitchFamily="34" charset="0"/>
                <a:cs typeface="Arial" pitchFamily="34" charset="0"/>
              </a:rPr>
              <a:t>         1) </a:t>
            </a: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diperjual</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belikan</a:t>
            </a:r>
            <a:r>
              <a:rPr lang="en-US" sz="2000" b="1" dirty="0" smtClean="0">
                <a:latin typeface="Arial" pitchFamily="34" charset="0"/>
                <a:cs typeface="Arial" pitchFamily="34" charset="0"/>
              </a:rPr>
              <a:t>, </a:t>
            </a:r>
          </a:p>
          <a:p>
            <a:pPr marL="457200" indent="-457200">
              <a:buNone/>
            </a:pPr>
            <a:r>
              <a:rPr lang="en-US" sz="2000" b="1" dirty="0" smtClean="0">
                <a:latin typeface="Arial" pitchFamily="34" charset="0"/>
                <a:cs typeface="Arial" pitchFamily="34" charset="0"/>
              </a:rPr>
              <a:t>         2) </a:t>
            </a:r>
            <a:r>
              <a:rPr lang="en-US" sz="2000" b="1" dirty="0" err="1" smtClean="0">
                <a:latin typeface="Arial" pitchFamily="34" charset="0"/>
                <a:cs typeface="Arial" pitchFamily="34" charset="0"/>
              </a:rPr>
              <a:t>Terdapat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kewajiban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untuk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mengembalikan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pokok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pinjamanya</a:t>
            </a:r>
            <a:r>
              <a:rPr lang="en-US" sz="2000" b="1" dirty="0" smtClean="0">
                <a:latin typeface="Arial" pitchFamily="34" charset="0"/>
                <a:cs typeface="Arial" pitchFamily="34" charset="0"/>
              </a:rPr>
              <a:t>. </a:t>
            </a:r>
          </a:p>
          <a:p>
            <a:pPr marL="457200" indent="-457200">
              <a:buNone/>
            </a:pPr>
            <a:r>
              <a:rPr lang="en-US" sz="2000" b="1" dirty="0" smtClean="0">
                <a:latin typeface="Arial" pitchFamily="34" charset="0"/>
                <a:cs typeface="Arial" pitchFamily="34" charset="0"/>
              </a:rPr>
              <a:t>         3) </a:t>
            </a:r>
            <a:r>
              <a:rPr lang="en-US" sz="2000" b="1" dirty="0" err="1" smtClean="0">
                <a:latin typeface="Arial" pitchFamily="34" charset="0"/>
                <a:cs typeface="Arial" pitchFamily="34" charset="0"/>
              </a:rPr>
              <a:t>Terdapat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kewajiban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untuk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membayar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Bunga</a:t>
            </a:r>
            <a:r>
              <a:rPr lang="en-US" sz="2000" b="1" dirty="0" smtClean="0">
                <a:latin typeface="Arial" pitchFamily="34" charset="0"/>
                <a:cs typeface="Arial" pitchFamily="34" charset="0"/>
              </a:rPr>
              <a:t>  </a:t>
            </a:r>
          </a:p>
          <a:p>
            <a:pPr marL="457200" indent="-457200">
              <a:buNone/>
            </a:pPr>
            <a:r>
              <a:rPr lang="en-US" sz="2000" b="1" dirty="0" smtClean="0">
                <a:latin typeface="Arial" pitchFamily="34" charset="0"/>
                <a:cs typeface="Arial" pitchFamily="34" charset="0"/>
              </a:rPr>
              <a:t>         4) </a:t>
            </a:r>
            <a:r>
              <a:rPr lang="en-US" sz="2000" b="1" dirty="0" err="1" smtClean="0">
                <a:latin typeface="Arial" pitchFamily="34" charset="0"/>
                <a:cs typeface="Arial" pitchFamily="34" charset="0"/>
              </a:rPr>
              <a:t>Terdapat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jangka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waktu</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pasti</a:t>
            </a:r>
            <a:r>
              <a:rPr lang="en-US" sz="2000" b="1" dirty="0" smtClean="0">
                <a:latin typeface="Arial" pitchFamily="34" charset="0"/>
                <a:cs typeface="Arial" pitchFamily="34" charset="0"/>
              </a:rPr>
              <a:t>.</a:t>
            </a:r>
            <a:r>
              <a:rPr lang="en-US" sz="2000" dirty="0" smtClean="0">
                <a:latin typeface="Arial" pitchFamily="34" charset="0"/>
                <a:cs typeface="Arial" pitchFamily="34" charset="0"/>
              </a:rPr>
              <a:t> </a:t>
            </a:r>
          </a:p>
          <a:p>
            <a:pPr marL="457200" indent="-457200">
              <a:buNone/>
            </a:pPr>
            <a:r>
              <a:rPr lang="en-US" sz="2000" dirty="0" err="1" smtClean="0">
                <a:latin typeface="Arial" pitchFamily="34" charset="0"/>
                <a:cs typeface="Arial" pitchFamily="34" charset="0"/>
              </a:rPr>
              <a:t>Jenis-jenis</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obligasi</a:t>
            </a:r>
            <a:r>
              <a:rPr lang="en-US" sz="2000" dirty="0" smtClean="0">
                <a:latin typeface="Arial" pitchFamily="34" charset="0"/>
                <a:cs typeface="Arial" pitchFamily="34" charset="0"/>
              </a:rPr>
              <a:t>:</a:t>
            </a:r>
          </a:p>
          <a:p>
            <a:pPr marL="457200" indent="-457200">
              <a:buNone/>
            </a:pPr>
            <a:r>
              <a:rPr lang="en-US" sz="2000" dirty="0" smtClean="0">
                <a:latin typeface="Arial" pitchFamily="34" charset="0"/>
                <a:cs typeface="Arial" pitchFamily="34" charset="0"/>
              </a:rPr>
              <a:t>1. </a:t>
            </a:r>
            <a:r>
              <a:rPr lang="en-US" sz="2000" dirty="0" err="1" smtClean="0">
                <a:latin typeface="Arial" pitchFamily="34" charset="0"/>
                <a:cs typeface="Arial" pitchFamily="34" charset="0"/>
              </a:rPr>
              <a:t>sesuai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dengan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fihak</a:t>
            </a:r>
            <a:r>
              <a:rPr lang="en-US" sz="2000" dirty="0" smtClean="0">
                <a:latin typeface="Arial" pitchFamily="34" charset="0"/>
                <a:cs typeface="Arial" pitchFamily="34" charset="0"/>
              </a:rPr>
              <a:t> yang </a:t>
            </a:r>
            <a:r>
              <a:rPr lang="en-US" sz="2000" dirty="0" err="1" smtClean="0">
                <a:latin typeface="Arial" pitchFamily="34" charset="0"/>
                <a:cs typeface="Arial" pitchFamily="34" charset="0"/>
              </a:rPr>
              <a:t>mengeluarkan</a:t>
            </a:r>
            <a:r>
              <a:rPr lang="en-US" sz="2000" dirty="0" smtClean="0">
                <a:latin typeface="Arial" pitchFamily="34" charset="0"/>
                <a:cs typeface="Arial" pitchFamily="34" charset="0"/>
              </a:rPr>
              <a:t> ;</a:t>
            </a:r>
          </a:p>
          <a:p>
            <a:pPr marL="457200" indent="-457200">
              <a:buNone/>
            </a:pPr>
            <a:r>
              <a:rPr lang="en-US" sz="2000" dirty="0" smtClean="0">
                <a:latin typeface="Arial" pitchFamily="34" charset="0"/>
                <a:cs typeface="Arial" pitchFamily="34" charset="0"/>
              </a:rPr>
              <a:t>a. </a:t>
            </a:r>
            <a:r>
              <a:rPr lang="en-US" sz="2000" dirty="0" err="1" smtClean="0">
                <a:latin typeface="Arial" pitchFamily="34" charset="0"/>
                <a:cs typeface="Arial" pitchFamily="34" charset="0"/>
              </a:rPr>
              <a:t>Obligasi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umum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yaitu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obligasi</a:t>
            </a:r>
            <a:r>
              <a:rPr lang="en-US" sz="2000" dirty="0" smtClean="0">
                <a:latin typeface="Arial" pitchFamily="34" charset="0"/>
                <a:cs typeface="Arial" pitchFamily="34" charset="0"/>
              </a:rPr>
              <a:t> yang </a:t>
            </a:r>
            <a:r>
              <a:rPr lang="en-US" sz="2000" dirty="0" err="1" smtClean="0">
                <a:latin typeface="Arial" pitchFamily="34" charset="0"/>
                <a:cs typeface="Arial" pitchFamily="34" charset="0"/>
              </a:rPr>
              <a:t>dikeluarkan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oleh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pemerintah</a:t>
            </a:r>
            <a:r>
              <a:rPr lang="en-US" sz="2000" dirty="0" smtClean="0">
                <a:latin typeface="Arial" pitchFamily="34" charset="0"/>
                <a:cs typeface="Arial" pitchFamily="34" charset="0"/>
              </a:rPr>
              <a:t>.</a:t>
            </a:r>
          </a:p>
          <a:p>
            <a:pPr marL="457200" indent="-457200">
              <a:buNone/>
            </a:pPr>
            <a:r>
              <a:rPr lang="en-US" sz="2000" dirty="0" smtClean="0">
                <a:latin typeface="Arial" pitchFamily="34" charset="0"/>
                <a:cs typeface="Arial" pitchFamily="34" charset="0"/>
              </a:rPr>
              <a:t>b. </a:t>
            </a:r>
            <a:r>
              <a:rPr lang="en-US" sz="2000" dirty="0" err="1" smtClean="0">
                <a:latin typeface="Arial" pitchFamily="34" charset="0"/>
                <a:cs typeface="Arial" pitchFamily="34" charset="0"/>
              </a:rPr>
              <a:t>Obligasi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perusahaan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yaitu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obligasi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yg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dikeleurkan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oleh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perusahaan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umum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perusahaan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jawatan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perusahaan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terbatas</a:t>
            </a:r>
            <a:r>
              <a:rPr lang="en-US" sz="2000" dirty="0" smtClean="0">
                <a:latin typeface="Arial" pitchFamily="34" charset="0"/>
                <a:cs typeface="Arial" pitchFamily="34" charset="0"/>
              </a:rPr>
              <a:t>.</a:t>
            </a:r>
          </a:p>
          <a:p>
            <a:pPr marL="457200" indent="-457200">
              <a:buNone/>
            </a:pPr>
            <a:r>
              <a:rPr lang="en-US" sz="2000" dirty="0" smtClean="0">
                <a:latin typeface="Arial" pitchFamily="34" charset="0"/>
                <a:cs typeface="Arial" pitchFamily="34" charset="0"/>
              </a:rPr>
              <a:t>2. </a:t>
            </a:r>
            <a:r>
              <a:rPr lang="en-US" sz="2000" dirty="0" err="1" smtClean="0">
                <a:latin typeface="Arial" pitchFamily="34" charset="0"/>
                <a:cs typeface="Arial" pitchFamily="34" charset="0"/>
              </a:rPr>
              <a:t>Sesuai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dengan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karater</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jaminan</a:t>
            </a:r>
            <a:r>
              <a:rPr lang="en-US" sz="2000" dirty="0" smtClean="0">
                <a:latin typeface="Arial" pitchFamily="34" charset="0"/>
                <a:cs typeface="Arial" pitchFamily="34" charset="0"/>
              </a:rPr>
              <a:t> : </a:t>
            </a:r>
          </a:p>
          <a:p>
            <a:pPr marL="457200" indent="-457200">
              <a:buNone/>
            </a:pPr>
            <a:r>
              <a:rPr lang="en-US" sz="2000" dirty="0" smtClean="0">
                <a:latin typeface="Arial" pitchFamily="34" charset="0"/>
                <a:cs typeface="Arial" pitchFamily="34" charset="0"/>
              </a:rPr>
              <a:t>a. </a:t>
            </a:r>
            <a:r>
              <a:rPr lang="en-US" sz="2000" dirty="0" err="1" smtClean="0">
                <a:latin typeface="Arial" pitchFamily="34" charset="0"/>
                <a:cs typeface="Arial" pitchFamily="34" charset="0"/>
              </a:rPr>
              <a:t>Obligasi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tampa</a:t>
            </a:r>
            <a:r>
              <a:rPr lang="en-US" sz="2000" dirty="0" smtClean="0">
                <a:latin typeface="Arial" pitchFamily="34" charset="0"/>
                <a:cs typeface="Arial" pitchFamily="34" charset="0"/>
              </a:rPr>
              <a:t> </a:t>
            </a:r>
            <a:r>
              <a:rPr lang="en-US" sz="2000" smtClean="0">
                <a:latin typeface="Arial" pitchFamily="34" charset="0"/>
                <a:cs typeface="Arial" pitchFamily="34" charset="0"/>
              </a:rPr>
              <a:t>jaminan</a:t>
            </a:r>
            <a:endParaRPr lang="en-US" sz="2000" dirty="0" smtClean="0">
              <a:latin typeface="Arial" pitchFamily="34" charset="0"/>
              <a:cs typeface="Arial" pitchFamily="34" charset="0"/>
            </a:endParaRPr>
          </a:p>
          <a:p>
            <a:pPr>
              <a:buNone/>
            </a:pPr>
            <a:endParaRPr lang="en-US" dirty="0"/>
          </a:p>
        </p:txBody>
      </p:sp>
    </p:spTree>
  </p:cSld>
  <p:clrMapOvr>
    <a:masterClrMapping/>
  </p:clrMapOvr>
  <p:transition>
    <p:randomBar dir="vert"/>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6"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1+#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6"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6"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6"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6"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6"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2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4"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2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0"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2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6"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6"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20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62"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6"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20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68" dur="2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6"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20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74" dur="2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2918"/>
          </a:xfrm>
          <a:solidFill>
            <a:srgbClr val="00B050"/>
          </a:solidFill>
        </p:spPr>
        <p:txBody>
          <a:bodyPr>
            <a:noAutofit/>
          </a:bodyPr>
          <a:lstStyle/>
          <a:p>
            <a:r>
              <a:rPr lang="en-US" sz="2400" b="1" dirty="0" err="1" smtClean="0">
                <a:solidFill>
                  <a:schemeClr val="bg1"/>
                </a:solidFill>
                <a:latin typeface="Arial" pitchFamily="34" charset="0"/>
                <a:cs typeface="Arial" pitchFamily="34" charset="0"/>
              </a:rPr>
              <a:t>Pasar</a:t>
            </a:r>
            <a:r>
              <a:rPr lang="en-US" sz="2400" b="1" dirty="0" smtClean="0">
                <a:solidFill>
                  <a:schemeClr val="bg1"/>
                </a:solidFill>
                <a:latin typeface="Arial" pitchFamily="34" charset="0"/>
                <a:cs typeface="Arial" pitchFamily="34" charset="0"/>
              </a:rPr>
              <a:t> modal</a:t>
            </a:r>
            <a:endParaRPr lang="en-US" sz="2400" b="1" dirty="0">
              <a:solidFill>
                <a:schemeClr val="bg1"/>
              </a:solidFill>
              <a:latin typeface="Arial" pitchFamily="34" charset="0"/>
              <a:cs typeface="Arial" pitchFamily="34" charset="0"/>
            </a:endParaRPr>
          </a:p>
        </p:txBody>
      </p:sp>
      <p:sp>
        <p:nvSpPr>
          <p:cNvPr id="3" name="Content Placeholder 2"/>
          <p:cNvSpPr>
            <a:spLocks noGrp="1"/>
          </p:cNvSpPr>
          <p:nvPr>
            <p:ph sz="quarter" idx="1"/>
          </p:nvPr>
        </p:nvSpPr>
        <p:spPr>
          <a:xfrm>
            <a:off x="0" y="692696"/>
            <a:ext cx="9144000" cy="5040560"/>
          </a:xfrm>
          <a:solidFill>
            <a:srgbClr val="FFC000"/>
          </a:solidFill>
        </p:spPr>
        <p:txBody>
          <a:bodyPr>
            <a:noAutofit/>
          </a:bodyPr>
          <a:lstStyle/>
          <a:p>
            <a:pPr>
              <a:buNone/>
            </a:pPr>
            <a:r>
              <a:rPr lang="en-US" sz="2400" b="1" dirty="0" err="1" smtClean="0">
                <a:latin typeface="Arial" pitchFamily="34" charset="0"/>
                <a:cs typeface="Arial" pitchFamily="34" charset="0"/>
              </a:rPr>
              <a:t>Pasar</a:t>
            </a:r>
            <a:r>
              <a:rPr lang="en-US" sz="2400" b="1" dirty="0" smtClean="0">
                <a:latin typeface="Arial" pitchFamily="34" charset="0"/>
                <a:cs typeface="Arial" pitchFamily="34" charset="0"/>
              </a:rPr>
              <a:t> modal,  </a:t>
            </a:r>
            <a:r>
              <a:rPr lang="en-US" sz="2400" b="1" dirty="0" err="1" smtClean="0">
                <a:latin typeface="Arial" pitchFamily="34" charset="0"/>
                <a:cs typeface="Arial" pitchFamily="34" charset="0"/>
              </a:rPr>
              <a:t>Sesuai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dengan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sifatnya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saham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obligasi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dapat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diperjual</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belikan</a:t>
            </a:r>
            <a:r>
              <a:rPr lang="en-US" sz="2400" b="1" dirty="0" smtClean="0">
                <a:latin typeface="Arial" pitchFamily="34" charset="0"/>
                <a:cs typeface="Arial" pitchFamily="34" charset="0"/>
              </a:rPr>
              <a:t>. Perusahaan-</a:t>
            </a:r>
            <a:r>
              <a:rPr lang="en-US" sz="2400" b="1" dirty="0" err="1" smtClean="0">
                <a:latin typeface="Arial" pitchFamily="34" charset="0"/>
                <a:cs typeface="Arial" pitchFamily="34" charset="0"/>
              </a:rPr>
              <a:t>perusahaan</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menjual</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saham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obligasi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kepada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masyarakat</a:t>
            </a:r>
            <a:r>
              <a:rPr lang="en-US" sz="2400" b="1" dirty="0" smtClean="0">
                <a:latin typeface="Arial" pitchFamily="34" charset="0"/>
                <a:cs typeface="Arial" pitchFamily="34" charset="0"/>
              </a:rPr>
              <a:t> (going public) </a:t>
            </a:r>
            <a:r>
              <a:rPr lang="en-US" sz="2400" b="1" dirty="0" err="1" smtClean="0">
                <a:latin typeface="Arial" pitchFamily="34" charset="0"/>
                <a:cs typeface="Arial" pitchFamily="34" charset="0"/>
              </a:rPr>
              <a:t>harus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memenuhi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beberapa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persyaratan</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ditetapkan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pemerintah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Salah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satu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syaratnya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adalah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perusahaan</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bersangkutan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tidak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boleh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menjual</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surat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berharga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langsung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kepada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masyarakat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tetapi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harus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melalui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lembaga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perantara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diantaranya</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di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tunjuk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adalah</a:t>
            </a:r>
            <a:r>
              <a:rPr lang="en-US" sz="2400" b="1" dirty="0" smtClean="0">
                <a:latin typeface="Arial" pitchFamily="34" charset="0"/>
                <a:cs typeface="Arial" pitchFamily="34" charset="0"/>
              </a:rPr>
              <a:t> P.T. </a:t>
            </a:r>
            <a:r>
              <a:rPr lang="en-US" sz="2400" b="1" dirty="0" err="1" smtClean="0">
                <a:latin typeface="Arial" pitchFamily="34" charset="0"/>
                <a:cs typeface="Arial" pitchFamily="34" charset="0"/>
              </a:rPr>
              <a:t>Danareksa</a:t>
            </a:r>
            <a:r>
              <a:rPr lang="en-US" sz="2400" b="1" dirty="0" smtClean="0">
                <a:latin typeface="Arial" pitchFamily="34" charset="0"/>
                <a:cs typeface="Arial" pitchFamily="34" charset="0"/>
              </a:rPr>
              <a:t>, P.T. </a:t>
            </a:r>
            <a:r>
              <a:rPr lang="en-US" sz="2400" b="1" dirty="0" err="1" smtClean="0">
                <a:latin typeface="Arial" pitchFamily="34" charset="0"/>
                <a:cs typeface="Arial" pitchFamily="34" charset="0"/>
              </a:rPr>
              <a:t>Danareksa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ini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bertugas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mengedarkan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memasarkan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saham-saham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obligasi</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dikeluarkan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oleh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perusahaan</a:t>
            </a:r>
            <a:r>
              <a:rPr lang="en-US" sz="2400" b="1" dirty="0" smtClean="0">
                <a:latin typeface="Arial" pitchFamily="34" charset="0"/>
                <a:cs typeface="Arial" pitchFamily="34" charset="0"/>
              </a:rPr>
              <a:t>. </a:t>
            </a:r>
            <a:endParaRPr lang="en-US" sz="24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42918"/>
          </a:xfrm>
          <a:solidFill>
            <a:srgbClr val="00B050"/>
          </a:solidFill>
        </p:spPr>
        <p:txBody>
          <a:bodyPr>
            <a:noAutofit/>
          </a:bodyPr>
          <a:lstStyle/>
          <a:p>
            <a:r>
              <a:rPr lang="id-ID" sz="2400" b="1" dirty="0" smtClean="0">
                <a:solidFill>
                  <a:schemeClr val="bg1"/>
                </a:solidFill>
                <a:latin typeface="Arial" pitchFamily="34" charset="0"/>
                <a:cs typeface="Arial" pitchFamily="34" charset="0"/>
              </a:rPr>
              <a:t>Evaluasi/Soal</a:t>
            </a:r>
            <a:endParaRPr lang="en-US" sz="2400" b="1" dirty="0">
              <a:solidFill>
                <a:schemeClr val="bg1"/>
              </a:solidFill>
              <a:latin typeface="Arial" pitchFamily="34" charset="0"/>
              <a:cs typeface="Arial" pitchFamily="34" charset="0"/>
            </a:endParaRPr>
          </a:p>
        </p:txBody>
      </p:sp>
      <p:sp>
        <p:nvSpPr>
          <p:cNvPr id="3" name="Content Placeholder 2"/>
          <p:cNvSpPr>
            <a:spLocks noGrp="1"/>
          </p:cNvSpPr>
          <p:nvPr>
            <p:ph sz="quarter" idx="1"/>
          </p:nvPr>
        </p:nvSpPr>
        <p:spPr>
          <a:xfrm>
            <a:off x="0" y="692696"/>
            <a:ext cx="9144000" cy="6165304"/>
          </a:xfrm>
          <a:solidFill>
            <a:srgbClr val="FFC000"/>
          </a:solidFill>
        </p:spPr>
        <p:txBody>
          <a:bodyPr>
            <a:noAutofit/>
          </a:bodyPr>
          <a:lstStyle/>
          <a:p>
            <a:pPr marL="457200" indent="-457200">
              <a:buNone/>
            </a:pPr>
            <a:r>
              <a:rPr lang="id-ID" sz="2400" b="1" dirty="0" smtClean="0">
                <a:latin typeface="Arial" pitchFamily="34" charset="0"/>
                <a:cs typeface="Arial" pitchFamily="34" charset="0"/>
              </a:rPr>
              <a:t>1)   Coba saudara tuliskan mengenai pembelanjaan konsep</a:t>
            </a:r>
          </a:p>
          <a:p>
            <a:pPr marL="457200" indent="-457200">
              <a:buNone/>
            </a:pPr>
            <a:r>
              <a:rPr lang="id-ID" sz="2400" b="1" dirty="0" smtClean="0">
                <a:latin typeface="Arial" pitchFamily="34" charset="0"/>
                <a:cs typeface="Arial" pitchFamily="34" charset="0"/>
              </a:rPr>
              <a:t>      yang baru ? </a:t>
            </a:r>
          </a:p>
          <a:p>
            <a:pPr marL="457200" indent="-457200">
              <a:buNone/>
            </a:pPr>
            <a:r>
              <a:rPr lang="id-ID" sz="2400" b="1" dirty="0" smtClean="0">
                <a:latin typeface="Arial" pitchFamily="34" charset="0"/>
                <a:cs typeface="Arial" pitchFamily="34" charset="0"/>
              </a:rPr>
              <a:t>2)   Untuk metode penggunaan dana dapat di bagi menjadi</a:t>
            </a:r>
          </a:p>
          <a:p>
            <a:pPr marL="457200" indent="-457200">
              <a:buNone/>
            </a:pPr>
            <a:r>
              <a:rPr lang="id-ID" sz="2400" b="1" dirty="0" smtClean="0">
                <a:latin typeface="Arial" pitchFamily="34" charset="0"/>
                <a:cs typeface="Arial" pitchFamily="34" charset="0"/>
              </a:rPr>
              <a:t>     dua, coba saudara tuliskan  kedua pengunaan dana tersebut ?</a:t>
            </a:r>
          </a:p>
          <a:p>
            <a:pPr marL="457200" indent="-457200">
              <a:buNone/>
            </a:pPr>
            <a:r>
              <a:rPr lang="id-ID" sz="2400" b="1" dirty="0" smtClean="0">
                <a:latin typeface="Arial" pitchFamily="34" charset="0"/>
                <a:cs typeface="Arial" pitchFamily="34" charset="0"/>
              </a:rPr>
              <a:t>3)  Coba saudara tuliskan tiga alternatip pilihan   sumber – sumber dana yang dapat digunakan oleh manajer.</a:t>
            </a:r>
          </a:p>
          <a:p>
            <a:pPr marL="457200" indent="-457200">
              <a:buNone/>
            </a:pPr>
            <a:r>
              <a:rPr lang="id-ID" sz="2400" b="1" dirty="0" smtClean="0">
                <a:latin typeface="Arial" pitchFamily="34" charset="0"/>
                <a:cs typeface="Arial" pitchFamily="34" charset="0"/>
              </a:rPr>
              <a:t>4)  Coba saudara tuliskan apa yang </a:t>
            </a:r>
            <a:r>
              <a:rPr lang="id-ID" sz="2400" b="1" u="sng" dirty="0" smtClean="0">
                <a:latin typeface="Arial" pitchFamily="34" charset="0"/>
                <a:cs typeface="Arial" pitchFamily="34" charset="0"/>
              </a:rPr>
              <a:t>aktiva lancar dan aktiva tetap. </a:t>
            </a:r>
            <a:r>
              <a:rPr lang="id-ID" sz="2400" b="1" dirty="0" smtClean="0">
                <a:latin typeface="Arial" pitchFamily="34" charset="0"/>
                <a:cs typeface="Arial" pitchFamily="34" charset="0"/>
              </a:rPr>
              <a:t>(jangka pendek , jangka panjang)</a:t>
            </a:r>
          </a:p>
          <a:p>
            <a:pPr marL="457200" indent="-457200">
              <a:buNone/>
            </a:pPr>
            <a:r>
              <a:rPr lang="id-ID" sz="2400" b="1" dirty="0" smtClean="0">
                <a:latin typeface="Arial" pitchFamily="34" charset="0"/>
                <a:cs typeface="Arial" pitchFamily="34" charset="0"/>
              </a:rPr>
              <a:t>5) Tanggung jawab manajer dalam mengelola keuangan aliran kas meliputi 2 bagian, coba saudara tuliskan kedua bagian tersebut ?</a:t>
            </a:r>
          </a:p>
          <a:p>
            <a:pPr marL="457200" indent="-457200">
              <a:buNone/>
            </a:pPr>
            <a:r>
              <a:rPr lang="id-ID" sz="2400" b="1" dirty="0" smtClean="0">
                <a:latin typeface="Arial" pitchFamily="34" charset="0"/>
                <a:cs typeface="Arial" pitchFamily="34" charset="0"/>
              </a:rPr>
              <a:t>6) Coba saudara tuliskan apa yang dikatakan dengan likuiditas, rentabilitas, solvabilitas ? </a:t>
            </a:r>
          </a:p>
          <a:p>
            <a:pPr marL="457200" indent="-457200">
              <a:buNone/>
            </a:pPr>
            <a:endParaRPr lang="id-ID" sz="2400" b="1" dirty="0" smtClean="0">
              <a:latin typeface="Arial" pitchFamily="34" charset="0"/>
              <a:cs typeface="Arial" pitchFamily="34" charset="0"/>
            </a:endParaRPr>
          </a:p>
          <a:p>
            <a:pPr marL="457200" indent="-457200">
              <a:buAutoNum type="arabicParenR" startAt="3"/>
            </a:pPr>
            <a:endParaRPr lang="id-ID" sz="2400" b="1" dirty="0" smtClean="0">
              <a:latin typeface="Arial" pitchFamily="34" charset="0"/>
              <a:cs typeface="Arial" pitchFamily="34" charset="0"/>
            </a:endParaRPr>
          </a:p>
          <a:p>
            <a:pPr>
              <a:buNone/>
            </a:pPr>
            <a:r>
              <a:rPr lang="id-ID" sz="2400" b="1" dirty="0" smtClean="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a:solidFill>
            <a:schemeClr val="accent1">
              <a:lumMod val="75000"/>
            </a:schemeClr>
          </a:solidFill>
        </p:spPr>
        <p:txBody>
          <a:bodyPr>
            <a:normAutofit/>
          </a:bodyPr>
          <a:lstStyle/>
          <a:p>
            <a:r>
              <a:rPr lang="en-US" dirty="0" err="1" smtClean="0">
                <a:solidFill>
                  <a:srgbClr val="FFFF00"/>
                </a:solidFill>
                <a:latin typeface="Arial" pitchFamily="34" charset="0"/>
                <a:cs typeface="Arial" pitchFamily="34" charset="0"/>
              </a:rPr>
              <a:t>Pembelanjaan</a:t>
            </a:r>
            <a:r>
              <a:rPr lang="en-US" dirty="0" smtClean="0">
                <a:solidFill>
                  <a:srgbClr val="FFFF00"/>
                </a:solidFill>
                <a:latin typeface="Arial" pitchFamily="34" charset="0"/>
                <a:cs typeface="Arial" pitchFamily="34" charset="0"/>
              </a:rPr>
              <a:t>,</a:t>
            </a:r>
            <a:endParaRPr lang="en-US" dirty="0">
              <a:solidFill>
                <a:srgbClr val="FFFF00"/>
              </a:solidFill>
              <a:latin typeface="Arial" pitchFamily="34" charset="0"/>
              <a:cs typeface="Arial" pitchFamily="34" charset="0"/>
            </a:endParaRPr>
          </a:p>
        </p:txBody>
      </p:sp>
      <p:sp>
        <p:nvSpPr>
          <p:cNvPr id="3" name="Content Placeholder 2"/>
          <p:cNvSpPr>
            <a:spLocks noGrp="1"/>
          </p:cNvSpPr>
          <p:nvPr>
            <p:ph sz="quarter" idx="1"/>
          </p:nvPr>
        </p:nvSpPr>
        <p:spPr>
          <a:xfrm>
            <a:off x="0" y="908720"/>
            <a:ext cx="9144000" cy="5949280"/>
          </a:xfrm>
          <a:solidFill>
            <a:srgbClr val="FFFF00"/>
          </a:solidFill>
        </p:spPr>
        <p:txBody>
          <a:bodyPr>
            <a:normAutofit/>
          </a:bodyPr>
          <a:lstStyle/>
          <a:p>
            <a:pPr>
              <a:buFont typeface="Wingdings" pitchFamily="2" charset="2"/>
              <a:buChar char="q"/>
            </a:pPr>
            <a:endParaRPr lang="en-US" sz="3200" b="1" dirty="0" smtClean="0">
              <a:latin typeface="Arial" pitchFamily="34" charset="0"/>
              <a:cs typeface="Arial" pitchFamily="34" charset="0"/>
            </a:endParaRPr>
          </a:p>
          <a:p>
            <a:pPr>
              <a:buFont typeface="Wingdings" pitchFamily="2" charset="2"/>
              <a:buChar char="q"/>
            </a:pPr>
            <a:r>
              <a:rPr lang="en-US" sz="3200" b="1" dirty="0" err="1" smtClean="0">
                <a:latin typeface="Arial" pitchFamily="34" charset="0"/>
                <a:cs typeface="Arial" pitchFamily="34" charset="0"/>
              </a:rPr>
              <a:t>Gambaran</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umum</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pembelanjaan</a:t>
            </a:r>
            <a:r>
              <a:rPr lang="en-US" sz="3200" b="1" dirty="0" smtClean="0">
                <a:latin typeface="Arial" pitchFamily="34" charset="0"/>
                <a:cs typeface="Arial" pitchFamily="34" charset="0"/>
              </a:rPr>
              <a:t>.</a:t>
            </a:r>
          </a:p>
          <a:p>
            <a:pPr>
              <a:buNone/>
            </a:pPr>
            <a:endParaRPr lang="en-US" sz="3200" b="1" dirty="0" smtClean="0">
              <a:latin typeface="Arial" pitchFamily="34" charset="0"/>
              <a:cs typeface="Arial" pitchFamily="34" charset="0"/>
            </a:endParaRPr>
          </a:p>
          <a:p>
            <a:pPr>
              <a:buFont typeface="Wingdings" pitchFamily="2" charset="2"/>
              <a:buChar char="q"/>
            </a:pPr>
            <a:r>
              <a:rPr lang="en-US" sz="3200" b="1" dirty="0" err="1" smtClean="0">
                <a:latin typeface="Arial" pitchFamily="34" charset="0"/>
                <a:cs typeface="Arial" pitchFamily="34" charset="0"/>
              </a:rPr>
              <a:t>Penggunaan</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dana</a:t>
            </a:r>
            <a:endParaRPr lang="en-US" sz="3200" b="1" dirty="0" smtClean="0">
              <a:latin typeface="Arial" pitchFamily="34" charset="0"/>
              <a:cs typeface="Arial" pitchFamily="34" charset="0"/>
            </a:endParaRPr>
          </a:p>
          <a:p>
            <a:pPr>
              <a:buNone/>
            </a:pPr>
            <a:endParaRPr lang="en-US" sz="3200" b="1" dirty="0" smtClean="0">
              <a:latin typeface="Arial" pitchFamily="34" charset="0"/>
              <a:cs typeface="Arial" pitchFamily="34" charset="0"/>
            </a:endParaRPr>
          </a:p>
          <a:p>
            <a:pPr>
              <a:buFont typeface="Wingdings" pitchFamily="2" charset="2"/>
              <a:buChar char="q"/>
            </a:pPr>
            <a:r>
              <a:rPr lang="en-US" sz="3200" b="1" dirty="0" err="1" smtClean="0">
                <a:latin typeface="Arial" pitchFamily="34" charset="0"/>
                <a:cs typeface="Arial" pitchFamily="34" charset="0"/>
              </a:rPr>
              <a:t>Sumber</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dana</a:t>
            </a:r>
            <a:endParaRPr lang="en-US" sz="3200" b="1" dirty="0" smtClean="0">
              <a:latin typeface="Arial" pitchFamily="34" charset="0"/>
              <a:cs typeface="Arial" pitchFamily="34" charset="0"/>
            </a:endParaRPr>
          </a:p>
          <a:p>
            <a:pPr>
              <a:buFont typeface="Wingdings" pitchFamily="2" charset="2"/>
              <a:buChar char="q"/>
            </a:pPr>
            <a:endParaRPr lang="en-US" sz="3200" b="1" dirty="0" smtClean="0">
              <a:latin typeface="Arial" pitchFamily="34" charset="0"/>
              <a:cs typeface="Arial" pitchFamily="34" charset="0"/>
            </a:endParaRPr>
          </a:p>
          <a:p>
            <a:pPr>
              <a:buFont typeface="Wingdings" pitchFamily="2" charset="2"/>
              <a:buChar char="q"/>
            </a:pPr>
            <a:r>
              <a:rPr lang="en-US" sz="3200" b="1" dirty="0" err="1" smtClean="0">
                <a:latin typeface="Arial" pitchFamily="34" charset="0"/>
                <a:cs typeface="Arial" pitchFamily="34" charset="0"/>
              </a:rPr>
              <a:t>Pasar</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Surat-surat</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berharga</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dan</a:t>
            </a:r>
            <a:r>
              <a:rPr lang="en-US" sz="3200" b="1" dirty="0" smtClean="0">
                <a:latin typeface="Arial" pitchFamily="34" charset="0"/>
                <a:cs typeface="Arial" pitchFamily="34" charset="0"/>
              </a:rPr>
              <a:t> </a:t>
            </a:r>
            <a:r>
              <a:rPr lang="en-US" sz="3200" b="1" dirty="0" err="1" smtClean="0">
                <a:latin typeface="Arial" pitchFamily="34" charset="0"/>
                <a:cs typeface="Arial" pitchFamily="34" charset="0"/>
              </a:rPr>
              <a:t>pasar</a:t>
            </a:r>
            <a:r>
              <a:rPr lang="en-US" sz="3200" b="1" dirty="0" smtClean="0">
                <a:latin typeface="Arial" pitchFamily="34" charset="0"/>
                <a:cs typeface="Arial" pitchFamily="34" charset="0"/>
              </a:rPr>
              <a:t> modal</a:t>
            </a:r>
          </a:p>
          <a:p>
            <a:pPr>
              <a:buFont typeface="Wingdings" pitchFamily="2" charset="2"/>
              <a:buChar char="q"/>
            </a:pPr>
            <a:endParaRPr lang="en-US" sz="3200" b="1" dirty="0" smtClean="0">
              <a:latin typeface="Arial" pitchFamily="34" charset="0"/>
              <a:cs typeface="Arial" pitchFamily="34" charset="0"/>
            </a:endParaRPr>
          </a:p>
          <a:p>
            <a:pPr>
              <a:buFont typeface="Wingdings" pitchFamily="2" charset="2"/>
              <a:buChar char="q"/>
            </a:pPr>
            <a:endParaRPr lang="en-US"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 y="0"/>
            <a:ext cx="9144000" cy="404664"/>
          </a:xfrm>
          <a:solidFill>
            <a:schemeClr val="bg1"/>
          </a:solidFill>
        </p:spPr>
        <p:txBody>
          <a:bodyPr>
            <a:noAutofit/>
          </a:bodyPr>
          <a:lstStyle/>
          <a:p>
            <a:r>
              <a:rPr lang="en-US" sz="2400" b="1" dirty="0" err="1" smtClean="0">
                <a:solidFill>
                  <a:schemeClr val="tx1"/>
                </a:solidFill>
                <a:latin typeface="Arial" pitchFamily="34" charset="0"/>
                <a:cs typeface="Arial" pitchFamily="34" charset="0"/>
              </a:rPr>
              <a:t>Gambaran</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umum</a:t>
            </a:r>
            <a:r>
              <a:rPr lang="en-US" sz="2400" b="1" dirty="0" smtClean="0">
                <a:solidFill>
                  <a:schemeClr val="tx1"/>
                </a:solidFill>
                <a:latin typeface="Arial" pitchFamily="34" charset="0"/>
                <a:cs typeface="Arial" pitchFamily="34" charset="0"/>
              </a:rPr>
              <a:t> </a:t>
            </a:r>
            <a:r>
              <a:rPr lang="en-US" sz="2400" b="1" dirty="0" err="1" smtClean="0">
                <a:solidFill>
                  <a:schemeClr val="tx1"/>
                </a:solidFill>
                <a:latin typeface="Arial" pitchFamily="34" charset="0"/>
                <a:cs typeface="Arial" pitchFamily="34" charset="0"/>
              </a:rPr>
              <a:t>pembelanjaan</a:t>
            </a:r>
            <a:r>
              <a:rPr lang="en-US" sz="2400" b="1" dirty="0" smtClean="0">
                <a:solidFill>
                  <a:schemeClr val="tx1"/>
                </a:solidFill>
                <a:latin typeface="Arial" pitchFamily="34" charset="0"/>
                <a:cs typeface="Arial" pitchFamily="34" charset="0"/>
              </a:rPr>
              <a:t> :</a:t>
            </a:r>
            <a:endParaRPr lang="en-US" sz="2400"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0" y="260648"/>
            <a:ext cx="9144000" cy="6840760"/>
          </a:xfrm>
          <a:solidFill>
            <a:schemeClr val="accent4">
              <a:lumMod val="75000"/>
            </a:schemeClr>
          </a:solidFill>
        </p:spPr>
        <p:style>
          <a:lnRef idx="2">
            <a:schemeClr val="dk1"/>
          </a:lnRef>
          <a:fillRef idx="1">
            <a:schemeClr val="lt1"/>
          </a:fillRef>
          <a:effectRef idx="0">
            <a:schemeClr val="dk1"/>
          </a:effectRef>
          <a:fontRef idx="minor">
            <a:schemeClr val="dk1"/>
          </a:fontRef>
        </p:style>
        <p:txBody>
          <a:bodyPr>
            <a:normAutofit/>
          </a:bodyPr>
          <a:lstStyle/>
          <a:p>
            <a:pPr>
              <a:buNone/>
            </a:pPr>
            <a:r>
              <a:rPr lang="en-US" sz="2000" b="1" dirty="0" err="1" smtClean="0">
                <a:solidFill>
                  <a:schemeClr val="bg1"/>
                </a:solidFill>
                <a:latin typeface="Arial" pitchFamily="34" charset="0"/>
                <a:cs typeface="Arial" pitchFamily="34" charset="0"/>
              </a:rPr>
              <a:t>Arti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pembelanjaan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Fungsi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manajer</a:t>
            </a:r>
            <a:r>
              <a:rPr lang="en-US" sz="2000" b="1" dirty="0" smtClean="0">
                <a:solidFill>
                  <a:schemeClr val="bg1"/>
                </a:solidFill>
                <a:latin typeface="Arial" pitchFamily="34" charset="0"/>
                <a:cs typeface="Arial" pitchFamily="34" charset="0"/>
              </a:rPr>
              <a:t> : </a:t>
            </a:r>
            <a:r>
              <a:rPr lang="en-US" sz="2000" b="1" dirty="0" err="1" smtClean="0">
                <a:solidFill>
                  <a:schemeClr val="bg1"/>
                </a:solidFill>
                <a:latin typeface="Arial" pitchFamily="34" charset="0"/>
                <a:cs typeface="Arial" pitchFamily="34" charset="0"/>
              </a:rPr>
              <a:t>Pengertian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pembelajaan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selalu</a:t>
            </a:r>
            <a:endParaRPr lang="en-US" sz="2000" b="1" dirty="0" smtClean="0">
              <a:solidFill>
                <a:schemeClr val="bg1"/>
              </a:solidFill>
              <a:latin typeface="Arial" pitchFamily="34" charset="0"/>
              <a:cs typeface="Arial" pitchFamily="34" charset="0"/>
            </a:endParaRPr>
          </a:p>
          <a:p>
            <a:pPr>
              <a:buNone/>
            </a:pP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berubah-ubah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dari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waktu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kewaktu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sesuai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dengan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perkebangannya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dari</a:t>
            </a:r>
            <a:r>
              <a:rPr lang="en-US" sz="2000" b="1" dirty="0" smtClean="0">
                <a:solidFill>
                  <a:schemeClr val="bg1"/>
                </a:solidFill>
                <a:latin typeface="Arial" pitchFamily="34" charset="0"/>
                <a:cs typeface="Arial" pitchFamily="34" charset="0"/>
              </a:rPr>
              <a:t> </a:t>
            </a:r>
          </a:p>
          <a:p>
            <a:pPr>
              <a:buNone/>
            </a:pPr>
            <a:r>
              <a:rPr lang="en-US" sz="2000" b="1" dirty="0" err="1" smtClean="0">
                <a:solidFill>
                  <a:schemeClr val="bg1"/>
                </a:solidFill>
                <a:latin typeface="Arial" pitchFamily="34" charset="0"/>
                <a:cs typeface="Arial" pitchFamily="34" charset="0"/>
              </a:rPr>
              <a:t>tujuan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perusahaan</a:t>
            </a:r>
            <a:r>
              <a:rPr lang="en-US" sz="2000" b="1" dirty="0" smtClean="0">
                <a:solidFill>
                  <a:schemeClr val="bg1"/>
                </a:solidFill>
                <a:latin typeface="Arial" pitchFamily="34" charset="0"/>
                <a:cs typeface="Arial" pitchFamily="34" charset="0"/>
              </a:rPr>
              <a:t> yang </a:t>
            </a:r>
            <a:r>
              <a:rPr lang="en-US" sz="2000" b="1" dirty="0" err="1" smtClean="0">
                <a:solidFill>
                  <a:schemeClr val="bg1"/>
                </a:solidFill>
                <a:latin typeface="Arial" pitchFamily="34" charset="0"/>
                <a:cs typeface="Arial" pitchFamily="34" charset="0"/>
              </a:rPr>
              <a:t>hendak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dicapai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funsi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pembelajaan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itu</a:t>
            </a:r>
            <a:r>
              <a:rPr lang="en-US" sz="2000" b="1" dirty="0" smtClean="0">
                <a:solidFill>
                  <a:schemeClr val="bg1"/>
                </a:solidFill>
                <a:latin typeface="Arial" pitchFamily="34" charset="0"/>
                <a:cs typeface="Arial" pitchFamily="34" charset="0"/>
              </a:rPr>
              <a:t> </a:t>
            </a:r>
          </a:p>
          <a:p>
            <a:pPr>
              <a:buNone/>
            </a:pPr>
            <a:r>
              <a:rPr lang="en-US" sz="2000" b="1" dirty="0" err="1" smtClean="0">
                <a:solidFill>
                  <a:schemeClr val="bg1"/>
                </a:solidFill>
                <a:latin typeface="Arial" pitchFamily="34" charset="0"/>
                <a:cs typeface="Arial" pitchFamily="34" charset="0"/>
              </a:rPr>
              <a:t>sendiri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Konsep</a:t>
            </a:r>
            <a:r>
              <a:rPr lang="en-US" sz="2000" b="1" dirty="0" smtClean="0">
                <a:solidFill>
                  <a:schemeClr val="bg1"/>
                </a:solidFill>
                <a:latin typeface="Arial" pitchFamily="34" charset="0"/>
                <a:cs typeface="Arial" pitchFamily="34" charset="0"/>
              </a:rPr>
              <a:t> lama </a:t>
            </a:r>
            <a:r>
              <a:rPr lang="en-US" sz="2000" b="1" dirty="0" err="1" smtClean="0">
                <a:solidFill>
                  <a:schemeClr val="bg1"/>
                </a:solidFill>
                <a:latin typeface="Arial" pitchFamily="34" charset="0"/>
                <a:cs typeface="Arial" pitchFamily="34" charset="0"/>
              </a:rPr>
              <a:t>menyatakan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bahwa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pembelanjaan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itu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merupakan</a:t>
            </a:r>
            <a:r>
              <a:rPr lang="en-US" sz="2000" b="1" dirty="0" smtClean="0">
                <a:solidFill>
                  <a:schemeClr val="bg1"/>
                </a:solidFill>
                <a:latin typeface="Arial" pitchFamily="34" charset="0"/>
                <a:cs typeface="Arial" pitchFamily="34" charset="0"/>
              </a:rPr>
              <a:t> </a:t>
            </a:r>
          </a:p>
          <a:p>
            <a:pPr>
              <a:buNone/>
            </a:pPr>
            <a:r>
              <a:rPr lang="en-US" sz="2000" b="1" dirty="0" err="1" smtClean="0">
                <a:solidFill>
                  <a:schemeClr val="bg1"/>
                </a:solidFill>
                <a:latin typeface="Arial" pitchFamily="34" charset="0"/>
                <a:cs typeface="Arial" pitchFamily="34" charset="0"/>
              </a:rPr>
              <a:t>usaha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untuk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menyediakan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uang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sedangkan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konsep</a:t>
            </a:r>
            <a:r>
              <a:rPr lang="en-US" sz="2000" b="1" dirty="0" smtClean="0">
                <a:solidFill>
                  <a:schemeClr val="bg1"/>
                </a:solidFill>
                <a:latin typeface="Arial" pitchFamily="34" charset="0"/>
                <a:cs typeface="Arial" pitchFamily="34" charset="0"/>
              </a:rPr>
              <a:t> yang </a:t>
            </a:r>
            <a:r>
              <a:rPr lang="en-US" sz="2000" b="1" dirty="0" err="1" smtClean="0">
                <a:solidFill>
                  <a:schemeClr val="bg1"/>
                </a:solidFill>
                <a:latin typeface="Arial" pitchFamily="34" charset="0"/>
                <a:cs typeface="Arial" pitchFamily="34" charset="0"/>
              </a:rPr>
              <a:t>baru</a:t>
            </a:r>
            <a:r>
              <a:rPr lang="en-US" sz="2000" b="1" dirty="0" smtClean="0">
                <a:solidFill>
                  <a:schemeClr val="bg1"/>
                </a:solidFill>
                <a:latin typeface="Arial" pitchFamily="34" charset="0"/>
                <a:cs typeface="Arial" pitchFamily="34" charset="0"/>
              </a:rPr>
              <a:t> </a:t>
            </a:r>
          </a:p>
          <a:p>
            <a:pPr>
              <a:buNone/>
            </a:pPr>
            <a:r>
              <a:rPr lang="en-US" sz="2000" b="1" dirty="0" err="1" smtClean="0">
                <a:solidFill>
                  <a:schemeClr val="bg1"/>
                </a:solidFill>
                <a:latin typeface="Arial" pitchFamily="34" charset="0"/>
                <a:cs typeface="Arial" pitchFamily="34" charset="0"/>
              </a:rPr>
              <a:t>menyatakan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sebagai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berikut</a:t>
            </a:r>
            <a:r>
              <a:rPr lang="en-US" sz="2000" b="1" dirty="0" smtClean="0">
                <a:solidFill>
                  <a:schemeClr val="bg1"/>
                </a:solidFill>
                <a:latin typeface="Arial" pitchFamily="34" charset="0"/>
                <a:cs typeface="Arial" pitchFamily="34" charset="0"/>
              </a:rPr>
              <a:t> : </a:t>
            </a:r>
            <a:r>
              <a:rPr lang="en-US" sz="2000" b="1" dirty="0" err="1" smtClean="0">
                <a:solidFill>
                  <a:schemeClr val="bg1"/>
                </a:solidFill>
                <a:latin typeface="Arial" pitchFamily="34" charset="0"/>
                <a:cs typeface="Arial" pitchFamily="34" charset="0"/>
              </a:rPr>
              <a:t>Pembelanjaan</a:t>
            </a:r>
            <a:r>
              <a:rPr lang="en-US" sz="2000" b="1" dirty="0" smtClean="0">
                <a:solidFill>
                  <a:schemeClr val="bg1"/>
                </a:solidFill>
                <a:latin typeface="Arial" pitchFamily="34" charset="0"/>
                <a:cs typeface="Arial" pitchFamily="34" charset="0"/>
              </a:rPr>
              <a:t> ;</a:t>
            </a: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adalah</a:t>
            </a: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suatu</a:t>
            </a: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usaha</a:t>
            </a:r>
            <a:endParaRPr lang="en-US" sz="2000" b="1" i="1" dirty="0" smtClean="0">
              <a:solidFill>
                <a:schemeClr val="bg1"/>
              </a:solidFill>
              <a:latin typeface="Arial" pitchFamily="34" charset="0"/>
              <a:cs typeface="Arial" pitchFamily="34" charset="0"/>
            </a:endParaRPr>
          </a:p>
          <a:p>
            <a:pPr>
              <a:buNone/>
            </a:pP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menyangkut</a:t>
            </a: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bagaimana</a:t>
            </a: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perusahaan</a:t>
            </a: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harus</a:t>
            </a: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mengorganisir</a:t>
            </a: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untuk</a:t>
            </a:r>
            <a:r>
              <a:rPr lang="en-US" sz="2000" b="1" i="1" dirty="0" smtClean="0">
                <a:solidFill>
                  <a:schemeClr val="bg1"/>
                </a:solidFill>
                <a:latin typeface="Arial" pitchFamily="34" charset="0"/>
                <a:cs typeface="Arial" pitchFamily="34" charset="0"/>
              </a:rPr>
              <a:t> </a:t>
            </a:r>
          </a:p>
          <a:p>
            <a:pPr>
              <a:buNone/>
            </a:pPr>
            <a:r>
              <a:rPr lang="en-US" sz="2000" b="1" i="1" dirty="0" err="1" smtClean="0">
                <a:solidFill>
                  <a:schemeClr val="bg1"/>
                </a:solidFill>
                <a:latin typeface="Arial" pitchFamily="34" charset="0"/>
                <a:cs typeface="Arial" pitchFamily="34" charset="0"/>
              </a:rPr>
              <a:t>mendapatkan</a:t>
            </a: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dana</a:t>
            </a: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Bagaimana</a:t>
            </a: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menggunakan</a:t>
            </a: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dana</a:t>
            </a: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dan</a:t>
            </a: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bagaimana</a:t>
            </a: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laba</a:t>
            </a:r>
            <a:endParaRPr lang="en-US" sz="2000" b="1" i="1" dirty="0" smtClean="0">
              <a:solidFill>
                <a:schemeClr val="bg1"/>
              </a:solidFill>
              <a:latin typeface="Arial" pitchFamily="34" charset="0"/>
              <a:cs typeface="Arial" pitchFamily="34" charset="0"/>
            </a:endParaRPr>
          </a:p>
          <a:p>
            <a:pPr>
              <a:buNone/>
            </a:pP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perusahaan</a:t>
            </a: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akan</a:t>
            </a: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didistribusikan</a:t>
            </a:r>
            <a:r>
              <a:rPr lang="en-US" sz="2000" b="1" i="1" dirty="0" smtClean="0">
                <a:solidFill>
                  <a:schemeClr val="bg1"/>
                </a:solidFill>
                <a:latin typeface="Arial" pitchFamily="34" charset="0"/>
                <a:cs typeface="Arial" pitchFamily="34" charset="0"/>
              </a:rPr>
              <a:t> . </a:t>
            </a:r>
            <a:r>
              <a:rPr lang="en-US" sz="2000" b="1" dirty="0" err="1" smtClean="0">
                <a:solidFill>
                  <a:schemeClr val="bg1"/>
                </a:solidFill>
                <a:latin typeface="Arial" pitchFamily="34" charset="0"/>
                <a:cs typeface="Arial" pitchFamily="34" charset="0"/>
              </a:rPr>
              <a:t>Jadi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pada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prinsipnya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pembelanjaan</a:t>
            </a:r>
            <a:r>
              <a:rPr lang="en-US" sz="2000" b="1" dirty="0" smtClean="0">
                <a:solidFill>
                  <a:schemeClr val="bg1"/>
                </a:solidFill>
                <a:latin typeface="Arial" pitchFamily="34" charset="0"/>
                <a:cs typeface="Arial" pitchFamily="34" charset="0"/>
              </a:rPr>
              <a:t> </a:t>
            </a:r>
          </a:p>
          <a:p>
            <a:pPr>
              <a:buNone/>
            </a:pPr>
            <a:r>
              <a:rPr lang="en-US" sz="2000" b="1" dirty="0" err="1" smtClean="0">
                <a:solidFill>
                  <a:schemeClr val="bg1"/>
                </a:solidFill>
                <a:latin typeface="Arial" pitchFamily="34" charset="0"/>
                <a:cs typeface="Arial" pitchFamily="34" charset="0"/>
              </a:rPr>
              <a:t>itu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menyangkut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fungsi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perusahaan</a:t>
            </a:r>
            <a:r>
              <a:rPr lang="en-US" sz="2000" b="1" dirty="0" smtClean="0">
                <a:solidFill>
                  <a:schemeClr val="bg1"/>
                </a:solidFill>
                <a:latin typeface="Arial" pitchFamily="34" charset="0"/>
                <a:cs typeface="Arial" pitchFamily="34" charset="0"/>
              </a:rPr>
              <a:t> yang </a:t>
            </a:r>
            <a:r>
              <a:rPr lang="en-US" sz="2000" b="1" dirty="0" err="1" smtClean="0">
                <a:solidFill>
                  <a:schemeClr val="bg1"/>
                </a:solidFill>
                <a:latin typeface="Arial" pitchFamily="34" charset="0"/>
                <a:cs typeface="Arial" pitchFamily="34" charset="0"/>
              </a:rPr>
              <a:t>dikaitkan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dengan</a:t>
            </a:r>
            <a:r>
              <a:rPr lang="en-US" sz="2000" b="1" u="sng" dirty="0" smtClean="0">
                <a:solidFill>
                  <a:schemeClr val="bg1"/>
                </a:solidFill>
                <a:latin typeface="Arial" pitchFamily="34" charset="0"/>
                <a:cs typeface="Arial" pitchFamily="34" charset="0"/>
              </a:rPr>
              <a:t> </a:t>
            </a:r>
            <a:r>
              <a:rPr lang="en-US" sz="2000" b="1" u="sng" dirty="0" err="1" smtClean="0">
                <a:solidFill>
                  <a:schemeClr val="bg1"/>
                </a:solidFill>
                <a:latin typeface="Arial" pitchFamily="34" charset="0"/>
                <a:cs typeface="Arial" pitchFamily="34" charset="0"/>
              </a:rPr>
              <a:t>pencarian</a:t>
            </a:r>
            <a:r>
              <a:rPr lang="en-US" sz="2000" b="1" u="sng" dirty="0" smtClean="0">
                <a:solidFill>
                  <a:schemeClr val="bg1"/>
                </a:solidFill>
                <a:latin typeface="Arial" pitchFamily="34" charset="0"/>
                <a:cs typeface="Arial" pitchFamily="34" charset="0"/>
              </a:rPr>
              <a:t> </a:t>
            </a:r>
          </a:p>
          <a:p>
            <a:pPr>
              <a:buNone/>
            </a:pPr>
            <a:r>
              <a:rPr lang="en-US" sz="2000" b="1" u="sng" dirty="0" err="1" smtClean="0">
                <a:solidFill>
                  <a:schemeClr val="bg1"/>
                </a:solidFill>
                <a:latin typeface="Arial" pitchFamily="34" charset="0"/>
                <a:cs typeface="Arial" pitchFamily="34" charset="0"/>
              </a:rPr>
              <a:t>dana</a:t>
            </a:r>
            <a:r>
              <a:rPr lang="en-US" sz="2000" b="1" u="sng" dirty="0" smtClean="0">
                <a:solidFill>
                  <a:schemeClr val="bg1"/>
                </a:solidFill>
                <a:latin typeface="Arial" pitchFamily="34" charset="0"/>
                <a:cs typeface="Arial" pitchFamily="34" charset="0"/>
              </a:rPr>
              <a:t> </a:t>
            </a:r>
            <a:r>
              <a:rPr lang="en-US" sz="2000" b="1" u="sng" dirty="0" err="1" smtClean="0">
                <a:solidFill>
                  <a:schemeClr val="bg1"/>
                </a:solidFill>
                <a:latin typeface="Arial" pitchFamily="34" charset="0"/>
                <a:cs typeface="Arial" pitchFamily="34" charset="0"/>
              </a:rPr>
              <a:t>dan</a:t>
            </a:r>
            <a:r>
              <a:rPr lang="en-US" sz="2000" b="1" u="sng" dirty="0" smtClean="0">
                <a:solidFill>
                  <a:schemeClr val="bg1"/>
                </a:solidFill>
                <a:latin typeface="Arial" pitchFamily="34" charset="0"/>
                <a:cs typeface="Arial" pitchFamily="34" charset="0"/>
              </a:rPr>
              <a:t> </a:t>
            </a:r>
            <a:r>
              <a:rPr lang="en-US" sz="2000" b="1" u="sng" dirty="0" err="1" smtClean="0">
                <a:solidFill>
                  <a:schemeClr val="bg1"/>
                </a:solidFill>
                <a:latin typeface="Arial" pitchFamily="34" charset="0"/>
                <a:cs typeface="Arial" pitchFamily="34" charset="0"/>
              </a:rPr>
              <a:t>penggunaan</a:t>
            </a:r>
            <a:r>
              <a:rPr lang="en-US" sz="2000" b="1" u="sng" dirty="0" smtClean="0">
                <a:solidFill>
                  <a:schemeClr val="bg1"/>
                </a:solidFill>
                <a:latin typeface="Arial" pitchFamily="34" charset="0"/>
                <a:cs typeface="Arial" pitchFamily="34" charset="0"/>
              </a:rPr>
              <a:t> </a:t>
            </a:r>
            <a:r>
              <a:rPr lang="en-US" sz="2000" b="1" u="sng" dirty="0" err="1" smtClean="0">
                <a:solidFill>
                  <a:schemeClr val="bg1"/>
                </a:solidFill>
                <a:latin typeface="Arial" pitchFamily="34" charset="0"/>
                <a:cs typeface="Arial" pitchFamily="34" charset="0"/>
              </a:rPr>
              <a:t>dana</a:t>
            </a:r>
            <a:r>
              <a:rPr lang="en-US" sz="2000" b="1" u="sng" dirty="0" smtClean="0">
                <a:solidFill>
                  <a:schemeClr val="bg1"/>
                </a:solidFill>
                <a:latin typeface="Arial" pitchFamily="34" charset="0"/>
                <a:cs typeface="Arial" pitchFamily="34" charset="0"/>
              </a:rPr>
              <a:t> </a:t>
            </a:r>
            <a:r>
              <a:rPr lang="en-US" sz="2000" b="1" u="sng" dirty="0" err="1" smtClean="0">
                <a:solidFill>
                  <a:schemeClr val="bg1"/>
                </a:solidFill>
                <a:latin typeface="Arial" pitchFamily="34" charset="0"/>
                <a:cs typeface="Arial" pitchFamily="34" charset="0"/>
              </a:rPr>
              <a:t>secara</a:t>
            </a:r>
            <a:r>
              <a:rPr lang="en-US" sz="2000" b="1" u="sng" dirty="0" smtClean="0">
                <a:solidFill>
                  <a:schemeClr val="bg1"/>
                </a:solidFill>
                <a:latin typeface="Arial" pitchFamily="34" charset="0"/>
                <a:cs typeface="Arial" pitchFamily="34" charset="0"/>
              </a:rPr>
              <a:t> </a:t>
            </a:r>
            <a:r>
              <a:rPr lang="en-US" sz="2000" b="1" u="sng" dirty="0" err="1" smtClean="0">
                <a:solidFill>
                  <a:schemeClr val="bg1"/>
                </a:solidFill>
                <a:latin typeface="Arial" pitchFamily="34" charset="0"/>
                <a:cs typeface="Arial" pitchFamily="34" charset="0"/>
              </a:rPr>
              <a:t>efektif</a:t>
            </a:r>
            <a:r>
              <a:rPr lang="en-US" sz="2000" b="1" u="sng" dirty="0" smtClean="0">
                <a:solidFill>
                  <a:schemeClr val="bg1"/>
                </a:solidFill>
                <a:latin typeface="Arial" pitchFamily="34" charset="0"/>
                <a:cs typeface="Arial" pitchFamily="34" charset="0"/>
              </a:rPr>
              <a:t> </a:t>
            </a:r>
            <a:r>
              <a:rPr lang="en-US" sz="2000" b="1" u="sng" dirty="0" err="1" smtClean="0">
                <a:solidFill>
                  <a:schemeClr val="bg1"/>
                </a:solidFill>
                <a:latin typeface="Arial" pitchFamily="34" charset="0"/>
                <a:cs typeface="Arial" pitchFamily="34" charset="0"/>
              </a:rPr>
              <a:t>dan</a:t>
            </a:r>
            <a:r>
              <a:rPr lang="en-US" sz="2000" b="1" u="sng" dirty="0" smtClean="0">
                <a:solidFill>
                  <a:schemeClr val="bg1"/>
                </a:solidFill>
                <a:latin typeface="Arial" pitchFamily="34" charset="0"/>
                <a:cs typeface="Arial" pitchFamily="34" charset="0"/>
              </a:rPr>
              <a:t> </a:t>
            </a:r>
            <a:r>
              <a:rPr lang="en-US" sz="2000" b="1" u="sng" dirty="0" err="1" smtClean="0">
                <a:solidFill>
                  <a:schemeClr val="bg1"/>
                </a:solidFill>
                <a:latin typeface="Arial" pitchFamily="34" charset="0"/>
                <a:cs typeface="Arial" pitchFamily="34" charset="0"/>
              </a:rPr>
              <a:t>efisien</a:t>
            </a:r>
            <a:r>
              <a:rPr lang="en-US" sz="2000" b="1" u="sng" dirty="0" smtClean="0">
                <a:solidFill>
                  <a:schemeClr val="bg1"/>
                </a:solidFill>
                <a:latin typeface="Arial" pitchFamily="34" charset="0"/>
                <a:cs typeface="Arial" pitchFamily="34" charset="0"/>
              </a:rPr>
              <a:t>.</a:t>
            </a:r>
          </a:p>
          <a:p>
            <a:pPr algn="ctr">
              <a:buNone/>
            </a:pPr>
            <a:endParaRPr lang="id-ID" sz="1800" b="1" dirty="0" smtClean="0">
              <a:solidFill>
                <a:schemeClr val="bg1"/>
              </a:solidFill>
              <a:latin typeface="Arial" pitchFamily="34" charset="0"/>
              <a:cs typeface="Arial" pitchFamily="34" charset="0"/>
            </a:endParaRPr>
          </a:p>
          <a:p>
            <a:pPr algn="ctr">
              <a:buNone/>
            </a:pPr>
            <a:r>
              <a:rPr lang="en-US" sz="1800" b="1" dirty="0" err="1" smtClean="0">
                <a:solidFill>
                  <a:schemeClr val="bg1"/>
                </a:solidFill>
                <a:latin typeface="Arial" pitchFamily="34" charset="0"/>
                <a:cs typeface="Arial" pitchFamily="34" charset="0"/>
              </a:rPr>
              <a:t>Manajer</a:t>
            </a:r>
            <a:r>
              <a:rPr lang="en-US" sz="1800" b="1" dirty="0" smtClean="0">
                <a:solidFill>
                  <a:schemeClr val="bg1"/>
                </a:solidFill>
                <a:latin typeface="Arial" pitchFamily="34" charset="0"/>
                <a:cs typeface="Arial" pitchFamily="34" charset="0"/>
              </a:rPr>
              <a:t> </a:t>
            </a:r>
            <a:r>
              <a:rPr lang="en-US" sz="1800" b="1" dirty="0" err="1" smtClean="0">
                <a:solidFill>
                  <a:schemeClr val="bg1"/>
                </a:solidFill>
                <a:latin typeface="Arial" pitchFamily="34" charset="0"/>
                <a:cs typeface="Arial" pitchFamily="34" charset="0"/>
              </a:rPr>
              <a:t>keuangan</a:t>
            </a:r>
            <a:r>
              <a:rPr lang="en-US" sz="1800" b="1" dirty="0" smtClean="0">
                <a:solidFill>
                  <a:schemeClr val="bg1"/>
                </a:solidFill>
                <a:latin typeface="Arial" pitchFamily="34" charset="0"/>
                <a:cs typeface="Arial" pitchFamily="34" charset="0"/>
              </a:rPr>
              <a:t> </a:t>
            </a:r>
            <a:r>
              <a:rPr lang="en-US" sz="1800" b="1" dirty="0" err="1" smtClean="0">
                <a:solidFill>
                  <a:schemeClr val="bg1"/>
                </a:solidFill>
                <a:latin typeface="Arial" pitchFamily="34" charset="0"/>
                <a:cs typeface="Arial" pitchFamily="34" charset="0"/>
              </a:rPr>
              <a:t>dan</a:t>
            </a:r>
            <a:r>
              <a:rPr lang="en-US" sz="1800" b="1" dirty="0" smtClean="0">
                <a:solidFill>
                  <a:schemeClr val="bg1"/>
                </a:solidFill>
                <a:latin typeface="Arial" pitchFamily="34" charset="0"/>
                <a:cs typeface="Arial" pitchFamily="34" charset="0"/>
              </a:rPr>
              <a:t> </a:t>
            </a:r>
            <a:r>
              <a:rPr lang="en-US" sz="1800" b="1" dirty="0" err="1" smtClean="0">
                <a:solidFill>
                  <a:schemeClr val="bg1"/>
                </a:solidFill>
                <a:latin typeface="Arial" pitchFamily="34" charset="0"/>
                <a:cs typeface="Arial" pitchFamily="34" charset="0"/>
              </a:rPr>
              <a:t>dua</a:t>
            </a:r>
            <a:r>
              <a:rPr lang="en-US" sz="1800" b="1" dirty="0" smtClean="0">
                <a:solidFill>
                  <a:schemeClr val="bg1"/>
                </a:solidFill>
                <a:latin typeface="Arial" pitchFamily="34" charset="0"/>
                <a:cs typeface="Arial" pitchFamily="34" charset="0"/>
              </a:rPr>
              <a:t> </a:t>
            </a:r>
            <a:r>
              <a:rPr lang="en-US" sz="1800" b="1" dirty="0" err="1" smtClean="0">
                <a:solidFill>
                  <a:schemeClr val="bg1"/>
                </a:solidFill>
                <a:latin typeface="Arial" pitchFamily="34" charset="0"/>
                <a:cs typeface="Arial" pitchFamily="34" charset="0"/>
              </a:rPr>
              <a:t>masalah</a:t>
            </a:r>
            <a:r>
              <a:rPr lang="en-US" sz="1800" b="1" dirty="0" smtClean="0">
                <a:solidFill>
                  <a:schemeClr val="bg1"/>
                </a:solidFill>
                <a:latin typeface="Arial" pitchFamily="34" charset="0"/>
                <a:cs typeface="Arial" pitchFamily="34" charset="0"/>
              </a:rPr>
              <a:t> </a:t>
            </a:r>
            <a:r>
              <a:rPr lang="en-US" sz="1800" b="1" dirty="0" err="1" smtClean="0">
                <a:solidFill>
                  <a:schemeClr val="bg1"/>
                </a:solidFill>
                <a:latin typeface="Arial" pitchFamily="34" charset="0"/>
                <a:cs typeface="Arial" pitchFamily="34" charset="0"/>
              </a:rPr>
              <a:t>pokok</a:t>
            </a:r>
            <a:r>
              <a:rPr lang="en-US" sz="1800" b="1" dirty="0" smtClean="0">
                <a:solidFill>
                  <a:schemeClr val="bg1"/>
                </a:solidFill>
                <a:latin typeface="Arial" pitchFamily="34" charset="0"/>
                <a:cs typeface="Arial" pitchFamily="34" charset="0"/>
              </a:rPr>
              <a:t> </a:t>
            </a:r>
            <a:r>
              <a:rPr lang="en-US" sz="1800" b="1" dirty="0" err="1" smtClean="0">
                <a:solidFill>
                  <a:schemeClr val="bg1"/>
                </a:solidFill>
                <a:latin typeface="Arial" pitchFamily="34" charset="0"/>
                <a:cs typeface="Arial" pitchFamily="34" charset="0"/>
              </a:rPr>
              <a:t>dari</a:t>
            </a:r>
            <a:r>
              <a:rPr lang="en-US" sz="1800" b="1" dirty="0" smtClean="0">
                <a:solidFill>
                  <a:schemeClr val="bg1"/>
                </a:solidFill>
                <a:latin typeface="Arial" pitchFamily="34" charset="0"/>
                <a:cs typeface="Arial" pitchFamily="34" charset="0"/>
              </a:rPr>
              <a:t> </a:t>
            </a:r>
            <a:r>
              <a:rPr lang="en-US" sz="1800" b="1" dirty="0" err="1" smtClean="0">
                <a:solidFill>
                  <a:schemeClr val="bg1"/>
                </a:solidFill>
                <a:latin typeface="Arial" pitchFamily="34" charset="0"/>
                <a:cs typeface="Arial" pitchFamily="34" charset="0"/>
              </a:rPr>
              <a:t>rencana</a:t>
            </a:r>
            <a:r>
              <a:rPr lang="en-US" sz="1800" b="1" dirty="0" smtClean="0">
                <a:solidFill>
                  <a:schemeClr val="bg1"/>
                </a:solidFill>
                <a:latin typeface="Arial" pitchFamily="34" charset="0"/>
                <a:cs typeface="Arial" pitchFamily="34" charset="0"/>
              </a:rPr>
              <a:t> </a:t>
            </a:r>
            <a:r>
              <a:rPr lang="en-US" sz="1800" b="1" dirty="0" err="1" smtClean="0">
                <a:solidFill>
                  <a:schemeClr val="bg1"/>
                </a:solidFill>
                <a:latin typeface="Arial" pitchFamily="34" charset="0"/>
                <a:cs typeface="Arial" pitchFamily="34" charset="0"/>
              </a:rPr>
              <a:t>keuangan</a:t>
            </a:r>
            <a:r>
              <a:rPr lang="en-US" sz="1800" b="1" dirty="0" smtClean="0">
                <a:solidFill>
                  <a:schemeClr val="bg1"/>
                </a:solidFill>
                <a:latin typeface="Arial" pitchFamily="34" charset="0"/>
                <a:cs typeface="Arial" pitchFamily="34" charset="0"/>
              </a:rPr>
              <a:t>.</a:t>
            </a:r>
            <a:endParaRPr lang="en-US" sz="1800" b="1" dirty="0">
              <a:solidFill>
                <a:schemeClr val="bg1"/>
              </a:solidFill>
              <a:latin typeface="Arial" pitchFamily="34" charset="0"/>
              <a:cs typeface="Arial" pitchFamily="34" charset="0"/>
            </a:endParaRPr>
          </a:p>
        </p:txBody>
      </p:sp>
      <p:sp>
        <p:nvSpPr>
          <p:cNvPr id="4" name="Rectangle 3"/>
          <p:cNvSpPr/>
          <p:nvPr/>
        </p:nvSpPr>
        <p:spPr>
          <a:xfrm>
            <a:off x="0" y="5229200"/>
            <a:ext cx="9144000" cy="1849954"/>
          </a:xfrm>
          <a:prstGeom prst="rect">
            <a:avLst/>
          </a:prstGeom>
          <a:solidFill>
            <a:schemeClr val="accent4">
              <a:lumMod val="40000"/>
              <a:lumOff val="6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 name="Rounded Rectangle 4"/>
          <p:cNvSpPr/>
          <p:nvPr/>
        </p:nvSpPr>
        <p:spPr>
          <a:xfrm>
            <a:off x="285720" y="5733256"/>
            <a:ext cx="1985970" cy="914400"/>
          </a:xfrm>
          <a:prstGeom prst="roundRect">
            <a:avLst/>
          </a:prstGeom>
          <a:solidFill>
            <a:schemeClr val="accent4">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b="1" dirty="0" err="1" smtClean="0">
                <a:solidFill>
                  <a:schemeClr val="bg1"/>
                </a:solidFill>
                <a:latin typeface="Arial" pitchFamily="34" charset="0"/>
                <a:cs typeface="Arial" pitchFamily="34" charset="0"/>
              </a:rPr>
              <a:t>Sumber</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dana</a:t>
            </a:r>
            <a:r>
              <a:rPr lang="en-US" b="1" dirty="0" smtClean="0">
                <a:solidFill>
                  <a:schemeClr val="bg1"/>
                </a:solidFill>
                <a:latin typeface="Arial" pitchFamily="34" charset="0"/>
                <a:cs typeface="Arial" pitchFamily="34" charset="0"/>
              </a:rPr>
              <a:t>  yang </a:t>
            </a:r>
            <a:r>
              <a:rPr lang="en-US" b="1" dirty="0" err="1" smtClean="0">
                <a:solidFill>
                  <a:schemeClr val="bg1"/>
                </a:solidFill>
                <a:latin typeface="Arial" pitchFamily="34" charset="0"/>
                <a:cs typeface="Arial" pitchFamily="34" charset="0"/>
              </a:rPr>
              <a:t>terbaik</a:t>
            </a:r>
            <a:endParaRPr lang="en-US" b="1" dirty="0">
              <a:solidFill>
                <a:schemeClr val="bg1"/>
              </a:solidFill>
              <a:latin typeface="Arial" pitchFamily="34" charset="0"/>
              <a:cs typeface="Arial" pitchFamily="34" charset="0"/>
            </a:endParaRPr>
          </a:p>
        </p:txBody>
      </p:sp>
      <p:sp>
        <p:nvSpPr>
          <p:cNvPr id="6" name="Rounded Rectangle 5"/>
          <p:cNvSpPr/>
          <p:nvPr/>
        </p:nvSpPr>
        <p:spPr>
          <a:xfrm>
            <a:off x="3131840" y="5805264"/>
            <a:ext cx="1985970" cy="914400"/>
          </a:xfrm>
          <a:prstGeom prst="roundRect">
            <a:avLst/>
          </a:prstGeom>
          <a:solidFill>
            <a:schemeClr val="accent4">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b="1" dirty="0" err="1" smtClean="0">
                <a:solidFill>
                  <a:schemeClr val="bg1"/>
                </a:solidFill>
                <a:latin typeface="Arial" pitchFamily="34" charset="0"/>
                <a:cs typeface="Arial" pitchFamily="34" charset="0"/>
              </a:rPr>
              <a:t>Rencana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keuangan</a:t>
            </a:r>
            <a:r>
              <a:rPr lang="en-US" b="1" dirty="0" smtClean="0">
                <a:solidFill>
                  <a:schemeClr val="bg1"/>
                </a:solidFill>
                <a:latin typeface="Arial" pitchFamily="34" charset="0"/>
                <a:cs typeface="Arial" pitchFamily="34" charset="0"/>
              </a:rPr>
              <a:t>/</a:t>
            </a:r>
            <a:r>
              <a:rPr lang="en-US" b="1" dirty="0" err="1" smtClean="0">
                <a:solidFill>
                  <a:schemeClr val="bg1"/>
                </a:solidFill>
                <a:latin typeface="Arial" pitchFamily="34" charset="0"/>
                <a:cs typeface="Arial" pitchFamily="34" charset="0"/>
              </a:rPr>
              <a:t>pembelanjaan</a:t>
            </a:r>
            <a:r>
              <a:rPr lang="en-US" b="1" dirty="0" smtClean="0">
                <a:latin typeface="Arial" pitchFamily="34" charset="0"/>
                <a:cs typeface="Arial" pitchFamily="34" charset="0"/>
              </a:rPr>
              <a:t> </a:t>
            </a:r>
            <a:endParaRPr lang="en-US" b="1" dirty="0">
              <a:latin typeface="Arial" pitchFamily="34" charset="0"/>
              <a:cs typeface="Arial" pitchFamily="34" charset="0"/>
            </a:endParaRPr>
          </a:p>
        </p:txBody>
      </p:sp>
      <p:sp>
        <p:nvSpPr>
          <p:cNvPr id="7" name="Rounded Rectangle 6"/>
          <p:cNvSpPr/>
          <p:nvPr/>
        </p:nvSpPr>
        <p:spPr>
          <a:xfrm>
            <a:off x="6012160" y="5805264"/>
            <a:ext cx="1985970" cy="914400"/>
          </a:xfrm>
          <a:prstGeom prst="roundRect">
            <a:avLst/>
          </a:prstGeom>
          <a:solidFill>
            <a:schemeClr val="accent4">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b="1" dirty="0" err="1" smtClean="0">
                <a:solidFill>
                  <a:schemeClr val="bg1"/>
                </a:solidFill>
                <a:latin typeface="Arial" pitchFamily="34" charset="0"/>
                <a:cs typeface="Arial" pitchFamily="34" charset="0"/>
              </a:rPr>
              <a:t>Penggunaan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dana</a:t>
            </a:r>
            <a:r>
              <a:rPr lang="en-US" b="1" dirty="0" smtClean="0">
                <a:solidFill>
                  <a:schemeClr val="bg1"/>
                </a:solidFill>
                <a:latin typeface="Arial" pitchFamily="34" charset="0"/>
                <a:cs typeface="Arial" pitchFamily="34" charset="0"/>
              </a:rPr>
              <a:t> yang </a:t>
            </a:r>
            <a:r>
              <a:rPr lang="en-US" b="1" dirty="0" err="1" smtClean="0">
                <a:solidFill>
                  <a:schemeClr val="bg1"/>
                </a:solidFill>
                <a:latin typeface="Arial" pitchFamily="34" charset="0"/>
                <a:cs typeface="Arial" pitchFamily="34" charset="0"/>
              </a:rPr>
              <a:t>terbaik</a:t>
            </a:r>
            <a:endParaRPr lang="en-US" b="1" dirty="0">
              <a:solidFill>
                <a:schemeClr val="bg1"/>
              </a:solidFill>
              <a:latin typeface="Arial" pitchFamily="34" charset="0"/>
              <a:cs typeface="Arial" pitchFamily="34" charset="0"/>
            </a:endParaRPr>
          </a:p>
        </p:txBody>
      </p:sp>
      <p:cxnSp>
        <p:nvCxnSpPr>
          <p:cNvPr id="9" name="Straight Connector 8"/>
          <p:cNvCxnSpPr/>
          <p:nvPr/>
        </p:nvCxnSpPr>
        <p:spPr>
          <a:xfrm>
            <a:off x="2285984" y="6021288"/>
            <a:ext cx="917864"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5148064" y="6021288"/>
            <a:ext cx="1008112" cy="0"/>
          </a:xfrm>
          <a:prstGeom prst="line">
            <a:avLst/>
          </a:prstGeom>
        </p:spPr>
        <p:style>
          <a:lnRef idx="1">
            <a:schemeClr val="dk1"/>
          </a:lnRef>
          <a:fillRef idx="0">
            <a:schemeClr val="dk1"/>
          </a:fillRef>
          <a:effectRef idx="0">
            <a:schemeClr val="dk1"/>
          </a:effectRef>
          <a:fontRef idx="minor">
            <a:schemeClr val="tx1"/>
          </a:fontRef>
        </p:style>
      </p:cxnSp>
      <p:sp>
        <p:nvSpPr>
          <p:cNvPr id="11" name="Right Arrow 10"/>
          <p:cNvSpPr/>
          <p:nvPr/>
        </p:nvSpPr>
        <p:spPr>
          <a:xfrm>
            <a:off x="2555776" y="6093296"/>
            <a:ext cx="494366" cy="504056"/>
          </a:xfrm>
          <a:prstGeom prst="rightArrow">
            <a:avLst/>
          </a:prstGeom>
          <a:solidFill>
            <a:srgbClr val="FFFF66"/>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Right Arrow 11"/>
          <p:cNvSpPr/>
          <p:nvPr/>
        </p:nvSpPr>
        <p:spPr>
          <a:xfrm>
            <a:off x="5436096" y="6093296"/>
            <a:ext cx="486956" cy="529256"/>
          </a:xfrm>
          <a:prstGeom prst="rightArrow">
            <a:avLst/>
          </a:prstGeom>
          <a:solidFill>
            <a:srgbClr val="FFFF66"/>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Smiley Face 12"/>
          <p:cNvSpPr/>
          <p:nvPr/>
        </p:nvSpPr>
        <p:spPr>
          <a:xfrm>
            <a:off x="8535860" y="5160042"/>
            <a:ext cx="428628" cy="357190"/>
          </a:xfrm>
          <a:prstGeom prst="smileyFace">
            <a:avLst/>
          </a:prstGeom>
          <a:solidFill>
            <a:schemeClr val="accent1"/>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5" name="Left-Right Arrow Callout 14"/>
          <p:cNvSpPr/>
          <p:nvPr/>
        </p:nvSpPr>
        <p:spPr>
          <a:xfrm>
            <a:off x="8535860" y="5517232"/>
            <a:ext cx="428628" cy="576072"/>
          </a:xfrm>
          <a:prstGeom prst="leftRightArrowCallou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6" name="Freeform 15"/>
          <p:cNvSpPr/>
          <p:nvPr/>
        </p:nvSpPr>
        <p:spPr>
          <a:xfrm>
            <a:off x="8438620" y="6104663"/>
            <a:ext cx="237836" cy="348673"/>
          </a:xfrm>
          <a:custGeom>
            <a:avLst/>
            <a:gdLst>
              <a:gd name="connsiteX0" fmla="*/ 237836 w 237836"/>
              <a:gd name="connsiteY0" fmla="*/ 0 h 348673"/>
              <a:gd name="connsiteX1" fmla="*/ 85436 w 237836"/>
              <a:gd name="connsiteY1" fmla="*/ 304800 h 348673"/>
              <a:gd name="connsiteX2" fmla="*/ 16163 w 237836"/>
              <a:gd name="connsiteY2" fmla="*/ 263236 h 348673"/>
              <a:gd name="connsiteX3" fmla="*/ 2309 w 237836"/>
              <a:gd name="connsiteY3" fmla="*/ 263236 h 348673"/>
              <a:gd name="connsiteX4" fmla="*/ 2309 w 237836"/>
              <a:gd name="connsiteY4" fmla="*/ 249381 h 348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836" h="348673">
                <a:moveTo>
                  <a:pt x="237836" y="0"/>
                </a:moveTo>
                <a:cubicBezTo>
                  <a:pt x="180109" y="130463"/>
                  <a:pt x="122382" y="260927"/>
                  <a:pt x="85436" y="304800"/>
                </a:cubicBezTo>
                <a:cubicBezTo>
                  <a:pt x="48491" y="348673"/>
                  <a:pt x="30017" y="270163"/>
                  <a:pt x="16163" y="263236"/>
                </a:cubicBezTo>
                <a:cubicBezTo>
                  <a:pt x="2309" y="256309"/>
                  <a:pt x="4618" y="265545"/>
                  <a:pt x="2309" y="263236"/>
                </a:cubicBezTo>
                <a:cubicBezTo>
                  <a:pt x="0" y="260927"/>
                  <a:pt x="1154" y="255154"/>
                  <a:pt x="2309" y="24938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7" name="Freeform 16"/>
          <p:cNvSpPr/>
          <p:nvPr/>
        </p:nvSpPr>
        <p:spPr>
          <a:xfrm>
            <a:off x="8848003" y="6030346"/>
            <a:ext cx="332509" cy="350982"/>
          </a:xfrm>
          <a:custGeom>
            <a:avLst/>
            <a:gdLst>
              <a:gd name="connsiteX0" fmla="*/ 0 w 332509"/>
              <a:gd name="connsiteY0" fmla="*/ 0 h 350982"/>
              <a:gd name="connsiteX1" fmla="*/ 221673 w 332509"/>
              <a:gd name="connsiteY1" fmla="*/ 304800 h 350982"/>
              <a:gd name="connsiteX2" fmla="*/ 332509 w 332509"/>
              <a:gd name="connsiteY2" fmla="*/ 277091 h 350982"/>
            </a:gdLst>
            <a:ahLst/>
            <a:cxnLst>
              <a:cxn ang="0">
                <a:pos x="connsiteX0" y="connsiteY0"/>
              </a:cxn>
              <a:cxn ang="0">
                <a:pos x="connsiteX1" y="connsiteY1"/>
              </a:cxn>
              <a:cxn ang="0">
                <a:pos x="connsiteX2" y="connsiteY2"/>
              </a:cxn>
            </a:cxnLst>
            <a:rect l="l" t="t" r="r" b="b"/>
            <a:pathLst>
              <a:path w="332509" h="350982">
                <a:moveTo>
                  <a:pt x="0" y="0"/>
                </a:moveTo>
                <a:cubicBezTo>
                  <a:pt x="83127" y="129309"/>
                  <a:pt x="166255" y="258618"/>
                  <a:pt x="221673" y="304800"/>
                </a:cubicBezTo>
                <a:cubicBezTo>
                  <a:pt x="277091" y="350982"/>
                  <a:pt x="304800" y="314036"/>
                  <a:pt x="332509" y="277091"/>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Freeform 17"/>
          <p:cNvSpPr/>
          <p:nvPr/>
        </p:nvSpPr>
        <p:spPr>
          <a:xfrm>
            <a:off x="8389703" y="5506539"/>
            <a:ext cx="214745" cy="154709"/>
          </a:xfrm>
          <a:custGeom>
            <a:avLst/>
            <a:gdLst>
              <a:gd name="connsiteX0" fmla="*/ 214745 w 214745"/>
              <a:gd name="connsiteY0" fmla="*/ 0 h 154709"/>
              <a:gd name="connsiteX1" fmla="*/ 62345 w 214745"/>
              <a:gd name="connsiteY1" fmla="*/ 152400 h 154709"/>
              <a:gd name="connsiteX2" fmla="*/ 6927 w 214745"/>
              <a:gd name="connsiteY2" fmla="*/ 13855 h 154709"/>
              <a:gd name="connsiteX3" fmla="*/ 20781 w 214745"/>
              <a:gd name="connsiteY3" fmla="*/ 152400 h 154709"/>
            </a:gdLst>
            <a:ahLst/>
            <a:cxnLst>
              <a:cxn ang="0">
                <a:pos x="connsiteX0" y="connsiteY0"/>
              </a:cxn>
              <a:cxn ang="0">
                <a:pos x="connsiteX1" y="connsiteY1"/>
              </a:cxn>
              <a:cxn ang="0">
                <a:pos x="connsiteX2" y="connsiteY2"/>
              </a:cxn>
              <a:cxn ang="0">
                <a:pos x="connsiteX3" y="connsiteY3"/>
              </a:cxn>
            </a:cxnLst>
            <a:rect l="l" t="t" r="r" b="b"/>
            <a:pathLst>
              <a:path w="214745" h="154709">
                <a:moveTo>
                  <a:pt x="214745" y="0"/>
                </a:moveTo>
                <a:cubicBezTo>
                  <a:pt x="155863" y="75045"/>
                  <a:pt x="96981" y="150091"/>
                  <a:pt x="62345" y="152400"/>
                </a:cubicBezTo>
                <a:cubicBezTo>
                  <a:pt x="27709" y="154709"/>
                  <a:pt x="13854" y="13855"/>
                  <a:pt x="6927" y="13855"/>
                </a:cubicBezTo>
                <a:cubicBezTo>
                  <a:pt x="0" y="13855"/>
                  <a:pt x="10390" y="83127"/>
                  <a:pt x="20781" y="15240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9" name="Freeform 18"/>
          <p:cNvSpPr/>
          <p:nvPr/>
        </p:nvSpPr>
        <p:spPr>
          <a:xfrm>
            <a:off x="8859122" y="5530056"/>
            <a:ext cx="249382" cy="203200"/>
          </a:xfrm>
          <a:custGeom>
            <a:avLst/>
            <a:gdLst>
              <a:gd name="connsiteX0" fmla="*/ 0 w 249382"/>
              <a:gd name="connsiteY0" fmla="*/ 0 h 203200"/>
              <a:gd name="connsiteX1" fmla="*/ 166254 w 249382"/>
              <a:gd name="connsiteY1" fmla="*/ 180109 h 203200"/>
              <a:gd name="connsiteX2" fmla="*/ 249382 w 249382"/>
              <a:gd name="connsiteY2" fmla="*/ 138546 h 203200"/>
            </a:gdLst>
            <a:ahLst/>
            <a:cxnLst>
              <a:cxn ang="0">
                <a:pos x="connsiteX0" y="connsiteY0"/>
              </a:cxn>
              <a:cxn ang="0">
                <a:pos x="connsiteX1" y="connsiteY1"/>
              </a:cxn>
              <a:cxn ang="0">
                <a:pos x="connsiteX2" y="connsiteY2"/>
              </a:cxn>
            </a:cxnLst>
            <a:rect l="l" t="t" r="r" b="b"/>
            <a:pathLst>
              <a:path w="249382" h="203200">
                <a:moveTo>
                  <a:pt x="0" y="0"/>
                </a:moveTo>
                <a:cubicBezTo>
                  <a:pt x="62345" y="78509"/>
                  <a:pt x="124690" y="157018"/>
                  <a:pt x="166254" y="180109"/>
                </a:cubicBezTo>
                <a:cubicBezTo>
                  <a:pt x="207818" y="203200"/>
                  <a:pt x="228600" y="170873"/>
                  <a:pt x="249382" y="138546"/>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0" name="Rounded Rectangle 19"/>
          <p:cNvSpPr/>
          <p:nvPr/>
        </p:nvSpPr>
        <p:spPr>
          <a:xfrm>
            <a:off x="7244846" y="5301208"/>
            <a:ext cx="1071570" cy="428628"/>
          </a:xfrm>
          <a:prstGeom prst="roundRect">
            <a:avLst/>
          </a:prstGeom>
          <a:solidFill>
            <a:schemeClr val="accent4">
              <a:lumMod val="75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err="1" smtClean="0">
                <a:solidFill>
                  <a:schemeClr val="bg1"/>
                </a:solidFill>
              </a:rPr>
              <a:t>Manajer</a:t>
            </a:r>
            <a:r>
              <a:rPr lang="en-US" sz="1200" b="1" dirty="0" smtClean="0">
                <a:solidFill>
                  <a:schemeClr val="bg1"/>
                </a:solidFill>
              </a:rPr>
              <a:t>  </a:t>
            </a:r>
          </a:p>
          <a:p>
            <a:pPr algn="ctr"/>
            <a:r>
              <a:rPr lang="en-US" sz="1200" b="1" dirty="0" err="1" smtClean="0">
                <a:solidFill>
                  <a:schemeClr val="bg1"/>
                </a:solidFill>
              </a:rPr>
              <a:t>Keuangan</a:t>
            </a:r>
            <a:endParaRPr lang="en-US" sz="1200" b="1" dirty="0">
              <a:solidFill>
                <a:schemeClr val="bg1"/>
              </a:solidFill>
            </a:endParaRPr>
          </a:p>
        </p:txBody>
      </p:sp>
    </p:spTree>
  </p:cSld>
  <p:clrMapOvr>
    <a:masterClrMapping/>
  </p:clrMapOvr>
  <p:transition spd="slow">
    <p:sndAc>
      <p:stSnd>
        <p:snd r:embed="rId3" name="click.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8"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8"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0"/>
                            </p:stCondLst>
                            <p:childTnLst>
                              <p:par>
                                <p:cTn id="30" presetID="2" presetClass="entr" presetSubtype="8"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4" fill="hold">
                            <p:stCondLst>
                              <p:cond delay="12000"/>
                            </p:stCondLst>
                            <p:childTnLst>
                              <p:par>
                                <p:cTn id="35" presetID="2" presetClass="entr" presetSubtype="8"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39" fill="hold">
                            <p:stCondLst>
                              <p:cond delay="14000"/>
                            </p:stCondLst>
                            <p:childTnLst>
                              <p:par>
                                <p:cTn id="40" presetID="2" presetClass="entr" presetSubtype="8"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3"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44" fill="hold">
                            <p:stCondLst>
                              <p:cond delay="16000"/>
                            </p:stCondLst>
                            <p:childTnLst>
                              <p:par>
                                <p:cTn id="45" presetID="2" presetClass="entr" presetSubtype="8"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8" dur="2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49" fill="hold">
                            <p:stCondLst>
                              <p:cond delay="18000"/>
                            </p:stCondLst>
                            <p:childTnLst>
                              <p:par>
                                <p:cTn id="50" presetID="2" presetClass="entr" presetSubtype="8" fill="hold" grpId="0" nodeType="after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 calcmode="lin" valueType="num">
                                      <p:cBhvr additive="base">
                                        <p:cTn id="52"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53" dur="2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par>
                          <p:cTn id="54" fill="hold">
                            <p:stCondLst>
                              <p:cond delay="20000"/>
                            </p:stCondLst>
                            <p:childTnLst>
                              <p:par>
                                <p:cTn id="55" presetID="2" presetClass="entr" presetSubtype="8" fill="hold" grpId="0" nodeType="after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 calcmode="lin" valueType="num">
                                      <p:cBhvr additive="base">
                                        <p:cTn id="57" dur="2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8" dur="20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par>
                          <p:cTn id="59" fill="hold">
                            <p:stCondLst>
                              <p:cond delay="22000"/>
                            </p:stCondLst>
                            <p:childTnLst>
                              <p:par>
                                <p:cTn id="60" presetID="2" presetClass="entr" presetSubtype="8" fill="hold" grpId="0" nodeType="after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 calcmode="lin" valueType="num">
                                      <p:cBhvr additive="base">
                                        <p:cTn id="62" dur="2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63" dur="2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par>
                          <p:cTn id="64" fill="hold">
                            <p:stCondLst>
                              <p:cond delay="24000"/>
                            </p:stCondLst>
                            <p:childTnLst>
                              <p:par>
                                <p:cTn id="65" presetID="2" presetClass="entr" presetSubtype="8" fill="hold" grpId="0" nodeType="after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20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8" dur="20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par>
                          <p:cTn id="69" fill="hold">
                            <p:stCondLst>
                              <p:cond delay="26000"/>
                            </p:stCondLst>
                            <p:childTnLst>
                              <p:par>
                                <p:cTn id="70" presetID="2" presetClass="entr" presetSubtype="8" fill="hold" grpId="0" nodeType="after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 calcmode="lin" valueType="num">
                                      <p:cBhvr additive="base">
                                        <p:cTn id="72" dur="2000" fill="hold"/>
                                        <p:tgtEl>
                                          <p:spTgt spid="3">
                                            <p:txEl>
                                              <p:pRg st="12" end="12"/>
                                            </p:txEl>
                                          </p:spTgt>
                                        </p:tgtEl>
                                        <p:attrNameLst>
                                          <p:attrName>ppt_x</p:attrName>
                                        </p:attrNameLst>
                                      </p:cBhvr>
                                      <p:tavLst>
                                        <p:tav tm="0">
                                          <p:val>
                                            <p:strVal val="0-#ppt_w/2"/>
                                          </p:val>
                                        </p:tav>
                                        <p:tav tm="100000">
                                          <p:val>
                                            <p:strVal val="#ppt_x"/>
                                          </p:val>
                                        </p:tav>
                                      </p:tavLst>
                                    </p:anim>
                                    <p:anim calcmode="lin" valueType="num">
                                      <p:cBhvr additive="base">
                                        <p:cTn id="73" dur="2000" fill="hold"/>
                                        <p:tgtEl>
                                          <p:spTgt spid="3">
                                            <p:txEl>
                                              <p:pRg st="12" end="12"/>
                                            </p:txEl>
                                          </p:spTgt>
                                        </p:tgtEl>
                                        <p:attrNameLst>
                                          <p:attrName>ppt_y</p:attrName>
                                        </p:attrNameLst>
                                      </p:cBhvr>
                                      <p:tavLst>
                                        <p:tav tm="0">
                                          <p:val>
                                            <p:strVal val="#ppt_y"/>
                                          </p:val>
                                        </p:tav>
                                        <p:tav tm="100000">
                                          <p:val>
                                            <p:strVal val="#ppt_y"/>
                                          </p:val>
                                        </p:tav>
                                      </p:tavLst>
                                    </p:anim>
                                  </p:childTnLst>
                                </p:cTn>
                              </p:par>
                            </p:childTnLst>
                          </p:cTn>
                        </p:par>
                        <p:par>
                          <p:cTn id="74" fill="hold">
                            <p:stCondLst>
                              <p:cond delay="28000"/>
                            </p:stCondLst>
                            <p:childTnLst>
                              <p:par>
                                <p:cTn id="75" presetID="2" presetClass="entr" presetSubtype="2" fill="hold" grpId="0" nodeType="afterEffect">
                                  <p:stCondLst>
                                    <p:cond delay="0"/>
                                  </p:stCondLst>
                                  <p:childTnLst>
                                    <p:set>
                                      <p:cBhvr>
                                        <p:cTn id="76" dur="1" fill="hold">
                                          <p:stCondLst>
                                            <p:cond delay="0"/>
                                          </p:stCondLst>
                                        </p:cTn>
                                        <p:tgtEl>
                                          <p:spTgt spid="5"/>
                                        </p:tgtEl>
                                        <p:attrNameLst>
                                          <p:attrName>style.visibility</p:attrName>
                                        </p:attrNameLst>
                                      </p:cBhvr>
                                      <p:to>
                                        <p:strVal val="visible"/>
                                      </p:to>
                                    </p:set>
                                    <p:anim calcmode="lin" valueType="num">
                                      <p:cBhvr additive="base">
                                        <p:cTn id="77" dur="2000" fill="hold"/>
                                        <p:tgtEl>
                                          <p:spTgt spid="5"/>
                                        </p:tgtEl>
                                        <p:attrNameLst>
                                          <p:attrName>ppt_x</p:attrName>
                                        </p:attrNameLst>
                                      </p:cBhvr>
                                      <p:tavLst>
                                        <p:tav tm="0">
                                          <p:val>
                                            <p:strVal val="1+#ppt_w/2"/>
                                          </p:val>
                                        </p:tav>
                                        <p:tav tm="100000">
                                          <p:val>
                                            <p:strVal val="#ppt_x"/>
                                          </p:val>
                                        </p:tav>
                                      </p:tavLst>
                                    </p:anim>
                                    <p:anim calcmode="lin" valueType="num">
                                      <p:cBhvr additive="base">
                                        <p:cTn id="78" dur="2000" fill="hold"/>
                                        <p:tgtEl>
                                          <p:spTgt spid="5"/>
                                        </p:tgtEl>
                                        <p:attrNameLst>
                                          <p:attrName>ppt_y</p:attrName>
                                        </p:attrNameLst>
                                      </p:cBhvr>
                                      <p:tavLst>
                                        <p:tav tm="0">
                                          <p:val>
                                            <p:strVal val="#ppt_y"/>
                                          </p:val>
                                        </p:tav>
                                        <p:tav tm="100000">
                                          <p:val>
                                            <p:strVal val="#ppt_y"/>
                                          </p:val>
                                        </p:tav>
                                      </p:tavLst>
                                    </p:anim>
                                  </p:childTnLst>
                                </p:cTn>
                              </p:par>
                            </p:childTnLst>
                          </p:cTn>
                        </p:par>
                        <p:par>
                          <p:cTn id="79" fill="hold">
                            <p:stCondLst>
                              <p:cond delay="30000"/>
                            </p:stCondLst>
                            <p:childTnLst>
                              <p:par>
                                <p:cTn id="80" presetID="2" presetClass="entr" presetSubtype="8" fill="hold" grpId="0" nodeType="afterEffect">
                                  <p:stCondLst>
                                    <p:cond delay="0"/>
                                  </p:stCondLst>
                                  <p:childTnLst>
                                    <p:set>
                                      <p:cBhvr>
                                        <p:cTn id="81" dur="1" fill="hold">
                                          <p:stCondLst>
                                            <p:cond delay="0"/>
                                          </p:stCondLst>
                                        </p:cTn>
                                        <p:tgtEl>
                                          <p:spTgt spid="11"/>
                                        </p:tgtEl>
                                        <p:attrNameLst>
                                          <p:attrName>style.visibility</p:attrName>
                                        </p:attrNameLst>
                                      </p:cBhvr>
                                      <p:to>
                                        <p:strVal val="visible"/>
                                      </p:to>
                                    </p:set>
                                    <p:anim calcmode="lin" valueType="num">
                                      <p:cBhvr additive="base">
                                        <p:cTn id="82" dur="2000" fill="hold"/>
                                        <p:tgtEl>
                                          <p:spTgt spid="11"/>
                                        </p:tgtEl>
                                        <p:attrNameLst>
                                          <p:attrName>ppt_x</p:attrName>
                                        </p:attrNameLst>
                                      </p:cBhvr>
                                      <p:tavLst>
                                        <p:tav tm="0">
                                          <p:val>
                                            <p:strVal val="0-#ppt_w/2"/>
                                          </p:val>
                                        </p:tav>
                                        <p:tav tm="100000">
                                          <p:val>
                                            <p:strVal val="#ppt_x"/>
                                          </p:val>
                                        </p:tav>
                                      </p:tavLst>
                                    </p:anim>
                                    <p:anim calcmode="lin" valueType="num">
                                      <p:cBhvr additive="base">
                                        <p:cTn id="83" dur="2000" fill="hold"/>
                                        <p:tgtEl>
                                          <p:spTgt spid="11"/>
                                        </p:tgtEl>
                                        <p:attrNameLst>
                                          <p:attrName>ppt_y</p:attrName>
                                        </p:attrNameLst>
                                      </p:cBhvr>
                                      <p:tavLst>
                                        <p:tav tm="0">
                                          <p:val>
                                            <p:strVal val="#ppt_y"/>
                                          </p:val>
                                        </p:tav>
                                        <p:tav tm="100000">
                                          <p:val>
                                            <p:strVal val="#ppt_y"/>
                                          </p:val>
                                        </p:tav>
                                      </p:tavLst>
                                    </p:anim>
                                  </p:childTnLst>
                                </p:cTn>
                              </p:par>
                            </p:childTnLst>
                          </p:cTn>
                        </p:par>
                        <p:par>
                          <p:cTn id="84" fill="hold">
                            <p:stCondLst>
                              <p:cond delay="32000"/>
                            </p:stCondLst>
                            <p:childTnLst>
                              <p:par>
                                <p:cTn id="85" presetID="2" presetClass="entr" presetSubtype="8" fill="hold" grpId="0" nodeType="afterEffect">
                                  <p:stCondLst>
                                    <p:cond delay="0"/>
                                  </p:stCondLst>
                                  <p:childTnLst>
                                    <p:set>
                                      <p:cBhvr>
                                        <p:cTn id="86" dur="1" fill="hold">
                                          <p:stCondLst>
                                            <p:cond delay="0"/>
                                          </p:stCondLst>
                                        </p:cTn>
                                        <p:tgtEl>
                                          <p:spTgt spid="6"/>
                                        </p:tgtEl>
                                        <p:attrNameLst>
                                          <p:attrName>style.visibility</p:attrName>
                                        </p:attrNameLst>
                                      </p:cBhvr>
                                      <p:to>
                                        <p:strVal val="visible"/>
                                      </p:to>
                                    </p:set>
                                    <p:anim calcmode="lin" valueType="num">
                                      <p:cBhvr additive="base">
                                        <p:cTn id="87" dur="2000" fill="hold"/>
                                        <p:tgtEl>
                                          <p:spTgt spid="6"/>
                                        </p:tgtEl>
                                        <p:attrNameLst>
                                          <p:attrName>ppt_x</p:attrName>
                                        </p:attrNameLst>
                                      </p:cBhvr>
                                      <p:tavLst>
                                        <p:tav tm="0">
                                          <p:val>
                                            <p:strVal val="0-#ppt_w/2"/>
                                          </p:val>
                                        </p:tav>
                                        <p:tav tm="100000">
                                          <p:val>
                                            <p:strVal val="#ppt_x"/>
                                          </p:val>
                                        </p:tav>
                                      </p:tavLst>
                                    </p:anim>
                                    <p:anim calcmode="lin" valueType="num">
                                      <p:cBhvr additive="base">
                                        <p:cTn id="88" dur="2000" fill="hold"/>
                                        <p:tgtEl>
                                          <p:spTgt spid="6"/>
                                        </p:tgtEl>
                                        <p:attrNameLst>
                                          <p:attrName>ppt_y</p:attrName>
                                        </p:attrNameLst>
                                      </p:cBhvr>
                                      <p:tavLst>
                                        <p:tav tm="0">
                                          <p:val>
                                            <p:strVal val="#ppt_y"/>
                                          </p:val>
                                        </p:tav>
                                        <p:tav tm="100000">
                                          <p:val>
                                            <p:strVal val="#ppt_y"/>
                                          </p:val>
                                        </p:tav>
                                      </p:tavLst>
                                    </p:anim>
                                  </p:childTnLst>
                                </p:cTn>
                              </p:par>
                            </p:childTnLst>
                          </p:cTn>
                        </p:par>
                        <p:par>
                          <p:cTn id="89" fill="hold">
                            <p:stCondLst>
                              <p:cond delay="34000"/>
                            </p:stCondLst>
                            <p:childTnLst>
                              <p:par>
                                <p:cTn id="90" presetID="2" presetClass="entr" presetSubtype="8" fill="hold" grpId="0" nodeType="afterEffect">
                                  <p:stCondLst>
                                    <p:cond delay="0"/>
                                  </p:stCondLst>
                                  <p:childTnLst>
                                    <p:set>
                                      <p:cBhvr>
                                        <p:cTn id="91" dur="1" fill="hold">
                                          <p:stCondLst>
                                            <p:cond delay="0"/>
                                          </p:stCondLst>
                                        </p:cTn>
                                        <p:tgtEl>
                                          <p:spTgt spid="12"/>
                                        </p:tgtEl>
                                        <p:attrNameLst>
                                          <p:attrName>style.visibility</p:attrName>
                                        </p:attrNameLst>
                                      </p:cBhvr>
                                      <p:to>
                                        <p:strVal val="visible"/>
                                      </p:to>
                                    </p:set>
                                    <p:anim calcmode="lin" valueType="num">
                                      <p:cBhvr additive="base">
                                        <p:cTn id="92" dur="2000" fill="hold"/>
                                        <p:tgtEl>
                                          <p:spTgt spid="12"/>
                                        </p:tgtEl>
                                        <p:attrNameLst>
                                          <p:attrName>ppt_x</p:attrName>
                                        </p:attrNameLst>
                                      </p:cBhvr>
                                      <p:tavLst>
                                        <p:tav tm="0">
                                          <p:val>
                                            <p:strVal val="0-#ppt_w/2"/>
                                          </p:val>
                                        </p:tav>
                                        <p:tav tm="100000">
                                          <p:val>
                                            <p:strVal val="#ppt_x"/>
                                          </p:val>
                                        </p:tav>
                                      </p:tavLst>
                                    </p:anim>
                                    <p:anim calcmode="lin" valueType="num">
                                      <p:cBhvr additive="base">
                                        <p:cTn id="93" dur="2000" fill="hold"/>
                                        <p:tgtEl>
                                          <p:spTgt spid="12"/>
                                        </p:tgtEl>
                                        <p:attrNameLst>
                                          <p:attrName>ppt_y</p:attrName>
                                        </p:attrNameLst>
                                      </p:cBhvr>
                                      <p:tavLst>
                                        <p:tav tm="0">
                                          <p:val>
                                            <p:strVal val="#ppt_y"/>
                                          </p:val>
                                        </p:tav>
                                        <p:tav tm="100000">
                                          <p:val>
                                            <p:strVal val="#ppt_y"/>
                                          </p:val>
                                        </p:tav>
                                      </p:tavLst>
                                    </p:anim>
                                  </p:childTnLst>
                                </p:cTn>
                              </p:par>
                            </p:childTnLst>
                          </p:cTn>
                        </p:par>
                        <p:par>
                          <p:cTn id="94" fill="hold">
                            <p:stCondLst>
                              <p:cond delay="36000"/>
                            </p:stCondLst>
                            <p:childTnLst>
                              <p:par>
                                <p:cTn id="95" presetID="2" presetClass="entr" presetSubtype="8" fill="hold" grpId="0" nodeType="afterEffect">
                                  <p:stCondLst>
                                    <p:cond delay="0"/>
                                  </p:stCondLst>
                                  <p:childTnLst>
                                    <p:set>
                                      <p:cBhvr>
                                        <p:cTn id="96" dur="1" fill="hold">
                                          <p:stCondLst>
                                            <p:cond delay="0"/>
                                          </p:stCondLst>
                                        </p:cTn>
                                        <p:tgtEl>
                                          <p:spTgt spid="7"/>
                                        </p:tgtEl>
                                        <p:attrNameLst>
                                          <p:attrName>style.visibility</p:attrName>
                                        </p:attrNameLst>
                                      </p:cBhvr>
                                      <p:to>
                                        <p:strVal val="visible"/>
                                      </p:to>
                                    </p:set>
                                    <p:anim calcmode="lin" valueType="num">
                                      <p:cBhvr additive="base">
                                        <p:cTn id="97" dur="2000" fill="hold"/>
                                        <p:tgtEl>
                                          <p:spTgt spid="7"/>
                                        </p:tgtEl>
                                        <p:attrNameLst>
                                          <p:attrName>ppt_x</p:attrName>
                                        </p:attrNameLst>
                                      </p:cBhvr>
                                      <p:tavLst>
                                        <p:tav tm="0">
                                          <p:val>
                                            <p:strVal val="0-#ppt_w/2"/>
                                          </p:val>
                                        </p:tav>
                                        <p:tav tm="100000">
                                          <p:val>
                                            <p:strVal val="#ppt_x"/>
                                          </p:val>
                                        </p:tav>
                                      </p:tavLst>
                                    </p:anim>
                                    <p:anim calcmode="lin" valueType="num">
                                      <p:cBhvr additive="base">
                                        <p:cTn id="98" dur="2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P spid="6" grpId="0" animBg="1"/>
      <p:bldP spid="7"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76672"/>
          </a:xfrm>
          <a:solidFill>
            <a:schemeClr val="accent3">
              <a:lumMod val="60000"/>
              <a:lumOff val="40000"/>
            </a:schemeClr>
          </a:solidFill>
        </p:spPr>
        <p:style>
          <a:lnRef idx="1">
            <a:schemeClr val="accent3"/>
          </a:lnRef>
          <a:fillRef idx="2">
            <a:schemeClr val="accent3"/>
          </a:fillRef>
          <a:effectRef idx="1">
            <a:schemeClr val="accent3"/>
          </a:effectRef>
          <a:fontRef idx="minor">
            <a:schemeClr val="dk1"/>
          </a:fontRef>
        </p:style>
        <p:txBody>
          <a:bodyPr>
            <a:noAutofit/>
          </a:bodyPr>
          <a:lstStyle/>
          <a:p>
            <a:r>
              <a:rPr lang="en-US" sz="2400" b="1" dirty="0" err="1" smtClean="0">
                <a:latin typeface="Arial" pitchFamily="34" charset="0"/>
                <a:cs typeface="Arial" pitchFamily="34" charset="0"/>
              </a:rPr>
              <a:t>Penggunaan</a:t>
            </a:r>
            <a:r>
              <a:rPr lang="en-US" sz="2400" b="1" dirty="0" smtClean="0">
                <a:latin typeface="Arial" pitchFamily="34" charset="0"/>
                <a:cs typeface="Arial" pitchFamily="34" charset="0"/>
              </a:rPr>
              <a:t> Dana</a:t>
            </a:r>
            <a:endParaRPr lang="en-US" sz="2400" b="1" dirty="0">
              <a:latin typeface="Arial" pitchFamily="34" charset="0"/>
              <a:cs typeface="Arial" pitchFamily="34" charset="0"/>
            </a:endParaRPr>
          </a:p>
        </p:txBody>
      </p:sp>
      <p:sp>
        <p:nvSpPr>
          <p:cNvPr id="3" name="Content Placeholder 2"/>
          <p:cNvSpPr>
            <a:spLocks noGrp="1"/>
          </p:cNvSpPr>
          <p:nvPr>
            <p:ph sz="quarter" idx="1"/>
          </p:nvPr>
        </p:nvSpPr>
        <p:spPr>
          <a:xfrm>
            <a:off x="0" y="548680"/>
            <a:ext cx="9144000" cy="6286520"/>
          </a:xfrm>
          <a:solidFill>
            <a:srgbClr val="663300"/>
          </a:solidFill>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buNone/>
            </a:pPr>
            <a:r>
              <a:rPr lang="en-US" sz="2000" b="1" dirty="0" err="1" smtClean="0">
                <a:solidFill>
                  <a:schemeClr val="bg1"/>
                </a:solidFill>
                <a:latin typeface="Arial" pitchFamily="34" charset="0"/>
                <a:cs typeface="Arial" pitchFamily="34" charset="0"/>
              </a:rPr>
              <a:t>Gambaran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umum</a:t>
            </a:r>
            <a:r>
              <a:rPr lang="en-US" sz="2000" b="1" dirty="0" smtClean="0">
                <a:solidFill>
                  <a:schemeClr val="bg1"/>
                </a:solidFill>
                <a:latin typeface="Arial" pitchFamily="34" charset="0"/>
                <a:cs typeface="Arial" pitchFamily="34" charset="0"/>
              </a:rPr>
              <a:t> : </a:t>
            </a:r>
            <a:r>
              <a:rPr lang="en-US" sz="2000" b="1" dirty="0" err="1" smtClean="0">
                <a:solidFill>
                  <a:schemeClr val="bg1"/>
                </a:solidFill>
                <a:latin typeface="Arial" pitchFamily="34" charset="0"/>
                <a:cs typeface="Arial" pitchFamily="34" charset="0"/>
              </a:rPr>
              <a:t>Methode</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penggunaan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dana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ini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bagi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menjadi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dua</a:t>
            </a:r>
            <a:r>
              <a:rPr lang="en-US" sz="2000" b="1" dirty="0" smtClean="0">
                <a:solidFill>
                  <a:schemeClr val="bg1"/>
                </a:solidFill>
                <a:latin typeface="Arial" pitchFamily="34" charset="0"/>
                <a:cs typeface="Arial" pitchFamily="34" charset="0"/>
              </a:rPr>
              <a:t> , </a:t>
            </a:r>
            <a:r>
              <a:rPr lang="en-US" sz="2000" b="1" dirty="0" err="1" smtClean="0">
                <a:solidFill>
                  <a:schemeClr val="bg1"/>
                </a:solidFill>
                <a:latin typeface="Arial" pitchFamily="34" charset="0"/>
                <a:cs typeface="Arial" pitchFamily="34" charset="0"/>
              </a:rPr>
              <a:t>yaitu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penggunaan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jangka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pendek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penggunaan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jangka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panjang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penggunaan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jangka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pendek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dapat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ditujukan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sebagai</a:t>
            </a:r>
            <a:r>
              <a:rPr lang="en-US" sz="2000" b="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aktiva</a:t>
            </a: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lancar</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Aktiva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dapat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diartikan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sebagai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elemen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kekayaan</a:t>
            </a:r>
            <a:r>
              <a:rPr lang="en-US" sz="2000" b="1" dirty="0" smtClean="0">
                <a:solidFill>
                  <a:schemeClr val="bg1"/>
                </a:solidFill>
                <a:latin typeface="Arial" pitchFamily="34" charset="0"/>
                <a:cs typeface="Arial" pitchFamily="34" charset="0"/>
              </a:rPr>
              <a:t>. </a:t>
            </a:r>
          </a:p>
          <a:p>
            <a:pPr>
              <a:buNone/>
            </a:pPr>
            <a:r>
              <a:rPr lang="en-US" sz="2000" b="1" dirty="0" err="1" smtClean="0">
                <a:solidFill>
                  <a:schemeClr val="bg1"/>
                </a:solidFill>
                <a:latin typeface="Arial" pitchFamily="34" charset="0"/>
                <a:cs typeface="Arial" pitchFamily="34" charset="0"/>
              </a:rPr>
              <a:t>Investasi</a:t>
            </a:r>
            <a:r>
              <a:rPr lang="en-US" sz="2000" b="1" dirty="0" smtClean="0">
                <a:solidFill>
                  <a:schemeClr val="bg1"/>
                </a:solidFill>
                <a:latin typeface="Arial" pitchFamily="34" charset="0"/>
                <a:cs typeface="Arial" pitchFamily="34" charset="0"/>
              </a:rPr>
              <a:t> yang paling </a:t>
            </a:r>
            <a:r>
              <a:rPr lang="en-US" sz="2000" b="1" dirty="0" err="1" smtClean="0">
                <a:solidFill>
                  <a:schemeClr val="bg1"/>
                </a:solidFill>
                <a:latin typeface="Arial" pitchFamily="34" charset="0"/>
                <a:cs typeface="Arial" pitchFamily="34" charset="0"/>
              </a:rPr>
              <a:t>besar</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dalam</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perusahaan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pada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umumnya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berbentuk</a:t>
            </a:r>
            <a:r>
              <a:rPr lang="en-US" sz="2000" b="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Aktiva</a:t>
            </a:r>
            <a:r>
              <a:rPr lang="en-US" sz="2000" b="1" i="1" dirty="0" smtClean="0">
                <a:solidFill>
                  <a:schemeClr val="bg1"/>
                </a:solidFill>
                <a:latin typeface="Arial" pitchFamily="34" charset="0"/>
                <a:cs typeface="Arial" pitchFamily="34" charset="0"/>
              </a:rPr>
              <a:t> </a:t>
            </a:r>
            <a:r>
              <a:rPr lang="en-US" sz="2000" b="1" i="1" dirty="0" err="1" smtClean="0">
                <a:solidFill>
                  <a:schemeClr val="bg1"/>
                </a:solidFill>
                <a:latin typeface="Arial" pitchFamily="34" charset="0"/>
                <a:cs typeface="Arial" pitchFamily="34" charset="0"/>
              </a:rPr>
              <a:t>Tetap.</a:t>
            </a:r>
            <a:r>
              <a:rPr lang="en-US" sz="2000" b="1" dirty="0" err="1" smtClean="0">
                <a:solidFill>
                  <a:schemeClr val="bg1"/>
                </a:solidFill>
                <a:latin typeface="Arial" pitchFamily="34" charset="0"/>
                <a:cs typeface="Arial" pitchFamily="34" charset="0"/>
              </a:rPr>
              <a:t>yang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merupakan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investasi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jangka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panjang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Ini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berarti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bahwa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penggunaan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jangka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panjang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tersebut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meliputi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elemen</a:t>
            </a:r>
            <a:r>
              <a:rPr lang="en-US" sz="2000" b="1" dirty="0" smtClean="0">
                <a:solidFill>
                  <a:schemeClr val="bg1"/>
                </a:solidFill>
                <a:latin typeface="Arial" pitchFamily="34" charset="0"/>
                <a:cs typeface="Arial" pitchFamily="34" charset="0"/>
              </a:rPr>
              <a:t> – </a:t>
            </a:r>
            <a:r>
              <a:rPr lang="en-US" sz="2000" b="1" dirty="0" err="1" smtClean="0">
                <a:solidFill>
                  <a:schemeClr val="bg1"/>
                </a:solidFill>
                <a:latin typeface="Arial" pitchFamily="34" charset="0"/>
                <a:cs typeface="Arial" pitchFamily="34" charset="0"/>
              </a:rPr>
              <a:t>elemen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yg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tidak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dapat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ditukarkan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dalam</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bentuk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kasa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selama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periode</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satu</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tahun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seperti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pabrilk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tanah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peralatan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Pada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gambar</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bawah</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ini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dapat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dilihat</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adanya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rencana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keuangan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yg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menitik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beratkan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pada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penggunaan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dana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dalam</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bentuk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aktiva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lancar</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aktiva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tetap</a:t>
            </a:r>
            <a:r>
              <a:rPr lang="en-US" sz="2000" b="1" dirty="0" smtClean="0">
                <a:solidFill>
                  <a:schemeClr val="bg1"/>
                </a:solidFill>
                <a:latin typeface="Arial" pitchFamily="34" charset="0"/>
                <a:cs typeface="Arial" pitchFamily="34" charset="0"/>
              </a:rPr>
              <a:t>.   </a:t>
            </a:r>
            <a:endParaRPr lang="en-US" sz="2000" b="1" dirty="0">
              <a:solidFill>
                <a:schemeClr val="bg1"/>
              </a:solidFill>
              <a:latin typeface="Arial" pitchFamily="34" charset="0"/>
              <a:cs typeface="Arial" pitchFamily="34" charset="0"/>
            </a:endParaRPr>
          </a:p>
        </p:txBody>
      </p:sp>
      <p:sp>
        <p:nvSpPr>
          <p:cNvPr id="4" name="Rounded Rectangle 3"/>
          <p:cNvSpPr/>
          <p:nvPr/>
        </p:nvSpPr>
        <p:spPr>
          <a:xfrm>
            <a:off x="571472" y="4755398"/>
            <a:ext cx="1571636" cy="1985970"/>
          </a:xfrm>
          <a:prstGeom prst="roundRect">
            <a:avLst/>
          </a:prstGeom>
          <a:solidFill>
            <a:srgbClr val="FFC000"/>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US" sz="2000" b="1" dirty="0" err="1" smtClean="0">
                <a:solidFill>
                  <a:schemeClr val="tx1"/>
                </a:solidFill>
                <a:latin typeface="Arial" pitchFamily="34" charset="0"/>
                <a:cs typeface="Arial" pitchFamily="34" charset="0"/>
              </a:rPr>
              <a:t>Rencana</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keuangan</a:t>
            </a:r>
            <a:r>
              <a:rPr lang="en-US" sz="2000" b="1" dirty="0" smtClean="0">
                <a:solidFill>
                  <a:srgbClr val="FFFF66"/>
                </a:solidFill>
                <a:latin typeface="Arial" pitchFamily="34" charset="0"/>
                <a:cs typeface="Arial" pitchFamily="34" charset="0"/>
              </a:rPr>
              <a:t> </a:t>
            </a:r>
            <a:endParaRPr lang="en-US" sz="2000" b="1" dirty="0">
              <a:solidFill>
                <a:srgbClr val="FFFF66"/>
              </a:solidFill>
              <a:latin typeface="Arial" pitchFamily="34" charset="0"/>
              <a:cs typeface="Arial" pitchFamily="34" charset="0"/>
            </a:endParaRPr>
          </a:p>
        </p:txBody>
      </p:sp>
      <p:sp>
        <p:nvSpPr>
          <p:cNvPr id="5" name="Rounded Rectangle 4"/>
          <p:cNvSpPr/>
          <p:nvPr/>
        </p:nvSpPr>
        <p:spPr>
          <a:xfrm>
            <a:off x="2786050" y="4755398"/>
            <a:ext cx="1571636" cy="1985970"/>
          </a:xfrm>
          <a:prstGeom prst="roundRect">
            <a:avLst/>
          </a:prstGeom>
          <a:solidFill>
            <a:srgbClr val="FFC000"/>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US" sz="2000" b="1" dirty="0" err="1" smtClean="0">
                <a:solidFill>
                  <a:schemeClr val="tx1"/>
                </a:solidFill>
                <a:latin typeface="Arial" pitchFamily="34" charset="0"/>
                <a:cs typeface="Arial" pitchFamily="34" charset="0"/>
              </a:rPr>
              <a:t>Penggunaan</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dana</a:t>
            </a:r>
            <a:r>
              <a:rPr lang="en-US" b="1" dirty="0" smtClean="0">
                <a:solidFill>
                  <a:schemeClr val="tx1"/>
                </a:solidFill>
              </a:rPr>
              <a:t> </a:t>
            </a:r>
            <a:endParaRPr lang="en-US" b="1" dirty="0">
              <a:solidFill>
                <a:schemeClr val="tx1"/>
              </a:solidFill>
            </a:endParaRPr>
          </a:p>
        </p:txBody>
      </p:sp>
      <p:sp>
        <p:nvSpPr>
          <p:cNvPr id="6" name="Rounded Rectangle 5"/>
          <p:cNvSpPr/>
          <p:nvPr/>
        </p:nvSpPr>
        <p:spPr>
          <a:xfrm>
            <a:off x="5286380" y="5746576"/>
            <a:ext cx="3857620" cy="1066800"/>
          </a:xfrm>
          <a:prstGeom prst="roundRect">
            <a:avLst/>
          </a:prstGeom>
          <a:solidFill>
            <a:srgbClr val="FFC000"/>
          </a:solidFill>
        </p:spPr>
        <p:style>
          <a:lnRef idx="2">
            <a:schemeClr val="accent3"/>
          </a:lnRef>
          <a:fillRef idx="1">
            <a:schemeClr val="lt1"/>
          </a:fillRef>
          <a:effectRef idx="0">
            <a:schemeClr val="accent3"/>
          </a:effectRef>
          <a:fontRef idx="minor">
            <a:schemeClr val="dk1"/>
          </a:fontRef>
        </p:style>
        <p:txBody>
          <a:bodyPr rtlCol="0" anchor="ctr"/>
          <a:lstStyle/>
          <a:p>
            <a:r>
              <a:rPr lang="en-US" dirty="0" err="1" smtClean="0">
                <a:solidFill>
                  <a:schemeClr val="tx1"/>
                </a:solidFill>
                <a:latin typeface="Arial" pitchFamily="34" charset="0"/>
                <a:cs typeface="Arial" pitchFamily="34" charset="0"/>
              </a:rPr>
              <a:t>Jangka</a:t>
            </a:r>
            <a:r>
              <a:rPr lang="en-US" dirty="0" smtClean="0">
                <a:solidFill>
                  <a:schemeClr val="tx1"/>
                </a:solidFill>
                <a:latin typeface="Arial" pitchFamily="34" charset="0"/>
                <a:cs typeface="Arial" pitchFamily="34" charset="0"/>
              </a:rPr>
              <a:t> </a:t>
            </a:r>
            <a:r>
              <a:rPr lang="en-US" dirty="0" err="1" smtClean="0">
                <a:solidFill>
                  <a:schemeClr val="tx1"/>
                </a:solidFill>
                <a:latin typeface="Arial" pitchFamily="34" charset="0"/>
                <a:cs typeface="Arial" pitchFamily="34" charset="0"/>
              </a:rPr>
              <a:t>panjang</a:t>
            </a:r>
            <a:r>
              <a:rPr lang="en-US" dirty="0" smtClean="0">
                <a:solidFill>
                  <a:schemeClr val="tx1"/>
                </a:solidFill>
                <a:latin typeface="Arial" pitchFamily="34" charset="0"/>
                <a:cs typeface="Arial" pitchFamily="34" charset="0"/>
              </a:rPr>
              <a:t> : (</a:t>
            </a:r>
            <a:r>
              <a:rPr lang="en-US" dirty="0" err="1" smtClean="0">
                <a:solidFill>
                  <a:schemeClr val="tx1"/>
                </a:solidFill>
                <a:latin typeface="Arial" pitchFamily="34" charset="0"/>
                <a:cs typeface="Arial" pitchFamily="34" charset="0"/>
              </a:rPr>
              <a:t>aktiva</a:t>
            </a:r>
            <a:r>
              <a:rPr lang="en-US" dirty="0" smtClean="0">
                <a:solidFill>
                  <a:schemeClr val="tx1"/>
                </a:solidFill>
                <a:latin typeface="Arial" pitchFamily="34" charset="0"/>
                <a:cs typeface="Arial" pitchFamily="34" charset="0"/>
              </a:rPr>
              <a:t> </a:t>
            </a:r>
            <a:r>
              <a:rPr lang="en-US" dirty="0" err="1" smtClean="0">
                <a:solidFill>
                  <a:schemeClr val="tx1"/>
                </a:solidFill>
                <a:latin typeface="Arial" pitchFamily="34" charset="0"/>
                <a:cs typeface="Arial" pitchFamily="34" charset="0"/>
              </a:rPr>
              <a:t>Tetap</a:t>
            </a:r>
            <a:r>
              <a:rPr lang="en-US" dirty="0" smtClean="0">
                <a:solidFill>
                  <a:schemeClr val="tx1"/>
                </a:solidFill>
                <a:latin typeface="Arial" pitchFamily="34" charset="0"/>
                <a:cs typeface="Arial" pitchFamily="34" charset="0"/>
              </a:rPr>
              <a:t>) </a:t>
            </a:r>
          </a:p>
          <a:p>
            <a:pPr algn="ctr"/>
            <a:r>
              <a:rPr lang="en-US" dirty="0" smtClean="0">
                <a:solidFill>
                  <a:schemeClr val="tx1"/>
                </a:solidFill>
                <a:latin typeface="Arial" pitchFamily="34" charset="0"/>
                <a:cs typeface="Arial" pitchFamily="34" charset="0"/>
              </a:rPr>
              <a:t>1. Tanah. 2. </a:t>
            </a:r>
            <a:r>
              <a:rPr lang="en-US" dirty="0" err="1" smtClean="0">
                <a:solidFill>
                  <a:schemeClr val="tx1"/>
                </a:solidFill>
                <a:latin typeface="Arial" pitchFamily="34" charset="0"/>
                <a:cs typeface="Arial" pitchFamily="34" charset="0"/>
              </a:rPr>
              <a:t>Pabrik</a:t>
            </a:r>
            <a:r>
              <a:rPr lang="en-US" dirty="0" smtClean="0">
                <a:solidFill>
                  <a:schemeClr val="tx1"/>
                </a:solidFill>
                <a:latin typeface="Arial" pitchFamily="34" charset="0"/>
                <a:cs typeface="Arial" pitchFamily="34" charset="0"/>
              </a:rPr>
              <a:t>. 3. </a:t>
            </a:r>
            <a:r>
              <a:rPr lang="en-US" dirty="0" err="1" smtClean="0">
                <a:solidFill>
                  <a:schemeClr val="tx1"/>
                </a:solidFill>
                <a:latin typeface="Arial" pitchFamily="34" charset="0"/>
                <a:cs typeface="Arial" pitchFamily="34" charset="0"/>
              </a:rPr>
              <a:t>Peralatan</a:t>
            </a:r>
            <a:r>
              <a:rPr lang="en-US" dirty="0" smtClean="0">
                <a:solidFill>
                  <a:schemeClr val="tx1"/>
                </a:solidFill>
                <a:latin typeface="Arial" pitchFamily="34" charset="0"/>
                <a:cs typeface="Arial" pitchFamily="34" charset="0"/>
              </a:rPr>
              <a:t>.  </a:t>
            </a:r>
            <a:endParaRPr lang="en-US" dirty="0">
              <a:solidFill>
                <a:schemeClr val="tx1"/>
              </a:solidFill>
              <a:latin typeface="Arial" pitchFamily="34" charset="0"/>
              <a:cs typeface="Arial" pitchFamily="34" charset="0"/>
            </a:endParaRPr>
          </a:p>
        </p:txBody>
      </p:sp>
      <p:sp>
        <p:nvSpPr>
          <p:cNvPr id="7" name="Rounded Rectangle 6"/>
          <p:cNvSpPr/>
          <p:nvPr/>
        </p:nvSpPr>
        <p:spPr>
          <a:xfrm>
            <a:off x="5214942" y="4589678"/>
            <a:ext cx="3929058" cy="1071570"/>
          </a:xfrm>
          <a:prstGeom prst="roundRect">
            <a:avLst/>
          </a:prstGeom>
          <a:solidFill>
            <a:srgbClr val="FFC000"/>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US" dirty="0" err="1" smtClean="0">
                <a:solidFill>
                  <a:schemeClr val="tx1"/>
                </a:solidFill>
                <a:latin typeface="Arial" pitchFamily="34" charset="0"/>
                <a:cs typeface="Arial" pitchFamily="34" charset="0"/>
              </a:rPr>
              <a:t>Jangka</a:t>
            </a:r>
            <a:r>
              <a:rPr lang="en-US" dirty="0" smtClean="0">
                <a:solidFill>
                  <a:schemeClr val="tx1"/>
                </a:solidFill>
                <a:latin typeface="Arial" pitchFamily="34" charset="0"/>
                <a:cs typeface="Arial" pitchFamily="34" charset="0"/>
              </a:rPr>
              <a:t> </a:t>
            </a:r>
            <a:r>
              <a:rPr lang="en-US" dirty="0" err="1" smtClean="0">
                <a:solidFill>
                  <a:schemeClr val="tx1"/>
                </a:solidFill>
                <a:latin typeface="Arial" pitchFamily="34" charset="0"/>
                <a:cs typeface="Arial" pitchFamily="34" charset="0"/>
              </a:rPr>
              <a:t>pendek</a:t>
            </a:r>
            <a:r>
              <a:rPr lang="en-US" dirty="0" smtClean="0">
                <a:solidFill>
                  <a:schemeClr val="tx1"/>
                </a:solidFill>
                <a:latin typeface="Arial" pitchFamily="34" charset="0"/>
                <a:cs typeface="Arial" pitchFamily="34" charset="0"/>
              </a:rPr>
              <a:t> </a:t>
            </a:r>
            <a:r>
              <a:rPr lang="en-US" dirty="0" smtClean="0">
                <a:solidFill>
                  <a:schemeClr val="tx1"/>
                </a:solidFill>
                <a:latin typeface="Arial" pitchFamily="34" charset="0"/>
                <a:cs typeface="Arial" pitchFamily="34" charset="0"/>
                <a:sym typeface="Wingdings" pitchFamily="2" charset="2"/>
              </a:rPr>
              <a:t>(</a:t>
            </a:r>
            <a:r>
              <a:rPr lang="en-US" dirty="0" err="1" smtClean="0">
                <a:solidFill>
                  <a:schemeClr val="tx1"/>
                </a:solidFill>
                <a:latin typeface="Arial" pitchFamily="34" charset="0"/>
                <a:cs typeface="Arial" pitchFamily="34" charset="0"/>
                <a:sym typeface="Wingdings" pitchFamily="2" charset="2"/>
              </a:rPr>
              <a:t>aktiva</a:t>
            </a:r>
            <a:r>
              <a:rPr lang="en-US" dirty="0" smtClean="0">
                <a:solidFill>
                  <a:schemeClr val="tx1"/>
                </a:solidFill>
                <a:latin typeface="Arial" pitchFamily="34" charset="0"/>
                <a:cs typeface="Arial" pitchFamily="34" charset="0"/>
                <a:sym typeface="Wingdings" pitchFamily="2" charset="2"/>
              </a:rPr>
              <a:t> </a:t>
            </a:r>
            <a:r>
              <a:rPr lang="en-US" dirty="0" err="1" smtClean="0">
                <a:solidFill>
                  <a:schemeClr val="tx1"/>
                </a:solidFill>
                <a:latin typeface="Arial" pitchFamily="34" charset="0"/>
                <a:cs typeface="Arial" pitchFamily="34" charset="0"/>
                <a:sym typeface="Wingdings" pitchFamily="2" charset="2"/>
              </a:rPr>
              <a:t>lancar</a:t>
            </a:r>
            <a:r>
              <a:rPr lang="en-US" dirty="0" smtClean="0">
                <a:solidFill>
                  <a:schemeClr val="tx1"/>
                </a:solidFill>
                <a:latin typeface="Arial" pitchFamily="34" charset="0"/>
                <a:cs typeface="Arial" pitchFamily="34" charset="0"/>
                <a:sym typeface="Wingdings" pitchFamily="2" charset="2"/>
              </a:rPr>
              <a:t>)</a:t>
            </a:r>
          </a:p>
          <a:p>
            <a:pPr algn="ctr"/>
            <a:r>
              <a:rPr lang="en-US" dirty="0" smtClean="0">
                <a:solidFill>
                  <a:schemeClr val="tx1"/>
                </a:solidFill>
                <a:latin typeface="Arial" pitchFamily="34" charset="0"/>
                <a:cs typeface="Arial" pitchFamily="34" charset="0"/>
              </a:rPr>
              <a:t> 1. </a:t>
            </a:r>
            <a:r>
              <a:rPr lang="en-US" dirty="0" err="1" smtClean="0">
                <a:solidFill>
                  <a:schemeClr val="tx1"/>
                </a:solidFill>
                <a:latin typeface="Arial" pitchFamily="34" charset="0"/>
                <a:cs typeface="Arial" pitchFamily="34" charset="0"/>
              </a:rPr>
              <a:t>Kas</a:t>
            </a:r>
            <a:r>
              <a:rPr lang="en-US" dirty="0" smtClean="0">
                <a:solidFill>
                  <a:schemeClr val="tx1"/>
                </a:solidFill>
                <a:latin typeface="Arial" pitchFamily="34" charset="0"/>
                <a:cs typeface="Arial" pitchFamily="34" charset="0"/>
              </a:rPr>
              <a:t>. 2 .</a:t>
            </a:r>
            <a:r>
              <a:rPr lang="en-US" dirty="0" err="1" smtClean="0">
                <a:solidFill>
                  <a:schemeClr val="tx1"/>
                </a:solidFill>
                <a:latin typeface="Arial" pitchFamily="34" charset="0"/>
                <a:cs typeface="Arial" pitchFamily="34" charset="0"/>
              </a:rPr>
              <a:t>Surat</a:t>
            </a:r>
            <a:r>
              <a:rPr lang="en-US" dirty="0" smtClean="0">
                <a:solidFill>
                  <a:schemeClr val="tx1"/>
                </a:solidFill>
                <a:latin typeface="Arial" pitchFamily="34" charset="0"/>
                <a:cs typeface="Arial" pitchFamily="34" charset="0"/>
              </a:rPr>
              <a:t> </a:t>
            </a:r>
            <a:r>
              <a:rPr lang="en-US" dirty="0" err="1" smtClean="0">
                <a:solidFill>
                  <a:schemeClr val="tx1"/>
                </a:solidFill>
                <a:latin typeface="Arial" pitchFamily="34" charset="0"/>
                <a:cs typeface="Arial" pitchFamily="34" charset="0"/>
              </a:rPr>
              <a:t>berharga</a:t>
            </a:r>
            <a:r>
              <a:rPr lang="en-US" dirty="0" smtClean="0">
                <a:solidFill>
                  <a:schemeClr val="tx1"/>
                </a:solidFill>
                <a:latin typeface="Arial" pitchFamily="34" charset="0"/>
                <a:cs typeface="Arial" pitchFamily="34" charset="0"/>
              </a:rPr>
              <a:t>. 3.piutang. 4. </a:t>
            </a:r>
            <a:r>
              <a:rPr lang="en-US" dirty="0" err="1" smtClean="0">
                <a:solidFill>
                  <a:schemeClr val="tx1"/>
                </a:solidFill>
                <a:latin typeface="Arial" pitchFamily="34" charset="0"/>
                <a:cs typeface="Arial" pitchFamily="34" charset="0"/>
              </a:rPr>
              <a:t>persediaan</a:t>
            </a:r>
            <a:r>
              <a:rPr lang="en-US" dirty="0" smtClean="0">
                <a:solidFill>
                  <a:schemeClr val="tx1"/>
                </a:solidFill>
                <a:latin typeface="Arial" pitchFamily="34" charset="0"/>
                <a:cs typeface="Arial" pitchFamily="34" charset="0"/>
              </a:rPr>
              <a:t>. </a:t>
            </a:r>
            <a:endParaRPr lang="en-US" dirty="0">
              <a:solidFill>
                <a:schemeClr val="tx1"/>
              </a:solidFill>
              <a:latin typeface="Arial" pitchFamily="34" charset="0"/>
              <a:cs typeface="Arial" pitchFamily="34" charset="0"/>
            </a:endParaRPr>
          </a:p>
        </p:txBody>
      </p:sp>
      <p:cxnSp>
        <p:nvCxnSpPr>
          <p:cNvPr id="9" name="Straight Connector 8"/>
          <p:cNvCxnSpPr/>
          <p:nvPr/>
        </p:nvCxnSpPr>
        <p:spPr>
          <a:xfrm>
            <a:off x="2143108" y="5011588"/>
            <a:ext cx="642942" cy="1588"/>
          </a:xfrm>
          <a:prstGeom prst="line">
            <a:avLst/>
          </a:prstGeom>
          <a:ln>
            <a:solidFill>
              <a:schemeClr val="bg1"/>
            </a:solidFill>
          </a:ln>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4357686" y="5011588"/>
            <a:ext cx="857256" cy="1588"/>
          </a:xfrm>
          <a:prstGeom prst="line">
            <a:avLst/>
          </a:prstGeom>
          <a:ln>
            <a:solidFill>
              <a:schemeClr val="bg1"/>
            </a:solidFill>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4357686" y="5947692"/>
            <a:ext cx="928694" cy="1588"/>
          </a:xfrm>
          <a:prstGeom prst="line">
            <a:avLst/>
          </a:prstGeom>
          <a:ln>
            <a:solidFill>
              <a:schemeClr val="bg1"/>
            </a:solidFill>
          </a:ln>
        </p:spPr>
        <p:style>
          <a:lnRef idx="2">
            <a:schemeClr val="dk1"/>
          </a:lnRef>
          <a:fillRef idx="0">
            <a:schemeClr val="dk1"/>
          </a:fillRef>
          <a:effectRef idx="1">
            <a:schemeClr val="dk1"/>
          </a:effectRef>
          <a:fontRef idx="minor">
            <a:schemeClr val="tx1"/>
          </a:fontRef>
        </p:style>
      </p:cxnSp>
      <p:sp>
        <p:nvSpPr>
          <p:cNvPr id="15" name="Right Arrow 14"/>
          <p:cNvSpPr/>
          <p:nvPr/>
        </p:nvSpPr>
        <p:spPr>
          <a:xfrm>
            <a:off x="2339753" y="5164602"/>
            <a:ext cx="446298" cy="928694"/>
          </a:xfrm>
          <a:prstGeom prst="rightArrow">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6" name="Right Arrow 15"/>
          <p:cNvSpPr/>
          <p:nvPr/>
        </p:nvSpPr>
        <p:spPr>
          <a:xfrm>
            <a:off x="4786314" y="5884682"/>
            <a:ext cx="474347" cy="928694"/>
          </a:xfrm>
          <a:prstGeom prst="rightArrow">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7" name="Right Arrow 16"/>
          <p:cNvSpPr/>
          <p:nvPr/>
        </p:nvSpPr>
        <p:spPr>
          <a:xfrm>
            <a:off x="4786314" y="4876570"/>
            <a:ext cx="402909" cy="928694"/>
          </a:xfrm>
          <a:prstGeom prst="rightArrow">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8" name="Smiley Face 17"/>
          <p:cNvSpPr/>
          <p:nvPr/>
        </p:nvSpPr>
        <p:spPr>
          <a:xfrm>
            <a:off x="251520" y="4151360"/>
            <a:ext cx="285752" cy="285752"/>
          </a:xfrm>
          <a:prstGeom prst="smileyFace">
            <a:avLst/>
          </a:prstGeom>
          <a:solidFill>
            <a:srgbClr val="FFFF66"/>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9" name="Left-Right Arrow Callout 18"/>
          <p:cNvSpPr/>
          <p:nvPr/>
        </p:nvSpPr>
        <p:spPr>
          <a:xfrm>
            <a:off x="251520" y="4365104"/>
            <a:ext cx="285752" cy="428628"/>
          </a:xfrm>
          <a:prstGeom prst="leftRightArrowCallout">
            <a:avLst>
              <a:gd name="adj1" fmla="val 25000"/>
              <a:gd name="adj2" fmla="val 25000"/>
              <a:gd name="adj3" fmla="val 25000"/>
              <a:gd name="adj4" fmla="val 50000"/>
            </a:avLst>
          </a:prstGeom>
          <a:solidFill>
            <a:srgbClr val="FFFF66"/>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1" name="Freeform 20"/>
          <p:cNvSpPr/>
          <p:nvPr/>
        </p:nvSpPr>
        <p:spPr>
          <a:xfrm>
            <a:off x="395536" y="4545186"/>
            <a:ext cx="400050" cy="107950"/>
          </a:xfrm>
          <a:custGeom>
            <a:avLst/>
            <a:gdLst>
              <a:gd name="connsiteX0" fmla="*/ 400050 w 400050"/>
              <a:gd name="connsiteY0" fmla="*/ 0 h 107950"/>
              <a:gd name="connsiteX1" fmla="*/ 285750 w 400050"/>
              <a:gd name="connsiteY1" fmla="*/ 95250 h 107950"/>
              <a:gd name="connsiteX2" fmla="*/ 0 w 400050"/>
              <a:gd name="connsiteY2" fmla="*/ 76200 h 107950"/>
              <a:gd name="connsiteX3" fmla="*/ 0 w 400050"/>
              <a:gd name="connsiteY3" fmla="*/ 76200 h 107950"/>
            </a:gdLst>
            <a:ahLst/>
            <a:cxnLst>
              <a:cxn ang="0">
                <a:pos x="connsiteX0" y="connsiteY0"/>
              </a:cxn>
              <a:cxn ang="0">
                <a:pos x="connsiteX1" y="connsiteY1"/>
              </a:cxn>
              <a:cxn ang="0">
                <a:pos x="connsiteX2" y="connsiteY2"/>
              </a:cxn>
              <a:cxn ang="0">
                <a:pos x="connsiteX3" y="connsiteY3"/>
              </a:cxn>
            </a:cxnLst>
            <a:rect l="l" t="t" r="r" b="b"/>
            <a:pathLst>
              <a:path w="400050" h="107950">
                <a:moveTo>
                  <a:pt x="400050" y="0"/>
                </a:moveTo>
                <a:cubicBezTo>
                  <a:pt x="376237" y="41275"/>
                  <a:pt x="352425" y="82550"/>
                  <a:pt x="285750" y="95250"/>
                </a:cubicBezTo>
                <a:cubicBezTo>
                  <a:pt x="219075" y="107950"/>
                  <a:pt x="0" y="76200"/>
                  <a:pt x="0" y="76200"/>
                </a:cubicBezTo>
                <a:lnTo>
                  <a:pt x="0" y="76200"/>
                </a:lnTo>
              </a:path>
            </a:pathLst>
          </a:custGeom>
          <a:solidFill>
            <a:srgbClr val="FFFF66"/>
          </a:solidFill>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22" name="Freeform 21"/>
          <p:cNvSpPr/>
          <p:nvPr/>
        </p:nvSpPr>
        <p:spPr>
          <a:xfrm>
            <a:off x="35496" y="4812010"/>
            <a:ext cx="266700" cy="57150"/>
          </a:xfrm>
          <a:custGeom>
            <a:avLst/>
            <a:gdLst>
              <a:gd name="connsiteX0" fmla="*/ 266700 w 266700"/>
              <a:gd name="connsiteY0" fmla="*/ 0 h 57150"/>
              <a:gd name="connsiteX1" fmla="*/ 133350 w 266700"/>
              <a:gd name="connsiteY1" fmla="*/ 57150 h 57150"/>
              <a:gd name="connsiteX2" fmla="*/ 0 w 266700"/>
              <a:gd name="connsiteY2" fmla="*/ 0 h 57150"/>
            </a:gdLst>
            <a:ahLst/>
            <a:cxnLst>
              <a:cxn ang="0">
                <a:pos x="connsiteX0" y="connsiteY0"/>
              </a:cxn>
              <a:cxn ang="0">
                <a:pos x="connsiteX1" y="connsiteY1"/>
              </a:cxn>
              <a:cxn ang="0">
                <a:pos x="connsiteX2" y="connsiteY2"/>
              </a:cxn>
            </a:cxnLst>
            <a:rect l="l" t="t" r="r" b="b"/>
            <a:pathLst>
              <a:path w="266700" h="57150">
                <a:moveTo>
                  <a:pt x="266700" y="0"/>
                </a:moveTo>
                <a:cubicBezTo>
                  <a:pt x="222250" y="28575"/>
                  <a:pt x="177800" y="57150"/>
                  <a:pt x="133350" y="57150"/>
                </a:cubicBezTo>
                <a:cubicBezTo>
                  <a:pt x="88900" y="57150"/>
                  <a:pt x="44450" y="28575"/>
                  <a:pt x="0" y="0"/>
                </a:cubicBezTo>
              </a:path>
            </a:pathLst>
          </a:custGeom>
          <a:solidFill>
            <a:srgbClr val="FFFF66"/>
          </a:solidFill>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23" name="Freeform 22"/>
          <p:cNvSpPr/>
          <p:nvPr/>
        </p:nvSpPr>
        <p:spPr>
          <a:xfrm>
            <a:off x="-16197" y="4586461"/>
            <a:ext cx="339725" cy="66675"/>
          </a:xfrm>
          <a:custGeom>
            <a:avLst/>
            <a:gdLst>
              <a:gd name="connsiteX0" fmla="*/ 0 w 339725"/>
              <a:gd name="connsiteY0" fmla="*/ 9525 h 66675"/>
              <a:gd name="connsiteX1" fmla="*/ 209550 w 339725"/>
              <a:gd name="connsiteY1" fmla="*/ 66675 h 66675"/>
              <a:gd name="connsiteX2" fmla="*/ 323850 w 339725"/>
              <a:gd name="connsiteY2" fmla="*/ 9525 h 66675"/>
              <a:gd name="connsiteX3" fmla="*/ 304800 w 339725"/>
              <a:gd name="connsiteY3" fmla="*/ 9525 h 66675"/>
              <a:gd name="connsiteX4" fmla="*/ 304800 w 339725"/>
              <a:gd name="connsiteY4" fmla="*/ 9525 h 66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725" h="66675">
                <a:moveTo>
                  <a:pt x="0" y="9525"/>
                </a:moveTo>
                <a:cubicBezTo>
                  <a:pt x="77787" y="38100"/>
                  <a:pt x="155575" y="66675"/>
                  <a:pt x="209550" y="66675"/>
                </a:cubicBezTo>
                <a:cubicBezTo>
                  <a:pt x="263525" y="66675"/>
                  <a:pt x="307975" y="19050"/>
                  <a:pt x="323850" y="9525"/>
                </a:cubicBezTo>
                <a:cubicBezTo>
                  <a:pt x="339725" y="0"/>
                  <a:pt x="304800" y="9525"/>
                  <a:pt x="304800" y="9525"/>
                </a:cubicBezTo>
                <a:lnTo>
                  <a:pt x="304800" y="9525"/>
                </a:lnTo>
              </a:path>
            </a:pathLst>
          </a:custGeom>
          <a:solidFill>
            <a:srgbClr val="FFFF66"/>
          </a:solidFill>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24" name="Freeform 23"/>
          <p:cNvSpPr/>
          <p:nvPr/>
        </p:nvSpPr>
        <p:spPr>
          <a:xfrm>
            <a:off x="395536" y="4732635"/>
            <a:ext cx="339725" cy="136525"/>
          </a:xfrm>
          <a:custGeom>
            <a:avLst/>
            <a:gdLst>
              <a:gd name="connsiteX0" fmla="*/ 0 w 339725"/>
              <a:gd name="connsiteY0" fmla="*/ 57150 h 136525"/>
              <a:gd name="connsiteX1" fmla="*/ 190500 w 339725"/>
              <a:gd name="connsiteY1" fmla="*/ 133350 h 136525"/>
              <a:gd name="connsiteX2" fmla="*/ 323850 w 339725"/>
              <a:gd name="connsiteY2" fmla="*/ 38100 h 136525"/>
              <a:gd name="connsiteX3" fmla="*/ 285750 w 339725"/>
              <a:gd name="connsiteY3" fmla="*/ 0 h 136525"/>
              <a:gd name="connsiteX4" fmla="*/ 285750 w 339725"/>
              <a:gd name="connsiteY4" fmla="*/ 0 h 136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725" h="136525">
                <a:moveTo>
                  <a:pt x="0" y="57150"/>
                </a:moveTo>
                <a:cubicBezTo>
                  <a:pt x="68262" y="96837"/>
                  <a:pt x="136525" y="136525"/>
                  <a:pt x="190500" y="133350"/>
                </a:cubicBezTo>
                <a:cubicBezTo>
                  <a:pt x="244475" y="130175"/>
                  <a:pt x="307975" y="60325"/>
                  <a:pt x="323850" y="38100"/>
                </a:cubicBezTo>
                <a:cubicBezTo>
                  <a:pt x="339725" y="15875"/>
                  <a:pt x="285750" y="0"/>
                  <a:pt x="285750" y="0"/>
                </a:cubicBezTo>
                <a:lnTo>
                  <a:pt x="285750" y="0"/>
                </a:lnTo>
              </a:path>
            </a:pathLst>
          </a:custGeom>
          <a:solidFill>
            <a:srgbClr val="FFFF66"/>
          </a:solidFill>
        </p:spPr>
        <p:style>
          <a:lnRef idx="1">
            <a:schemeClr val="accent6"/>
          </a:lnRef>
          <a:fillRef idx="0">
            <a:schemeClr val="accent6"/>
          </a:fillRef>
          <a:effectRef idx="0">
            <a:schemeClr val="accent6"/>
          </a:effectRef>
          <a:fontRef idx="minor">
            <a:schemeClr val="tx1"/>
          </a:fontRef>
        </p:style>
        <p:txBody>
          <a:bodyPr rtlCol="0" anchor="ctr"/>
          <a:lstStyle/>
          <a:p>
            <a:pPr algn="ctr"/>
            <a:endParaRPr lang="en-US"/>
          </a:p>
        </p:txBody>
      </p:sp>
      <p:sp>
        <p:nvSpPr>
          <p:cNvPr id="25" name="Rectangle 24"/>
          <p:cNvSpPr/>
          <p:nvPr/>
        </p:nvSpPr>
        <p:spPr>
          <a:xfrm>
            <a:off x="755576" y="4223938"/>
            <a:ext cx="2016224" cy="357190"/>
          </a:xfrm>
          <a:prstGeom prst="rect">
            <a:avLst/>
          </a:prstGeom>
          <a:solidFill>
            <a:srgbClr val="FF0000"/>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smtClean="0">
                <a:solidFill>
                  <a:schemeClr val="tx1"/>
                </a:solidFill>
                <a:latin typeface="Arial" pitchFamily="34" charset="0"/>
                <a:cs typeface="Arial" pitchFamily="34" charset="0"/>
              </a:rPr>
              <a:t>Manger </a:t>
            </a:r>
            <a:r>
              <a:rPr lang="en-US" sz="1400" b="1" dirty="0" err="1" smtClean="0">
                <a:solidFill>
                  <a:schemeClr val="tx1"/>
                </a:solidFill>
                <a:latin typeface="Arial" pitchFamily="34" charset="0"/>
                <a:cs typeface="Arial" pitchFamily="34" charset="0"/>
              </a:rPr>
              <a:t>Keuangan</a:t>
            </a:r>
            <a:endParaRPr lang="en-US" sz="1400" b="1" dirty="0">
              <a:solidFill>
                <a:schemeClr val="tx1"/>
              </a:solidFill>
              <a:latin typeface="Arial" pitchFamily="34" charset="0"/>
              <a:cs typeface="Arial" pitchFamily="34" charset="0"/>
            </a:endParaRPr>
          </a:p>
        </p:txBody>
      </p:sp>
    </p:spTree>
  </p:cSld>
  <p:clrMapOvr>
    <a:masterClrMapping/>
  </p:clrMapOvr>
  <p:transition spd="slow">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8"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2000" fill="hold"/>
                                        <p:tgtEl>
                                          <p:spTgt spid="4"/>
                                        </p:tgtEl>
                                        <p:attrNameLst>
                                          <p:attrName>ppt_x</p:attrName>
                                        </p:attrNameLst>
                                      </p:cBhvr>
                                      <p:tavLst>
                                        <p:tav tm="0">
                                          <p:val>
                                            <p:strVal val="0-#ppt_w/2"/>
                                          </p:val>
                                        </p:tav>
                                        <p:tav tm="100000">
                                          <p:val>
                                            <p:strVal val="#ppt_x"/>
                                          </p:val>
                                        </p:tav>
                                      </p:tavLst>
                                    </p:anim>
                                    <p:anim calcmode="lin" valueType="num">
                                      <p:cBhvr additive="base">
                                        <p:cTn id="28" dur="2000" fill="hold"/>
                                        <p:tgtEl>
                                          <p:spTgt spid="4"/>
                                        </p:tgtEl>
                                        <p:attrNameLst>
                                          <p:attrName>ppt_y</p:attrName>
                                        </p:attrNameLst>
                                      </p:cBhvr>
                                      <p:tavLst>
                                        <p:tav tm="0">
                                          <p:val>
                                            <p:strVal val="#ppt_y"/>
                                          </p:val>
                                        </p:tav>
                                        <p:tav tm="100000">
                                          <p:val>
                                            <p:strVal val="#ppt_y"/>
                                          </p:val>
                                        </p:tav>
                                      </p:tavLst>
                                    </p:anim>
                                  </p:childTnLst>
                                </p:cTn>
                              </p:par>
                            </p:childTnLst>
                          </p:cTn>
                        </p:par>
                        <p:par>
                          <p:cTn id="29" fill="hold">
                            <p:stCondLst>
                              <p:cond delay="10000"/>
                            </p:stCondLst>
                            <p:childTnLst>
                              <p:par>
                                <p:cTn id="30" presetID="2" presetClass="entr" presetSubtype="8"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2000" fill="hold"/>
                                        <p:tgtEl>
                                          <p:spTgt spid="15"/>
                                        </p:tgtEl>
                                        <p:attrNameLst>
                                          <p:attrName>ppt_x</p:attrName>
                                        </p:attrNameLst>
                                      </p:cBhvr>
                                      <p:tavLst>
                                        <p:tav tm="0">
                                          <p:val>
                                            <p:strVal val="0-#ppt_w/2"/>
                                          </p:val>
                                        </p:tav>
                                        <p:tav tm="100000">
                                          <p:val>
                                            <p:strVal val="#ppt_x"/>
                                          </p:val>
                                        </p:tav>
                                      </p:tavLst>
                                    </p:anim>
                                    <p:anim calcmode="lin" valueType="num">
                                      <p:cBhvr additive="base">
                                        <p:cTn id="33" dur="2000" fill="hold"/>
                                        <p:tgtEl>
                                          <p:spTgt spid="15"/>
                                        </p:tgtEl>
                                        <p:attrNameLst>
                                          <p:attrName>ppt_y</p:attrName>
                                        </p:attrNameLst>
                                      </p:cBhvr>
                                      <p:tavLst>
                                        <p:tav tm="0">
                                          <p:val>
                                            <p:strVal val="#ppt_y"/>
                                          </p:val>
                                        </p:tav>
                                        <p:tav tm="100000">
                                          <p:val>
                                            <p:strVal val="#ppt_y"/>
                                          </p:val>
                                        </p:tav>
                                      </p:tavLst>
                                    </p:anim>
                                  </p:childTnLst>
                                </p:cTn>
                              </p:par>
                              <p:par>
                                <p:cTn id="34" presetID="2" presetClass="entr" presetSubtype="12" fill="hold" grpId="0" nodeType="with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2000" fill="hold"/>
                                        <p:tgtEl>
                                          <p:spTgt spid="5"/>
                                        </p:tgtEl>
                                        <p:attrNameLst>
                                          <p:attrName>ppt_x</p:attrName>
                                        </p:attrNameLst>
                                      </p:cBhvr>
                                      <p:tavLst>
                                        <p:tav tm="0">
                                          <p:val>
                                            <p:strVal val="0-#ppt_w/2"/>
                                          </p:val>
                                        </p:tav>
                                        <p:tav tm="100000">
                                          <p:val>
                                            <p:strVal val="#ppt_x"/>
                                          </p:val>
                                        </p:tav>
                                      </p:tavLst>
                                    </p:anim>
                                    <p:anim calcmode="lin" valueType="num">
                                      <p:cBhvr additive="base">
                                        <p:cTn id="37" dur="2000" fill="hold"/>
                                        <p:tgtEl>
                                          <p:spTgt spid="5"/>
                                        </p:tgtEl>
                                        <p:attrNameLst>
                                          <p:attrName>ppt_y</p:attrName>
                                        </p:attrNameLst>
                                      </p:cBhvr>
                                      <p:tavLst>
                                        <p:tav tm="0">
                                          <p:val>
                                            <p:strVal val="1+#ppt_h/2"/>
                                          </p:val>
                                        </p:tav>
                                        <p:tav tm="100000">
                                          <p:val>
                                            <p:strVal val="#ppt_y"/>
                                          </p:val>
                                        </p:tav>
                                      </p:tavLst>
                                    </p:anim>
                                  </p:childTnLst>
                                </p:cTn>
                              </p:par>
                            </p:childTnLst>
                          </p:cTn>
                        </p:par>
                        <p:par>
                          <p:cTn id="38" fill="hold">
                            <p:stCondLst>
                              <p:cond delay="12000"/>
                            </p:stCondLst>
                            <p:childTnLst>
                              <p:par>
                                <p:cTn id="39" presetID="2" presetClass="entr" presetSubtype="12"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2000" fill="hold"/>
                                        <p:tgtEl>
                                          <p:spTgt spid="17"/>
                                        </p:tgtEl>
                                        <p:attrNameLst>
                                          <p:attrName>ppt_x</p:attrName>
                                        </p:attrNameLst>
                                      </p:cBhvr>
                                      <p:tavLst>
                                        <p:tav tm="0">
                                          <p:val>
                                            <p:strVal val="0-#ppt_w/2"/>
                                          </p:val>
                                        </p:tav>
                                        <p:tav tm="100000">
                                          <p:val>
                                            <p:strVal val="#ppt_x"/>
                                          </p:val>
                                        </p:tav>
                                      </p:tavLst>
                                    </p:anim>
                                    <p:anim calcmode="lin" valueType="num">
                                      <p:cBhvr additive="base">
                                        <p:cTn id="42" dur="2000" fill="hold"/>
                                        <p:tgtEl>
                                          <p:spTgt spid="17"/>
                                        </p:tgtEl>
                                        <p:attrNameLst>
                                          <p:attrName>ppt_y</p:attrName>
                                        </p:attrNameLst>
                                      </p:cBhvr>
                                      <p:tavLst>
                                        <p:tav tm="0">
                                          <p:val>
                                            <p:strVal val="1+#ppt_h/2"/>
                                          </p:val>
                                        </p:tav>
                                        <p:tav tm="100000">
                                          <p:val>
                                            <p:strVal val="#ppt_y"/>
                                          </p:val>
                                        </p:tav>
                                      </p:tavLst>
                                    </p:anim>
                                  </p:childTnLst>
                                </p:cTn>
                              </p:par>
                            </p:childTnLst>
                          </p:cTn>
                        </p:par>
                        <p:par>
                          <p:cTn id="43" fill="hold">
                            <p:stCondLst>
                              <p:cond delay="14000"/>
                            </p:stCondLst>
                            <p:childTnLst>
                              <p:par>
                                <p:cTn id="44" presetID="2" presetClass="entr" presetSubtype="12" fill="hold" grpId="0" nodeType="afterEffect">
                                  <p:stCondLst>
                                    <p:cond delay="0"/>
                                  </p:stCondLst>
                                  <p:childTnLst>
                                    <p:set>
                                      <p:cBhvr>
                                        <p:cTn id="45" dur="1" fill="hold">
                                          <p:stCondLst>
                                            <p:cond delay="0"/>
                                          </p:stCondLst>
                                        </p:cTn>
                                        <p:tgtEl>
                                          <p:spTgt spid="7"/>
                                        </p:tgtEl>
                                        <p:attrNameLst>
                                          <p:attrName>style.visibility</p:attrName>
                                        </p:attrNameLst>
                                      </p:cBhvr>
                                      <p:to>
                                        <p:strVal val="visible"/>
                                      </p:to>
                                    </p:set>
                                    <p:anim calcmode="lin" valueType="num">
                                      <p:cBhvr additive="base">
                                        <p:cTn id="46" dur="2000" fill="hold"/>
                                        <p:tgtEl>
                                          <p:spTgt spid="7"/>
                                        </p:tgtEl>
                                        <p:attrNameLst>
                                          <p:attrName>ppt_x</p:attrName>
                                        </p:attrNameLst>
                                      </p:cBhvr>
                                      <p:tavLst>
                                        <p:tav tm="0">
                                          <p:val>
                                            <p:strVal val="0-#ppt_w/2"/>
                                          </p:val>
                                        </p:tav>
                                        <p:tav tm="100000">
                                          <p:val>
                                            <p:strVal val="#ppt_x"/>
                                          </p:val>
                                        </p:tav>
                                      </p:tavLst>
                                    </p:anim>
                                    <p:anim calcmode="lin" valueType="num">
                                      <p:cBhvr additive="base">
                                        <p:cTn id="47" dur="2000" fill="hold"/>
                                        <p:tgtEl>
                                          <p:spTgt spid="7"/>
                                        </p:tgtEl>
                                        <p:attrNameLst>
                                          <p:attrName>ppt_y</p:attrName>
                                        </p:attrNameLst>
                                      </p:cBhvr>
                                      <p:tavLst>
                                        <p:tav tm="0">
                                          <p:val>
                                            <p:strVal val="1+#ppt_h/2"/>
                                          </p:val>
                                        </p:tav>
                                        <p:tav tm="100000">
                                          <p:val>
                                            <p:strVal val="#ppt_y"/>
                                          </p:val>
                                        </p:tav>
                                      </p:tavLst>
                                    </p:anim>
                                  </p:childTnLst>
                                </p:cTn>
                              </p:par>
                            </p:childTnLst>
                          </p:cTn>
                        </p:par>
                        <p:par>
                          <p:cTn id="48" fill="hold">
                            <p:stCondLst>
                              <p:cond delay="16000"/>
                            </p:stCondLst>
                            <p:childTnLst>
                              <p:par>
                                <p:cTn id="49" presetID="2" presetClass="entr" presetSubtype="12"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2000" fill="hold"/>
                                        <p:tgtEl>
                                          <p:spTgt spid="16"/>
                                        </p:tgtEl>
                                        <p:attrNameLst>
                                          <p:attrName>ppt_x</p:attrName>
                                        </p:attrNameLst>
                                      </p:cBhvr>
                                      <p:tavLst>
                                        <p:tav tm="0">
                                          <p:val>
                                            <p:strVal val="0-#ppt_w/2"/>
                                          </p:val>
                                        </p:tav>
                                        <p:tav tm="100000">
                                          <p:val>
                                            <p:strVal val="#ppt_x"/>
                                          </p:val>
                                        </p:tav>
                                      </p:tavLst>
                                    </p:anim>
                                    <p:anim calcmode="lin" valueType="num">
                                      <p:cBhvr additive="base">
                                        <p:cTn id="52" dur="2000" fill="hold"/>
                                        <p:tgtEl>
                                          <p:spTgt spid="16"/>
                                        </p:tgtEl>
                                        <p:attrNameLst>
                                          <p:attrName>ppt_y</p:attrName>
                                        </p:attrNameLst>
                                      </p:cBhvr>
                                      <p:tavLst>
                                        <p:tav tm="0">
                                          <p:val>
                                            <p:strVal val="1+#ppt_h/2"/>
                                          </p:val>
                                        </p:tav>
                                        <p:tav tm="100000">
                                          <p:val>
                                            <p:strVal val="#ppt_y"/>
                                          </p:val>
                                        </p:tav>
                                      </p:tavLst>
                                    </p:anim>
                                  </p:childTnLst>
                                </p:cTn>
                              </p:par>
                            </p:childTnLst>
                          </p:cTn>
                        </p:par>
                        <p:par>
                          <p:cTn id="53" fill="hold">
                            <p:stCondLst>
                              <p:cond delay="18000"/>
                            </p:stCondLst>
                            <p:childTnLst>
                              <p:par>
                                <p:cTn id="54" presetID="2" presetClass="entr" presetSubtype="12" fill="hold" grpId="0" nodeType="after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additive="base">
                                        <p:cTn id="56" dur="2000" fill="hold"/>
                                        <p:tgtEl>
                                          <p:spTgt spid="6"/>
                                        </p:tgtEl>
                                        <p:attrNameLst>
                                          <p:attrName>ppt_x</p:attrName>
                                        </p:attrNameLst>
                                      </p:cBhvr>
                                      <p:tavLst>
                                        <p:tav tm="0">
                                          <p:val>
                                            <p:strVal val="0-#ppt_w/2"/>
                                          </p:val>
                                        </p:tav>
                                        <p:tav tm="100000">
                                          <p:val>
                                            <p:strVal val="#ppt_x"/>
                                          </p:val>
                                        </p:tav>
                                      </p:tavLst>
                                    </p:anim>
                                    <p:anim calcmode="lin" valueType="num">
                                      <p:cBhvr additive="base">
                                        <p:cTn id="57"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P spid="5" grpId="0" animBg="1"/>
      <p:bldP spid="6" grpId="0" animBg="1"/>
      <p:bldP spid="7" grpId="0" animBg="1"/>
      <p:bldP spid="15" grpId="0"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624"/>
            <a:ext cx="9144000" cy="476672"/>
          </a:xfrm>
          <a:solidFill>
            <a:schemeClr val="tx1"/>
          </a:solidFill>
        </p:spPr>
        <p:txBody>
          <a:bodyPr>
            <a:noAutofit/>
          </a:bodyPr>
          <a:lstStyle/>
          <a:p>
            <a:pPr algn="l"/>
            <a:r>
              <a:rPr lang="en-US" sz="2000" b="1" dirty="0" err="1" smtClean="0">
                <a:solidFill>
                  <a:schemeClr val="bg1"/>
                </a:solidFill>
                <a:latin typeface="Arial" pitchFamily="34" charset="0"/>
                <a:cs typeface="Arial" pitchFamily="34" charset="0"/>
              </a:rPr>
              <a:t>Penggunaan</a:t>
            </a:r>
            <a:r>
              <a:rPr lang="en-US" sz="2000" b="1" dirty="0" smtClean="0">
                <a:solidFill>
                  <a:schemeClr val="bg1"/>
                </a:solidFill>
                <a:latin typeface="Arial" pitchFamily="34" charset="0"/>
                <a:cs typeface="Arial" pitchFamily="34" charset="0"/>
              </a:rPr>
              <a:t> Dana </a:t>
            </a:r>
            <a:r>
              <a:rPr lang="en-US" sz="2000" b="1" dirty="0" err="1" smtClean="0">
                <a:solidFill>
                  <a:schemeClr val="bg1"/>
                </a:solidFill>
                <a:latin typeface="Arial" pitchFamily="34" charset="0"/>
                <a:cs typeface="Arial" pitchFamily="34" charset="0"/>
              </a:rPr>
              <a:t>Jangka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Pendek</a:t>
            </a:r>
            <a:r>
              <a:rPr lang="en-US" sz="2000" b="1" dirty="0" smtClean="0">
                <a:solidFill>
                  <a:schemeClr val="bg1"/>
                </a:solidFill>
                <a:latin typeface="Arial" pitchFamily="34" charset="0"/>
                <a:cs typeface="Arial" pitchFamily="34" charset="0"/>
              </a:rPr>
              <a:t> :</a:t>
            </a:r>
            <a:endParaRPr lang="en-US" sz="2000" b="1" dirty="0">
              <a:solidFill>
                <a:schemeClr val="bg1"/>
              </a:solidFill>
              <a:latin typeface="Arial" pitchFamily="34" charset="0"/>
              <a:cs typeface="Arial" pitchFamily="34" charset="0"/>
            </a:endParaRPr>
          </a:p>
        </p:txBody>
      </p:sp>
      <p:sp>
        <p:nvSpPr>
          <p:cNvPr id="3" name="Content Placeholder 2"/>
          <p:cNvSpPr>
            <a:spLocks noGrp="1"/>
          </p:cNvSpPr>
          <p:nvPr>
            <p:ph sz="quarter" idx="1"/>
          </p:nvPr>
        </p:nvSpPr>
        <p:spPr>
          <a:xfrm>
            <a:off x="0" y="548680"/>
            <a:ext cx="9144000" cy="6309320"/>
          </a:xfrm>
          <a:solidFill>
            <a:schemeClr val="accent3">
              <a:lumMod val="60000"/>
              <a:lumOff val="40000"/>
            </a:schemeClr>
          </a:solidFill>
        </p:spPr>
        <p:txBody>
          <a:bodyPr>
            <a:normAutofit/>
          </a:bodyPr>
          <a:lstStyle/>
          <a:p>
            <a:pPr marL="457200" indent="-457200">
              <a:buNone/>
            </a:pPr>
            <a:r>
              <a:rPr lang="en-US" sz="2000" b="1" dirty="0" smtClean="0">
                <a:latin typeface="Arial" pitchFamily="34" charset="0"/>
                <a:cs typeface="Arial" pitchFamily="34" charset="0"/>
              </a:rPr>
              <a:t>1.    </a:t>
            </a:r>
            <a:r>
              <a:rPr lang="en-US" sz="2000" b="1" dirty="0" err="1" smtClean="0">
                <a:latin typeface="Arial" pitchFamily="34" charset="0"/>
                <a:cs typeface="Arial" pitchFamily="34" charset="0"/>
              </a:rPr>
              <a:t>Kas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Sejumlah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ada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dalam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diwujudkan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dalam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bentuk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Terutama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untuk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membayar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gaji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rekening-rekening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lainnya</a:t>
            </a:r>
            <a:r>
              <a:rPr lang="en-US" sz="2000" b="1" dirty="0" smtClean="0">
                <a:latin typeface="Arial" pitchFamily="34" charset="0"/>
                <a:cs typeface="Arial" pitchFamily="34" charset="0"/>
              </a:rPr>
              <a:t>. Dari </a:t>
            </a:r>
            <a:r>
              <a:rPr lang="en-US" sz="2000" b="1" dirty="0" err="1" smtClean="0">
                <a:latin typeface="Arial" pitchFamily="34" charset="0"/>
                <a:cs typeface="Arial" pitchFamily="34" charset="0"/>
              </a:rPr>
              <a:t>sejumlah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kas</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dipegang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oleh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manajer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tidak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seluruhnya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berwujud</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uang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tunai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tetapi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berwujud</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cek</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setiap</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diuangkan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a:t>
            </a:r>
            <a:r>
              <a:rPr lang="en-US" sz="2000" b="1" dirty="0" smtClean="0">
                <a:latin typeface="Arial" pitchFamily="34" charset="0"/>
                <a:cs typeface="Arial" pitchFamily="34" charset="0"/>
              </a:rPr>
              <a:t> bank. </a:t>
            </a:r>
            <a:r>
              <a:rPr lang="en-US" sz="2000" b="1" dirty="0" err="1" smtClean="0">
                <a:latin typeface="Arial" pitchFamily="34" charset="0"/>
                <a:cs typeface="Arial" pitchFamily="34" charset="0"/>
              </a:rPr>
              <a:t>Dalam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pengelolaan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terdapat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suatu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prinsip</a:t>
            </a:r>
            <a:r>
              <a:rPr lang="en-US" sz="2000" b="1" dirty="0" smtClean="0">
                <a:latin typeface="Arial" pitchFamily="34" charset="0"/>
                <a:cs typeface="Arial" pitchFamily="34" charset="0"/>
              </a:rPr>
              <a:t> , </a:t>
            </a:r>
            <a:r>
              <a:rPr lang="en-US" sz="2000" b="1" dirty="0" err="1" smtClean="0">
                <a:latin typeface="Arial" pitchFamily="34" charset="0"/>
                <a:cs typeface="Arial" pitchFamily="34" charset="0"/>
              </a:rPr>
              <a:t>prinsip</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tersebut</a:t>
            </a:r>
            <a:r>
              <a:rPr lang="en-US" sz="2000" b="1" dirty="0" smtClean="0">
                <a:latin typeface="Arial" pitchFamily="34" charset="0"/>
                <a:cs typeface="Arial" pitchFamily="34" charset="0"/>
              </a:rPr>
              <a:t> </a:t>
            </a:r>
            <a:r>
              <a:rPr lang="en-US" sz="2000" b="1" u="sng" dirty="0" err="1" smtClean="0">
                <a:latin typeface="Arial" pitchFamily="34" charset="0"/>
                <a:cs typeface="Arial" pitchFamily="34" charset="0"/>
              </a:rPr>
              <a:t>meminimumkan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jumlah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kas</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diperlukan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untuk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kegiatan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u="sng" dirty="0" err="1" smtClean="0">
                <a:latin typeface="Arial" pitchFamily="34" charset="0"/>
                <a:cs typeface="Arial" pitchFamily="34" charset="0"/>
              </a:rPr>
              <a:t>memaksimumkan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jumlah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untuk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investasi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yg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menghasilkan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bunga</a:t>
            </a:r>
            <a:r>
              <a:rPr lang="en-US" sz="2000" b="1" dirty="0" smtClean="0">
                <a:latin typeface="Arial" pitchFamily="34" charset="0"/>
                <a:cs typeface="Arial" pitchFamily="34" charset="0"/>
              </a:rPr>
              <a:t>.</a:t>
            </a:r>
          </a:p>
          <a:p>
            <a:pPr marL="457200" indent="-457200">
              <a:buNone/>
            </a:pP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Aliran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Kas</a:t>
            </a:r>
            <a:r>
              <a:rPr lang="en-US" sz="2000" b="1" dirty="0" smtClean="0">
                <a:latin typeface="Arial" pitchFamily="34" charset="0"/>
                <a:cs typeface="Arial" pitchFamily="34" charset="0"/>
              </a:rPr>
              <a:t> :  </a:t>
            </a:r>
            <a:r>
              <a:rPr lang="en-US" sz="2000" b="1" dirty="0" err="1" smtClean="0">
                <a:latin typeface="Arial" pitchFamily="34" charset="0"/>
                <a:cs typeface="Arial" pitchFamily="34" charset="0"/>
              </a:rPr>
              <a:t>Gambar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bawah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memperlihatkan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aliran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sebuah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Pada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mulanya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itu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ditimbulkan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oleh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adanya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penjualan</a:t>
            </a:r>
            <a:r>
              <a:rPr lang="en-US" sz="2000" b="1" dirty="0" smtClean="0">
                <a:latin typeface="Arial" pitchFamily="34" charset="0"/>
                <a:cs typeface="Arial" pitchFamily="34" charset="0"/>
              </a:rPr>
              <a:t> , </a:t>
            </a:r>
            <a:r>
              <a:rPr lang="en-US" sz="2000" b="1" dirty="0" err="1" smtClean="0">
                <a:latin typeface="Arial" pitchFamily="34" charset="0"/>
                <a:cs typeface="Arial" pitchFamily="34" charset="0"/>
              </a:rPr>
              <a:t>tetapi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meskipun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penjualan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itu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sebagian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berupa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tunai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kebanyakan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adalah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berupa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kridit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sehingga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menciptakan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adanya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piutang</a:t>
            </a:r>
            <a:r>
              <a:rPr lang="en-US" sz="2000" b="1" dirty="0" smtClean="0">
                <a:latin typeface="Arial" pitchFamily="34" charset="0"/>
                <a:cs typeface="Arial" pitchFamily="34" charset="0"/>
              </a:rPr>
              <a:t>.  </a:t>
            </a:r>
          </a:p>
          <a:p>
            <a:pPr marL="457200" indent="-457200">
              <a:buNone/>
            </a:pP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Anggaran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Kas</a:t>
            </a:r>
            <a:r>
              <a:rPr lang="en-US" sz="2000" b="1" dirty="0" smtClean="0">
                <a:latin typeface="Arial" pitchFamily="34" charset="0"/>
                <a:cs typeface="Arial" pitchFamily="34" charset="0"/>
              </a:rPr>
              <a:t> : </a:t>
            </a:r>
            <a:r>
              <a:rPr lang="en-US" sz="2000" b="1" dirty="0" err="1" smtClean="0">
                <a:latin typeface="Arial" pitchFamily="34" charset="0"/>
                <a:cs typeface="Arial" pitchFamily="34" charset="0"/>
              </a:rPr>
              <a:t>Tanggung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jawab</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manajer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dalam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pengelolaan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aliran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meliputi</a:t>
            </a:r>
            <a:r>
              <a:rPr lang="en-US" sz="2000" b="1" dirty="0" smtClean="0">
                <a:latin typeface="Arial" pitchFamily="34" charset="0"/>
                <a:cs typeface="Arial" pitchFamily="34" charset="0"/>
              </a:rPr>
              <a:t> ;</a:t>
            </a:r>
          </a:p>
          <a:p>
            <a:pPr marL="457200" indent="-457200">
              <a:buNone/>
            </a:pPr>
            <a:r>
              <a:rPr lang="en-US" sz="2000" b="1" dirty="0" smtClean="0">
                <a:latin typeface="Arial" pitchFamily="34" charset="0"/>
                <a:cs typeface="Arial" pitchFamily="34" charset="0"/>
              </a:rPr>
              <a:t>        1. </a:t>
            </a:r>
            <a:r>
              <a:rPr lang="en-US" sz="2000" b="1" dirty="0" err="1" smtClean="0">
                <a:latin typeface="Arial" pitchFamily="34" charset="0"/>
                <a:cs typeface="Arial" pitchFamily="34" charset="0"/>
              </a:rPr>
              <a:t>Membuat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kepastian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bahwa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selalu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tersedia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bilamana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diperlukan</a:t>
            </a:r>
            <a:endParaRPr lang="en-US" sz="2000" b="1" dirty="0" smtClean="0">
              <a:latin typeface="Arial" pitchFamily="34" charset="0"/>
              <a:cs typeface="Arial" pitchFamily="34" charset="0"/>
            </a:endParaRPr>
          </a:p>
          <a:p>
            <a:pPr marL="457200" indent="-457200">
              <a:buNone/>
            </a:pPr>
            <a:r>
              <a:rPr lang="en-US" sz="2000" b="1" dirty="0" smtClean="0">
                <a:latin typeface="Arial" pitchFamily="34" charset="0"/>
                <a:cs typeface="Arial" pitchFamily="34" charset="0"/>
              </a:rPr>
              <a:t>        2. </a:t>
            </a:r>
            <a:r>
              <a:rPr lang="en-US" sz="2000" b="1" dirty="0" err="1" smtClean="0">
                <a:latin typeface="Arial" pitchFamily="34" charset="0"/>
                <a:cs typeface="Arial" pitchFamily="34" charset="0"/>
              </a:rPr>
              <a:t>Memanfaatkan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untuk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memaksimumkan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pendapatan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bunga</a:t>
            </a:r>
            <a:r>
              <a:rPr lang="en-US" sz="2000" b="1" dirty="0" smtClean="0">
                <a:latin typeface="Arial" pitchFamily="34" charset="0"/>
                <a:cs typeface="Arial" pitchFamily="34" charset="0"/>
              </a:rPr>
              <a:t>.</a:t>
            </a:r>
            <a:endParaRPr lang="en-US" sz="2000" b="1" dirty="0">
              <a:latin typeface="Arial" pitchFamily="34" charset="0"/>
              <a:cs typeface="Arial" pitchFamily="34" charset="0"/>
            </a:endParaRPr>
          </a:p>
        </p:txBody>
      </p:sp>
    </p:spTree>
  </p:cSld>
  <p:clrMapOvr>
    <a:masterClrMapping/>
  </p:clrMapOvr>
  <p:transition>
    <p:wheel spokes="8"/>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2"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1+#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2"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2"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2"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0"/>
                            </p:stCondLst>
                            <p:childTnLst>
                              <p:par>
                                <p:cTn id="30" presetID="2" presetClass="entr" presetSubtype="2"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4" fill="hold">
                            <p:stCondLst>
                              <p:cond delay="12000"/>
                            </p:stCondLst>
                            <p:childTnLst>
                              <p:par>
                                <p:cTn id="35" presetID="2" presetClass="entr" presetSubtype="2"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28604"/>
          </a:xfrm>
          <a:solidFill>
            <a:srgbClr val="FFFF66"/>
          </a:solidFill>
        </p:spPr>
        <p:txBody>
          <a:bodyPr>
            <a:noAutofit/>
          </a:bodyPr>
          <a:lstStyle/>
          <a:p>
            <a:r>
              <a:rPr lang="en-US" sz="2400" b="1" dirty="0" smtClean="0"/>
              <a:t>ALIRAN KAS</a:t>
            </a:r>
            <a:endParaRPr lang="en-US" sz="2400" b="1" dirty="0"/>
          </a:p>
        </p:txBody>
      </p:sp>
      <p:sp>
        <p:nvSpPr>
          <p:cNvPr id="3" name="Content Placeholder 2"/>
          <p:cNvSpPr>
            <a:spLocks noGrp="1"/>
          </p:cNvSpPr>
          <p:nvPr>
            <p:ph sz="quarter" idx="1"/>
          </p:nvPr>
        </p:nvSpPr>
        <p:spPr>
          <a:xfrm>
            <a:off x="32" y="428604"/>
            <a:ext cx="9144000" cy="6357958"/>
          </a:xfrm>
          <a:solidFill>
            <a:srgbClr val="FFFF66"/>
          </a:solidFill>
        </p:spPr>
        <p:txBody>
          <a:bodyPr>
            <a:normAutofit/>
          </a:bodyPr>
          <a:lstStyle/>
          <a:p>
            <a:pPr>
              <a:buNone/>
            </a:pPr>
            <a:r>
              <a:rPr lang="en-US" sz="2000" dirty="0" err="1" smtClean="0"/>
              <a:t>Gambar</a:t>
            </a:r>
            <a:r>
              <a:rPr lang="en-US" sz="2000" dirty="0" smtClean="0"/>
              <a:t> </a:t>
            </a:r>
            <a:r>
              <a:rPr lang="en-US" sz="2000" dirty="0" err="1" smtClean="0"/>
              <a:t>aliran</a:t>
            </a:r>
            <a:r>
              <a:rPr lang="en-US" sz="2000" dirty="0" smtClean="0"/>
              <a:t> </a:t>
            </a:r>
            <a:r>
              <a:rPr lang="en-US" sz="2000" dirty="0" err="1" smtClean="0"/>
              <a:t>Kas</a:t>
            </a:r>
            <a:r>
              <a:rPr lang="en-US" sz="2000" dirty="0" smtClean="0"/>
              <a:t>:</a:t>
            </a:r>
            <a:endParaRPr lang="en-US" sz="2000" dirty="0"/>
          </a:p>
        </p:txBody>
      </p:sp>
      <p:sp>
        <p:nvSpPr>
          <p:cNvPr id="4" name="Rectangle 3"/>
          <p:cNvSpPr/>
          <p:nvPr/>
        </p:nvSpPr>
        <p:spPr>
          <a:xfrm>
            <a:off x="3500430" y="714356"/>
            <a:ext cx="1143008" cy="642942"/>
          </a:xfrm>
          <a:prstGeom prst="rect">
            <a:avLst/>
          </a:prstGeom>
          <a:solidFill>
            <a:srgbClr val="3333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err="1" smtClean="0">
                <a:solidFill>
                  <a:srgbClr val="FFFF66"/>
                </a:solidFill>
                <a:latin typeface="Arial" pitchFamily="34" charset="0"/>
                <a:cs typeface="Arial" pitchFamily="34" charset="0"/>
              </a:rPr>
              <a:t>Kas</a:t>
            </a:r>
            <a:endParaRPr lang="en-US" sz="2400" dirty="0">
              <a:solidFill>
                <a:srgbClr val="FFFF66"/>
              </a:solidFill>
              <a:latin typeface="Arial" pitchFamily="34" charset="0"/>
              <a:cs typeface="Arial" pitchFamily="34" charset="0"/>
            </a:endParaRPr>
          </a:p>
        </p:txBody>
      </p:sp>
      <p:sp>
        <p:nvSpPr>
          <p:cNvPr id="5" name="Rectangle 4"/>
          <p:cNvSpPr/>
          <p:nvPr/>
        </p:nvSpPr>
        <p:spPr>
          <a:xfrm>
            <a:off x="6929454" y="714356"/>
            <a:ext cx="1143008" cy="642942"/>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solidFill>
                  <a:schemeClr val="tx1"/>
                </a:solidFill>
              </a:rPr>
              <a:t>Utang</a:t>
            </a:r>
            <a:endParaRPr lang="en-US" dirty="0">
              <a:solidFill>
                <a:schemeClr val="tx1"/>
              </a:solidFill>
            </a:endParaRPr>
          </a:p>
        </p:txBody>
      </p:sp>
      <p:sp>
        <p:nvSpPr>
          <p:cNvPr id="6" name="Rectangle 5"/>
          <p:cNvSpPr/>
          <p:nvPr/>
        </p:nvSpPr>
        <p:spPr>
          <a:xfrm>
            <a:off x="1357290" y="4500570"/>
            <a:ext cx="1714512" cy="642942"/>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err="1" smtClean="0">
                <a:solidFill>
                  <a:schemeClr val="tx1"/>
                </a:solidFill>
              </a:rPr>
              <a:t>Piutang</a:t>
            </a:r>
            <a:r>
              <a:rPr lang="en-US" sz="1400" b="1" dirty="0" smtClean="0">
                <a:solidFill>
                  <a:schemeClr val="tx1"/>
                </a:solidFill>
              </a:rPr>
              <a:t> </a:t>
            </a:r>
            <a:r>
              <a:rPr lang="en-US" sz="1400" b="1" dirty="0" err="1" smtClean="0">
                <a:solidFill>
                  <a:schemeClr val="tx1"/>
                </a:solidFill>
              </a:rPr>
              <a:t>ragu-ragu</a:t>
            </a:r>
            <a:endParaRPr lang="en-US" sz="1400" b="1" dirty="0">
              <a:solidFill>
                <a:schemeClr val="tx1"/>
              </a:solidFill>
            </a:endParaRPr>
          </a:p>
        </p:txBody>
      </p:sp>
      <p:sp>
        <p:nvSpPr>
          <p:cNvPr id="7" name="Rectangle 6"/>
          <p:cNvSpPr/>
          <p:nvPr/>
        </p:nvSpPr>
        <p:spPr>
          <a:xfrm>
            <a:off x="1357290" y="5143512"/>
            <a:ext cx="1714512" cy="642942"/>
          </a:xfrm>
          <a:prstGeom prst="rect">
            <a:avLst/>
          </a:prstGeom>
          <a:solidFill>
            <a:srgbClr val="3366FF"/>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err="1" smtClean="0">
                <a:solidFill>
                  <a:srgbClr val="FFFF66"/>
                </a:solidFill>
              </a:rPr>
              <a:t>Piutang</a:t>
            </a:r>
            <a:endParaRPr lang="en-US" sz="1600" b="1" dirty="0">
              <a:solidFill>
                <a:srgbClr val="FFFF66"/>
              </a:solidFill>
            </a:endParaRPr>
          </a:p>
        </p:txBody>
      </p:sp>
      <p:sp>
        <p:nvSpPr>
          <p:cNvPr id="8" name="Rectangle 7"/>
          <p:cNvSpPr/>
          <p:nvPr/>
        </p:nvSpPr>
        <p:spPr>
          <a:xfrm>
            <a:off x="6286512" y="5357826"/>
            <a:ext cx="1785950" cy="571504"/>
          </a:xfrm>
          <a:prstGeom prst="rect">
            <a:avLst/>
          </a:prstGeom>
          <a:solidFill>
            <a:srgbClr val="FF330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err="1" smtClean="0">
                <a:solidFill>
                  <a:schemeClr val="tx1"/>
                </a:solidFill>
              </a:rPr>
              <a:t>Persedian</a:t>
            </a:r>
            <a:r>
              <a:rPr lang="en-US" sz="1400" b="1" dirty="0" smtClean="0">
                <a:solidFill>
                  <a:schemeClr val="tx1"/>
                </a:solidFill>
              </a:rPr>
              <a:t> </a:t>
            </a:r>
            <a:r>
              <a:rPr lang="en-US" sz="1400" b="1" dirty="0" err="1" smtClean="0">
                <a:solidFill>
                  <a:schemeClr val="tx1"/>
                </a:solidFill>
              </a:rPr>
              <a:t>barang</a:t>
            </a:r>
            <a:r>
              <a:rPr lang="en-US" sz="1400" b="1" dirty="0" smtClean="0">
                <a:solidFill>
                  <a:schemeClr val="tx1"/>
                </a:solidFill>
              </a:rPr>
              <a:t> </a:t>
            </a:r>
            <a:r>
              <a:rPr lang="en-US" sz="1400" b="1" dirty="0" err="1" smtClean="0">
                <a:solidFill>
                  <a:schemeClr val="tx1"/>
                </a:solidFill>
              </a:rPr>
              <a:t>jadi</a:t>
            </a:r>
            <a:endParaRPr lang="en-US" sz="1400" b="1" dirty="0">
              <a:solidFill>
                <a:schemeClr val="tx1"/>
              </a:solidFill>
            </a:endParaRPr>
          </a:p>
        </p:txBody>
      </p:sp>
      <p:sp>
        <p:nvSpPr>
          <p:cNvPr id="9" name="Rectangle 8"/>
          <p:cNvSpPr/>
          <p:nvPr/>
        </p:nvSpPr>
        <p:spPr>
          <a:xfrm>
            <a:off x="6286512" y="4857760"/>
            <a:ext cx="1785950" cy="500066"/>
          </a:xfrm>
          <a:prstGeom prst="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err="1" smtClean="0">
                <a:solidFill>
                  <a:schemeClr val="tx1"/>
                </a:solidFill>
              </a:rPr>
              <a:t>Persedian</a:t>
            </a:r>
            <a:r>
              <a:rPr lang="en-US" sz="1400" b="1" dirty="0" smtClean="0">
                <a:solidFill>
                  <a:schemeClr val="tx1"/>
                </a:solidFill>
              </a:rPr>
              <a:t> </a:t>
            </a:r>
            <a:r>
              <a:rPr lang="en-US" sz="1400" b="1" dirty="0" err="1" smtClean="0">
                <a:solidFill>
                  <a:schemeClr val="tx1"/>
                </a:solidFill>
              </a:rPr>
              <a:t>barang</a:t>
            </a:r>
            <a:r>
              <a:rPr lang="en-US" sz="1400" b="1" dirty="0" smtClean="0">
                <a:solidFill>
                  <a:schemeClr val="tx1"/>
                </a:solidFill>
              </a:rPr>
              <a:t> </a:t>
            </a:r>
            <a:r>
              <a:rPr lang="en-US" sz="1400" b="1" dirty="0" err="1" smtClean="0">
                <a:solidFill>
                  <a:schemeClr val="tx1"/>
                </a:solidFill>
              </a:rPr>
              <a:t>dalam</a:t>
            </a:r>
            <a:r>
              <a:rPr lang="en-US" sz="1400" b="1" dirty="0" smtClean="0">
                <a:solidFill>
                  <a:schemeClr val="tx1"/>
                </a:solidFill>
              </a:rPr>
              <a:t> </a:t>
            </a:r>
            <a:r>
              <a:rPr lang="en-US" sz="1400" b="1" dirty="0" err="1" smtClean="0">
                <a:solidFill>
                  <a:schemeClr val="tx1"/>
                </a:solidFill>
              </a:rPr>
              <a:t>proses</a:t>
            </a:r>
            <a:endParaRPr lang="en-US" sz="1400" b="1" dirty="0">
              <a:solidFill>
                <a:schemeClr val="tx1"/>
              </a:solidFill>
            </a:endParaRPr>
          </a:p>
        </p:txBody>
      </p:sp>
      <p:sp>
        <p:nvSpPr>
          <p:cNvPr id="10" name="Rectangle 9"/>
          <p:cNvSpPr/>
          <p:nvPr/>
        </p:nvSpPr>
        <p:spPr>
          <a:xfrm>
            <a:off x="6286512" y="4429132"/>
            <a:ext cx="1785950" cy="428628"/>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400" b="1" dirty="0" err="1" smtClean="0">
                <a:solidFill>
                  <a:schemeClr val="tx1"/>
                </a:solidFill>
              </a:rPr>
              <a:t>Persedian</a:t>
            </a:r>
            <a:r>
              <a:rPr lang="en-US" sz="1400" b="1" dirty="0" smtClean="0">
                <a:solidFill>
                  <a:schemeClr val="tx1"/>
                </a:solidFill>
              </a:rPr>
              <a:t> </a:t>
            </a:r>
            <a:r>
              <a:rPr lang="en-US" sz="1400" b="1" dirty="0" err="1" smtClean="0">
                <a:solidFill>
                  <a:schemeClr val="tx1"/>
                </a:solidFill>
              </a:rPr>
              <a:t>bahan</a:t>
            </a:r>
            <a:r>
              <a:rPr lang="en-US" sz="1400" b="1" dirty="0" smtClean="0">
                <a:solidFill>
                  <a:schemeClr val="tx1"/>
                </a:solidFill>
              </a:rPr>
              <a:t> </a:t>
            </a:r>
            <a:r>
              <a:rPr lang="en-US" sz="1400" b="1" dirty="0" err="1" smtClean="0">
                <a:solidFill>
                  <a:schemeClr val="tx1"/>
                </a:solidFill>
              </a:rPr>
              <a:t>baku</a:t>
            </a:r>
            <a:endParaRPr lang="en-US" sz="1400" b="1" dirty="0">
              <a:solidFill>
                <a:schemeClr val="tx1"/>
              </a:solidFill>
            </a:endParaRPr>
          </a:p>
        </p:txBody>
      </p:sp>
      <p:sp>
        <p:nvSpPr>
          <p:cNvPr id="11" name="Rectangle 10"/>
          <p:cNvSpPr/>
          <p:nvPr/>
        </p:nvSpPr>
        <p:spPr>
          <a:xfrm>
            <a:off x="7286644" y="3357562"/>
            <a:ext cx="1143008" cy="642942"/>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err="1" smtClean="0">
                <a:solidFill>
                  <a:schemeClr val="tx1"/>
                </a:solidFill>
              </a:rPr>
              <a:t>Aktiva</a:t>
            </a:r>
            <a:r>
              <a:rPr lang="en-US" sz="1600" b="1" dirty="0" smtClean="0">
                <a:solidFill>
                  <a:schemeClr val="tx1"/>
                </a:solidFill>
              </a:rPr>
              <a:t> </a:t>
            </a:r>
            <a:r>
              <a:rPr lang="en-US" sz="1600" b="1" dirty="0" err="1" smtClean="0">
                <a:solidFill>
                  <a:schemeClr val="tx1"/>
                </a:solidFill>
              </a:rPr>
              <a:t>tetap</a:t>
            </a:r>
            <a:endParaRPr lang="en-US" sz="1600" b="1" dirty="0">
              <a:solidFill>
                <a:schemeClr val="tx1"/>
              </a:solidFill>
            </a:endParaRPr>
          </a:p>
        </p:txBody>
      </p:sp>
      <p:sp>
        <p:nvSpPr>
          <p:cNvPr id="12" name="Rectangle 11"/>
          <p:cNvSpPr/>
          <p:nvPr/>
        </p:nvSpPr>
        <p:spPr>
          <a:xfrm>
            <a:off x="6929454" y="2214554"/>
            <a:ext cx="1143008" cy="642942"/>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200" b="1" dirty="0" err="1" smtClean="0">
                <a:solidFill>
                  <a:schemeClr val="tx1"/>
                </a:solidFill>
              </a:rPr>
              <a:t>Cadangan</a:t>
            </a:r>
            <a:r>
              <a:rPr lang="en-US" sz="1200" b="1" dirty="0" smtClean="0">
                <a:solidFill>
                  <a:schemeClr val="tx1"/>
                </a:solidFill>
              </a:rPr>
              <a:t> </a:t>
            </a:r>
            <a:r>
              <a:rPr lang="en-US" sz="1200" b="1" dirty="0" err="1" smtClean="0">
                <a:solidFill>
                  <a:schemeClr val="tx1"/>
                </a:solidFill>
              </a:rPr>
              <a:t>untuk</a:t>
            </a:r>
            <a:r>
              <a:rPr lang="en-US" sz="1200" b="1" dirty="0" smtClean="0">
                <a:solidFill>
                  <a:schemeClr val="tx1"/>
                </a:solidFill>
              </a:rPr>
              <a:t> </a:t>
            </a:r>
            <a:r>
              <a:rPr lang="en-US" sz="1200" b="1" dirty="0" err="1" smtClean="0">
                <a:solidFill>
                  <a:schemeClr val="tx1"/>
                </a:solidFill>
              </a:rPr>
              <a:t>penyusutan</a:t>
            </a:r>
            <a:endParaRPr lang="en-US" sz="1200" b="1" dirty="0">
              <a:solidFill>
                <a:schemeClr val="tx1"/>
              </a:solidFill>
            </a:endParaRPr>
          </a:p>
        </p:txBody>
      </p:sp>
      <p:sp>
        <p:nvSpPr>
          <p:cNvPr id="13" name="Rectangle 12"/>
          <p:cNvSpPr/>
          <p:nvPr/>
        </p:nvSpPr>
        <p:spPr>
          <a:xfrm>
            <a:off x="1000100" y="3000372"/>
            <a:ext cx="1143008" cy="642942"/>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r>
              <a:rPr lang="en-US" b="1" dirty="0" err="1" smtClean="0">
                <a:solidFill>
                  <a:schemeClr val="tx1"/>
                </a:solidFill>
              </a:rPr>
              <a:t>Utang</a:t>
            </a:r>
            <a:endParaRPr lang="en-US" b="1" dirty="0">
              <a:solidFill>
                <a:schemeClr val="tx1"/>
              </a:solidFill>
            </a:endParaRPr>
          </a:p>
        </p:txBody>
      </p:sp>
      <p:sp>
        <p:nvSpPr>
          <p:cNvPr id="14" name="Rectangle 13"/>
          <p:cNvSpPr/>
          <p:nvPr/>
        </p:nvSpPr>
        <p:spPr>
          <a:xfrm>
            <a:off x="857224" y="1857364"/>
            <a:ext cx="1143008" cy="642942"/>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rtlCol="0" anchor="ctr"/>
          <a:lstStyle/>
          <a:p>
            <a:pPr algn="ctr"/>
            <a:r>
              <a:rPr lang="en-US" sz="1600" b="1" dirty="0" err="1" smtClean="0">
                <a:solidFill>
                  <a:schemeClr val="tx1"/>
                </a:solidFill>
              </a:rPr>
              <a:t>Pemegang</a:t>
            </a:r>
            <a:r>
              <a:rPr lang="en-US" sz="1600" b="1" dirty="0" smtClean="0">
                <a:solidFill>
                  <a:schemeClr val="tx1"/>
                </a:solidFill>
              </a:rPr>
              <a:t> </a:t>
            </a:r>
            <a:r>
              <a:rPr lang="en-US" sz="1600" b="1" dirty="0" err="1" smtClean="0">
                <a:solidFill>
                  <a:schemeClr val="tx1"/>
                </a:solidFill>
              </a:rPr>
              <a:t>saham</a:t>
            </a:r>
            <a:endParaRPr lang="en-US" sz="1600" b="1" dirty="0">
              <a:solidFill>
                <a:schemeClr val="tx1"/>
              </a:solidFill>
            </a:endParaRPr>
          </a:p>
        </p:txBody>
      </p:sp>
      <p:cxnSp>
        <p:nvCxnSpPr>
          <p:cNvPr id="16" name="Straight Arrow Connector 15"/>
          <p:cNvCxnSpPr>
            <a:endCxn id="14" idx="0"/>
          </p:cNvCxnSpPr>
          <p:nvPr/>
        </p:nvCxnSpPr>
        <p:spPr>
          <a:xfrm rot="10800000" flipV="1">
            <a:off x="1428728" y="785794"/>
            <a:ext cx="2071702" cy="107157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Straight Arrow Connector 21"/>
          <p:cNvCxnSpPr/>
          <p:nvPr/>
        </p:nvCxnSpPr>
        <p:spPr>
          <a:xfrm flipV="1">
            <a:off x="1857356" y="928670"/>
            <a:ext cx="1571636" cy="85725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3" name="Straight Arrow Connector 22"/>
          <p:cNvCxnSpPr/>
          <p:nvPr/>
        </p:nvCxnSpPr>
        <p:spPr>
          <a:xfrm flipV="1">
            <a:off x="2000232" y="1428736"/>
            <a:ext cx="1714512" cy="157163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rot="5400000" flipH="1" flipV="1">
            <a:off x="1393009" y="1964521"/>
            <a:ext cx="3071834" cy="200026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1" name="Straight Arrow Connector 30"/>
          <p:cNvCxnSpPr>
            <a:stCxn id="4" idx="3"/>
            <a:endCxn id="5" idx="1"/>
          </p:cNvCxnSpPr>
          <p:nvPr/>
        </p:nvCxnSpPr>
        <p:spPr>
          <a:xfrm>
            <a:off x="4643438" y="1035827"/>
            <a:ext cx="228601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Straight Arrow Connector 34"/>
          <p:cNvCxnSpPr/>
          <p:nvPr/>
        </p:nvCxnSpPr>
        <p:spPr>
          <a:xfrm rot="16200000" flipH="1">
            <a:off x="3821901" y="1821645"/>
            <a:ext cx="2928958" cy="228601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7" name="Straight Arrow Connector 36"/>
          <p:cNvCxnSpPr/>
          <p:nvPr/>
        </p:nvCxnSpPr>
        <p:spPr>
          <a:xfrm>
            <a:off x="4286248" y="1428736"/>
            <a:ext cx="2928958" cy="221457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2" name="Straight Arrow Connector 41"/>
          <p:cNvCxnSpPr>
            <a:stCxn id="12" idx="1"/>
          </p:cNvCxnSpPr>
          <p:nvPr/>
        </p:nvCxnSpPr>
        <p:spPr>
          <a:xfrm rot="10800000">
            <a:off x="4643438" y="1357299"/>
            <a:ext cx="2286016" cy="117872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5" name="Straight Arrow Connector 44"/>
          <p:cNvCxnSpPr/>
          <p:nvPr/>
        </p:nvCxnSpPr>
        <p:spPr>
          <a:xfrm rot="5400000" flipH="1" flipV="1">
            <a:off x="2321703" y="3250405"/>
            <a:ext cx="3500462"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2" name="Straight Connector 51"/>
          <p:cNvCxnSpPr/>
          <p:nvPr/>
        </p:nvCxnSpPr>
        <p:spPr>
          <a:xfrm>
            <a:off x="4071934" y="5000636"/>
            <a:ext cx="2143140" cy="73026"/>
          </a:xfrm>
          <a:prstGeom prst="line">
            <a:avLst/>
          </a:prstGeom>
        </p:spPr>
        <p:style>
          <a:lnRef idx="1">
            <a:schemeClr val="dk1"/>
          </a:lnRef>
          <a:fillRef idx="0">
            <a:schemeClr val="dk1"/>
          </a:fillRef>
          <a:effectRef idx="0">
            <a:schemeClr val="dk1"/>
          </a:effectRef>
          <a:fontRef idx="minor">
            <a:schemeClr val="tx1"/>
          </a:fontRef>
        </p:style>
      </p:cxnSp>
      <p:sp>
        <p:nvSpPr>
          <p:cNvPr id="54" name="Rectangle 53"/>
          <p:cNvSpPr/>
          <p:nvPr/>
        </p:nvSpPr>
        <p:spPr>
          <a:xfrm>
            <a:off x="4143372" y="1864204"/>
            <a:ext cx="212604" cy="2716924"/>
          </a:xfrm>
          <a:prstGeom prst="rect">
            <a:avLst/>
          </a:prstGeom>
          <a:solidFill>
            <a:srgbClr val="FFFF66"/>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err="1" smtClean="0"/>
              <a:t>P</a:t>
            </a:r>
            <a:r>
              <a:rPr lang="en-US" sz="1200" b="1" dirty="0" err="1" smtClean="0">
                <a:latin typeface="Arial" pitchFamily="34" charset="0"/>
                <a:cs typeface="Arial" pitchFamily="34" charset="0"/>
              </a:rPr>
              <a:t>enjualan</a:t>
            </a:r>
            <a:r>
              <a:rPr lang="en-US" sz="1200" b="1" dirty="0" smtClean="0">
                <a:latin typeface="Arial" pitchFamily="34" charset="0"/>
                <a:cs typeface="Arial" pitchFamily="34" charset="0"/>
              </a:rPr>
              <a:t> </a:t>
            </a:r>
            <a:r>
              <a:rPr lang="en-US" sz="1200" b="1" dirty="0" err="1" smtClean="0">
                <a:latin typeface="Arial" pitchFamily="34" charset="0"/>
                <a:cs typeface="Arial" pitchFamily="34" charset="0"/>
              </a:rPr>
              <a:t>tuna</a:t>
            </a:r>
            <a:r>
              <a:rPr lang="en-US" sz="1200" b="1" dirty="0" err="1" smtClean="0"/>
              <a:t>i</a:t>
            </a:r>
            <a:endParaRPr lang="en-US" sz="1200" b="1" dirty="0"/>
          </a:p>
        </p:txBody>
      </p:sp>
      <p:cxnSp>
        <p:nvCxnSpPr>
          <p:cNvPr id="58" name="Straight Arrow Connector 57"/>
          <p:cNvCxnSpPr/>
          <p:nvPr/>
        </p:nvCxnSpPr>
        <p:spPr>
          <a:xfrm rot="10800000">
            <a:off x="3071802" y="5214950"/>
            <a:ext cx="3214710" cy="7143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63" name="Rectangle 62"/>
          <p:cNvSpPr/>
          <p:nvPr/>
        </p:nvSpPr>
        <p:spPr>
          <a:xfrm>
            <a:off x="4860032" y="714356"/>
            <a:ext cx="1785950" cy="285752"/>
          </a:xfrm>
          <a:prstGeom prst="rect">
            <a:avLst/>
          </a:prstGeom>
          <a:solidFill>
            <a:srgbClr val="FFFF66"/>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err="1" smtClean="0">
                <a:latin typeface="Arial" pitchFamily="34" charset="0"/>
                <a:cs typeface="Arial" pitchFamily="34" charset="0"/>
              </a:rPr>
              <a:t>Pembayaran</a:t>
            </a:r>
            <a:r>
              <a:rPr lang="en-US" sz="1200" b="1" dirty="0" smtClean="0">
                <a:latin typeface="Arial" pitchFamily="34" charset="0"/>
                <a:cs typeface="Arial" pitchFamily="34" charset="0"/>
              </a:rPr>
              <a:t> </a:t>
            </a:r>
            <a:r>
              <a:rPr lang="en-US" sz="1200" b="1" dirty="0" err="1" smtClean="0">
                <a:latin typeface="Arial" pitchFamily="34" charset="0"/>
                <a:cs typeface="Arial" pitchFamily="34" charset="0"/>
              </a:rPr>
              <a:t>rekening</a:t>
            </a:r>
            <a:endParaRPr lang="en-US" sz="1200" b="1" dirty="0">
              <a:latin typeface="Arial" pitchFamily="34" charset="0"/>
              <a:cs typeface="Arial" pitchFamily="34" charset="0"/>
            </a:endParaRPr>
          </a:p>
        </p:txBody>
      </p:sp>
      <p:sp>
        <p:nvSpPr>
          <p:cNvPr id="64" name="Rectangle 63"/>
          <p:cNvSpPr/>
          <p:nvPr/>
        </p:nvSpPr>
        <p:spPr>
          <a:xfrm>
            <a:off x="6360230" y="1844824"/>
            <a:ext cx="2100202" cy="288032"/>
          </a:xfrm>
          <a:prstGeom prst="rect">
            <a:avLst/>
          </a:prstGeom>
          <a:solidFill>
            <a:srgbClr val="FFFF66"/>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smtClean="0">
                <a:latin typeface="Arial" pitchFamily="34" charset="0"/>
                <a:cs typeface="Arial" pitchFamily="34" charset="0"/>
              </a:rPr>
              <a:t>Dana </a:t>
            </a:r>
            <a:r>
              <a:rPr lang="en-US" sz="1200" b="1" dirty="0" err="1" smtClean="0">
                <a:latin typeface="Arial" pitchFamily="34" charset="0"/>
                <a:cs typeface="Arial" pitchFamily="34" charset="0"/>
              </a:rPr>
              <a:t>yg</a:t>
            </a:r>
            <a:r>
              <a:rPr lang="en-US" sz="1200" b="1" dirty="0" smtClean="0">
                <a:latin typeface="Arial" pitchFamily="34" charset="0"/>
                <a:cs typeface="Arial" pitchFamily="34" charset="0"/>
              </a:rPr>
              <a:t> </a:t>
            </a:r>
            <a:r>
              <a:rPr lang="en-US" sz="1200" b="1" dirty="0" err="1" smtClean="0">
                <a:latin typeface="Arial" pitchFamily="34" charset="0"/>
                <a:cs typeface="Arial" pitchFamily="34" charset="0"/>
              </a:rPr>
              <a:t>belum</a:t>
            </a:r>
            <a:r>
              <a:rPr lang="en-US" sz="1200" b="1" dirty="0" smtClean="0">
                <a:latin typeface="Arial" pitchFamily="34" charset="0"/>
                <a:cs typeface="Arial" pitchFamily="34" charset="0"/>
              </a:rPr>
              <a:t> </a:t>
            </a:r>
            <a:r>
              <a:rPr lang="en-US" sz="1200" b="1" dirty="0" err="1" smtClean="0">
                <a:latin typeface="Arial" pitchFamily="34" charset="0"/>
                <a:cs typeface="Arial" pitchFamily="34" charset="0"/>
              </a:rPr>
              <a:t>terpakai</a:t>
            </a:r>
            <a:endParaRPr lang="en-US" sz="1200" b="1" dirty="0">
              <a:latin typeface="Arial" pitchFamily="34" charset="0"/>
              <a:cs typeface="Arial" pitchFamily="34" charset="0"/>
            </a:endParaRPr>
          </a:p>
        </p:txBody>
      </p:sp>
      <p:sp>
        <p:nvSpPr>
          <p:cNvPr id="65" name="Rectangle 64"/>
          <p:cNvSpPr/>
          <p:nvPr/>
        </p:nvSpPr>
        <p:spPr>
          <a:xfrm>
            <a:off x="6643702" y="3009896"/>
            <a:ext cx="1312674" cy="203080"/>
          </a:xfrm>
          <a:prstGeom prst="rect">
            <a:avLst/>
          </a:prstGeom>
          <a:solidFill>
            <a:srgbClr val="FFFF66"/>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err="1" smtClean="0">
                <a:latin typeface="Arial" pitchFamily="34" charset="0"/>
                <a:cs typeface="Arial" pitchFamily="34" charset="0"/>
              </a:rPr>
              <a:t>Pembayaran</a:t>
            </a:r>
            <a:endParaRPr lang="en-US" sz="1200" b="1" dirty="0">
              <a:latin typeface="Arial" pitchFamily="34" charset="0"/>
              <a:cs typeface="Arial" pitchFamily="34" charset="0"/>
            </a:endParaRPr>
          </a:p>
        </p:txBody>
      </p:sp>
      <p:sp>
        <p:nvSpPr>
          <p:cNvPr id="66" name="Rectangle 65"/>
          <p:cNvSpPr/>
          <p:nvPr/>
        </p:nvSpPr>
        <p:spPr>
          <a:xfrm>
            <a:off x="6286512" y="4152904"/>
            <a:ext cx="1214446" cy="133352"/>
          </a:xfrm>
          <a:prstGeom prst="rect">
            <a:avLst/>
          </a:prstGeom>
          <a:solidFill>
            <a:srgbClr val="FFFF66"/>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400" b="1" dirty="0" err="1" smtClean="0">
                <a:latin typeface="Arial" pitchFamily="34" charset="0"/>
                <a:cs typeface="Arial" pitchFamily="34" charset="0"/>
              </a:rPr>
              <a:t>Bahan</a:t>
            </a:r>
            <a:r>
              <a:rPr lang="en-US" sz="1400" b="1" dirty="0" smtClean="0">
                <a:latin typeface="Arial" pitchFamily="34" charset="0"/>
                <a:cs typeface="Arial" pitchFamily="34" charset="0"/>
              </a:rPr>
              <a:t> </a:t>
            </a:r>
            <a:r>
              <a:rPr lang="en-US" sz="1400" b="1" dirty="0" err="1" smtClean="0">
                <a:latin typeface="Arial" pitchFamily="34" charset="0"/>
                <a:cs typeface="Arial" pitchFamily="34" charset="0"/>
              </a:rPr>
              <a:t>baku</a:t>
            </a:r>
            <a:endParaRPr lang="en-US" sz="1400" b="1" dirty="0">
              <a:latin typeface="Arial" pitchFamily="34" charset="0"/>
              <a:cs typeface="Arial" pitchFamily="34" charset="0"/>
            </a:endParaRPr>
          </a:p>
        </p:txBody>
      </p:sp>
      <p:sp>
        <p:nvSpPr>
          <p:cNvPr id="67" name="Rectangle 66"/>
          <p:cNvSpPr/>
          <p:nvPr/>
        </p:nvSpPr>
        <p:spPr>
          <a:xfrm>
            <a:off x="467544" y="4143380"/>
            <a:ext cx="3318638" cy="221724"/>
          </a:xfrm>
          <a:prstGeom prst="rect">
            <a:avLst/>
          </a:prstGeom>
          <a:solidFill>
            <a:srgbClr val="FFFF66"/>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err="1" smtClean="0">
                <a:latin typeface="Arial" pitchFamily="34" charset="0"/>
                <a:cs typeface="Arial" pitchFamily="34" charset="0"/>
              </a:rPr>
              <a:t>Pembayaran</a:t>
            </a:r>
            <a:r>
              <a:rPr lang="en-US" sz="1200" b="1" dirty="0" smtClean="0">
                <a:latin typeface="Arial" pitchFamily="34" charset="0"/>
                <a:cs typeface="Arial" pitchFamily="34" charset="0"/>
              </a:rPr>
              <a:t> </a:t>
            </a:r>
            <a:r>
              <a:rPr lang="en-US" sz="1200" b="1" dirty="0" err="1" smtClean="0">
                <a:latin typeface="Arial" pitchFamily="34" charset="0"/>
                <a:cs typeface="Arial" pitchFamily="34" charset="0"/>
              </a:rPr>
              <a:t>piutng</a:t>
            </a:r>
            <a:r>
              <a:rPr lang="en-US" sz="1200" b="1" dirty="0" smtClean="0">
                <a:latin typeface="Arial" pitchFamily="34" charset="0"/>
                <a:cs typeface="Arial" pitchFamily="34" charset="0"/>
              </a:rPr>
              <a:t> </a:t>
            </a:r>
            <a:r>
              <a:rPr lang="en-US" sz="1200" b="1" dirty="0" err="1" smtClean="0">
                <a:latin typeface="Arial" pitchFamily="34" charset="0"/>
                <a:cs typeface="Arial" pitchFamily="34" charset="0"/>
              </a:rPr>
              <a:t>ragu-ragu</a:t>
            </a:r>
            <a:r>
              <a:rPr lang="en-US" sz="1200" b="1" dirty="0" smtClean="0">
                <a:latin typeface="Arial" pitchFamily="34" charset="0"/>
                <a:cs typeface="Arial" pitchFamily="34" charset="0"/>
              </a:rPr>
              <a:t> </a:t>
            </a:r>
            <a:r>
              <a:rPr lang="en-US" sz="1200" b="1" dirty="0" err="1" smtClean="0">
                <a:latin typeface="Arial" pitchFamily="34" charset="0"/>
                <a:cs typeface="Arial" pitchFamily="34" charset="0"/>
              </a:rPr>
              <a:t>dan</a:t>
            </a:r>
            <a:r>
              <a:rPr lang="en-US" sz="1200" b="1" dirty="0" smtClean="0">
                <a:latin typeface="Arial" pitchFamily="34" charset="0"/>
                <a:cs typeface="Arial" pitchFamily="34" charset="0"/>
              </a:rPr>
              <a:t> </a:t>
            </a:r>
            <a:r>
              <a:rPr lang="en-US" sz="1200" b="1" dirty="0" err="1" smtClean="0">
                <a:latin typeface="Arial" pitchFamily="34" charset="0"/>
                <a:cs typeface="Arial" pitchFamily="34" charset="0"/>
              </a:rPr>
              <a:t>piutang</a:t>
            </a:r>
            <a:endParaRPr lang="en-US" sz="1200" b="1" dirty="0">
              <a:latin typeface="Arial" pitchFamily="34" charset="0"/>
              <a:cs typeface="Arial" pitchFamily="34" charset="0"/>
            </a:endParaRPr>
          </a:p>
        </p:txBody>
      </p:sp>
      <p:cxnSp>
        <p:nvCxnSpPr>
          <p:cNvPr id="71" name="Straight Arrow Connector 70"/>
          <p:cNvCxnSpPr/>
          <p:nvPr/>
        </p:nvCxnSpPr>
        <p:spPr>
          <a:xfrm rot="10800000" flipV="1">
            <a:off x="1785918" y="1357296"/>
            <a:ext cx="1785950" cy="16430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5" name="Rectangle 74"/>
          <p:cNvSpPr/>
          <p:nvPr/>
        </p:nvSpPr>
        <p:spPr>
          <a:xfrm>
            <a:off x="1500166" y="1009632"/>
            <a:ext cx="1000132" cy="204790"/>
          </a:xfrm>
          <a:prstGeom prst="rect">
            <a:avLst/>
          </a:prstGeom>
          <a:solidFill>
            <a:srgbClr val="FFFF66"/>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err="1" smtClean="0">
                <a:latin typeface="Arial" pitchFamily="34" charset="0"/>
                <a:cs typeface="Arial" pitchFamily="34" charset="0"/>
              </a:rPr>
              <a:t>Deviden</a:t>
            </a:r>
            <a:endParaRPr lang="en-US" sz="1200" b="1" dirty="0">
              <a:latin typeface="Arial" pitchFamily="34" charset="0"/>
              <a:cs typeface="Arial" pitchFamily="34" charset="0"/>
            </a:endParaRPr>
          </a:p>
        </p:txBody>
      </p:sp>
      <p:sp>
        <p:nvSpPr>
          <p:cNvPr id="76" name="Rectangle 75"/>
          <p:cNvSpPr/>
          <p:nvPr/>
        </p:nvSpPr>
        <p:spPr>
          <a:xfrm>
            <a:off x="2214546" y="1643050"/>
            <a:ext cx="714380" cy="214314"/>
          </a:xfrm>
          <a:prstGeom prst="rect">
            <a:avLst/>
          </a:prstGeom>
          <a:solidFill>
            <a:srgbClr val="FFFF66"/>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sz="1200" b="1" dirty="0" smtClean="0">
                <a:latin typeface="Arial" pitchFamily="34" charset="0"/>
                <a:cs typeface="Arial" pitchFamily="34" charset="0"/>
              </a:rPr>
              <a:t>Modal</a:t>
            </a:r>
            <a:endParaRPr lang="en-US" sz="1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04664"/>
          </a:xfrm>
        </p:spPr>
        <p:style>
          <a:lnRef idx="1">
            <a:schemeClr val="accent4"/>
          </a:lnRef>
          <a:fillRef idx="2">
            <a:schemeClr val="accent4"/>
          </a:fillRef>
          <a:effectRef idx="1">
            <a:schemeClr val="accent4"/>
          </a:effectRef>
          <a:fontRef idx="minor">
            <a:schemeClr val="dk1"/>
          </a:fontRef>
        </p:style>
        <p:txBody>
          <a:bodyPr>
            <a:noAutofit/>
          </a:bodyPr>
          <a:lstStyle/>
          <a:p>
            <a:pPr algn="l"/>
            <a:r>
              <a:rPr lang="en-US" sz="2000" b="1" dirty="0" smtClean="0"/>
              <a:t>2.  </a:t>
            </a:r>
            <a:r>
              <a:rPr lang="en-US" sz="2000" b="1" dirty="0" err="1" smtClean="0">
                <a:latin typeface="Arial" pitchFamily="34" charset="0"/>
                <a:cs typeface="Arial" pitchFamily="34" charset="0"/>
              </a:rPr>
              <a:t>Surat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berharga</a:t>
            </a:r>
            <a:endParaRPr lang="en-US" sz="2000" b="1" dirty="0">
              <a:latin typeface="Arial" pitchFamily="34" charset="0"/>
              <a:cs typeface="Arial" pitchFamily="34" charset="0"/>
            </a:endParaRPr>
          </a:p>
        </p:txBody>
      </p:sp>
      <p:sp>
        <p:nvSpPr>
          <p:cNvPr id="3" name="Content Placeholder 2"/>
          <p:cNvSpPr>
            <a:spLocks noGrp="1"/>
          </p:cNvSpPr>
          <p:nvPr>
            <p:ph sz="quarter" idx="1"/>
          </p:nvPr>
        </p:nvSpPr>
        <p:spPr>
          <a:xfrm>
            <a:off x="0" y="260648"/>
            <a:ext cx="9144000" cy="6572272"/>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buNone/>
            </a:pPr>
            <a:r>
              <a:rPr lang="en-US" sz="2000" b="1" dirty="0" err="1" smtClean="0">
                <a:latin typeface="Arial" pitchFamily="34" charset="0"/>
                <a:cs typeface="Arial" pitchFamily="34" charset="0"/>
              </a:rPr>
              <a:t>Manajer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keuangan</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sedang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memelihara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kesimbangan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antar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liqwiditas</a:t>
            </a:r>
            <a:endParaRPr lang="en-US" sz="2000" b="1" dirty="0" smtClean="0">
              <a:latin typeface="Arial" pitchFamily="34" charset="0"/>
              <a:cs typeface="Arial" pitchFamily="34" charset="0"/>
            </a:endParaRPr>
          </a:p>
          <a:p>
            <a:pPr>
              <a:buNone/>
            </a:pP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profitabilitas</a:t>
            </a:r>
            <a:r>
              <a:rPr lang="en-US" sz="2000" b="1" dirty="0" smtClean="0">
                <a:latin typeface="Arial" pitchFamily="34" charset="0"/>
                <a:cs typeface="Arial" pitchFamily="34" charset="0"/>
              </a:rPr>
              <a:t>(</a:t>
            </a:r>
            <a:r>
              <a:rPr lang="en-US" sz="2000" b="1" dirty="0" err="1" smtClean="0">
                <a:latin typeface="Arial" pitchFamily="34" charset="0"/>
                <a:cs typeface="Arial" pitchFamily="34" charset="0"/>
              </a:rPr>
              <a:t>kemampuan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untuk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mendapatkan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laba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mempunyai</a:t>
            </a:r>
            <a:r>
              <a:rPr lang="en-US" sz="2000" b="1" dirty="0" smtClean="0">
                <a:latin typeface="Arial" pitchFamily="34" charset="0"/>
                <a:cs typeface="Arial" pitchFamily="34" charset="0"/>
              </a:rPr>
              <a:t> </a:t>
            </a:r>
          </a:p>
          <a:p>
            <a:pPr>
              <a:buNone/>
            </a:pPr>
            <a:r>
              <a:rPr lang="en-US" sz="2000" b="1" dirty="0" err="1" smtClean="0">
                <a:latin typeface="Arial" pitchFamily="34" charset="0"/>
                <a:cs typeface="Arial" pitchFamily="34" charset="0"/>
              </a:rPr>
              <a:t>alternatif</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untukcenderung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memegang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jumlah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kas</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lebih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besar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Ia</a:t>
            </a:r>
            <a:endParaRPr lang="en-US" sz="2000" b="1" dirty="0" smtClean="0">
              <a:latin typeface="Arial" pitchFamily="34" charset="0"/>
              <a:cs typeface="Arial" pitchFamily="34" charset="0"/>
            </a:endParaRPr>
          </a:p>
          <a:p>
            <a:pPr>
              <a:buNone/>
            </a:pP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menginvestasikan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tersebut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dalam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surat-surat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berharga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yg</a:t>
            </a:r>
            <a:r>
              <a:rPr lang="en-US" sz="2000" b="1" dirty="0" smtClean="0">
                <a:latin typeface="Arial" pitchFamily="34" charset="0"/>
                <a:cs typeface="Arial" pitchFamily="34" charset="0"/>
              </a:rPr>
              <a:t> </a:t>
            </a:r>
          </a:p>
          <a:p>
            <a:pPr>
              <a:buNone/>
            </a:pP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menghasilkan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bunga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satu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surat</a:t>
            </a:r>
            <a:endParaRPr lang="en-US" sz="2000" b="1" dirty="0" smtClean="0">
              <a:latin typeface="Arial" pitchFamily="34" charset="0"/>
              <a:cs typeface="Arial" pitchFamily="34" charset="0"/>
            </a:endParaRPr>
          </a:p>
          <a:p>
            <a:pPr>
              <a:buNone/>
            </a:pP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berharga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yg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beredar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indonesia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adalah</a:t>
            </a:r>
            <a:endParaRPr lang="en-US" sz="2000" b="1" dirty="0" smtClean="0">
              <a:latin typeface="Arial" pitchFamily="34" charset="0"/>
              <a:cs typeface="Arial" pitchFamily="34" charset="0"/>
            </a:endParaRPr>
          </a:p>
          <a:p>
            <a:pPr>
              <a:buNone/>
            </a:pP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sertifikat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deposito</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certificetes</a:t>
            </a:r>
            <a:r>
              <a:rPr lang="en-US" sz="2000" b="1" dirty="0" smtClean="0">
                <a:latin typeface="Arial" pitchFamily="34" charset="0"/>
                <a:cs typeface="Arial" pitchFamily="34" charset="0"/>
              </a:rPr>
              <a:t> of deposit)                </a:t>
            </a:r>
            <a:endParaRPr lang="en-US" sz="2000" b="1" dirty="0">
              <a:latin typeface="Arial" pitchFamily="34" charset="0"/>
              <a:cs typeface="Arial" pitchFamily="34" charset="0"/>
            </a:endParaRPr>
          </a:p>
        </p:txBody>
      </p:sp>
      <p:graphicFrame>
        <p:nvGraphicFramePr>
          <p:cNvPr id="4" name="Table 3"/>
          <p:cNvGraphicFramePr>
            <a:graphicFrameLocks noGrp="1"/>
          </p:cNvGraphicFramePr>
          <p:nvPr/>
        </p:nvGraphicFramePr>
        <p:xfrm>
          <a:off x="5724128" y="1916832"/>
          <a:ext cx="3312368" cy="2377440"/>
        </p:xfrm>
        <a:graphic>
          <a:graphicData uri="http://schemas.openxmlformats.org/drawingml/2006/table">
            <a:tbl>
              <a:tblPr firstRow="1" bandRow="1">
                <a:tableStyleId>{5C22544A-7EE6-4342-B048-85BDC9FD1C3A}</a:tableStyleId>
              </a:tblPr>
              <a:tblGrid>
                <a:gridCol w="1104123"/>
                <a:gridCol w="2208245"/>
              </a:tblGrid>
              <a:tr h="370840">
                <a:tc>
                  <a:txBody>
                    <a:bodyPr/>
                    <a:lstStyle/>
                    <a:p>
                      <a:pPr algn="ctr"/>
                      <a:r>
                        <a:rPr lang="en-US" dirty="0" err="1" smtClean="0"/>
                        <a:t>Jangka</a:t>
                      </a:r>
                      <a:r>
                        <a:rPr lang="en-US" dirty="0" smtClean="0"/>
                        <a:t> </a:t>
                      </a:r>
                      <a:r>
                        <a:rPr lang="en-US" dirty="0" err="1" smtClean="0"/>
                        <a:t>waktu</a:t>
                      </a:r>
                      <a:r>
                        <a:rPr lang="en-US" dirty="0" smtClean="0"/>
                        <a:t> </a:t>
                      </a:r>
                      <a:endParaRPr lang="en-US" dirty="0"/>
                    </a:p>
                  </a:txBody>
                  <a:tcPr/>
                </a:tc>
                <a:tc>
                  <a:txBody>
                    <a:bodyPr/>
                    <a:lstStyle/>
                    <a:p>
                      <a:pPr algn="ctr"/>
                      <a:r>
                        <a:rPr lang="en-US" dirty="0" smtClean="0"/>
                        <a:t> </a:t>
                      </a:r>
                      <a:r>
                        <a:rPr lang="en-US" dirty="0" err="1" smtClean="0"/>
                        <a:t>suku</a:t>
                      </a:r>
                      <a:r>
                        <a:rPr lang="en-US" dirty="0" smtClean="0"/>
                        <a:t> </a:t>
                      </a:r>
                      <a:r>
                        <a:rPr lang="en-US" dirty="0" err="1" smtClean="0"/>
                        <a:t>bunga</a:t>
                      </a:r>
                      <a:endParaRPr lang="en-US" dirty="0"/>
                    </a:p>
                  </a:txBody>
                  <a:tcPr/>
                </a:tc>
              </a:tr>
              <a:tr h="370840">
                <a:tc>
                  <a:txBody>
                    <a:bodyPr/>
                    <a:lstStyle/>
                    <a:p>
                      <a:r>
                        <a:rPr lang="en-US" dirty="0" smtClean="0"/>
                        <a:t>12</a:t>
                      </a:r>
                      <a:r>
                        <a:rPr lang="en-US" baseline="0" dirty="0" smtClean="0"/>
                        <a:t> </a:t>
                      </a:r>
                      <a:r>
                        <a:rPr lang="en-US" baseline="0" dirty="0" err="1" smtClean="0"/>
                        <a:t>bulan</a:t>
                      </a:r>
                      <a:endParaRPr lang="en-US" baseline="0" dirty="0" smtClean="0"/>
                    </a:p>
                    <a:p>
                      <a:r>
                        <a:rPr lang="en-US" baseline="0" dirty="0" smtClean="0"/>
                        <a:t>6 </a:t>
                      </a:r>
                      <a:r>
                        <a:rPr lang="en-US" baseline="0" dirty="0" err="1" smtClean="0"/>
                        <a:t>bulan</a:t>
                      </a:r>
                      <a:endParaRPr lang="en-US" baseline="0" dirty="0" smtClean="0"/>
                    </a:p>
                    <a:p>
                      <a:r>
                        <a:rPr lang="en-US" baseline="0" dirty="0" smtClean="0"/>
                        <a:t>3 </a:t>
                      </a:r>
                      <a:r>
                        <a:rPr lang="en-US" baseline="0" dirty="0" err="1" smtClean="0"/>
                        <a:t>bulan</a:t>
                      </a:r>
                      <a:endParaRPr lang="en-US" baseline="0" dirty="0" smtClean="0"/>
                    </a:p>
                    <a:p>
                      <a:r>
                        <a:rPr lang="en-US" baseline="0" dirty="0" smtClean="0"/>
                        <a:t>2 </a:t>
                      </a:r>
                      <a:r>
                        <a:rPr lang="en-US" baseline="0" dirty="0" err="1" smtClean="0"/>
                        <a:t>bulan</a:t>
                      </a:r>
                      <a:endParaRPr lang="en-US" baseline="0" dirty="0" smtClean="0"/>
                    </a:p>
                    <a:p>
                      <a:r>
                        <a:rPr lang="en-US" baseline="0" dirty="0" smtClean="0"/>
                        <a:t>1 </a:t>
                      </a:r>
                      <a:r>
                        <a:rPr lang="en-US" baseline="0" dirty="0" err="1" smtClean="0"/>
                        <a:t>bulan</a:t>
                      </a:r>
                      <a:endParaRPr lang="en-US" baseline="0" dirty="0" smtClean="0"/>
                    </a:p>
                    <a:p>
                      <a:r>
                        <a:rPr lang="en-US" baseline="0" dirty="0" smtClean="0"/>
                        <a:t>½  </a:t>
                      </a:r>
                      <a:r>
                        <a:rPr lang="en-US" baseline="0" dirty="0" err="1" smtClean="0"/>
                        <a:t>bulan</a:t>
                      </a:r>
                      <a:endParaRPr lang="en-US" dirty="0"/>
                    </a:p>
                  </a:txBody>
                  <a:tcPr/>
                </a:tc>
                <a:tc>
                  <a:txBody>
                    <a:bodyPr/>
                    <a:lstStyle/>
                    <a:p>
                      <a:r>
                        <a:rPr lang="en-US" dirty="0" smtClean="0"/>
                        <a:t> 12 % </a:t>
                      </a:r>
                      <a:r>
                        <a:rPr lang="en-US" baseline="0" dirty="0" smtClean="0"/>
                        <a:t> </a:t>
                      </a:r>
                      <a:r>
                        <a:rPr lang="en-US" baseline="0" dirty="0" err="1" smtClean="0"/>
                        <a:t>setahun</a:t>
                      </a:r>
                      <a:endParaRPr lang="en-US" baseline="0" dirty="0" smtClean="0"/>
                    </a:p>
                    <a:p>
                      <a:r>
                        <a:rPr lang="en-US" baseline="0" dirty="0" smtClean="0"/>
                        <a:t>10 %   </a:t>
                      </a:r>
                      <a:r>
                        <a:rPr lang="en-US" baseline="0" dirty="0" err="1" smtClean="0"/>
                        <a:t>setahun</a:t>
                      </a:r>
                      <a:endParaRPr lang="en-US" baseline="0" dirty="0" smtClean="0"/>
                    </a:p>
                    <a:p>
                      <a:r>
                        <a:rPr lang="en-US" baseline="0" dirty="0" smtClean="0"/>
                        <a:t>  9  %  </a:t>
                      </a:r>
                      <a:r>
                        <a:rPr lang="en-US" baseline="0" dirty="0" err="1" smtClean="0"/>
                        <a:t>setahun</a:t>
                      </a:r>
                      <a:endParaRPr lang="en-US" baseline="0" dirty="0" smtClean="0"/>
                    </a:p>
                    <a:p>
                      <a:r>
                        <a:rPr lang="en-US" baseline="0" dirty="0" smtClean="0"/>
                        <a:t>  8  %  </a:t>
                      </a:r>
                      <a:r>
                        <a:rPr lang="en-US" baseline="0" dirty="0" err="1" smtClean="0"/>
                        <a:t>setahun</a:t>
                      </a:r>
                      <a:endParaRPr lang="en-US" baseline="0" dirty="0" smtClean="0"/>
                    </a:p>
                    <a:p>
                      <a:r>
                        <a:rPr lang="en-US" baseline="0" dirty="0" smtClean="0"/>
                        <a:t>  7  %  </a:t>
                      </a:r>
                      <a:r>
                        <a:rPr lang="en-US" baseline="0" dirty="0" err="1" smtClean="0"/>
                        <a:t>setahun</a:t>
                      </a:r>
                      <a:endParaRPr lang="en-US" baseline="0" dirty="0" smtClean="0"/>
                    </a:p>
                    <a:p>
                      <a:r>
                        <a:rPr lang="en-US" baseline="0" dirty="0" smtClean="0"/>
                        <a:t>  6  %  </a:t>
                      </a:r>
                      <a:r>
                        <a:rPr lang="en-US" baseline="0" dirty="0" err="1" smtClean="0"/>
                        <a:t>setahun</a:t>
                      </a:r>
                      <a:endParaRPr lang="en-US" dirty="0"/>
                    </a:p>
                  </a:txBody>
                  <a:tcPr/>
                </a:tc>
              </a:tr>
            </a:tbl>
          </a:graphicData>
        </a:graphic>
      </p:graphicFrame>
      <p:sp>
        <p:nvSpPr>
          <p:cNvPr id="5" name="Rectangle 4"/>
          <p:cNvSpPr/>
          <p:nvPr/>
        </p:nvSpPr>
        <p:spPr>
          <a:xfrm>
            <a:off x="0" y="4005064"/>
            <a:ext cx="9144000" cy="129614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n-US" dirty="0" smtClean="0">
                <a:latin typeface="Arial" pitchFamily="34" charset="0"/>
                <a:cs typeface="Arial" pitchFamily="34" charset="0"/>
              </a:rPr>
              <a:t>3.Piutang : </a:t>
            </a:r>
            <a:r>
              <a:rPr lang="en-US" dirty="0" err="1" smtClean="0">
                <a:latin typeface="Arial" pitchFamily="34" charset="0"/>
                <a:cs typeface="Arial" pitchFamily="34" charset="0"/>
              </a:rPr>
              <a:t>Untuk</a:t>
            </a:r>
            <a:r>
              <a:rPr lang="en-US" dirty="0" smtClean="0">
                <a:latin typeface="Arial" pitchFamily="34" charset="0"/>
                <a:cs typeface="Arial" pitchFamily="34" charset="0"/>
              </a:rPr>
              <a:t> </a:t>
            </a:r>
            <a:r>
              <a:rPr lang="en-US" dirty="0" err="1" smtClean="0">
                <a:latin typeface="Arial" pitchFamily="34" charset="0"/>
                <a:cs typeface="Arial" pitchFamily="34" charset="0"/>
              </a:rPr>
              <a:t>memprtahankan</a:t>
            </a:r>
            <a:r>
              <a:rPr lang="en-US" dirty="0" smtClean="0">
                <a:latin typeface="Arial" pitchFamily="34" charset="0"/>
                <a:cs typeface="Arial" pitchFamily="34" charset="0"/>
              </a:rPr>
              <a:t> </a:t>
            </a:r>
            <a:r>
              <a:rPr lang="en-US" dirty="0" err="1" smtClean="0">
                <a:latin typeface="Arial" pitchFamily="34" charset="0"/>
                <a:cs typeface="Arial" pitchFamily="34" charset="0"/>
              </a:rPr>
              <a:t>pembeli-pembeli</a:t>
            </a:r>
            <a:r>
              <a:rPr lang="en-US" dirty="0" smtClean="0">
                <a:latin typeface="Arial" pitchFamily="34" charset="0"/>
                <a:cs typeface="Arial" pitchFamily="34" charset="0"/>
              </a:rPr>
              <a:t> yang </a:t>
            </a:r>
            <a:r>
              <a:rPr lang="en-US" dirty="0" err="1" smtClean="0">
                <a:latin typeface="Arial" pitchFamily="34" charset="0"/>
                <a:cs typeface="Arial" pitchFamily="34" charset="0"/>
              </a:rPr>
              <a:t>ada</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untuk</a:t>
            </a:r>
            <a:r>
              <a:rPr lang="en-US" dirty="0" smtClean="0">
                <a:latin typeface="Arial" pitchFamily="34" charset="0"/>
                <a:cs typeface="Arial" pitchFamily="34" charset="0"/>
              </a:rPr>
              <a:t> </a:t>
            </a:r>
            <a:r>
              <a:rPr lang="en-US" dirty="0" err="1" smtClean="0">
                <a:latin typeface="Arial" pitchFamily="34" charset="0"/>
                <a:cs typeface="Arial" pitchFamily="34" charset="0"/>
              </a:rPr>
              <a:t>menarik</a:t>
            </a:r>
            <a:r>
              <a:rPr lang="en-US" dirty="0" smtClean="0">
                <a:latin typeface="Arial" pitchFamily="34" charset="0"/>
                <a:cs typeface="Arial" pitchFamily="34" charset="0"/>
              </a:rPr>
              <a:t> </a:t>
            </a:r>
            <a:r>
              <a:rPr lang="en-US" dirty="0" err="1" smtClean="0">
                <a:latin typeface="Arial" pitchFamily="34" charset="0"/>
                <a:cs typeface="Arial" pitchFamily="34" charset="0"/>
              </a:rPr>
              <a:t>pembeli</a:t>
            </a:r>
            <a:r>
              <a:rPr lang="en-US" dirty="0" smtClean="0">
                <a:latin typeface="Arial" pitchFamily="34" charset="0"/>
                <a:cs typeface="Arial" pitchFamily="34" charset="0"/>
              </a:rPr>
              <a:t> </a:t>
            </a:r>
            <a:r>
              <a:rPr lang="en-US" dirty="0" err="1" smtClean="0">
                <a:latin typeface="Arial" pitchFamily="34" charset="0"/>
                <a:cs typeface="Arial" pitchFamily="34" charset="0"/>
              </a:rPr>
              <a:t>baru</a:t>
            </a:r>
            <a:r>
              <a:rPr lang="en-US" dirty="0" smtClean="0">
                <a:latin typeface="Arial" pitchFamily="34" charset="0"/>
                <a:cs typeface="Arial" pitchFamily="34" charset="0"/>
              </a:rPr>
              <a:t> , </a:t>
            </a:r>
            <a:r>
              <a:rPr lang="en-US" dirty="0" err="1" smtClean="0">
                <a:latin typeface="Arial" pitchFamily="34" charset="0"/>
                <a:cs typeface="Arial" pitchFamily="34" charset="0"/>
              </a:rPr>
              <a:t>banyak</a:t>
            </a:r>
            <a:r>
              <a:rPr lang="en-US" dirty="0" smtClean="0">
                <a:latin typeface="Arial" pitchFamily="34" charset="0"/>
                <a:cs typeface="Arial" pitchFamily="34" charset="0"/>
              </a:rPr>
              <a:t> </a:t>
            </a:r>
            <a:r>
              <a:rPr lang="en-US" dirty="0" err="1" smtClean="0">
                <a:latin typeface="Arial" pitchFamily="34" charset="0"/>
                <a:cs typeface="Arial" pitchFamily="34" charset="0"/>
              </a:rPr>
              <a:t>perusahaan</a:t>
            </a:r>
            <a:r>
              <a:rPr lang="en-US" dirty="0" smtClean="0">
                <a:latin typeface="Arial" pitchFamily="34" charset="0"/>
                <a:cs typeface="Arial" pitchFamily="34" charset="0"/>
              </a:rPr>
              <a:t> yang </a:t>
            </a:r>
            <a:r>
              <a:rPr lang="en-US" dirty="0" err="1" smtClean="0">
                <a:latin typeface="Arial" pitchFamily="34" charset="0"/>
                <a:cs typeface="Arial" pitchFamily="34" charset="0"/>
              </a:rPr>
              <a:t>memberikan</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menggunakan</a:t>
            </a:r>
            <a:r>
              <a:rPr lang="en-US" dirty="0" smtClean="0">
                <a:latin typeface="Arial" pitchFamily="34" charset="0"/>
                <a:cs typeface="Arial" pitchFamily="34" charset="0"/>
              </a:rPr>
              <a:t> </a:t>
            </a:r>
            <a:r>
              <a:rPr lang="en-US" dirty="0" err="1" smtClean="0">
                <a:latin typeface="Arial" pitchFamily="34" charset="0"/>
                <a:cs typeface="Arial" pitchFamily="34" charset="0"/>
              </a:rPr>
              <a:t>pembayaran</a:t>
            </a:r>
            <a:r>
              <a:rPr lang="en-US" dirty="0" smtClean="0">
                <a:latin typeface="Arial" pitchFamily="34" charset="0"/>
                <a:cs typeface="Arial" pitchFamily="34" charset="0"/>
              </a:rPr>
              <a:t> </a:t>
            </a:r>
            <a:r>
              <a:rPr lang="en-US" dirty="0" err="1" smtClean="0">
                <a:latin typeface="Arial" pitchFamily="34" charset="0"/>
                <a:cs typeface="Arial" pitchFamily="34" charset="0"/>
              </a:rPr>
              <a:t>secara</a:t>
            </a:r>
            <a:r>
              <a:rPr lang="en-US" dirty="0" smtClean="0">
                <a:latin typeface="Arial" pitchFamily="34" charset="0"/>
                <a:cs typeface="Arial" pitchFamily="34" charset="0"/>
              </a:rPr>
              <a:t> </a:t>
            </a:r>
            <a:r>
              <a:rPr lang="en-US" dirty="0" err="1" smtClean="0">
                <a:latin typeface="Arial" pitchFamily="34" charset="0"/>
                <a:cs typeface="Arial" pitchFamily="34" charset="0"/>
              </a:rPr>
              <a:t>kridit</a:t>
            </a:r>
            <a:r>
              <a:rPr lang="en-US" dirty="0" smtClean="0">
                <a:latin typeface="Arial" pitchFamily="34" charset="0"/>
                <a:cs typeface="Arial" pitchFamily="34" charset="0"/>
              </a:rPr>
              <a:t> </a:t>
            </a:r>
            <a:r>
              <a:rPr lang="en-US" dirty="0" err="1" smtClean="0">
                <a:latin typeface="Arial" pitchFamily="34" charset="0"/>
                <a:cs typeface="Arial" pitchFamily="34" charset="0"/>
              </a:rPr>
              <a:t>kepada</a:t>
            </a:r>
            <a:r>
              <a:rPr lang="en-US" dirty="0" smtClean="0">
                <a:latin typeface="Arial" pitchFamily="34" charset="0"/>
                <a:cs typeface="Arial" pitchFamily="34" charset="0"/>
              </a:rPr>
              <a:t> </a:t>
            </a:r>
            <a:r>
              <a:rPr lang="en-US" dirty="0" err="1" smtClean="0">
                <a:latin typeface="Arial" pitchFamily="34" charset="0"/>
                <a:cs typeface="Arial" pitchFamily="34" charset="0"/>
              </a:rPr>
              <a:t>mereka</a:t>
            </a:r>
            <a:r>
              <a:rPr lang="en-US" dirty="0" smtClean="0">
                <a:latin typeface="Arial" pitchFamily="34" charset="0"/>
                <a:cs typeface="Arial" pitchFamily="34" charset="0"/>
              </a:rPr>
              <a:t> .</a:t>
            </a:r>
            <a:r>
              <a:rPr lang="en-US" dirty="0" err="1" smtClean="0">
                <a:latin typeface="Arial" pitchFamily="34" charset="0"/>
                <a:cs typeface="Arial" pitchFamily="34" charset="0"/>
              </a:rPr>
              <a:t>jadi</a:t>
            </a:r>
            <a:r>
              <a:rPr lang="en-US" dirty="0" smtClean="0">
                <a:latin typeface="Arial" pitchFamily="34" charset="0"/>
                <a:cs typeface="Arial" pitchFamily="34" charset="0"/>
              </a:rPr>
              <a:t>, </a:t>
            </a:r>
            <a:r>
              <a:rPr lang="en-US" dirty="0" err="1" smtClean="0">
                <a:latin typeface="Arial" pitchFamily="34" charset="0"/>
                <a:cs typeface="Arial" pitchFamily="34" charset="0"/>
              </a:rPr>
              <a:t>bagi</a:t>
            </a:r>
            <a:r>
              <a:rPr lang="en-US" dirty="0" smtClean="0">
                <a:latin typeface="Arial" pitchFamily="34" charset="0"/>
                <a:cs typeface="Arial" pitchFamily="34" charset="0"/>
              </a:rPr>
              <a:t> </a:t>
            </a:r>
            <a:r>
              <a:rPr lang="en-US" dirty="0" err="1" smtClean="0">
                <a:latin typeface="Arial" pitchFamily="34" charset="0"/>
                <a:cs typeface="Arial" pitchFamily="34" charset="0"/>
              </a:rPr>
              <a:t>perusahaan</a:t>
            </a:r>
            <a:r>
              <a:rPr lang="en-US" dirty="0" smtClean="0">
                <a:latin typeface="Arial" pitchFamily="34" charset="0"/>
                <a:cs typeface="Arial" pitchFamily="34" charset="0"/>
              </a:rPr>
              <a:t> </a:t>
            </a:r>
            <a:r>
              <a:rPr lang="en-US" dirty="0" err="1" smtClean="0">
                <a:latin typeface="Arial" pitchFamily="34" charset="0"/>
                <a:cs typeface="Arial" pitchFamily="34" charset="0"/>
              </a:rPr>
              <a:t>piutang</a:t>
            </a:r>
            <a:r>
              <a:rPr lang="en-US" dirty="0" smtClean="0">
                <a:latin typeface="Arial" pitchFamily="34" charset="0"/>
                <a:cs typeface="Arial" pitchFamily="34" charset="0"/>
              </a:rPr>
              <a:t> </a:t>
            </a:r>
            <a:r>
              <a:rPr lang="en-US" dirty="0" err="1" smtClean="0">
                <a:latin typeface="Arial" pitchFamily="34" charset="0"/>
                <a:cs typeface="Arial" pitchFamily="34" charset="0"/>
              </a:rPr>
              <a:t>ini</a:t>
            </a:r>
            <a:r>
              <a:rPr lang="en-US" dirty="0" smtClean="0">
                <a:latin typeface="Arial" pitchFamily="34" charset="0"/>
                <a:cs typeface="Arial" pitchFamily="34" charset="0"/>
              </a:rPr>
              <a:t> </a:t>
            </a:r>
            <a:r>
              <a:rPr lang="en-US" dirty="0" err="1" smtClean="0">
                <a:latin typeface="Arial" pitchFamily="34" charset="0"/>
                <a:cs typeface="Arial" pitchFamily="34" charset="0"/>
              </a:rPr>
              <a:t>sering</a:t>
            </a:r>
            <a:r>
              <a:rPr lang="en-US" dirty="0" smtClean="0">
                <a:latin typeface="Arial" pitchFamily="34" charset="0"/>
                <a:cs typeface="Arial" pitchFamily="34" charset="0"/>
              </a:rPr>
              <a:t> </a:t>
            </a:r>
            <a:r>
              <a:rPr lang="en-US" dirty="0" err="1" smtClean="0">
                <a:latin typeface="Arial" pitchFamily="34" charset="0"/>
                <a:cs typeface="Arial" pitchFamily="34" charset="0"/>
              </a:rPr>
              <a:t>terjadi</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adanya</a:t>
            </a:r>
            <a:r>
              <a:rPr lang="en-US" dirty="0" smtClean="0">
                <a:latin typeface="Arial" pitchFamily="34" charset="0"/>
                <a:cs typeface="Arial" pitchFamily="34" charset="0"/>
              </a:rPr>
              <a:t> </a:t>
            </a:r>
            <a:r>
              <a:rPr lang="en-US" dirty="0" err="1" smtClean="0">
                <a:latin typeface="Arial" pitchFamily="34" charset="0"/>
                <a:cs typeface="Arial" pitchFamily="34" charset="0"/>
              </a:rPr>
              <a:t>penjualan</a:t>
            </a:r>
            <a:r>
              <a:rPr lang="en-US" dirty="0" smtClean="0">
                <a:latin typeface="Arial" pitchFamily="34" charset="0"/>
                <a:cs typeface="Arial" pitchFamily="34" charset="0"/>
              </a:rPr>
              <a:t> </a:t>
            </a:r>
            <a:r>
              <a:rPr lang="en-US" dirty="0" err="1" smtClean="0">
                <a:latin typeface="Arial" pitchFamily="34" charset="0"/>
                <a:cs typeface="Arial" pitchFamily="34" charset="0"/>
              </a:rPr>
              <a:t>kridit</a:t>
            </a:r>
            <a:r>
              <a:rPr lang="en-US" dirty="0" smtClean="0">
                <a:latin typeface="Arial" pitchFamily="34" charset="0"/>
                <a:cs typeface="Arial" pitchFamily="34" charset="0"/>
              </a:rPr>
              <a:t> </a:t>
            </a:r>
            <a:r>
              <a:rPr lang="en-US" dirty="0" err="1" smtClean="0">
                <a:latin typeface="Arial" pitchFamily="34" charset="0"/>
                <a:cs typeface="Arial" pitchFamily="34" charset="0"/>
              </a:rPr>
              <a:t>kepada</a:t>
            </a:r>
            <a:r>
              <a:rPr lang="en-US" dirty="0" smtClean="0">
                <a:latin typeface="Arial" pitchFamily="34" charset="0"/>
                <a:cs typeface="Arial" pitchFamily="34" charset="0"/>
              </a:rPr>
              <a:t> </a:t>
            </a:r>
            <a:r>
              <a:rPr lang="en-US" dirty="0" err="1" smtClean="0">
                <a:latin typeface="Arial" pitchFamily="34" charset="0"/>
                <a:cs typeface="Arial" pitchFamily="34" charset="0"/>
              </a:rPr>
              <a:t>pembeli</a:t>
            </a:r>
            <a:r>
              <a:rPr lang="en-US" dirty="0" smtClean="0">
                <a:latin typeface="Arial" pitchFamily="34" charset="0"/>
                <a:cs typeface="Arial" pitchFamily="34" charset="0"/>
              </a:rPr>
              <a:t> yang </a:t>
            </a:r>
            <a:r>
              <a:rPr lang="en-US" dirty="0" err="1" smtClean="0">
                <a:latin typeface="Arial" pitchFamily="34" charset="0"/>
                <a:cs typeface="Arial" pitchFamily="34" charset="0"/>
              </a:rPr>
              <a:t>jumlahnya</a:t>
            </a:r>
            <a:r>
              <a:rPr lang="en-US" dirty="0" smtClean="0">
                <a:latin typeface="Arial" pitchFamily="34" charset="0"/>
                <a:cs typeface="Arial" pitchFamily="34" charset="0"/>
              </a:rPr>
              <a:t> </a:t>
            </a:r>
            <a:r>
              <a:rPr lang="en-US" dirty="0" err="1" smtClean="0">
                <a:latin typeface="Arial" pitchFamily="34" charset="0"/>
                <a:cs typeface="Arial" pitchFamily="34" charset="0"/>
              </a:rPr>
              <a:t>dapat</a:t>
            </a:r>
            <a:r>
              <a:rPr lang="en-US" dirty="0" smtClean="0">
                <a:latin typeface="Arial" pitchFamily="34" charset="0"/>
                <a:cs typeface="Arial" pitchFamily="34" charset="0"/>
              </a:rPr>
              <a:t> </a:t>
            </a:r>
            <a:r>
              <a:rPr lang="en-US" dirty="0" err="1" smtClean="0">
                <a:latin typeface="Arial" pitchFamily="34" charset="0"/>
                <a:cs typeface="Arial" pitchFamily="34" charset="0"/>
              </a:rPr>
              <a:t>mencapai</a:t>
            </a:r>
            <a:r>
              <a:rPr lang="en-US" dirty="0" smtClean="0">
                <a:latin typeface="Arial" pitchFamily="34" charset="0"/>
                <a:cs typeface="Arial" pitchFamily="34" charset="0"/>
              </a:rPr>
              <a:t> 20 % </a:t>
            </a:r>
            <a:r>
              <a:rPr lang="en-US" dirty="0" err="1" smtClean="0">
                <a:latin typeface="Arial" pitchFamily="34" charset="0"/>
                <a:cs typeface="Arial" pitchFamily="34" charset="0"/>
              </a:rPr>
              <a:t>dari</a:t>
            </a:r>
            <a:r>
              <a:rPr lang="en-US" dirty="0" smtClean="0">
                <a:latin typeface="Arial" pitchFamily="34" charset="0"/>
                <a:cs typeface="Arial" pitchFamily="34" charset="0"/>
              </a:rPr>
              <a:t> </a:t>
            </a:r>
            <a:r>
              <a:rPr lang="en-US" dirty="0" err="1" smtClean="0">
                <a:latin typeface="Arial" pitchFamily="34" charset="0"/>
                <a:cs typeface="Arial" pitchFamily="34" charset="0"/>
              </a:rPr>
              <a:t>seluruh</a:t>
            </a:r>
            <a:r>
              <a:rPr lang="en-US" dirty="0" smtClean="0">
                <a:latin typeface="Arial" pitchFamily="34" charset="0"/>
                <a:cs typeface="Arial" pitchFamily="34" charset="0"/>
              </a:rPr>
              <a:t> </a:t>
            </a:r>
            <a:r>
              <a:rPr lang="en-US" dirty="0" err="1" smtClean="0">
                <a:latin typeface="Arial" pitchFamily="34" charset="0"/>
                <a:cs typeface="Arial" pitchFamily="34" charset="0"/>
              </a:rPr>
              <a:t>aktivita</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
        <p:nvSpPr>
          <p:cNvPr id="6" name="Rectangle 5"/>
          <p:cNvSpPr/>
          <p:nvPr/>
        </p:nvSpPr>
        <p:spPr>
          <a:xfrm>
            <a:off x="107504" y="3140968"/>
            <a:ext cx="4968552" cy="504056"/>
          </a:xfrm>
          <a:prstGeom prst="rect">
            <a:avLst/>
          </a:prstGeom>
          <a:solidFill>
            <a:schemeClr val="accent1">
              <a:lumMod val="75000"/>
            </a:schemeClr>
          </a:solidFill>
          <a:ln>
            <a:noFill/>
          </a:ln>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err="1" smtClean="0">
                <a:latin typeface="Arial" pitchFamily="34" charset="0"/>
                <a:cs typeface="Arial" pitchFamily="34" charset="0"/>
              </a:rPr>
              <a:t>Jangka</a:t>
            </a:r>
            <a:r>
              <a:rPr lang="en-US" dirty="0" smtClean="0">
                <a:latin typeface="Arial" pitchFamily="34" charset="0"/>
                <a:cs typeface="Arial" pitchFamily="34" charset="0"/>
              </a:rPr>
              <a:t> </a:t>
            </a:r>
            <a:r>
              <a:rPr lang="en-US" dirty="0" err="1" smtClean="0">
                <a:latin typeface="Arial" pitchFamily="34" charset="0"/>
                <a:cs typeface="Arial" pitchFamily="34" charset="0"/>
              </a:rPr>
              <a:t>waktu</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suku</a:t>
            </a:r>
            <a:r>
              <a:rPr lang="en-US" dirty="0" smtClean="0">
                <a:latin typeface="Arial" pitchFamily="34" charset="0"/>
                <a:cs typeface="Arial" pitchFamily="34" charset="0"/>
              </a:rPr>
              <a:t> </a:t>
            </a:r>
            <a:r>
              <a:rPr lang="en-US" dirty="0" err="1" smtClean="0">
                <a:latin typeface="Arial" pitchFamily="34" charset="0"/>
                <a:cs typeface="Arial" pitchFamily="34" charset="0"/>
              </a:rPr>
              <a:t>bunga</a:t>
            </a:r>
            <a:r>
              <a:rPr lang="en-US" dirty="0" smtClean="0">
                <a:latin typeface="Arial" pitchFamily="34" charset="0"/>
                <a:cs typeface="Arial" pitchFamily="34" charset="0"/>
              </a:rPr>
              <a:t> </a:t>
            </a:r>
            <a:r>
              <a:rPr lang="en-US" dirty="0" err="1" smtClean="0">
                <a:latin typeface="Arial" pitchFamily="34" charset="0"/>
                <a:cs typeface="Arial" pitchFamily="34" charset="0"/>
              </a:rPr>
              <a:t>sertifikat</a:t>
            </a:r>
            <a:r>
              <a:rPr lang="en-US" dirty="0" smtClean="0">
                <a:latin typeface="Arial" pitchFamily="34" charset="0"/>
                <a:cs typeface="Arial" pitchFamily="34" charset="0"/>
              </a:rPr>
              <a:t> bank</a:t>
            </a:r>
            <a:r>
              <a:rPr lang="en-US" dirty="0" smtClean="0"/>
              <a:t>  </a:t>
            </a:r>
            <a:endParaRPr lang="en-US" dirty="0"/>
          </a:p>
        </p:txBody>
      </p:sp>
      <p:sp>
        <p:nvSpPr>
          <p:cNvPr id="7" name="Rounded Rectangle 6"/>
          <p:cNvSpPr/>
          <p:nvPr/>
        </p:nvSpPr>
        <p:spPr>
          <a:xfrm>
            <a:off x="0" y="5301208"/>
            <a:ext cx="9144000" cy="155679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b="1" dirty="0" smtClean="0">
                <a:latin typeface="Arial" pitchFamily="34" charset="0"/>
                <a:cs typeface="Arial" pitchFamily="34" charset="0"/>
              </a:rPr>
              <a:t>4. </a:t>
            </a:r>
            <a:r>
              <a:rPr lang="en-US" b="1" dirty="0" err="1" smtClean="0">
                <a:latin typeface="Arial" pitchFamily="34" charset="0"/>
                <a:cs typeface="Arial" pitchFamily="34" charset="0"/>
              </a:rPr>
              <a:t>Persediaan</a:t>
            </a:r>
            <a:r>
              <a:rPr lang="en-US" b="1" dirty="0" smtClean="0">
                <a:latin typeface="Arial" pitchFamily="34" charset="0"/>
                <a:cs typeface="Arial" pitchFamily="34" charset="0"/>
              </a:rPr>
              <a:t> : </a:t>
            </a:r>
            <a:r>
              <a:rPr lang="en-US" b="1" dirty="0" err="1" smtClean="0">
                <a:latin typeface="Arial" pitchFamily="34" charset="0"/>
                <a:cs typeface="Arial" pitchFamily="34" charset="0"/>
              </a:rPr>
              <a:t>Bagi</a:t>
            </a:r>
            <a:r>
              <a:rPr lang="en-US" b="1" dirty="0" smtClean="0">
                <a:latin typeface="Arial" pitchFamily="34" charset="0"/>
                <a:cs typeface="Arial" pitchFamily="34" charset="0"/>
              </a:rPr>
              <a:t> </a:t>
            </a:r>
            <a:r>
              <a:rPr lang="en-US" b="1" dirty="0" err="1" smtClean="0">
                <a:latin typeface="Arial" pitchFamily="34" charset="0"/>
                <a:cs typeface="Arial" pitchFamily="34" charset="0"/>
              </a:rPr>
              <a:t>perusahaan</a:t>
            </a:r>
            <a:r>
              <a:rPr lang="en-US" b="1" dirty="0" smtClean="0">
                <a:latin typeface="Arial" pitchFamily="34" charset="0"/>
                <a:cs typeface="Arial" pitchFamily="34" charset="0"/>
              </a:rPr>
              <a:t> </a:t>
            </a:r>
            <a:r>
              <a:rPr lang="en-US" b="1" dirty="0" err="1" smtClean="0">
                <a:latin typeface="Arial" pitchFamily="34" charset="0"/>
                <a:cs typeface="Arial" pitchFamily="34" charset="0"/>
              </a:rPr>
              <a:t>yg</a:t>
            </a:r>
            <a:r>
              <a:rPr lang="en-US" b="1" dirty="0" smtClean="0">
                <a:latin typeface="Arial" pitchFamily="34" charset="0"/>
                <a:cs typeface="Arial" pitchFamily="34" charset="0"/>
              </a:rPr>
              <a:t> </a:t>
            </a:r>
            <a:r>
              <a:rPr lang="en-US" b="1" dirty="0" err="1" smtClean="0">
                <a:latin typeface="Arial" pitchFamily="34" charset="0"/>
                <a:cs typeface="Arial" pitchFamily="34" charset="0"/>
              </a:rPr>
              <a:t>memelihara</a:t>
            </a:r>
            <a:r>
              <a:rPr lang="en-US" b="1" dirty="0" smtClean="0">
                <a:latin typeface="Arial" pitchFamily="34" charset="0"/>
                <a:cs typeface="Arial" pitchFamily="34" charset="0"/>
              </a:rPr>
              <a:t> </a:t>
            </a:r>
            <a:r>
              <a:rPr lang="en-US" b="1" dirty="0" err="1" smtClean="0">
                <a:latin typeface="Arial" pitchFamily="34" charset="0"/>
                <a:cs typeface="Arial" pitchFamily="34" charset="0"/>
              </a:rPr>
              <a:t>sejumlah</a:t>
            </a:r>
            <a:r>
              <a:rPr lang="en-US" b="1" dirty="0" smtClean="0">
                <a:latin typeface="Arial" pitchFamily="34" charset="0"/>
                <a:cs typeface="Arial" pitchFamily="34" charset="0"/>
              </a:rPr>
              <a:t> </a:t>
            </a:r>
            <a:r>
              <a:rPr lang="en-US" b="1" dirty="0" err="1" smtClean="0">
                <a:latin typeface="Arial" pitchFamily="34" charset="0"/>
                <a:cs typeface="Arial" pitchFamily="34" charset="0"/>
              </a:rPr>
              <a:t>persediaan</a:t>
            </a:r>
            <a:r>
              <a:rPr lang="en-US" b="1" dirty="0" smtClean="0">
                <a:latin typeface="Arial" pitchFamily="34" charset="0"/>
                <a:cs typeface="Arial" pitchFamily="34" charset="0"/>
              </a:rPr>
              <a:t> </a:t>
            </a:r>
            <a:r>
              <a:rPr lang="en-US" b="1" dirty="0" err="1" smtClean="0">
                <a:latin typeface="Arial" pitchFamily="34" charset="0"/>
                <a:cs typeface="Arial" pitchFamily="34" charset="0"/>
              </a:rPr>
              <a:t>barang</a:t>
            </a:r>
            <a:r>
              <a:rPr lang="en-US" b="1" dirty="0" smtClean="0">
                <a:latin typeface="Arial" pitchFamily="34" charset="0"/>
                <a:cs typeface="Arial" pitchFamily="34" charset="0"/>
              </a:rPr>
              <a:t> </a:t>
            </a:r>
            <a:r>
              <a:rPr lang="en-US" b="1" dirty="0" err="1" smtClean="0">
                <a:latin typeface="Arial" pitchFamily="34" charset="0"/>
                <a:cs typeface="Arial" pitchFamily="34" charset="0"/>
              </a:rPr>
              <a:t>untuk</a:t>
            </a:r>
            <a:r>
              <a:rPr lang="en-US" b="1" dirty="0" smtClean="0">
                <a:latin typeface="Arial" pitchFamily="34" charset="0"/>
                <a:cs typeface="Arial" pitchFamily="34" charset="0"/>
              </a:rPr>
              <a:t> </a:t>
            </a:r>
            <a:r>
              <a:rPr lang="en-US" b="1" dirty="0" err="1" smtClean="0">
                <a:latin typeface="Arial" pitchFamily="34" charset="0"/>
                <a:cs typeface="Arial" pitchFamily="34" charset="0"/>
              </a:rPr>
              <a:t>memenuhi</a:t>
            </a:r>
            <a:r>
              <a:rPr lang="en-US" b="1" dirty="0" smtClean="0">
                <a:latin typeface="Arial" pitchFamily="34" charset="0"/>
                <a:cs typeface="Arial" pitchFamily="34" charset="0"/>
              </a:rPr>
              <a:t> </a:t>
            </a:r>
            <a:r>
              <a:rPr lang="en-US" b="1" dirty="0" err="1" smtClean="0">
                <a:latin typeface="Arial" pitchFamily="34" charset="0"/>
                <a:cs typeface="Arial" pitchFamily="34" charset="0"/>
              </a:rPr>
              <a:t>permintaan</a:t>
            </a:r>
            <a:r>
              <a:rPr lang="en-US" b="1" dirty="0" smtClean="0">
                <a:latin typeface="Arial" pitchFamily="34" charset="0"/>
                <a:cs typeface="Arial" pitchFamily="34" charset="0"/>
              </a:rPr>
              <a:t> </a:t>
            </a:r>
            <a:r>
              <a:rPr lang="en-US" b="1" dirty="0" err="1" smtClean="0">
                <a:latin typeface="Arial" pitchFamily="34" charset="0"/>
                <a:cs typeface="Arial" pitchFamily="34" charset="0"/>
              </a:rPr>
              <a:t>pembeli</a:t>
            </a:r>
            <a:r>
              <a:rPr lang="en-US" b="1" dirty="0" smtClean="0">
                <a:latin typeface="Arial" pitchFamily="34" charset="0"/>
                <a:cs typeface="Arial" pitchFamily="34" charset="0"/>
              </a:rPr>
              <a:t> </a:t>
            </a:r>
            <a:r>
              <a:rPr lang="en-US" b="1" dirty="0" err="1" smtClean="0">
                <a:latin typeface="Arial" pitchFamily="34" charset="0"/>
                <a:cs typeface="Arial" pitchFamily="34" charset="0"/>
              </a:rPr>
              <a:t>secara</a:t>
            </a:r>
            <a:r>
              <a:rPr lang="en-US" b="1" dirty="0" smtClean="0">
                <a:latin typeface="Arial" pitchFamily="34" charset="0"/>
                <a:cs typeface="Arial" pitchFamily="34" charset="0"/>
              </a:rPr>
              <a:t> </a:t>
            </a:r>
            <a:r>
              <a:rPr lang="en-US" b="1" dirty="0" err="1" smtClean="0">
                <a:latin typeface="Arial" pitchFamily="34" charset="0"/>
                <a:cs typeface="Arial" pitchFamily="34" charset="0"/>
              </a:rPr>
              <a:t>cepat</a:t>
            </a:r>
            <a:r>
              <a:rPr lang="en-US" b="1" dirty="0" smtClean="0">
                <a:latin typeface="Arial" pitchFamily="34" charset="0"/>
                <a:cs typeface="Arial" pitchFamily="34" charset="0"/>
              </a:rPr>
              <a:t> </a:t>
            </a:r>
            <a:r>
              <a:rPr lang="en-US" b="1" dirty="0" err="1" smtClean="0">
                <a:latin typeface="Arial" pitchFamily="34" charset="0"/>
                <a:cs typeface="Arial" pitchFamily="34" charset="0"/>
              </a:rPr>
              <a:t>harus</a:t>
            </a:r>
            <a:r>
              <a:rPr lang="en-US" b="1" dirty="0" smtClean="0">
                <a:latin typeface="Arial" pitchFamily="34" charset="0"/>
                <a:cs typeface="Arial" pitchFamily="34" charset="0"/>
              </a:rPr>
              <a:t> </a:t>
            </a:r>
            <a:r>
              <a:rPr lang="en-US" b="1" dirty="0" err="1" smtClean="0">
                <a:latin typeface="Arial" pitchFamily="34" charset="0"/>
                <a:cs typeface="Arial" pitchFamily="34" charset="0"/>
              </a:rPr>
              <a:t>mempunyai</a:t>
            </a:r>
            <a:r>
              <a:rPr lang="en-US" b="1" dirty="0" smtClean="0">
                <a:latin typeface="Arial" pitchFamily="34" charset="0"/>
                <a:cs typeface="Arial" pitchFamily="34" charset="0"/>
              </a:rPr>
              <a:t> </a:t>
            </a:r>
            <a:r>
              <a:rPr lang="en-US" b="1" dirty="0" err="1" smtClean="0">
                <a:latin typeface="Arial" pitchFamily="34" charset="0"/>
                <a:cs typeface="Arial" pitchFamily="34" charset="0"/>
              </a:rPr>
              <a:t>sejumlah</a:t>
            </a:r>
            <a:r>
              <a:rPr lang="en-US" b="1" dirty="0" smtClean="0">
                <a:latin typeface="Arial" pitchFamily="34" charset="0"/>
                <a:cs typeface="Arial" pitchFamily="34" charset="0"/>
              </a:rPr>
              <a:t> </a:t>
            </a:r>
            <a:r>
              <a:rPr lang="en-US" b="1" dirty="0" err="1" smtClean="0">
                <a:latin typeface="Arial" pitchFamily="34" charset="0"/>
                <a:cs typeface="Arial" pitchFamily="34" charset="0"/>
              </a:rPr>
              <a:t>investasi</a:t>
            </a:r>
            <a:r>
              <a:rPr lang="en-US" b="1" dirty="0" smtClean="0">
                <a:latin typeface="Arial" pitchFamily="34" charset="0"/>
                <a:cs typeface="Arial" pitchFamily="34" charset="0"/>
              </a:rPr>
              <a:t> </a:t>
            </a:r>
            <a:r>
              <a:rPr lang="en-US" b="1" dirty="0" err="1" smtClean="0">
                <a:latin typeface="Arial" pitchFamily="34" charset="0"/>
                <a:cs typeface="Arial" pitchFamily="34" charset="0"/>
              </a:rPr>
              <a:t>di</a:t>
            </a:r>
            <a:r>
              <a:rPr lang="en-US" b="1" dirty="0" smtClean="0">
                <a:latin typeface="Arial" pitchFamily="34" charset="0"/>
                <a:cs typeface="Arial" pitchFamily="34" charset="0"/>
              </a:rPr>
              <a:t> situ. </a:t>
            </a:r>
            <a:r>
              <a:rPr lang="en-US" b="1" dirty="0" err="1" smtClean="0">
                <a:latin typeface="Arial" pitchFamily="34" charset="0"/>
                <a:cs typeface="Arial" pitchFamily="34" charset="0"/>
              </a:rPr>
              <a:t>Investasi</a:t>
            </a:r>
            <a:r>
              <a:rPr lang="en-US" b="1" dirty="0" smtClean="0">
                <a:latin typeface="Arial" pitchFamily="34" charset="0"/>
                <a:cs typeface="Arial" pitchFamily="34" charset="0"/>
              </a:rPr>
              <a:t> </a:t>
            </a:r>
            <a:r>
              <a:rPr lang="en-US" b="1" dirty="0" err="1" smtClean="0">
                <a:latin typeface="Arial" pitchFamily="34" charset="0"/>
                <a:cs typeface="Arial" pitchFamily="34" charset="0"/>
              </a:rPr>
              <a:t>tersebut</a:t>
            </a:r>
            <a:r>
              <a:rPr lang="en-US" b="1" dirty="0" smtClean="0">
                <a:latin typeface="Arial" pitchFamily="34" charset="0"/>
                <a:cs typeface="Arial" pitchFamily="34" charset="0"/>
              </a:rPr>
              <a:t> </a:t>
            </a:r>
            <a:r>
              <a:rPr lang="en-US" b="1" dirty="0" err="1" smtClean="0">
                <a:latin typeface="Arial" pitchFamily="34" charset="0"/>
                <a:cs typeface="Arial" pitchFamily="34" charset="0"/>
              </a:rPr>
              <a:t>dapat</a:t>
            </a:r>
            <a:r>
              <a:rPr lang="en-US" b="1" dirty="0" smtClean="0">
                <a:latin typeface="Arial" pitchFamily="34" charset="0"/>
                <a:cs typeface="Arial" pitchFamily="34" charset="0"/>
              </a:rPr>
              <a:t> </a:t>
            </a:r>
            <a:r>
              <a:rPr lang="en-US" b="1" dirty="0" err="1" smtClean="0">
                <a:latin typeface="Arial" pitchFamily="34" charset="0"/>
                <a:cs typeface="Arial" pitchFamily="34" charset="0"/>
              </a:rPr>
              <a:t>dilaksanakan</a:t>
            </a:r>
            <a:r>
              <a:rPr lang="en-US" b="1" dirty="0" smtClean="0">
                <a:latin typeface="Arial" pitchFamily="34" charset="0"/>
                <a:cs typeface="Arial" pitchFamily="34" charset="0"/>
              </a:rPr>
              <a:t> </a:t>
            </a:r>
            <a:r>
              <a:rPr lang="en-US" b="1" dirty="0" err="1" smtClean="0">
                <a:latin typeface="Arial" pitchFamily="34" charset="0"/>
                <a:cs typeface="Arial" pitchFamily="34" charset="0"/>
              </a:rPr>
              <a:t>secara</a:t>
            </a:r>
            <a:r>
              <a:rPr lang="en-US" b="1" dirty="0" smtClean="0">
                <a:latin typeface="Arial" pitchFamily="34" charset="0"/>
                <a:cs typeface="Arial" pitchFamily="34" charset="0"/>
              </a:rPr>
              <a:t> </a:t>
            </a:r>
            <a:r>
              <a:rPr lang="en-US" b="1" dirty="0" err="1" smtClean="0">
                <a:latin typeface="Arial" pitchFamily="34" charset="0"/>
                <a:cs typeface="Arial" pitchFamily="34" charset="0"/>
              </a:rPr>
              <a:t>terus</a:t>
            </a:r>
            <a:r>
              <a:rPr lang="en-US" b="1" dirty="0" smtClean="0">
                <a:latin typeface="Arial" pitchFamily="34" charset="0"/>
                <a:cs typeface="Arial" pitchFamily="34" charset="0"/>
              </a:rPr>
              <a:t> </a:t>
            </a:r>
            <a:r>
              <a:rPr lang="en-US" b="1" dirty="0" err="1" smtClean="0">
                <a:latin typeface="Arial" pitchFamily="34" charset="0"/>
                <a:cs typeface="Arial" pitchFamily="34" charset="0"/>
              </a:rPr>
              <a:t>menerus</a:t>
            </a:r>
            <a:r>
              <a:rPr lang="en-US" b="1" dirty="0" smtClean="0">
                <a:latin typeface="Arial" pitchFamily="34" charset="0"/>
                <a:cs typeface="Arial" pitchFamily="34" charset="0"/>
              </a:rPr>
              <a:t> </a:t>
            </a:r>
            <a:r>
              <a:rPr lang="en-US" b="1" dirty="0" err="1" smtClean="0">
                <a:latin typeface="Arial" pitchFamily="34" charset="0"/>
                <a:cs typeface="Arial" pitchFamily="34" charset="0"/>
              </a:rPr>
              <a:t>dan</a:t>
            </a:r>
            <a:r>
              <a:rPr lang="en-US" b="1" dirty="0" smtClean="0">
                <a:latin typeface="Arial" pitchFamily="34" charset="0"/>
                <a:cs typeface="Arial" pitchFamily="34" charset="0"/>
              </a:rPr>
              <a:t> </a:t>
            </a:r>
            <a:r>
              <a:rPr lang="en-US" b="1" dirty="0" err="1" smtClean="0">
                <a:latin typeface="Arial" pitchFamily="34" charset="0"/>
                <a:cs typeface="Arial" pitchFamily="34" charset="0"/>
              </a:rPr>
              <a:t>dapat</a:t>
            </a:r>
            <a:r>
              <a:rPr lang="en-US" b="1" dirty="0" smtClean="0">
                <a:latin typeface="Arial" pitchFamily="34" charset="0"/>
                <a:cs typeface="Arial" pitchFamily="34" charset="0"/>
              </a:rPr>
              <a:t> </a:t>
            </a:r>
            <a:r>
              <a:rPr lang="en-US" b="1" dirty="0" err="1" smtClean="0">
                <a:latin typeface="Arial" pitchFamily="34" charset="0"/>
                <a:cs typeface="Arial" pitchFamily="34" charset="0"/>
              </a:rPr>
              <a:t>diubah-ubah</a:t>
            </a:r>
            <a:r>
              <a:rPr lang="en-US" b="1" dirty="0" smtClean="0">
                <a:latin typeface="Arial" pitchFamily="34" charset="0"/>
                <a:cs typeface="Arial" pitchFamily="34" charset="0"/>
              </a:rPr>
              <a:t> </a:t>
            </a:r>
            <a:r>
              <a:rPr lang="en-US" b="1" dirty="0" err="1" smtClean="0">
                <a:latin typeface="Arial" pitchFamily="34" charset="0"/>
                <a:cs typeface="Arial" pitchFamily="34" charset="0"/>
              </a:rPr>
              <a:t>sepanjang</a:t>
            </a:r>
            <a:r>
              <a:rPr lang="en-US" b="1" dirty="0" smtClean="0">
                <a:latin typeface="Arial" pitchFamily="34" charset="0"/>
                <a:cs typeface="Arial" pitchFamily="34" charset="0"/>
              </a:rPr>
              <a:t> </a:t>
            </a:r>
            <a:r>
              <a:rPr lang="en-US" b="1" dirty="0" err="1" smtClean="0">
                <a:latin typeface="Arial" pitchFamily="34" charset="0"/>
                <a:cs typeface="Arial" pitchFamily="34" charset="0"/>
              </a:rPr>
              <a:t>tahun</a:t>
            </a:r>
            <a:r>
              <a:rPr lang="en-US" b="1" dirty="0" smtClean="0">
                <a:latin typeface="Arial" pitchFamily="34" charset="0"/>
                <a:cs typeface="Arial" pitchFamily="34" charset="0"/>
              </a:rPr>
              <a:t>  </a:t>
            </a:r>
            <a:r>
              <a:rPr lang="en-US" b="1" dirty="0" err="1" smtClean="0">
                <a:latin typeface="Arial" pitchFamily="34" charset="0"/>
                <a:cs typeface="Arial" pitchFamily="34" charset="0"/>
              </a:rPr>
              <a:t>contoh</a:t>
            </a:r>
            <a:r>
              <a:rPr lang="en-US" b="1" dirty="0" smtClean="0">
                <a:latin typeface="Arial" pitchFamily="34" charset="0"/>
                <a:cs typeface="Arial" pitchFamily="34" charset="0"/>
              </a:rPr>
              <a:t> : </a:t>
            </a:r>
            <a:r>
              <a:rPr lang="en-US" b="1" dirty="0" err="1" smtClean="0">
                <a:latin typeface="Arial" pitchFamily="34" charset="0"/>
                <a:cs typeface="Arial" pitchFamily="34" charset="0"/>
              </a:rPr>
              <a:t>toko</a:t>
            </a:r>
            <a:r>
              <a:rPr lang="en-US" b="1" dirty="0" smtClean="0">
                <a:latin typeface="Arial" pitchFamily="34" charset="0"/>
                <a:cs typeface="Arial" pitchFamily="34" charset="0"/>
              </a:rPr>
              <a:t> </a:t>
            </a:r>
            <a:r>
              <a:rPr lang="en-US" b="1" dirty="0" err="1" smtClean="0">
                <a:latin typeface="Arial" pitchFamily="34" charset="0"/>
                <a:cs typeface="Arial" pitchFamily="34" charset="0"/>
              </a:rPr>
              <a:t>pengecer</a:t>
            </a:r>
            <a:r>
              <a:rPr lang="en-US" b="1" dirty="0" smtClean="0">
                <a:latin typeface="Arial" pitchFamily="34" charset="0"/>
                <a:cs typeface="Arial" pitchFamily="34" charset="0"/>
              </a:rPr>
              <a:t> </a:t>
            </a:r>
            <a:r>
              <a:rPr lang="en-US" b="1" dirty="0" err="1" smtClean="0">
                <a:latin typeface="Arial" pitchFamily="34" charset="0"/>
                <a:cs typeface="Arial" pitchFamily="34" charset="0"/>
              </a:rPr>
              <a:t>akan</a:t>
            </a:r>
            <a:r>
              <a:rPr lang="en-US" b="1" dirty="0" smtClean="0">
                <a:latin typeface="Arial" pitchFamily="34" charset="0"/>
                <a:cs typeface="Arial" pitchFamily="34" charset="0"/>
              </a:rPr>
              <a:t> </a:t>
            </a:r>
            <a:r>
              <a:rPr lang="en-US" b="1" dirty="0" err="1" smtClean="0">
                <a:latin typeface="Arial" pitchFamily="34" charset="0"/>
                <a:cs typeface="Arial" pitchFamily="34" charset="0"/>
              </a:rPr>
              <a:t>menyedikan</a:t>
            </a:r>
            <a:r>
              <a:rPr lang="en-US" b="1" dirty="0" smtClean="0">
                <a:latin typeface="Arial" pitchFamily="34" charset="0"/>
                <a:cs typeface="Arial" pitchFamily="34" charset="0"/>
              </a:rPr>
              <a:t> </a:t>
            </a:r>
            <a:r>
              <a:rPr lang="en-US" b="1" dirty="0" err="1" smtClean="0">
                <a:latin typeface="Arial" pitchFamily="34" charset="0"/>
                <a:cs typeface="Arial" pitchFamily="34" charset="0"/>
              </a:rPr>
              <a:t>persedian</a:t>
            </a:r>
            <a:r>
              <a:rPr lang="en-US" b="1" dirty="0" smtClean="0">
                <a:latin typeface="Arial" pitchFamily="34" charset="0"/>
                <a:cs typeface="Arial" pitchFamily="34" charset="0"/>
              </a:rPr>
              <a:t> </a:t>
            </a:r>
            <a:r>
              <a:rPr lang="en-US" b="1" dirty="0" err="1" smtClean="0">
                <a:latin typeface="Arial" pitchFamily="34" charset="0"/>
                <a:cs typeface="Arial" pitchFamily="34" charset="0"/>
              </a:rPr>
              <a:t>barangnya</a:t>
            </a:r>
            <a:r>
              <a:rPr lang="en-US" b="1" dirty="0" smtClean="0">
                <a:latin typeface="Arial" pitchFamily="34" charset="0"/>
                <a:cs typeface="Arial" pitchFamily="34" charset="0"/>
              </a:rPr>
              <a:t> </a:t>
            </a:r>
            <a:r>
              <a:rPr lang="en-US" b="1" dirty="0" err="1" smtClean="0">
                <a:latin typeface="Arial" pitchFamily="34" charset="0"/>
                <a:cs typeface="Arial" pitchFamily="34" charset="0"/>
              </a:rPr>
              <a:t>menjelang</a:t>
            </a:r>
            <a:r>
              <a:rPr lang="en-US" b="1" dirty="0" smtClean="0">
                <a:latin typeface="Arial" pitchFamily="34" charset="0"/>
                <a:cs typeface="Arial" pitchFamily="34" charset="0"/>
              </a:rPr>
              <a:t> </a:t>
            </a:r>
            <a:r>
              <a:rPr lang="en-US" b="1" dirty="0" err="1" smtClean="0">
                <a:latin typeface="Arial" pitchFamily="34" charset="0"/>
                <a:cs typeface="Arial" pitchFamily="34" charset="0"/>
              </a:rPr>
              <a:t>hari</a:t>
            </a:r>
            <a:r>
              <a:rPr lang="en-US" b="1" dirty="0" smtClean="0">
                <a:latin typeface="Arial" pitchFamily="34" charset="0"/>
                <a:cs typeface="Arial" pitchFamily="34" charset="0"/>
              </a:rPr>
              <a:t> </a:t>
            </a:r>
            <a:r>
              <a:rPr lang="en-US" b="1" dirty="0" err="1" smtClean="0">
                <a:latin typeface="Arial" pitchFamily="34" charset="0"/>
                <a:cs typeface="Arial" pitchFamily="34" charset="0"/>
              </a:rPr>
              <a:t>raya</a:t>
            </a:r>
            <a:r>
              <a:rPr lang="en-US" b="1" dirty="0" smtClean="0">
                <a:latin typeface="Arial" pitchFamily="34" charset="0"/>
                <a:cs typeface="Arial" pitchFamily="34" charset="0"/>
              </a:rPr>
              <a:t>.  </a:t>
            </a:r>
            <a:endParaRPr lang="en-US" b="1" dirty="0">
              <a:latin typeface="Arial" pitchFamily="34" charset="0"/>
              <a:cs typeface="Arial" pitchFamily="34" charset="0"/>
            </a:endParaRPr>
          </a:p>
        </p:txBody>
      </p:sp>
    </p:spTree>
  </p:cSld>
  <p:clrMapOvr>
    <a:masterClrMapping/>
  </p:clrMapOvr>
  <p:transition spd="med">
    <p:wheel spokes="3"/>
    <p:sndAc>
      <p:stSnd>
        <p:snd r:embed="rId3" name="click.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bg/>
                                          </p:spTgt>
                                        </p:tgtEl>
                                        <p:attrNameLst>
                                          <p:attrName>ppt_y</p:attrName>
                                        </p:attrNameLst>
                                      </p:cBhvr>
                                      <p:tavLst>
                                        <p:tav tm="0">
                                          <p:val>
                                            <p:strVal val="0-#ppt_h/2"/>
                                          </p:val>
                                        </p:tav>
                                        <p:tav tm="100000">
                                          <p:val>
                                            <p:strVal val="#ppt_y"/>
                                          </p:val>
                                        </p:tav>
                                      </p:tavLst>
                                    </p:anim>
                                  </p:childTnLst>
                                </p:cTn>
                              </p:par>
                            </p:childTnLst>
                          </p:cTn>
                        </p:par>
                        <p:par>
                          <p:cTn id="14" fill="hold">
                            <p:stCondLst>
                              <p:cond delay="4000"/>
                            </p:stCondLst>
                            <p:childTnLst>
                              <p:par>
                                <p:cTn id="15" presetID="2" presetClass="entr" presetSubtype="1"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par>
                          <p:cTn id="19" fill="hold">
                            <p:stCondLst>
                              <p:cond delay="6000"/>
                            </p:stCondLst>
                            <p:childTnLst>
                              <p:par>
                                <p:cTn id="20" presetID="2" presetClass="entr" presetSubtype="1"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par>
                          <p:cTn id="24" fill="hold">
                            <p:stCondLst>
                              <p:cond delay="8000"/>
                            </p:stCondLst>
                            <p:childTnLst>
                              <p:par>
                                <p:cTn id="25" presetID="2" presetClass="entr" presetSubtype="1"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par>
                          <p:cTn id="29" fill="hold">
                            <p:stCondLst>
                              <p:cond delay="10000"/>
                            </p:stCondLst>
                            <p:childTnLst>
                              <p:par>
                                <p:cTn id="30" presetID="2" presetClass="entr" presetSubtype="1"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par>
                          <p:cTn id="34" fill="hold">
                            <p:stCondLst>
                              <p:cond delay="12000"/>
                            </p:stCondLst>
                            <p:childTnLst>
                              <p:par>
                                <p:cTn id="35" presetID="2" presetClass="entr" presetSubtype="1"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par>
                          <p:cTn id="39" fill="hold">
                            <p:stCondLst>
                              <p:cond delay="14000"/>
                            </p:stCondLst>
                            <p:childTnLst>
                              <p:par>
                                <p:cTn id="40" presetID="2" presetClass="entr" presetSubtype="1" fill="hold" grpId="0" nodeType="after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20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par>
                          <p:cTn id="44" fill="hold">
                            <p:stCondLst>
                              <p:cond delay="16000"/>
                            </p:stCondLst>
                            <p:childTnLst>
                              <p:par>
                                <p:cTn id="45" presetID="2" presetClass="entr" presetSubtype="1"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par>
                          <p:cTn id="49" fill="hold">
                            <p:stCondLst>
                              <p:cond delay="18000"/>
                            </p:stCondLst>
                            <p:childTnLst>
                              <p:par>
                                <p:cTn id="50" presetID="2" presetClass="entr" presetSubtype="8"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anim calcmode="lin" valueType="num">
                                      <p:cBhvr additive="base">
                                        <p:cTn id="52" dur="2000" fill="hold"/>
                                        <p:tgtEl>
                                          <p:spTgt spid="4"/>
                                        </p:tgtEl>
                                        <p:attrNameLst>
                                          <p:attrName>ppt_x</p:attrName>
                                        </p:attrNameLst>
                                      </p:cBhvr>
                                      <p:tavLst>
                                        <p:tav tm="0">
                                          <p:val>
                                            <p:strVal val="0-#ppt_w/2"/>
                                          </p:val>
                                        </p:tav>
                                        <p:tav tm="100000">
                                          <p:val>
                                            <p:strVal val="#ppt_x"/>
                                          </p:val>
                                        </p:tav>
                                      </p:tavLst>
                                    </p:anim>
                                    <p:anim calcmode="lin" valueType="num">
                                      <p:cBhvr additive="base">
                                        <p:cTn id="53" dur="2000" fill="hold"/>
                                        <p:tgtEl>
                                          <p:spTgt spid="4"/>
                                        </p:tgtEl>
                                        <p:attrNameLst>
                                          <p:attrName>ppt_y</p:attrName>
                                        </p:attrNameLst>
                                      </p:cBhvr>
                                      <p:tavLst>
                                        <p:tav tm="0">
                                          <p:val>
                                            <p:strVal val="#ppt_y"/>
                                          </p:val>
                                        </p:tav>
                                        <p:tav tm="100000">
                                          <p:val>
                                            <p:strVal val="#ppt_y"/>
                                          </p:val>
                                        </p:tav>
                                      </p:tavLst>
                                    </p:anim>
                                  </p:childTnLst>
                                </p:cTn>
                              </p:par>
                            </p:childTnLst>
                          </p:cTn>
                        </p:par>
                        <p:par>
                          <p:cTn id="54" fill="hold">
                            <p:stCondLst>
                              <p:cond delay="20000"/>
                            </p:stCondLst>
                            <p:childTnLst>
                              <p:par>
                                <p:cTn id="55" presetID="2" presetClass="entr" presetSubtype="1" fill="hold" grpId="0" nodeType="afterEffect">
                                  <p:stCondLst>
                                    <p:cond delay="0"/>
                                  </p:stCondLst>
                                  <p:childTnLst>
                                    <p:set>
                                      <p:cBhvr>
                                        <p:cTn id="56" dur="1" fill="hold">
                                          <p:stCondLst>
                                            <p:cond delay="0"/>
                                          </p:stCondLst>
                                        </p:cTn>
                                        <p:tgtEl>
                                          <p:spTgt spid="5"/>
                                        </p:tgtEl>
                                        <p:attrNameLst>
                                          <p:attrName>style.visibility</p:attrName>
                                        </p:attrNameLst>
                                      </p:cBhvr>
                                      <p:to>
                                        <p:strVal val="visible"/>
                                      </p:to>
                                    </p:set>
                                    <p:anim calcmode="lin" valueType="num">
                                      <p:cBhvr additive="base">
                                        <p:cTn id="57" dur="2000" fill="hold"/>
                                        <p:tgtEl>
                                          <p:spTgt spid="5"/>
                                        </p:tgtEl>
                                        <p:attrNameLst>
                                          <p:attrName>ppt_x</p:attrName>
                                        </p:attrNameLst>
                                      </p:cBhvr>
                                      <p:tavLst>
                                        <p:tav tm="0">
                                          <p:val>
                                            <p:strVal val="#ppt_x"/>
                                          </p:val>
                                        </p:tav>
                                        <p:tav tm="100000">
                                          <p:val>
                                            <p:strVal val="#ppt_x"/>
                                          </p:val>
                                        </p:tav>
                                      </p:tavLst>
                                    </p:anim>
                                    <p:anim calcmode="lin" valueType="num">
                                      <p:cBhvr additive="base">
                                        <p:cTn id="58" dur="2000" fill="hold"/>
                                        <p:tgtEl>
                                          <p:spTgt spid="5"/>
                                        </p:tgtEl>
                                        <p:attrNameLst>
                                          <p:attrName>ppt_y</p:attrName>
                                        </p:attrNameLst>
                                      </p:cBhvr>
                                      <p:tavLst>
                                        <p:tav tm="0">
                                          <p:val>
                                            <p:strVal val="0-#ppt_h/2"/>
                                          </p:val>
                                        </p:tav>
                                        <p:tav tm="100000">
                                          <p:val>
                                            <p:strVal val="#ppt_y"/>
                                          </p:val>
                                        </p:tav>
                                      </p:tavLst>
                                    </p:anim>
                                  </p:childTnLst>
                                </p:cTn>
                              </p:par>
                            </p:childTnLst>
                          </p:cTn>
                        </p:par>
                        <p:par>
                          <p:cTn id="59" fill="hold">
                            <p:stCondLst>
                              <p:cond delay="22000"/>
                            </p:stCondLst>
                            <p:childTnLst>
                              <p:par>
                                <p:cTn id="60" presetID="2" presetClass="entr" presetSubtype="9" fill="hold" grpId="0" nodeType="afterEffect">
                                  <p:stCondLst>
                                    <p:cond delay="0"/>
                                  </p:stCondLst>
                                  <p:childTnLst>
                                    <p:set>
                                      <p:cBhvr>
                                        <p:cTn id="61" dur="1" fill="hold">
                                          <p:stCondLst>
                                            <p:cond delay="0"/>
                                          </p:stCondLst>
                                        </p:cTn>
                                        <p:tgtEl>
                                          <p:spTgt spid="7"/>
                                        </p:tgtEl>
                                        <p:attrNameLst>
                                          <p:attrName>style.visibility</p:attrName>
                                        </p:attrNameLst>
                                      </p:cBhvr>
                                      <p:to>
                                        <p:strVal val="visible"/>
                                      </p:to>
                                    </p:set>
                                    <p:anim calcmode="lin" valueType="num">
                                      <p:cBhvr additive="base">
                                        <p:cTn id="62" dur="2000" fill="hold"/>
                                        <p:tgtEl>
                                          <p:spTgt spid="7"/>
                                        </p:tgtEl>
                                        <p:attrNameLst>
                                          <p:attrName>ppt_x</p:attrName>
                                        </p:attrNameLst>
                                      </p:cBhvr>
                                      <p:tavLst>
                                        <p:tav tm="0">
                                          <p:val>
                                            <p:strVal val="0-#ppt_w/2"/>
                                          </p:val>
                                        </p:tav>
                                        <p:tav tm="100000">
                                          <p:val>
                                            <p:strVal val="#ppt_x"/>
                                          </p:val>
                                        </p:tav>
                                      </p:tavLst>
                                    </p:anim>
                                    <p:anim calcmode="lin" valueType="num">
                                      <p:cBhvr additive="base">
                                        <p:cTn id="63" dur="20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11132"/>
          </a:xfrm>
          <a:solidFill>
            <a:schemeClr val="accent3">
              <a:lumMod val="50000"/>
            </a:schemeClr>
          </a:solidFill>
        </p:spPr>
        <p:style>
          <a:lnRef idx="1">
            <a:schemeClr val="accent3"/>
          </a:lnRef>
          <a:fillRef idx="2">
            <a:schemeClr val="accent3"/>
          </a:fillRef>
          <a:effectRef idx="1">
            <a:schemeClr val="accent3"/>
          </a:effectRef>
          <a:fontRef idx="minor">
            <a:schemeClr val="dk1"/>
          </a:fontRef>
        </p:style>
        <p:txBody>
          <a:bodyPr>
            <a:noAutofit/>
          </a:bodyPr>
          <a:lstStyle/>
          <a:p>
            <a:pPr algn="l">
              <a:buFont typeface="Wingdings" pitchFamily="2" charset="2"/>
              <a:buChar char="§"/>
            </a:pPr>
            <a:r>
              <a:rPr lang="en-US" sz="2000"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Penggunaan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dana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jangka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panjang</a:t>
            </a:r>
            <a:r>
              <a:rPr lang="en-US" sz="2000" b="1" dirty="0" smtClean="0">
                <a:solidFill>
                  <a:schemeClr val="bg1"/>
                </a:solidFill>
                <a:latin typeface="Arial" pitchFamily="34" charset="0"/>
                <a:cs typeface="Arial" pitchFamily="34" charset="0"/>
              </a:rPr>
              <a:t> :</a:t>
            </a:r>
            <a:endParaRPr lang="en-US" sz="2000" dirty="0">
              <a:solidFill>
                <a:schemeClr val="bg1"/>
              </a:solidFill>
              <a:latin typeface="Arial" pitchFamily="34" charset="0"/>
              <a:cs typeface="Arial" pitchFamily="34" charset="0"/>
            </a:endParaRPr>
          </a:p>
        </p:txBody>
      </p:sp>
      <p:sp>
        <p:nvSpPr>
          <p:cNvPr id="3" name="Content Placeholder 2"/>
          <p:cNvSpPr>
            <a:spLocks noGrp="1"/>
          </p:cNvSpPr>
          <p:nvPr>
            <p:ph sz="quarter" idx="1"/>
          </p:nvPr>
        </p:nvSpPr>
        <p:spPr>
          <a:xfrm>
            <a:off x="0" y="642942"/>
            <a:ext cx="9144000" cy="6357958"/>
          </a:xfrm>
          <a:solidFill>
            <a:schemeClr val="accent3">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a:buNone/>
            </a:pPr>
            <a:r>
              <a:rPr lang="en-US" sz="2000" b="1" dirty="0" err="1" smtClean="0">
                <a:latin typeface="Arial" pitchFamily="34" charset="0"/>
                <a:cs typeface="Arial" pitchFamily="34" charset="0"/>
              </a:rPr>
              <a:t>Untuk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manafaktur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sebagian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besar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investasinya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pada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umumnya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diwujudkan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dalam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bentuk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aktiva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tetap</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jangka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panjang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diperlukan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untuk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mengolah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bahan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menjadi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produk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jadi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Aktiva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tetap</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itu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berupa</a:t>
            </a:r>
            <a:r>
              <a:rPr lang="en-US" sz="2000" b="1" dirty="0" smtClean="0">
                <a:latin typeface="Arial" pitchFamily="34" charset="0"/>
                <a:cs typeface="Arial" pitchFamily="34" charset="0"/>
              </a:rPr>
              <a:t> :</a:t>
            </a:r>
          </a:p>
          <a:p>
            <a:pPr marL="457200" indent="-457200">
              <a:buNone/>
            </a:pPr>
            <a:r>
              <a:rPr lang="en-US" sz="2000" b="1" dirty="0" smtClean="0">
                <a:latin typeface="Arial" pitchFamily="34" charset="0"/>
                <a:cs typeface="Arial" pitchFamily="34" charset="0"/>
              </a:rPr>
              <a:t>1.    Tanah yang </a:t>
            </a:r>
            <a:r>
              <a:rPr lang="en-US" sz="2000" b="1" dirty="0" err="1" smtClean="0">
                <a:latin typeface="Arial" pitchFamily="34" charset="0"/>
                <a:cs typeface="Arial" pitchFamily="34" charset="0"/>
              </a:rPr>
              <a:t>dimilki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oleh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merupakan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aktiva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tetap</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dengan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jangka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waktu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yg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tidak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terbatas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Luas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tanah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tidak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berpengaruh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pada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pajak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pendapatan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meskipun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dikenai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dengan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pajak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yg</a:t>
            </a:r>
            <a:r>
              <a:rPr lang="en-US" sz="2000" b="1" dirty="0" smtClean="0">
                <a:latin typeface="Arial" pitchFamily="34" charset="0"/>
                <a:cs typeface="Arial" pitchFamily="34" charset="0"/>
              </a:rPr>
              <a:t> lain.</a:t>
            </a:r>
          </a:p>
          <a:p>
            <a:pPr marL="457200" indent="-457200">
              <a:buNone/>
            </a:pPr>
            <a:r>
              <a:rPr lang="en-US" sz="2000" b="1" dirty="0" smtClean="0">
                <a:latin typeface="Arial" pitchFamily="34" charset="0"/>
                <a:cs typeface="Arial" pitchFamily="34" charset="0"/>
              </a:rPr>
              <a:t>2 .   </a:t>
            </a:r>
            <a:r>
              <a:rPr lang="en-US" sz="2000" b="1" dirty="0" err="1" smtClean="0">
                <a:latin typeface="Arial" pitchFamily="34" charset="0"/>
                <a:cs typeface="Arial" pitchFamily="34" charset="0"/>
              </a:rPr>
              <a:t>Bangunan</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dimiliki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oleh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harus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ditentukan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umumnya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Kemudian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harus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menyisihkan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sejumlah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setiap</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tahun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dari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penghasilannya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Pada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bangunan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tersebuthabis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umurnya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membeli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bangunan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baru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yg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sama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dengan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menggunkan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a:t>
            </a:r>
            <a:r>
              <a:rPr lang="en-US" sz="2000" b="1" dirty="0" smtClean="0">
                <a:latin typeface="Arial" pitchFamily="34" charset="0"/>
                <a:cs typeface="Arial" pitchFamily="34" charset="0"/>
              </a:rPr>
              <a:t> yang </a:t>
            </a:r>
            <a:r>
              <a:rPr lang="en-US" sz="2000" b="1" dirty="0" err="1" smtClean="0">
                <a:latin typeface="Arial" pitchFamily="34" charset="0"/>
                <a:cs typeface="Arial" pitchFamily="34" charset="0"/>
              </a:rPr>
              <a:t>telah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terkumpul</a:t>
            </a:r>
            <a:r>
              <a:rPr lang="en-US" sz="2000" b="1" dirty="0" smtClean="0">
                <a:latin typeface="Arial" pitchFamily="34" charset="0"/>
                <a:cs typeface="Arial" pitchFamily="34" charset="0"/>
              </a:rPr>
              <a:t>. Dana </a:t>
            </a:r>
            <a:r>
              <a:rPr lang="en-US" sz="2000" b="1" dirty="0" err="1" smtClean="0">
                <a:latin typeface="Arial" pitchFamily="34" charset="0"/>
                <a:cs typeface="Arial" pitchFamily="34" charset="0"/>
              </a:rPr>
              <a:t>yg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dissihkan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tersebut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dianmakan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penyusutan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atau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depresiasi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Besarnya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depresiasi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mempengaruhi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besarnya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pendapatan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bersih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sesudah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pajak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deprisiasi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menurunkan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jumlah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pembayaran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pajak</a:t>
            </a:r>
            <a:r>
              <a:rPr lang="en-US" sz="2000" b="1" dirty="0" smtClean="0">
                <a:latin typeface="Arial" pitchFamily="34" charset="0"/>
                <a:cs typeface="Arial" pitchFamily="34" charset="0"/>
              </a:rPr>
              <a:t>.</a:t>
            </a:r>
          </a:p>
          <a:p>
            <a:pPr marL="457200" indent="-457200">
              <a:buNone/>
            </a:pPr>
            <a:r>
              <a:rPr lang="en-US" sz="2000" b="1" dirty="0" smtClean="0">
                <a:latin typeface="Arial" pitchFamily="34" charset="0"/>
                <a:cs typeface="Arial" pitchFamily="34" charset="0"/>
              </a:rPr>
              <a:t>3.    </a:t>
            </a:r>
            <a:r>
              <a:rPr lang="en-US" sz="2000" b="1" dirty="0" err="1" smtClean="0">
                <a:latin typeface="Arial" pitchFamily="34" charset="0"/>
                <a:cs typeface="Arial" pitchFamily="34" charset="0"/>
              </a:rPr>
              <a:t>Pearlatan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yg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dimiliki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perusahaan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berupa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mesin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alat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angkut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dalam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pabrik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peralatan</a:t>
            </a:r>
            <a:r>
              <a:rPr lang="en-US" sz="2000" b="1" dirty="0" smtClean="0">
                <a:latin typeface="Arial" pitchFamily="34" charset="0"/>
                <a:cs typeface="Arial" pitchFamily="34" charset="0"/>
              </a:rPr>
              <a:t> lain yang </a:t>
            </a:r>
            <a:r>
              <a:rPr lang="en-US" sz="2000" b="1" dirty="0" err="1" smtClean="0">
                <a:latin typeface="Arial" pitchFamily="34" charset="0"/>
                <a:cs typeface="Arial" pitchFamily="34" charset="0"/>
              </a:rPr>
              <a:t>dipakai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dalam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produksi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Semua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peralatan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tersebut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juga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perlu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usut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karena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gunanya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semakin</a:t>
            </a:r>
            <a:r>
              <a:rPr lang="en-US" sz="2000" b="1" dirty="0" smtClean="0">
                <a:latin typeface="Arial" pitchFamily="34" charset="0"/>
                <a:cs typeface="Arial" pitchFamily="34" charset="0"/>
              </a:rPr>
              <a:t> lama </a:t>
            </a:r>
            <a:r>
              <a:rPr lang="en-US" sz="2000" b="1" dirty="0" err="1" smtClean="0">
                <a:latin typeface="Arial" pitchFamily="34" charset="0"/>
                <a:cs typeface="Arial" pitchFamily="34" charset="0"/>
              </a:rPr>
              <a:t>semakin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berkurang</a:t>
            </a:r>
            <a:r>
              <a:rPr lang="en-US" sz="2000" b="1" dirty="0" smtClean="0">
                <a:latin typeface="Arial" pitchFamily="34" charset="0"/>
                <a:cs typeface="Arial" pitchFamily="34" charset="0"/>
              </a:rPr>
              <a:t> ;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penyusunan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berpengaruh</a:t>
            </a:r>
            <a:r>
              <a:rPr lang="en-US" sz="2000" b="1" dirty="0" smtClean="0">
                <a:latin typeface="Arial" pitchFamily="34" charset="0"/>
                <a:cs typeface="Arial" pitchFamily="34" charset="0"/>
              </a:rPr>
              <a:t> pula </a:t>
            </a:r>
            <a:r>
              <a:rPr lang="en-US" sz="2000" b="1" dirty="0" err="1" smtClean="0">
                <a:latin typeface="Arial" pitchFamily="34" charset="0"/>
                <a:cs typeface="Arial" pitchFamily="34" charset="0"/>
              </a:rPr>
              <a:t>pada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pembayaran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pajak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pendapata</a:t>
            </a:r>
            <a:r>
              <a:rPr lang="en-US" sz="2000" b="1" dirty="0" smtClean="0">
                <a:latin typeface="Arial" pitchFamily="34" charset="0"/>
                <a:cs typeface="Arial" pitchFamily="34" charset="0"/>
              </a:rPr>
              <a:t>.</a:t>
            </a:r>
          </a:p>
          <a:p>
            <a:pPr marL="457200" indent="-457200">
              <a:buNone/>
            </a:pPr>
            <a:r>
              <a:rPr lang="en-US" sz="2000" b="1" dirty="0" smtClean="0">
                <a:latin typeface="Arial" pitchFamily="34" charset="0"/>
                <a:cs typeface="Arial" pitchFamily="34" charset="0"/>
              </a:rPr>
              <a:t> </a:t>
            </a:r>
            <a:endParaRPr lang="en-US" sz="2000" b="1" dirty="0">
              <a:latin typeface="Arial" pitchFamily="34" charset="0"/>
              <a:cs typeface="Arial" pitchFamily="34" charset="0"/>
            </a:endParaRPr>
          </a:p>
        </p:txBody>
      </p:sp>
    </p:spTree>
  </p:cSld>
  <p:clrMapOvr>
    <a:masterClrMapping/>
  </p:clrMapOvr>
  <p:transition>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8"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8"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0"/>
                            </p:stCondLst>
                            <p:childTnLst>
                              <p:par>
                                <p:cTn id="30" presetID="2" presetClass="entr" presetSubtype="8"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4" fill="hold">
                            <p:stCondLst>
                              <p:cond delay="12000"/>
                            </p:stCondLst>
                            <p:childTnLst>
                              <p:par>
                                <p:cTn id="35" presetID="2" presetClass="entr" presetSubtype="8"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04664"/>
          </a:xfrm>
        </p:spPr>
        <p:style>
          <a:lnRef idx="1">
            <a:schemeClr val="accent5"/>
          </a:lnRef>
          <a:fillRef idx="2">
            <a:schemeClr val="accent5"/>
          </a:fillRef>
          <a:effectRef idx="1">
            <a:schemeClr val="accent5"/>
          </a:effectRef>
          <a:fontRef idx="minor">
            <a:schemeClr val="dk1"/>
          </a:fontRef>
        </p:style>
        <p:txBody>
          <a:bodyPr>
            <a:noAutofit/>
          </a:bodyPr>
          <a:lstStyle/>
          <a:p>
            <a:pPr algn="l"/>
            <a:r>
              <a:rPr lang="en-US" sz="2000" b="1" dirty="0" err="1" smtClean="0">
                <a:latin typeface="Arial" pitchFamily="34" charset="0"/>
                <a:cs typeface="Arial" pitchFamily="34" charset="0"/>
              </a:rPr>
              <a:t>Pembelian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untuk</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aktiva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tetap</a:t>
            </a:r>
            <a:r>
              <a:rPr lang="en-US" sz="2000" b="1" dirty="0" smtClean="0">
                <a:latin typeface="Arial" pitchFamily="34" charset="0"/>
                <a:cs typeface="Arial" pitchFamily="34" charset="0"/>
              </a:rPr>
              <a:t> </a:t>
            </a:r>
            <a:endParaRPr lang="en-US" sz="2000" b="1" dirty="0">
              <a:latin typeface="Arial" pitchFamily="34" charset="0"/>
              <a:cs typeface="Arial" pitchFamily="34" charset="0"/>
            </a:endParaRPr>
          </a:p>
        </p:txBody>
      </p:sp>
      <p:sp>
        <p:nvSpPr>
          <p:cNvPr id="3" name="Content Placeholder 2"/>
          <p:cNvSpPr>
            <a:spLocks noGrp="1"/>
          </p:cNvSpPr>
          <p:nvPr>
            <p:ph idx="4294967295"/>
          </p:nvPr>
        </p:nvSpPr>
        <p:spPr>
          <a:xfrm>
            <a:off x="0" y="285750"/>
            <a:ext cx="9144000" cy="6572250"/>
          </a:xfrm>
        </p:spPr>
        <p:style>
          <a:lnRef idx="1">
            <a:schemeClr val="accent6"/>
          </a:lnRef>
          <a:fillRef idx="3">
            <a:schemeClr val="accent6"/>
          </a:fillRef>
          <a:effectRef idx="2">
            <a:schemeClr val="accent6"/>
          </a:effectRef>
          <a:fontRef idx="minor">
            <a:schemeClr val="lt1"/>
          </a:fontRef>
        </p:style>
        <p:txBody>
          <a:bodyPr>
            <a:normAutofit/>
          </a:bodyPr>
          <a:lstStyle/>
          <a:p>
            <a:pPr>
              <a:buNone/>
            </a:pPr>
            <a:r>
              <a:rPr lang="en-US" sz="2000" b="1" dirty="0" smtClean="0">
                <a:latin typeface="Arial" pitchFamily="34" charset="0"/>
                <a:cs typeface="Arial" pitchFamily="34" charset="0"/>
              </a:rPr>
              <a:t>Perusahaan </a:t>
            </a: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menentukan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wewenang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pembelian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aktiva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tetap</a:t>
            </a:r>
            <a:r>
              <a:rPr lang="en-US" sz="2000" b="1" dirty="0" smtClean="0">
                <a:latin typeface="Arial" pitchFamily="34" charset="0"/>
                <a:cs typeface="Arial" pitchFamily="34" charset="0"/>
              </a:rPr>
              <a:t>, </a:t>
            </a:r>
          </a:p>
          <a:p>
            <a:pPr>
              <a:buNone/>
            </a:pPr>
            <a:r>
              <a:rPr lang="en-US" sz="2000" b="1" dirty="0" err="1" smtClean="0">
                <a:latin typeface="Arial" pitchFamily="34" charset="0"/>
                <a:cs typeface="Arial" pitchFamily="34" charset="0"/>
              </a:rPr>
              <a:t>dengan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berdasarkan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pada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faktor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jumlah</a:t>
            </a:r>
            <a:r>
              <a:rPr lang="en-US" sz="2000" b="1" dirty="0" smtClean="0">
                <a:latin typeface="Arial" pitchFamily="34" charset="0"/>
                <a:cs typeface="Arial" pitchFamily="34" charset="0"/>
              </a:rPr>
              <a:t> rupiah </a:t>
            </a:r>
            <a:r>
              <a:rPr lang="en-US" sz="2000" b="1" dirty="0" err="1" smtClean="0">
                <a:latin typeface="Arial" pitchFamily="34" charset="0"/>
                <a:cs typeface="Arial" pitchFamily="34" charset="0"/>
              </a:rPr>
              <a:t>yg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harus</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keluarkan</a:t>
            </a:r>
            <a:r>
              <a:rPr lang="en-US" sz="2000" b="1" dirty="0" smtClean="0">
                <a:latin typeface="Arial" pitchFamily="34" charset="0"/>
                <a:cs typeface="Arial" pitchFamily="34" charset="0"/>
              </a:rPr>
              <a:t> .</a:t>
            </a:r>
          </a:p>
          <a:p>
            <a:pPr>
              <a:buNone/>
            </a:pP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Bisanya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pembelian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yg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menyangkut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jumlah</a:t>
            </a:r>
            <a:r>
              <a:rPr lang="en-US" sz="2000" b="1" dirty="0" smtClean="0">
                <a:latin typeface="Arial" pitchFamily="34" charset="0"/>
                <a:cs typeface="Arial" pitchFamily="34" charset="0"/>
              </a:rPr>
              <a:t> rupiah </a:t>
            </a:r>
            <a:r>
              <a:rPr lang="en-US" sz="2000" b="1" dirty="0" err="1" smtClean="0">
                <a:latin typeface="Arial" pitchFamily="34" charset="0"/>
                <a:cs typeface="Arial" pitchFamily="34" charset="0"/>
              </a:rPr>
              <a:t>besar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menjadi</a:t>
            </a:r>
            <a:r>
              <a:rPr lang="en-US" sz="2000" b="1" dirty="0" smtClean="0">
                <a:latin typeface="Arial" pitchFamily="34" charset="0"/>
                <a:cs typeface="Arial" pitchFamily="34" charset="0"/>
              </a:rPr>
              <a:t> </a:t>
            </a:r>
          </a:p>
          <a:p>
            <a:pPr>
              <a:buNone/>
            </a:pPr>
            <a:r>
              <a:rPr lang="en-US" sz="2000" b="1" dirty="0" err="1" smtClean="0">
                <a:latin typeface="Arial" pitchFamily="34" charset="0"/>
                <a:cs typeface="Arial" pitchFamily="34" charset="0"/>
              </a:rPr>
              <a:t>tanggung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jawab</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direktur</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dapat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dilihat</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pada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tabel</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dibawah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ini</a:t>
            </a:r>
            <a:r>
              <a:rPr lang="en-US" sz="2000" b="1" dirty="0" smtClean="0">
                <a:latin typeface="Arial" pitchFamily="34" charset="0"/>
                <a:cs typeface="Arial" pitchFamily="34" charset="0"/>
              </a:rPr>
              <a:t> :              </a:t>
            </a:r>
          </a:p>
          <a:p>
            <a:pPr>
              <a:buNone/>
            </a:pPr>
            <a:r>
              <a:rPr lang="en-US" sz="2000" b="1" dirty="0" smtClean="0">
                <a:solidFill>
                  <a:schemeClr val="tx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pendelegasian</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wewenang</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untuk</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membeli</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aktiva</a:t>
            </a:r>
            <a:r>
              <a:rPr lang="en-US" sz="2000" b="1" dirty="0" smtClean="0">
                <a:solidFill>
                  <a:schemeClr val="bg1"/>
                </a:solidFill>
                <a:latin typeface="Arial" pitchFamily="34" charset="0"/>
                <a:cs typeface="Arial" pitchFamily="34" charset="0"/>
              </a:rPr>
              <a:t> </a:t>
            </a:r>
            <a:r>
              <a:rPr lang="en-US" sz="2000" b="1" dirty="0" err="1" smtClean="0">
                <a:solidFill>
                  <a:schemeClr val="bg1"/>
                </a:solidFill>
                <a:latin typeface="Arial" pitchFamily="34" charset="0"/>
                <a:cs typeface="Arial" pitchFamily="34" charset="0"/>
              </a:rPr>
              <a:t>tetap</a:t>
            </a:r>
            <a:r>
              <a:rPr lang="en-US" sz="2000" b="1" dirty="0" smtClean="0">
                <a:solidFill>
                  <a:schemeClr val="bg1"/>
                </a:solidFill>
                <a:latin typeface="Arial" pitchFamily="34" charset="0"/>
                <a:cs typeface="Arial" pitchFamily="34" charset="0"/>
              </a:rPr>
              <a:t>.</a:t>
            </a:r>
          </a:p>
          <a:p>
            <a:pPr>
              <a:buNone/>
            </a:pPr>
            <a:endParaRPr lang="en-US" sz="2000" dirty="0" smtClean="0"/>
          </a:p>
          <a:p>
            <a:pPr>
              <a:buNone/>
            </a:pPr>
            <a:endParaRPr lang="en-US" sz="2000" dirty="0"/>
          </a:p>
        </p:txBody>
      </p:sp>
      <p:graphicFrame>
        <p:nvGraphicFramePr>
          <p:cNvPr id="4" name="Table 3"/>
          <p:cNvGraphicFramePr>
            <a:graphicFrameLocks noGrp="1"/>
          </p:cNvGraphicFramePr>
          <p:nvPr/>
        </p:nvGraphicFramePr>
        <p:xfrm>
          <a:off x="323528" y="2276872"/>
          <a:ext cx="8352928" cy="1941366"/>
        </p:xfrm>
        <a:graphic>
          <a:graphicData uri="http://schemas.openxmlformats.org/drawingml/2006/table">
            <a:tbl>
              <a:tblPr firstRow="1" bandRow="1">
                <a:tableStyleId>{5C22544A-7EE6-4342-B048-85BDC9FD1C3A}</a:tableStyleId>
              </a:tblPr>
              <a:tblGrid>
                <a:gridCol w="4176464"/>
                <a:gridCol w="4176464"/>
              </a:tblGrid>
              <a:tr h="574857">
                <a:tc>
                  <a:txBody>
                    <a:bodyPr/>
                    <a:lstStyle/>
                    <a:p>
                      <a:r>
                        <a:rPr lang="en-US" dirty="0" err="1" smtClean="0">
                          <a:latin typeface="Arial" pitchFamily="34" charset="0"/>
                          <a:cs typeface="Arial" pitchFamily="34" charset="0"/>
                        </a:rPr>
                        <a:t>Jumlah</a:t>
                      </a:r>
                      <a:r>
                        <a:rPr lang="en-US" dirty="0" smtClean="0">
                          <a:latin typeface="Arial" pitchFamily="34" charset="0"/>
                          <a:cs typeface="Arial" pitchFamily="34" charset="0"/>
                        </a:rPr>
                        <a:t> </a:t>
                      </a:r>
                      <a:r>
                        <a:rPr lang="en-US" dirty="0" err="1" smtClean="0">
                          <a:latin typeface="Arial" pitchFamily="34" charset="0"/>
                          <a:cs typeface="Arial" pitchFamily="34" charset="0"/>
                        </a:rPr>
                        <a:t>pembelian</a:t>
                      </a:r>
                      <a:endParaRPr lang="en-US" dirty="0">
                        <a:latin typeface="Arial" pitchFamily="34" charset="0"/>
                        <a:cs typeface="Arial" pitchFamily="34" charset="0"/>
                      </a:endParaRPr>
                    </a:p>
                  </a:txBody>
                  <a:tcPr/>
                </a:tc>
                <a:tc>
                  <a:txBody>
                    <a:bodyPr/>
                    <a:lstStyle/>
                    <a:p>
                      <a:r>
                        <a:rPr lang="en-US" dirty="0" err="1" smtClean="0">
                          <a:latin typeface="Arial" pitchFamily="34" charset="0"/>
                          <a:cs typeface="Arial" pitchFamily="34" charset="0"/>
                        </a:rPr>
                        <a:t>Wewenang</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pengambilan</a:t>
                      </a:r>
                      <a:r>
                        <a:rPr lang="en-US" baseline="0" dirty="0" smtClean="0">
                          <a:latin typeface="Arial" pitchFamily="34" charset="0"/>
                          <a:cs typeface="Arial" pitchFamily="34" charset="0"/>
                        </a:rPr>
                        <a:t> </a:t>
                      </a:r>
                      <a:r>
                        <a:rPr lang="en-US" baseline="0" dirty="0" err="1" smtClean="0">
                          <a:latin typeface="Arial" pitchFamily="34" charset="0"/>
                          <a:cs typeface="Arial" pitchFamily="34" charset="0"/>
                        </a:rPr>
                        <a:t>keputusan</a:t>
                      </a:r>
                      <a:endParaRPr lang="en-US" dirty="0">
                        <a:latin typeface="Arial" pitchFamily="34" charset="0"/>
                        <a:cs typeface="Arial" pitchFamily="34" charset="0"/>
                      </a:endParaRPr>
                    </a:p>
                  </a:txBody>
                  <a:tcPr/>
                </a:tc>
              </a:tr>
              <a:tr h="1366509">
                <a:tc>
                  <a:txBody>
                    <a:bodyPr/>
                    <a:lstStyle/>
                    <a:p>
                      <a:r>
                        <a:rPr lang="en-US" b="1" dirty="0" err="1" smtClean="0">
                          <a:latin typeface="Arial" pitchFamily="34" charset="0"/>
                          <a:cs typeface="Arial" pitchFamily="34" charset="0"/>
                        </a:rPr>
                        <a:t>Lebih</a:t>
                      </a:r>
                      <a:r>
                        <a:rPr lang="en-US" b="1" dirty="0" smtClean="0">
                          <a:latin typeface="Arial" pitchFamily="34" charset="0"/>
                          <a:cs typeface="Arial" pitchFamily="34" charset="0"/>
                        </a:rPr>
                        <a:t> </a:t>
                      </a:r>
                      <a:r>
                        <a:rPr lang="en-US" b="1" dirty="0" err="1" smtClean="0">
                          <a:latin typeface="Arial" pitchFamily="34" charset="0"/>
                          <a:cs typeface="Arial" pitchFamily="34" charset="0"/>
                        </a:rPr>
                        <a:t>dari</a:t>
                      </a:r>
                      <a:r>
                        <a:rPr lang="en-US" b="1" dirty="0" smtClean="0">
                          <a:latin typeface="Arial" pitchFamily="34" charset="0"/>
                          <a:cs typeface="Arial" pitchFamily="34" charset="0"/>
                        </a:rPr>
                        <a:t>  </a:t>
                      </a:r>
                      <a:r>
                        <a:rPr lang="en-US" b="1" dirty="0" err="1" smtClean="0">
                          <a:latin typeface="Arial" pitchFamily="34" charset="0"/>
                          <a:cs typeface="Arial" pitchFamily="34" charset="0"/>
                        </a:rPr>
                        <a:t>Rp</a:t>
                      </a:r>
                      <a:r>
                        <a:rPr lang="en-US" b="1" dirty="0" smtClean="0">
                          <a:latin typeface="Arial" pitchFamily="34" charset="0"/>
                          <a:cs typeface="Arial" pitchFamily="34" charset="0"/>
                        </a:rPr>
                        <a:t>. 1.000.000.000,00</a:t>
                      </a:r>
                    </a:p>
                    <a:p>
                      <a:r>
                        <a:rPr lang="en-US" b="1" dirty="0" smtClean="0">
                          <a:latin typeface="Arial" pitchFamily="34" charset="0"/>
                          <a:cs typeface="Arial" pitchFamily="34" charset="0"/>
                        </a:rPr>
                        <a:t>Rp.500.000,00-  </a:t>
                      </a:r>
                      <a:r>
                        <a:rPr lang="en-US" b="1" dirty="0" err="1" smtClean="0">
                          <a:latin typeface="Arial" pitchFamily="34" charset="0"/>
                          <a:cs typeface="Arial" pitchFamily="34" charset="0"/>
                        </a:rPr>
                        <a:t>Rp</a:t>
                      </a:r>
                      <a:r>
                        <a:rPr lang="en-US" b="1" dirty="0" smtClean="0">
                          <a:latin typeface="Arial" pitchFamily="34" charset="0"/>
                          <a:cs typeface="Arial" pitchFamily="34" charset="0"/>
                        </a:rPr>
                        <a:t>. 1.000.000,000,00</a:t>
                      </a:r>
                    </a:p>
                    <a:p>
                      <a:r>
                        <a:rPr lang="en-US" b="1" dirty="0" err="1" smtClean="0">
                          <a:latin typeface="Arial" pitchFamily="34" charset="0"/>
                          <a:cs typeface="Arial" pitchFamily="34" charset="0"/>
                        </a:rPr>
                        <a:t>Rp</a:t>
                      </a:r>
                      <a:r>
                        <a:rPr lang="en-US" b="1" dirty="0" smtClean="0">
                          <a:latin typeface="Arial" pitchFamily="34" charset="0"/>
                          <a:cs typeface="Arial" pitchFamily="34" charset="0"/>
                        </a:rPr>
                        <a:t>. 200.000,00- </a:t>
                      </a:r>
                      <a:r>
                        <a:rPr lang="en-US" b="1" dirty="0" err="1" smtClean="0">
                          <a:latin typeface="Arial" pitchFamily="34" charset="0"/>
                          <a:cs typeface="Arial" pitchFamily="34" charset="0"/>
                        </a:rPr>
                        <a:t>Rp</a:t>
                      </a:r>
                      <a:r>
                        <a:rPr lang="en-US" b="1" dirty="0" smtClean="0">
                          <a:latin typeface="Arial" pitchFamily="34" charset="0"/>
                          <a:cs typeface="Arial" pitchFamily="34" charset="0"/>
                        </a:rPr>
                        <a:t>. 5.000.000,00</a:t>
                      </a:r>
                    </a:p>
                    <a:p>
                      <a:r>
                        <a:rPr lang="en-US" b="1" dirty="0" smtClean="0">
                          <a:latin typeface="Arial" pitchFamily="34" charset="0"/>
                          <a:cs typeface="Arial" pitchFamily="34" charset="0"/>
                        </a:rPr>
                        <a:t>30.000,00 – </a:t>
                      </a:r>
                      <a:r>
                        <a:rPr lang="en-US" b="1" dirty="0" err="1" smtClean="0">
                          <a:latin typeface="Arial" pitchFamily="34" charset="0"/>
                          <a:cs typeface="Arial" pitchFamily="34" charset="0"/>
                        </a:rPr>
                        <a:t>Rp</a:t>
                      </a:r>
                      <a:r>
                        <a:rPr lang="en-US" b="1" dirty="0" smtClean="0">
                          <a:latin typeface="Arial" pitchFamily="34" charset="0"/>
                          <a:cs typeface="Arial" pitchFamily="34" charset="0"/>
                        </a:rPr>
                        <a:t>. 200.000.00</a:t>
                      </a:r>
                      <a:endParaRPr lang="en-US" b="1" dirty="0">
                        <a:latin typeface="Arial" pitchFamily="34" charset="0"/>
                        <a:cs typeface="Arial" pitchFamily="34" charset="0"/>
                      </a:endParaRPr>
                    </a:p>
                  </a:txBody>
                  <a:tcPr/>
                </a:tc>
                <a:tc>
                  <a:txBody>
                    <a:bodyPr/>
                    <a:lstStyle/>
                    <a:p>
                      <a:r>
                        <a:rPr lang="en-US" b="1" dirty="0" err="1" smtClean="0">
                          <a:latin typeface="Arial" pitchFamily="34" charset="0"/>
                          <a:cs typeface="Arial" pitchFamily="34" charset="0"/>
                        </a:rPr>
                        <a:t>Direktur</a:t>
                      </a:r>
                      <a:r>
                        <a:rPr lang="en-US" b="1" dirty="0" smtClean="0">
                          <a:latin typeface="Arial" pitchFamily="34" charset="0"/>
                          <a:cs typeface="Arial" pitchFamily="34" charset="0"/>
                        </a:rPr>
                        <a:t> </a:t>
                      </a:r>
                      <a:r>
                        <a:rPr lang="en-US" b="1" dirty="0" err="1" smtClean="0">
                          <a:latin typeface="Arial" pitchFamily="34" charset="0"/>
                          <a:cs typeface="Arial" pitchFamily="34" charset="0"/>
                        </a:rPr>
                        <a:t>dan</a:t>
                      </a:r>
                      <a:r>
                        <a:rPr lang="en-US" b="1" dirty="0" smtClean="0">
                          <a:latin typeface="Arial" pitchFamily="34" charset="0"/>
                          <a:cs typeface="Arial" pitchFamily="34" charset="0"/>
                        </a:rPr>
                        <a:t> </a:t>
                      </a:r>
                      <a:r>
                        <a:rPr lang="en-US" b="1" dirty="0" err="1" smtClean="0">
                          <a:latin typeface="Arial" pitchFamily="34" charset="0"/>
                          <a:cs typeface="Arial" pitchFamily="34" charset="0"/>
                        </a:rPr>
                        <a:t>dewan</a:t>
                      </a:r>
                      <a:r>
                        <a:rPr lang="en-US" b="1" dirty="0" smtClean="0">
                          <a:latin typeface="Arial" pitchFamily="34" charset="0"/>
                          <a:cs typeface="Arial" pitchFamily="34" charset="0"/>
                        </a:rPr>
                        <a:t> </a:t>
                      </a:r>
                      <a:r>
                        <a:rPr lang="en-US" b="1" dirty="0" err="1" smtClean="0">
                          <a:latin typeface="Arial" pitchFamily="34" charset="0"/>
                          <a:cs typeface="Arial" pitchFamily="34" charset="0"/>
                        </a:rPr>
                        <a:t>direktur</a:t>
                      </a:r>
                      <a:endParaRPr lang="en-US" b="1" dirty="0" smtClean="0">
                        <a:latin typeface="Arial" pitchFamily="34" charset="0"/>
                        <a:cs typeface="Arial" pitchFamily="34" charset="0"/>
                      </a:endParaRPr>
                    </a:p>
                    <a:p>
                      <a:r>
                        <a:rPr lang="en-US" b="1" dirty="0" err="1" smtClean="0">
                          <a:latin typeface="Arial" pitchFamily="34" charset="0"/>
                          <a:cs typeface="Arial" pitchFamily="34" charset="0"/>
                        </a:rPr>
                        <a:t>Direktur</a:t>
                      </a:r>
                      <a:endParaRPr lang="en-US" b="1" dirty="0" smtClean="0">
                        <a:latin typeface="Arial" pitchFamily="34" charset="0"/>
                        <a:cs typeface="Arial" pitchFamily="34" charset="0"/>
                      </a:endParaRPr>
                    </a:p>
                    <a:p>
                      <a:r>
                        <a:rPr lang="en-US" b="1" dirty="0" err="1" smtClean="0">
                          <a:latin typeface="Arial" pitchFamily="34" charset="0"/>
                          <a:cs typeface="Arial" pitchFamily="34" charset="0"/>
                        </a:rPr>
                        <a:t>Wakil</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Direktur</a:t>
                      </a:r>
                      <a:endParaRPr lang="en-US" b="1" baseline="0" dirty="0" smtClean="0">
                        <a:latin typeface="Arial" pitchFamily="34" charset="0"/>
                        <a:cs typeface="Arial" pitchFamily="34" charset="0"/>
                      </a:endParaRPr>
                    </a:p>
                    <a:p>
                      <a:r>
                        <a:rPr lang="en-US" b="1" baseline="0" dirty="0" err="1" smtClean="0">
                          <a:latin typeface="Arial" pitchFamily="34" charset="0"/>
                          <a:cs typeface="Arial" pitchFamily="34" charset="0"/>
                        </a:rPr>
                        <a:t>Manjer</a:t>
                      </a:r>
                      <a:r>
                        <a:rPr lang="en-US" b="1" baseline="0" dirty="0" smtClean="0">
                          <a:latin typeface="Arial" pitchFamily="34" charset="0"/>
                          <a:cs typeface="Arial" pitchFamily="34" charset="0"/>
                        </a:rPr>
                        <a:t> </a:t>
                      </a:r>
                      <a:r>
                        <a:rPr lang="en-US" b="1" baseline="0" dirty="0" err="1" smtClean="0">
                          <a:latin typeface="Arial" pitchFamily="34" charset="0"/>
                          <a:cs typeface="Arial" pitchFamily="34" charset="0"/>
                        </a:rPr>
                        <a:t>pabrik</a:t>
                      </a:r>
                      <a:r>
                        <a:rPr lang="en-US" b="1" baseline="0" dirty="0" smtClean="0">
                          <a:latin typeface="Arial" pitchFamily="34" charset="0"/>
                          <a:cs typeface="Arial" pitchFamily="34" charset="0"/>
                        </a:rPr>
                        <a:t>.</a:t>
                      </a:r>
                      <a:endParaRPr lang="en-US" b="1" dirty="0">
                        <a:latin typeface="Arial" pitchFamily="34" charset="0"/>
                        <a:cs typeface="Arial" pitchFamily="34" charset="0"/>
                      </a:endParaRPr>
                    </a:p>
                  </a:txBody>
                  <a:tcPr/>
                </a:tc>
              </a:tr>
            </a:tbl>
          </a:graphicData>
        </a:graphic>
      </p:graphicFrame>
      <p:sp>
        <p:nvSpPr>
          <p:cNvPr id="5" name="Rounded Rectangle 4"/>
          <p:cNvSpPr/>
          <p:nvPr/>
        </p:nvSpPr>
        <p:spPr>
          <a:xfrm>
            <a:off x="0" y="4365104"/>
            <a:ext cx="9144000" cy="2132856"/>
          </a:xfrm>
          <a:prstGeom prst="roundRect">
            <a:avLst/>
          </a:prstGeom>
          <a:solidFill>
            <a:srgbClr val="FFFF00"/>
          </a:solidFill>
        </p:spPr>
        <p:style>
          <a:lnRef idx="3">
            <a:schemeClr val="lt1"/>
          </a:lnRef>
          <a:fillRef idx="1">
            <a:schemeClr val="accent5"/>
          </a:fillRef>
          <a:effectRef idx="1">
            <a:schemeClr val="accent5"/>
          </a:effectRef>
          <a:fontRef idx="minor">
            <a:schemeClr val="lt1"/>
          </a:fontRef>
        </p:style>
        <p:txBody>
          <a:bodyPr rtlCol="0" anchor="ctr"/>
          <a:lstStyle/>
          <a:p>
            <a:r>
              <a:rPr lang="en-US" sz="2000" b="1" dirty="0" err="1" smtClean="0">
                <a:solidFill>
                  <a:schemeClr val="tx1"/>
                </a:solidFill>
                <a:latin typeface="Arial" pitchFamily="34" charset="0"/>
                <a:cs typeface="Arial" pitchFamily="34" charset="0"/>
              </a:rPr>
              <a:t>Macam-macam</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sumber</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dana</a:t>
            </a:r>
            <a:r>
              <a:rPr lang="en-US" sz="2000" b="1" dirty="0" smtClean="0">
                <a:solidFill>
                  <a:schemeClr val="tx1"/>
                </a:solidFill>
                <a:latin typeface="Arial" pitchFamily="34" charset="0"/>
                <a:cs typeface="Arial" pitchFamily="34" charset="0"/>
              </a:rPr>
              <a:t> : </a:t>
            </a:r>
            <a:r>
              <a:rPr lang="en-US" sz="2000" b="1" dirty="0" err="1" smtClean="0">
                <a:solidFill>
                  <a:schemeClr val="tx1"/>
                </a:solidFill>
                <a:latin typeface="Arial" pitchFamily="34" charset="0"/>
                <a:cs typeface="Arial" pitchFamily="34" charset="0"/>
              </a:rPr>
              <a:t>Meskipun</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manajer</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keuangan</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dapat</a:t>
            </a:r>
            <a:r>
              <a:rPr lang="en-US" sz="2000" b="1" dirty="0" smtClean="0">
                <a:solidFill>
                  <a:schemeClr val="tx1"/>
                </a:solidFill>
                <a:latin typeface="Arial" pitchFamily="34" charset="0"/>
                <a:cs typeface="Arial" pitchFamily="34" charset="0"/>
              </a:rPr>
              <a:t> </a:t>
            </a:r>
          </a:p>
          <a:p>
            <a:r>
              <a:rPr lang="en-US" sz="2000" b="1" dirty="0" err="1" smtClean="0">
                <a:solidFill>
                  <a:schemeClr val="tx1"/>
                </a:solidFill>
                <a:latin typeface="Arial" pitchFamily="34" charset="0"/>
                <a:cs typeface="Arial" pitchFamily="34" charset="0"/>
              </a:rPr>
              <a:t>menciptakan</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dana</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yg</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cukup</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melalui</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penambahan</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laba</a:t>
            </a:r>
            <a:r>
              <a:rPr lang="en-US" sz="2000" b="1" dirty="0" smtClean="0">
                <a:solidFill>
                  <a:schemeClr val="tx1"/>
                </a:solidFill>
                <a:latin typeface="Arial" pitchFamily="34" charset="0"/>
                <a:cs typeface="Arial" pitchFamily="34" charset="0"/>
              </a:rPr>
              <a:t> , </a:t>
            </a:r>
            <a:r>
              <a:rPr lang="en-US" sz="2000" b="1" dirty="0" err="1" smtClean="0">
                <a:solidFill>
                  <a:schemeClr val="tx1"/>
                </a:solidFill>
                <a:latin typeface="Arial" pitchFamily="34" charset="0"/>
                <a:cs typeface="Arial" pitchFamily="34" charset="0"/>
              </a:rPr>
              <a:t>tetapi</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ia</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akan</a:t>
            </a:r>
            <a:r>
              <a:rPr lang="en-US" sz="2000" b="1" dirty="0" smtClean="0">
                <a:solidFill>
                  <a:schemeClr val="tx1"/>
                </a:solidFill>
                <a:latin typeface="Arial" pitchFamily="34" charset="0"/>
                <a:cs typeface="Arial" pitchFamily="34" charset="0"/>
              </a:rPr>
              <a:t> d</a:t>
            </a:r>
            <a:r>
              <a:rPr lang="id-ID" sz="2000" b="1" dirty="0" smtClean="0">
                <a:solidFill>
                  <a:schemeClr val="tx1"/>
                </a:solidFill>
                <a:latin typeface="Arial" pitchFamily="34" charset="0"/>
                <a:cs typeface="Arial" pitchFamily="34" charset="0"/>
              </a:rPr>
              <a:t>i</a:t>
            </a:r>
            <a:r>
              <a:rPr lang="en-US" sz="2000" b="1" dirty="0" err="1" smtClean="0">
                <a:solidFill>
                  <a:schemeClr val="tx1"/>
                </a:solidFill>
                <a:latin typeface="Arial" pitchFamily="34" charset="0"/>
                <a:cs typeface="Arial" pitchFamily="34" charset="0"/>
              </a:rPr>
              <a:t>hadapkan</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pada</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masalah</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pemilihan</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antara</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dana</a:t>
            </a:r>
            <a:r>
              <a:rPr lang="en-US" sz="2000" b="1" dirty="0" smtClean="0">
                <a:solidFill>
                  <a:schemeClr val="tx1"/>
                </a:solidFill>
                <a:latin typeface="Arial" pitchFamily="34" charset="0"/>
                <a:cs typeface="Arial" pitchFamily="34" charset="0"/>
              </a:rPr>
              <a:t> yang </a:t>
            </a:r>
            <a:r>
              <a:rPr lang="en-US" sz="2000" b="1" dirty="0" err="1" smtClean="0">
                <a:solidFill>
                  <a:schemeClr val="tx1"/>
                </a:solidFill>
                <a:latin typeface="Arial" pitchFamily="34" charset="0"/>
                <a:cs typeface="Arial" pitchFamily="34" charset="0"/>
              </a:rPr>
              <a:t>dipinjam</a:t>
            </a:r>
            <a:r>
              <a:rPr lang="en-US" sz="2000" b="1" dirty="0" smtClean="0">
                <a:solidFill>
                  <a:schemeClr val="tx1"/>
                </a:solidFill>
                <a:latin typeface="Arial" pitchFamily="34" charset="0"/>
                <a:cs typeface="Arial" pitchFamily="34" charset="0"/>
              </a:rPr>
              <a:t> (modal </a:t>
            </a:r>
            <a:r>
              <a:rPr lang="en-US" sz="2000" b="1" dirty="0" err="1" smtClean="0">
                <a:solidFill>
                  <a:schemeClr val="tx1"/>
                </a:solidFill>
                <a:latin typeface="Arial" pitchFamily="34" charset="0"/>
                <a:cs typeface="Arial" pitchFamily="34" charset="0"/>
              </a:rPr>
              <a:t>asing</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dengan</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dana</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yg</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berasal</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dari</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pemilik</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perusahaan</a:t>
            </a:r>
            <a:r>
              <a:rPr lang="en-US" sz="2000" b="1" dirty="0" smtClean="0">
                <a:solidFill>
                  <a:schemeClr val="tx1"/>
                </a:solidFill>
                <a:latin typeface="Arial" pitchFamily="34" charset="0"/>
                <a:cs typeface="Arial" pitchFamily="34" charset="0"/>
              </a:rPr>
              <a:t> (modal </a:t>
            </a:r>
            <a:r>
              <a:rPr lang="en-US" sz="2000" b="1" dirty="0" err="1" smtClean="0">
                <a:solidFill>
                  <a:schemeClr val="tx1"/>
                </a:solidFill>
                <a:latin typeface="Arial" pitchFamily="34" charset="0"/>
                <a:cs typeface="Arial" pitchFamily="34" charset="0"/>
              </a:rPr>
              <a:t>sendiri</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gambar</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di</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bawah</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memperlihatkan</a:t>
            </a:r>
            <a:r>
              <a:rPr lang="en-US" sz="2000" b="1" dirty="0" smtClean="0">
                <a:solidFill>
                  <a:schemeClr val="tx1"/>
                </a:solidFill>
                <a:latin typeface="Arial" pitchFamily="34" charset="0"/>
                <a:cs typeface="Arial" pitchFamily="34" charset="0"/>
              </a:rPr>
              <a:t> 3 </a:t>
            </a:r>
            <a:r>
              <a:rPr lang="en-US" sz="2000" b="1" dirty="0" err="1" smtClean="0">
                <a:solidFill>
                  <a:schemeClr val="tx1"/>
                </a:solidFill>
                <a:latin typeface="Arial" pitchFamily="34" charset="0"/>
                <a:cs typeface="Arial" pitchFamily="34" charset="0"/>
              </a:rPr>
              <a:t>alternatif</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pilihan</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sumber</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dana</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yg</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dapat</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di</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gunakan</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oleh</a:t>
            </a:r>
            <a:r>
              <a:rPr lang="en-US" sz="2000" b="1" dirty="0" smtClean="0">
                <a:solidFill>
                  <a:schemeClr val="tx1"/>
                </a:solidFill>
                <a:latin typeface="Arial" pitchFamily="34" charset="0"/>
                <a:cs typeface="Arial" pitchFamily="34" charset="0"/>
              </a:rPr>
              <a:t> </a:t>
            </a:r>
            <a:r>
              <a:rPr lang="en-US" sz="2000" b="1" dirty="0" err="1" smtClean="0">
                <a:solidFill>
                  <a:schemeClr val="tx1"/>
                </a:solidFill>
                <a:latin typeface="Arial" pitchFamily="34" charset="0"/>
                <a:cs typeface="Arial" pitchFamily="34" charset="0"/>
              </a:rPr>
              <a:t>manajer</a:t>
            </a:r>
            <a:r>
              <a:rPr lang="en-US" sz="2000" b="1" dirty="0" smtClean="0">
                <a:solidFill>
                  <a:schemeClr val="tx1"/>
                </a:solidFill>
                <a:latin typeface="Arial" pitchFamily="34" charset="0"/>
                <a:cs typeface="Arial" pitchFamily="34" charset="0"/>
              </a:rPr>
              <a:t> : </a:t>
            </a:r>
          </a:p>
          <a:p>
            <a:pPr algn="ctr"/>
            <a:endParaRPr lang="en-US" dirty="0"/>
          </a:p>
        </p:txBody>
      </p:sp>
    </p:spTree>
  </p:cSld>
  <p:clrMapOvr>
    <a:masterClrMapping/>
  </p:clrMapOvr>
  <p:transition>
    <p:dissolve/>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4"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4"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12" fill="hold" nodeType="afterEffect">
                                  <p:stCondLst>
                                    <p:cond delay="0"/>
                                  </p:stCondLst>
                                  <p:childTnLst>
                                    <p:set>
                                      <p:cBhvr>
                                        <p:cTn id="41" dur="1" fill="hold">
                                          <p:stCondLst>
                                            <p:cond delay="0"/>
                                          </p:stCondLst>
                                        </p:cTn>
                                        <p:tgtEl>
                                          <p:spTgt spid="4"/>
                                        </p:tgtEl>
                                        <p:attrNameLst>
                                          <p:attrName>style.visibility</p:attrName>
                                        </p:attrNameLst>
                                      </p:cBhvr>
                                      <p:to>
                                        <p:strVal val="visible"/>
                                      </p:to>
                                    </p:set>
                                    <p:anim calcmode="lin" valueType="num">
                                      <p:cBhvr additive="base">
                                        <p:cTn id="42" dur="2000" fill="hold"/>
                                        <p:tgtEl>
                                          <p:spTgt spid="4"/>
                                        </p:tgtEl>
                                        <p:attrNameLst>
                                          <p:attrName>ppt_x</p:attrName>
                                        </p:attrNameLst>
                                      </p:cBhvr>
                                      <p:tavLst>
                                        <p:tav tm="0">
                                          <p:val>
                                            <p:strVal val="0-#ppt_w/2"/>
                                          </p:val>
                                        </p:tav>
                                        <p:tav tm="100000">
                                          <p:val>
                                            <p:strVal val="#ppt_x"/>
                                          </p:val>
                                        </p:tav>
                                      </p:tavLst>
                                    </p:anim>
                                    <p:anim calcmode="lin" valueType="num">
                                      <p:cBhvr additive="base">
                                        <p:cTn id="43" dur="2000" fill="hold"/>
                                        <p:tgtEl>
                                          <p:spTgt spid="4"/>
                                        </p:tgtEl>
                                        <p:attrNameLst>
                                          <p:attrName>ppt_y</p:attrName>
                                        </p:attrNameLst>
                                      </p:cBhvr>
                                      <p:tavLst>
                                        <p:tav tm="0">
                                          <p:val>
                                            <p:strVal val="1+#ppt_h/2"/>
                                          </p:val>
                                        </p:tav>
                                        <p:tav tm="100000">
                                          <p:val>
                                            <p:strVal val="#ppt_y"/>
                                          </p:val>
                                        </p:tav>
                                      </p:tavLst>
                                    </p:anim>
                                  </p:childTnLst>
                                </p:cTn>
                              </p:par>
                            </p:childTnLst>
                          </p:cTn>
                        </p:par>
                        <p:par>
                          <p:cTn id="44" fill="hold">
                            <p:stCondLst>
                              <p:cond delay="16000"/>
                            </p:stCondLst>
                            <p:childTnLst>
                              <p:par>
                                <p:cTn id="45" presetID="2" presetClass="entr" presetSubtype="6" fill="hold" grpId="0" nodeType="after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2000" fill="hold"/>
                                        <p:tgtEl>
                                          <p:spTgt spid="5"/>
                                        </p:tgtEl>
                                        <p:attrNameLst>
                                          <p:attrName>ppt_x</p:attrName>
                                        </p:attrNameLst>
                                      </p:cBhvr>
                                      <p:tavLst>
                                        <p:tav tm="0">
                                          <p:val>
                                            <p:strVal val="1+#ppt_w/2"/>
                                          </p:val>
                                        </p:tav>
                                        <p:tav tm="100000">
                                          <p:val>
                                            <p:strVal val="#ppt_x"/>
                                          </p:val>
                                        </p:tav>
                                      </p:tavLst>
                                    </p:anim>
                                    <p:anim calcmode="lin" valueType="num">
                                      <p:cBhvr additive="base">
                                        <p:cTn id="4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2059</TotalTime>
  <Words>2161</Words>
  <Application>Microsoft Office PowerPoint</Application>
  <PresentationFormat>On-screen Show (4:3)</PresentationFormat>
  <Paragraphs>236</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PERTEMUAN 10</vt:lpstr>
      <vt:lpstr>Pembelanjaan,</vt:lpstr>
      <vt:lpstr>Gambaran umum pembelanjaan :</vt:lpstr>
      <vt:lpstr>Penggunaan Dana</vt:lpstr>
      <vt:lpstr>Penggunaan Dana Jangka Pendek :</vt:lpstr>
      <vt:lpstr>ALIRAN KAS</vt:lpstr>
      <vt:lpstr>2.  Surat berharga</vt:lpstr>
      <vt:lpstr> Penggunaan dana jangka panjang :</vt:lpstr>
      <vt:lpstr>Pembelian untuk aktiva tetap </vt:lpstr>
      <vt:lpstr>Sumber Dana </vt:lpstr>
      <vt:lpstr>Perbandingan antara pembelanjaan dengan utang pembelanjaan dengan modal sendiri</vt:lpstr>
      <vt:lpstr>Sumber dana perusahaan dapat di bagi menjadi 2 golongan besar yaitu</vt:lpstr>
      <vt:lpstr>Kebaikan dan keburukan sumber dana dari dalam perusahaan dan sumber dana dari luar perusahaan</vt:lpstr>
      <vt:lpstr>Sumber dana Ektern  </vt:lpstr>
      <vt:lpstr> Surat-surat berharga dan pasar modal  </vt:lpstr>
      <vt:lpstr>Obligasi</vt:lpstr>
      <vt:lpstr>Pasar modal</vt:lpstr>
      <vt:lpstr>Evaluasi/Soal</vt:lpstr>
    </vt:vector>
  </TitlesOfParts>
  <Company>Student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9</dc:title>
  <dc:creator>User</dc:creator>
  <cp:lastModifiedBy>arie</cp:lastModifiedBy>
  <cp:revision>130</cp:revision>
  <dcterms:created xsi:type="dcterms:W3CDTF">2009-12-14T19:06:15Z</dcterms:created>
  <dcterms:modified xsi:type="dcterms:W3CDTF">2014-01-05T16:29:23Z</dcterms:modified>
</cp:coreProperties>
</file>