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8" r:id="rId28"/>
    <p:sldId id="282" r:id="rId29"/>
    <p:sldId id="281" r:id="rId30"/>
    <p:sldId id="286" r:id="rId31"/>
    <p:sldId id="287" r:id="rId32"/>
    <p:sldId id="285" r:id="rId33"/>
    <p:sldId id="283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4660"/>
  </p:normalViewPr>
  <p:slideViewPr>
    <p:cSldViewPr>
      <p:cViewPr>
        <p:scale>
          <a:sx n="40" d="100"/>
          <a:sy n="40" d="100"/>
        </p:scale>
        <p:origin x="-9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DF0F4-B7A3-470D-B1EA-9C4A8CC7573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556FD-7812-41AC-868E-FFD14747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56FD-7812-41AC-868E-FFD1474750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EF815-EDAB-4720-BAD7-29FD8D253F00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26A4-AE1C-46BE-A6E4-2E670FE7A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0960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8000" dirty="0" smtClean="0">
                <a:solidFill>
                  <a:srgbClr val="FFFF00"/>
                </a:solidFill>
              </a:rPr>
              <a:t>P</a:t>
            </a:r>
            <a:r>
              <a:rPr lang="id-ID" sz="8000" dirty="0" smtClean="0">
                <a:solidFill>
                  <a:srgbClr val="FFFF00"/>
                </a:solidFill>
              </a:rPr>
              <a:t>EMASARAN </a:t>
            </a:r>
          </a:p>
          <a:p>
            <a:r>
              <a:rPr lang="id-ID" sz="8000" dirty="0" smtClean="0">
                <a:solidFill>
                  <a:srgbClr val="FFFF00"/>
                </a:solidFill>
              </a:rPr>
              <a:t>PERTEMUAN </a:t>
            </a:r>
          </a:p>
          <a:p>
            <a:r>
              <a:rPr lang="id-ID" sz="8000" dirty="0" smtClean="0">
                <a:solidFill>
                  <a:srgbClr val="FFFF00"/>
                </a:solidFill>
              </a:rPr>
              <a:t>13</a:t>
            </a:r>
            <a:r>
              <a:rPr lang="id-ID" sz="8000" dirty="0" smtClean="0">
                <a:solidFill>
                  <a:srgbClr val="FFFF00"/>
                </a:solidFill>
              </a:rPr>
              <a:t> 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</a:t>
            </a: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ran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kumpulan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lembaga-lembaga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jasa,ide,orang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membentuk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pasarnya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sederhana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berinter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dituju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terlihat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gambar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dibawah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sederhana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33400" y="3124200"/>
            <a:ext cx="1524000" cy="2667000"/>
          </a:xfrm>
          <a:prstGeom prst="triangl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524000" y="3429000"/>
            <a:ext cx="1524000" cy="2362200"/>
          </a:xfrm>
          <a:prstGeom prst="triangl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1 5"/>
          <p:cNvSpPr/>
          <p:nvPr/>
        </p:nvSpPr>
        <p:spPr>
          <a:xfrm>
            <a:off x="1295400" y="2667000"/>
            <a:ext cx="457200" cy="53340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2209800" y="2667000"/>
            <a:ext cx="457200" cy="533400"/>
          </a:xfrm>
          <a:prstGeom prst="irregularSeal1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2057400" y="5334000"/>
            <a:ext cx="533400" cy="457200"/>
          </a:xfrm>
          <a:prstGeom prst="trapezoid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914400" y="5334000"/>
            <a:ext cx="533400" cy="457200"/>
          </a:xfrm>
          <a:prstGeom prst="trapezoid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6248400" y="2971800"/>
            <a:ext cx="533400" cy="6096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7620000" y="2971800"/>
            <a:ext cx="533400" cy="6096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6934200" y="2971800"/>
            <a:ext cx="533400" cy="6096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6248400" y="3581400"/>
            <a:ext cx="533400" cy="1219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7543800" y="3581400"/>
            <a:ext cx="685800" cy="1066800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6934200" y="3581400"/>
            <a:ext cx="533400" cy="1295400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urved Connector 19"/>
          <p:cNvCxnSpPr/>
          <p:nvPr/>
        </p:nvCxnSpPr>
        <p:spPr>
          <a:xfrm>
            <a:off x="2667000" y="3276600"/>
            <a:ext cx="32004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0800000">
            <a:off x="2819400" y="3581400"/>
            <a:ext cx="32766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124200" y="5029200"/>
            <a:ext cx="30480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3200400" y="5562600"/>
            <a:ext cx="30480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9600" y="5943600"/>
            <a:ext cx="22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b="1" dirty="0" err="1" smtClean="0"/>
              <a:t>pemasaran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404316" y="5867400"/>
            <a:ext cx="182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Pasar</a:t>
            </a:r>
            <a:r>
              <a:rPr lang="en-US" b="1" dirty="0" smtClean="0"/>
              <a:t> yang </a:t>
            </a:r>
            <a:r>
              <a:rPr lang="en-US" b="1" dirty="0" err="1" smtClean="0"/>
              <a:t>dituju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561758" y="2971800"/>
            <a:ext cx="169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Barang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jasa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84091" y="3657600"/>
            <a:ext cx="1373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Pembayaran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52800" y="5638800"/>
            <a:ext cx="29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Umpan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balik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informasi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pasar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80116" y="4583668"/>
            <a:ext cx="262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Kom</a:t>
            </a:r>
            <a:r>
              <a:rPr lang="id-ID" b="1" dirty="0" smtClean="0">
                <a:solidFill>
                  <a:schemeClr val="bg1"/>
                </a:solidFill>
              </a:rPr>
              <a:t>u</a:t>
            </a:r>
            <a:r>
              <a:rPr lang="en-US" b="1" dirty="0" err="1" smtClean="0">
                <a:solidFill>
                  <a:schemeClr val="bg1"/>
                </a:solidFill>
              </a:rPr>
              <a:t>nikasi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dengan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pasar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83083" y="6336268"/>
            <a:ext cx="5455917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pemasaran</a:t>
            </a:r>
            <a:r>
              <a:rPr lang="en-US" sz="2400" b="1" dirty="0" smtClean="0"/>
              <a:t> yang paling </a:t>
            </a:r>
            <a:r>
              <a:rPr lang="en-US" sz="2400" b="1" dirty="0" err="1" smtClean="0"/>
              <a:t>sederhana</a:t>
            </a:r>
            <a:endParaRPr lang="en-US" b="1" dirty="0"/>
          </a:p>
        </p:txBody>
      </p:sp>
      <p:sp>
        <p:nvSpPr>
          <p:cNvPr id="27" name="Freeform 26"/>
          <p:cNvSpPr/>
          <p:nvPr/>
        </p:nvSpPr>
        <p:spPr>
          <a:xfrm flipV="1">
            <a:off x="6705601" y="3810000"/>
            <a:ext cx="228600" cy="476250"/>
          </a:xfrm>
          <a:custGeom>
            <a:avLst/>
            <a:gdLst>
              <a:gd name="connsiteX0" fmla="*/ 0 w 460375"/>
              <a:gd name="connsiteY0" fmla="*/ 400050 h 400050"/>
              <a:gd name="connsiteX1" fmla="*/ 419100 w 460375"/>
              <a:gd name="connsiteY1" fmla="*/ 38100 h 400050"/>
              <a:gd name="connsiteX2" fmla="*/ 247650 w 460375"/>
              <a:gd name="connsiteY2" fmla="*/ 1714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0375" h="400050">
                <a:moveTo>
                  <a:pt x="0" y="400050"/>
                </a:moveTo>
                <a:lnTo>
                  <a:pt x="419100" y="38100"/>
                </a:lnTo>
                <a:cubicBezTo>
                  <a:pt x="460375" y="0"/>
                  <a:pt x="354012" y="85725"/>
                  <a:pt x="247650" y="17145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905500" y="4800600"/>
            <a:ext cx="514350" cy="730250"/>
          </a:xfrm>
          <a:custGeom>
            <a:avLst/>
            <a:gdLst>
              <a:gd name="connsiteX0" fmla="*/ 514350 w 514350"/>
              <a:gd name="connsiteY0" fmla="*/ 0 h 730250"/>
              <a:gd name="connsiteX1" fmla="*/ 171450 w 514350"/>
              <a:gd name="connsiteY1" fmla="*/ 647700 h 730250"/>
              <a:gd name="connsiteX2" fmla="*/ 0 w 514350"/>
              <a:gd name="connsiteY2" fmla="*/ 495300 h 7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350" h="730250">
                <a:moveTo>
                  <a:pt x="514350" y="0"/>
                </a:moveTo>
                <a:cubicBezTo>
                  <a:pt x="385762" y="282575"/>
                  <a:pt x="257175" y="565150"/>
                  <a:pt x="171450" y="647700"/>
                </a:cubicBezTo>
                <a:cubicBezTo>
                  <a:pt x="85725" y="730250"/>
                  <a:pt x="42862" y="612775"/>
                  <a:pt x="0" y="4953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67500" y="4800600"/>
            <a:ext cx="266700" cy="800100"/>
          </a:xfrm>
          <a:custGeom>
            <a:avLst/>
            <a:gdLst>
              <a:gd name="connsiteX0" fmla="*/ 0 w 266700"/>
              <a:gd name="connsiteY0" fmla="*/ 0 h 800100"/>
              <a:gd name="connsiteX1" fmla="*/ 114300 w 266700"/>
              <a:gd name="connsiteY1" fmla="*/ 704850 h 800100"/>
              <a:gd name="connsiteX2" fmla="*/ 266700 w 266700"/>
              <a:gd name="connsiteY2" fmla="*/ 5715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800100">
                <a:moveTo>
                  <a:pt x="0" y="0"/>
                </a:moveTo>
                <a:cubicBezTo>
                  <a:pt x="34925" y="304800"/>
                  <a:pt x="69850" y="609600"/>
                  <a:pt x="114300" y="704850"/>
                </a:cubicBezTo>
                <a:cubicBezTo>
                  <a:pt x="158750" y="800100"/>
                  <a:pt x="212725" y="685800"/>
                  <a:pt x="266700" y="5715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53100" y="3848100"/>
            <a:ext cx="552450" cy="206375"/>
          </a:xfrm>
          <a:custGeom>
            <a:avLst/>
            <a:gdLst>
              <a:gd name="connsiteX0" fmla="*/ 552450 w 552450"/>
              <a:gd name="connsiteY0" fmla="*/ 95250 h 206375"/>
              <a:gd name="connsiteX1" fmla="*/ 304800 w 552450"/>
              <a:gd name="connsiteY1" fmla="*/ 190500 h 206375"/>
              <a:gd name="connsiteX2" fmla="*/ 0 w 552450"/>
              <a:gd name="connsiteY2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450" h="206375">
                <a:moveTo>
                  <a:pt x="552450" y="95250"/>
                </a:moveTo>
                <a:cubicBezTo>
                  <a:pt x="474662" y="150812"/>
                  <a:pt x="396875" y="206375"/>
                  <a:pt x="304800" y="190500"/>
                </a:cubicBezTo>
                <a:cubicBezTo>
                  <a:pt x="212725" y="174625"/>
                  <a:pt x="106362" y="87312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819900" y="4876800"/>
            <a:ext cx="266700" cy="692150"/>
          </a:xfrm>
          <a:custGeom>
            <a:avLst/>
            <a:gdLst>
              <a:gd name="connsiteX0" fmla="*/ 266700 w 266700"/>
              <a:gd name="connsiteY0" fmla="*/ 0 h 692150"/>
              <a:gd name="connsiteX1" fmla="*/ 228600 w 266700"/>
              <a:gd name="connsiteY1" fmla="*/ 190500 h 692150"/>
              <a:gd name="connsiteX2" fmla="*/ 171450 w 266700"/>
              <a:gd name="connsiteY2" fmla="*/ 609600 h 692150"/>
              <a:gd name="connsiteX3" fmla="*/ 0 w 266700"/>
              <a:gd name="connsiteY3" fmla="*/ 685800 h 692150"/>
              <a:gd name="connsiteX4" fmla="*/ 0 w 266700"/>
              <a:gd name="connsiteY4" fmla="*/ 685800 h 69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692150">
                <a:moveTo>
                  <a:pt x="266700" y="0"/>
                </a:moveTo>
                <a:cubicBezTo>
                  <a:pt x="255587" y="44450"/>
                  <a:pt x="244475" y="88900"/>
                  <a:pt x="228600" y="190500"/>
                </a:cubicBezTo>
                <a:cubicBezTo>
                  <a:pt x="212725" y="292100"/>
                  <a:pt x="209550" y="527050"/>
                  <a:pt x="171450" y="609600"/>
                </a:cubicBezTo>
                <a:cubicBezTo>
                  <a:pt x="133350" y="692150"/>
                  <a:pt x="0" y="685800"/>
                  <a:pt x="0" y="685800"/>
                </a:cubicBezTo>
                <a:lnTo>
                  <a:pt x="0" y="68580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334250" y="4857750"/>
            <a:ext cx="285750" cy="762000"/>
          </a:xfrm>
          <a:custGeom>
            <a:avLst/>
            <a:gdLst>
              <a:gd name="connsiteX0" fmla="*/ 0 w 285750"/>
              <a:gd name="connsiteY0" fmla="*/ 0 h 762000"/>
              <a:gd name="connsiteX1" fmla="*/ 114300 w 285750"/>
              <a:gd name="connsiteY1" fmla="*/ 266700 h 762000"/>
              <a:gd name="connsiteX2" fmla="*/ 152400 w 285750"/>
              <a:gd name="connsiteY2" fmla="*/ 762000 h 762000"/>
              <a:gd name="connsiteX3" fmla="*/ 152400 w 285750"/>
              <a:gd name="connsiteY3" fmla="*/ 762000 h 762000"/>
              <a:gd name="connsiteX4" fmla="*/ 285750 w 285750"/>
              <a:gd name="connsiteY4" fmla="*/ 762000 h 762000"/>
              <a:gd name="connsiteX5" fmla="*/ 285750 w 285750"/>
              <a:gd name="connsiteY5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750" h="762000">
                <a:moveTo>
                  <a:pt x="0" y="0"/>
                </a:moveTo>
                <a:cubicBezTo>
                  <a:pt x="44450" y="69850"/>
                  <a:pt x="88900" y="139700"/>
                  <a:pt x="114300" y="266700"/>
                </a:cubicBezTo>
                <a:cubicBezTo>
                  <a:pt x="139700" y="393700"/>
                  <a:pt x="152400" y="762000"/>
                  <a:pt x="152400" y="762000"/>
                </a:cubicBezTo>
                <a:lnTo>
                  <a:pt x="152400" y="762000"/>
                </a:lnTo>
                <a:lnTo>
                  <a:pt x="285750" y="762000"/>
                </a:lnTo>
                <a:lnTo>
                  <a:pt x="285750" y="76200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692900" y="3600450"/>
            <a:ext cx="317500" cy="438150"/>
          </a:xfrm>
          <a:custGeom>
            <a:avLst/>
            <a:gdLst>
              <a:gd name="connsiteX0" fmla="*/ 317500 w 317500"/>
              <a:gd name="connsiteY0" fmla="*/ 438150 h 438150"/>
              <a:gd name="connsiteX1" fmla="*/ 88900 w 317500"/>
              <a:gd name="connsiteY1" fmla="*/ 114300 h 438150"/>
              <a:gd name="connsiteX2" fmla="*/ 12700 w 317500"/>
              <a:gd name="connsiteY2" fmla="*/ 19050 h 438150"/>
              <a:gd name="connsiteX3" fmla="*/ 12700 w 317500"/>
              <a:gd name="connsiteY3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00" h="438150">
                <a:moveTo>
                  <a:pt x="317500" y="438150"/>
                </a:moveTo>
                <a:cubicBezTo>
                  <a:pt x="228600" y="311150"/>
                  <a:pt x="139700" y="184150"/>
                  <a:pt x="88900" y="114300"/>
                </a:cubicBezTo>
                <a:cubicBezTo>
                  <a:pt x="38100" y="44450"/>
                  <a:pt x="25400" y="38100"/>
                  <a:pt x="12700" y="19050"/>
                </a:cubicBezTo>
                <a:cubicBezTo>
                  <a:pt x="0" y="0"/>
                  <a:pt x="6350" y="0"/>
                  <a:pt x="1270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391400" y="3600450"/>
            <a:ext cx="355600" cy="266700"/>
          </a:xfrm>
          <a:custGeom>
            <a:avLst/>
            <a:gdLst>
              <a:gd name="connsiteX0" fmla="*/ 0 w 355600"/>
              <a:gd name="connsiteY0" fmla="*/ 266700 h 266700"/>
              <a:gd name="connsiteX1" fmla="*/ 304800 w 355600"/>
              <a:gd name="connsiteY1" fmla="*/ 76200 h 266700"/>
              <a:gd name="connsiteX2" fmla="*/ 304800 w 355600"/>
              <a:gd name="connsiteY2" fmla="*/ 0 h 266700"/>
              <a:gd name="connsiteX3" fmla="*/ 304800 w 3556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600" h="266700">
                <a:moveTo>
                  <a:pt x="0" y="266700"/>
                </a:moveTo>
                <a:cubicBezTo>
                  <a:pt x="127000" y="193675"/>
                  <a:pt x="254000" y="120650"/>
                  <a:pt x="304800" y="76200"/>
                </a:cubicBezTo>
                <a:cubicBezTo>
                  <a:pt x="355600" y="31750"/>
                  <a:pt x="304800" y="0"/>
                  <a:pt x="304800" y="0"/>
                </a:cubicBezTo>
                <a:lnTo>
                  <a:pt x="30480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410450" y="4019550"/>
            <a:ext cx="209550" cy="66675"/>
          </a:xfrm>
          <a:custGeom>
            <a:avLst/>
            <a:gdLst>
              <a:gd name="connsiteX0" fmla="*/ 209550 w 209550"/>
              <a:gd name="connsiteY0" fmla="*/ 0 h 66675"/>
              <a:gd name="connsiteX1" fmla="*/ 19050 w 209550"/>
              <a:gd name="connsiteY1" fmla="*/ 57150 h 66675"/>
              <a:gd name="connsiteX2" fmla="*/ 95250 w 209550"/>
              <a:gd name="connsiteY2" fmla="*/ 5715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66675">
                <a:moveTo>
                  <a:pt x="209550" y="0"/>
                </a:moveTo>
                <a:cubicBezTo>
                  <a:pt x="123825" y="23812"/>
                  <a:pt x="38100" y="47625"/>
                  <a:pt x="19050" y="57150"/>
                </a:cubicBezTo>
                <a:cubicBezTo>
                  <a:pt x="0" y="66675"/>
                  <a:pt x="47625" y="61912"/>
                  <a:pt x="95250" y="5715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334250" y="4324350"/>
            <a:ext cx="419100" cy="1212850"/>
          </a:xfrm>
          <a:custGeom>
            <a:avLst/>
            <a:gdLst>
              <a:gd name="connsiteX0" fmla="*/ 419100 w 419100"/>
              <a:gd name="connsiteY0" fmla="*/ 0 h 1212850"/>
              <a:gd name="connsiteX1" fmla="*/ 190500 w 419100"/>
              <a:gd name="connsiteY1" fmla="*/ 1047750 h 1212850"/>
              <a:gd name="connsiteX2" fmla="*/ 0 w 419100"/>
              <a:gd name="connsiteY2" fmla="*/ 990600 h 12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1212850">
                <a:moveTo>
                  <a:pt x="419100" y="0"/>
                </a:moveTo>
                <a:cubicBezTo>
                  <a:pt x="339725" y="441325"/>
                  <a:pt x="260350" y="882650"/>
                  <a:pt x="190500" y="1047750"/>
                </a:cubicBezTo>
                <a:cubicBezTo>
                  <a:pt x="120650" y="1212850"/>
                  <a:pt x="60325" y="1101725"/>
                  <a:pt x="0" y="9906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004175" y="4343400"/>
            <a:ext cx="282575" cy="1181100"/>
          </a:xfrm>
          <a:custGeom>
            <a:avLst/>
            <a:gdLst>
              <a:gd name="connsiteX0" fmla="*/ 73025 w 282575"/>
              <a:gd name="connsiteY0" fmla="*/ 0 h 1181100"/>
              <a:gd name="connsiteX1" fmla="*/ 34925 w 282575"/>
              <a:gd name="connsiteY1" fmla="*/ 952500 h 1181100"/>
              <a:gd name="connsiteX2" fmla="*/ 282575 w 282575"/>
              <a:gd name="connsiteY2" fmla="*/ 1181100 h 1181100"/>
              <a:gd name="connsiteX3" fmla="*/ 282575 w 282575"/>
              <a:gd name="connsiteY3" fmla="*/ 1181100 h 1181100"/>
              <a:gd name="connsiteX4" fmla="*/ 282575 w 282575"/>
              <a:gd name="connsiteY4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575" h="1181100">
                <a:moveTo>
                  <a:pt x="73025" y="0"/>
                </a:moveTo>
                <a:cubicBezTo>
                  <a:pt x="36512" y="377825"/>
                  <a:pt x="0" y="755650"/>
                  <a:pt x="34925" y="952500"/>
                </a:cubicBezTo>
                <a:cubicBezTo>
                  <a:pt x="69850" y="1149350"/>
                  <a:pt x="282575" y="1181100"/>
                  <a:pt x="282575" y="1181100"/>
                </a:cubicBezTo>
                <a:lnTo>
                  <a:pt x="282575" y="1181100"/>
                </a:lnTo>
                <a:lnTo>
                  <a:pt x="282575" y="118110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172450" y="3451225"/>
            <a:ext cx="266700" cy="377825"/>
          </a:xfrm>
          <a:custGeom>
            <a:avLst/>
            <a:gdLst>
              <a:gd name="connsiteX0" fmla="*/ 0 w 266700"/>
              <a:gd name="connsiteY0" fmla="*/ 377825 h 377825"/>
              <a:gd name="connsiteX1" fmla="*/ 152400 w 266700"/>
              <a:gd name="connsiteY1" fmla="*/ 53975 h 377825"/>
              <a:gd name="connsiteX2" fmla="*/ 266700 w 266700"/>
              <a:gd name="connsiteY2" fmla="*/ 53975 h 37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377825">
                <a:moveTo>
                  <a:pt x="0" y="377825"/>
                </a:moveTo>
                <a:cubicBezTo>
                  <a:pt x="53975" y="242887"/>
                  <a:pt x="107950" y="107950"/>
                  <a:pt x="152400" y="53975"/>
                </a:cubicBezTo>
                <a:cubicBezTo>
                  <a:pt x="196850" y="0"/>
                  <a:pt x="231775" y="26987"/>
                  <a:pt x="266700" y="5397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Struktur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</a:t>
            </a:r>
            <a:r>
              <a:rPr lang="id-ID" sz="2000" b="1" dirty="0" smtClean="0"/>
              <a:t>a</a:t>
            </a:r>
            <a:r>
              <a:rPr lang="en-US" sz="2000" b="1" dirty="0" smtClean="0"/>
              <a:t>ran 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</a:t>
            </a:r>
            <a:r>
              <a:rPr lang="id-ID" sz="2000" b="1" dirty="0" smtClean="0"/>
              <a:t>a</a:t>
            </a:r>
            <a:r>
              <a:rPr lang="en-US" sz="2000" b="1" dirty="0" smtClean="0"/>
              <a:t>ran 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kegiatan-kegiatan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manajer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menentukan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komposisi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struktur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organisasinya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Struktur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sebuah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selalu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lainnya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tergantung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kondisi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yang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tujuan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dicapai</a:t>
            </a:r>
            <a:r>
              <a:rPr lang="en-US" sz="2000" b="1" dirty="0" smtClean="0"/>
              <a:t> :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429000" y="1752600"/>
            <a:ext cx="23622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 I R E K T U R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934200" y="2438400"/>
            <a:ext cx="2057400" cy="533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800600" y="2438400"/>
            <a:ext cx="1981200" cy="533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2438400"/>
            <a:ext cx="1981200" cy="533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pemasaran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638800" y="3352800"/>
            <a:ext cx="3276600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penjualan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81000" y="3352800"/>
            <a:ext cx="3657600" cy="533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pemasaran</a:t>
            </a:r>
            <a:r>
              <a:rPr lang="en-US" b="1" dirty="0" smtClean="0"/>
              <a:t> </a:t>
            </a:r>
            <a:r>
              <a:rPr lang="id-ID" b="1" dirty="0" smtClean="0"/>
              <a:t> dan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staf</a:t>
            </a:r>
            <a:r>
              <a:rPr lang="en-US" b="1" dirty="0" smtClean="0"/>
              <a:t> </a:t>
            </a:r>
            <a:r>
              <a:rPr lang="en-US" b="1" dirty="0" err="1" smtClean="0"/>
              <a:t>penunjang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181600" y="4191000"/>
            <a:ext cx="3886200" cy="1676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Mengenai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penjualan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lapangan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Management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kegi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tan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kantor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penjualan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termasuk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semua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tanggungan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servis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barang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81000" y="2438400"/>
            <a:ext cx="1981200" cy="533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Menajer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4120277"/>
            <a:ext cx="3962400" cy="23083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Perencanaan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perdagangan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barang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Periklanan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Riset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pemasaran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Analisis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pengawasan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penjualan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Peramalan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penjualan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Perencanaan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saluran,teritorial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Pengawasan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persediaan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Penjadwalan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produksi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Distribusi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fisik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447800" y="2286000"/>
            <a:ext cx="6477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00200" y="3122612"/>
            <a:ext cx="6477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572000" y="22098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582194" y="23622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791994" y="23622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944394" y="25146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7847806" y="2361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370806" y="2361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096794" y="26670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3582194" y="30472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8000206" y="31996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524794" y="31996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172494" y="399970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7087394" y="4037806"/>
            <a:ext cx="30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4419600" y="6248400"/>
            <a:ext cx="4724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(</a:t>
            </a:r>
            <a:r>
              <a:rPr lang="en-US" b="1" dirty="0" err="1" smtClean="0"/>
              <a:t>semua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pemasaran</a:t>
            </a:r>
            <a:r>
              <a:rPr lang="en-US" b="1" dirty="0" smtClean="0"/>
              <a:t> </a:t>
            </a:r>
            <a:r>
              <a:rPr lang="en-US" b="1" dirty="0" err="1" smtClean="0"/>
              <a:t>diintegrasikan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b="1" dirty="0" smtClean="0"/>
              <a:t> </a:t>
            </a:r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pemasaran</a:t>
            </a:r>
            <a:r>
              <a:rPr lang="en-US" b="1" dirty="0" smtClean="0"/>
              <a:t>)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Seorang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terlibat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transaksi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pembelian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Transaksi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beli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terjadi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Kejadian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berlangsung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tertentu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tempat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tertentu</a:t>
            </a:r>
            <a:r>
              <a:rPr lang="id-ID" sz="2000" b="1" dirty="0" smtClean="0">
                <a:solidFill>
                  <a:schemeClr val="bg1"/>
                </a:solidFill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s</a:t>
            </a:r>
            <a:r>
              <a:rPr lang="en-US" sz="2000" b="1" dirty="0" err="1" smtClean="0">
                <a:solidFill>
                  <a:schemeClr val="bg1"/>
                </a:solidFill>
              </a:rPr>
              <a:t>ehingga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dianggap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tempat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sebenarnya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sangat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sempit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kurang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fleksibel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definisi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luas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Dikemukakan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W.J.Stanton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</a:rPr>
              <a:t>berikut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: 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r>
              <a:rPr lang="en-US" sz="2000" b="1" i="1" dirty="0" smtClean="0">
                <a:solidFill>
                  <a:schemeClr val="bg1"/>
                </a:solidFill>
              </a:rPr>
              <a:t> “</a:t>
            </a:r>
            <a:r>
              <a:rPr lang="en-US" sz="2000" b="1" i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orang</a:t>
            </a:r>
            <a:r>
              <a:rPr lang="en-US" sz="2000" b="1" i="1" dirty="0" smtClean="0">
                <a:solidFill>
                  <a:schemeClr val="bg1"/>
                </a:solidFill>
              </a:rPr>
              <a:t> –</a:t>
            </a:r>
            <a:r>
              <a:rPr lang="en-US" sz="2000" b="1" i="1" dirty="0" err="1" smtClean="0">
                <a:solidFill>
                  <a:schemeClr val="bg1"/>
                </a:solidFill>
              </a:rPr>
              <a:t>orang</a:t>
            </a:r>
            <a:r>
              <a:rPr lang="en-US" sz="2000" b="1" i="1" dirty="0" smtClean="0">
                <a:solidFill>
                  <a:schemeClr val="bg1"/>
                </a:solidFill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mempunyai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keinginan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puas</a:t>
            </a:r>
            <a:r>
              <a:rPr lang="en-US" sz="2000" b="1" i="1" dirty="0" smtClean="0">
                <a:solidFill>
                  <a:schemeClr val="bg1"/>
                </a:solidFill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uang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berbelanja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kemauan</a:t>
            </a:r>
            <a:r>
              <a:rPr lang="en-US" sz="2000" b="1" i="1" dirty="0" smtClean="0">
                <a:solidFill>
                  <a:schemeClr val="bg1"/>
                </a:solidFill>
              </a:rPr>
              <a:t> 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membelanjakannya</a:t>
            </a:r>
            <a:r>
              <a:rPr lang="en-US" sz="2000" b="1" i="1" dirty="0" smtClean="0">
                <a:solidFill>
                  <a:schemeClr val="bg1"/>
                </a:solidFill>
              </a:rPr>
              <a:t>”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Dari </a:t>
            </a:r>
            <a:r>
              <a:rPr lang="en-US" sz="2000" b="1" dirty="0" err="1" smtClean="0">
                <a:solidFill>
                  <a:schemeClr val="bg1"/>
                </a:solidFill>
              </a:rPr>
              <a:t>definisi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diketahui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unsur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penting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terdapat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yakni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chemeClr val="bg1"/>
                </a:solidFill>
              </a:rPr>
              <a:t>Orang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segala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keinginannya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chemeClr val="bg1"/>
                </a:solidFill>
              </a:rPr>
              <a:t>Daya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chemeClr val="bg1"/>
                </a:solidFill>
              </a:rPr>
              <a:t>Kemampuan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membelanjakan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uangnya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000" b="1" u="sng" dirty="0" err="1" smtClean="0">
                <a:solidFill>
                  <a:schemeClr val="bg1"/>
                </a:solidFill>
              </a:rPr>
              <a:t>Macam-macam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pasar</a:t>
            </a:r>
            <a:r>
              <a:rPr lang="en-US" sz="2000" b="1" u="sng" dirty="0" smtClean="0">
                <a:solidFill>
                  <a:schemeClr val="bg1"/>
                </a:solidFill>
              </a:rPr>
              <a:t>: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u="sng" dirty="0" err="1" smtClean="0">
                <a:solidFill>
                  <a:schemeClr val="bg1"/>
                </a:solidFill>
              </a:rPr>
              <a:t>Pasar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u="sng" dirty="0" smtClean="0">
                <a:solidFill>
                  <a:schemeClr val="bg1"/>
                </a:solidFill>
              </a:rPr>
              <a:t> :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sekelompok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membe</a:t>
            </a:r>
            <a:r>
              <a:rPr lang="id-ID" sz="2000" b="1" dirty="0" smtClean="0">
                <a:solidFill>
                  <a:schemeClr val="bg1"/>
                </a:solidFill>
              </a:rPr>
              <a:t>l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dikonsumsikan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bukanya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diproses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lanjut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termasuk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pembeli-pembeli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rumah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tangga</a:t>
            </a:r>
            <a:r>
              <a:rPr lang="en-US" sz="2000" b="1" dirty="0" smtClean="0">
                <a:solidFill>
                  <a:schemeClr val="bg1"/>
                </a:solidFill>
              </a:rPr>
              <a:t>(non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konsumsi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u="sng" dirty="0" err="1" smtClean="0">
                <a:solidFill>
                  <a:schemeClr val="bg1"/>
                </a:solidFill>
              </a:rPr>
              <a:t>Pasar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u="sng" dirty="0" smtClean="0">
                <a:solidFill>
                  <a:schemeClr val="bg1"/>
                </a:solidFill>
              </a:rPr>
              <a:t> :(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adalah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pasar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yg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terdiri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atas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individu-individu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dan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lembaga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atau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organisasi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yg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membeli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barang-barang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untuk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dipakai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lagi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.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Baik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secara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langsung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maupun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tidak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langsung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, 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dalam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memproduksi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barang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lain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yg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kemudian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di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jual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.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Barang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yang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dibeli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adalah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barang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sym typeface="Wingdings" pitchFamily="2" charset="2"/>
              </a:rPr>
              <a:t>industri</a:t>
            </a:r>
            <a:r>
              <a:rPr lang="en-US" sz="2000" b="1" u="sng" dirty="0" smtClean="0">
                <a:solidFill>
                  <a:schemeClr val="bg1"/>
                </a:solidFill>
                <a:sym typeface="Wingdings" pitchFamily="2" charset="2"/>
              </a:rPr>
              <a:t>.  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Lanjutan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  <a:solidFill>
            <a:srgbClr val="CC660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penjual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individu-individu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membeli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barang-barang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maksud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disewakan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mendapat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 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lembaga-lembaga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Departemen-departemen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direktorat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kantor-kantor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dinas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instansi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laIn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melayani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sebagian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saja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dilayani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Hal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persaingan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segmen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Segmen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“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membagi-bagi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id-ID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bersifat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heterogen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satuan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satuan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segmen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yang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bersifat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homog</a:t>
            </a: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 </a:t>
            </a:r>
          </a:p>
          <a:p>
            <a:pPr>
              <a:buNone/>
            </a:pP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/>
              <a:t>MARKETING MIX DAN PRODUK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rtian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marketing mix :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riset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ran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memasuki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segmen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dipilih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Keputusan-keputusan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dikelompokan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produk,strategi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Ditribusi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667000" y="3810000"/>
            <a:ext cx="1676400" cy="1600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Kunsumen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819400" y="2438400"/>
            <a:ext cx="1447800" cy="1371600"/>
          </a:xfrm>
          <a:prstGeom prst="down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Stategi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harga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143000" y="3810000"/>
            <a:ext cx="1524000" cy="1447800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</a:rPr>
              <a:t>Strategi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b="1" dirty="0" err="1" smtClean="0">
                <a:solidFill>
                  <a:srgbClr val="FF0000"/>
                </a:solidFill>
              </a:rPr>
              <a:t>Produk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2667000" y="5422392"/>
            <a:ext cx="1752600" cy="1435608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C00000"/>
                </a:solidFill>
              </a:rPr>
              <a:t>Stra</a:t>
            </a:r>
            <a:r>
              <a:rPr lang="id-ID" sz="1400" dirty="0" smtClean="0">
                <a:solidFill>
                  <a:srgbClr val="C00000"/>
                </a:solidFill>
              </a:rPr>
              <a:t>t</a:t>
            </a:r>
            <a:r>
              <a:rPr lang="en-US" sz="1400" dirty="0" err="1" smtClean="0">
                <a:solidFill>
                  <a:srgbClr val="C00000"/>
                </a:solidFill>
              </a:rPr>
              <a:t>egi</a:t>
            </a:r>
            <a:endParaRPr lang="en-US" sz="1400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dirty="0" err="1" smtClean="0">
                <a:solidFill>
                  <a:srgbClr val="C00000"/>
                </a:solidFill>
              </a:rPr>
              <a:t>promosi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6324600"/>
            <a:ext cx="4782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Marketing Mix  yang </a:t>
            </a:r>
            <a:r>
              <a:rPr lang="en-US" sz="1600" b="1" dirty="0" err="1" smtClean="0">
                <a:solidFill>
                  <a:schemeClr val="bg1"/>
                </a:solidFill>
              </a:rPr>
              <a:t>menitik</a:t>
            </a:r>
            <a:r>
              <a:rPr lang="id-ID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beratkan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pada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konsumen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2438400"/>
            <a:ext cx="4674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Marketing Mix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Kombinasi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pariabel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inti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ahaan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yakni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promosi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sistim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distribusi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4343400" y="3962400"/>
            <a:ext cx="1524000" cy="14478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Strategi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distribusi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 smtClean="0"/>
              <a:t>     </a:t>
            </a:r>
            <a:r>
              <a:rPr lang="en-US" sz="2400" b="1" dirty="0" err="1" smtClean="0"/>
              <a:t>Pengertian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Sebelum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mengadakan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penggolongan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produk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kita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perlu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membahas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dulu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pengertian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tersebut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Definisi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dikemukakan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sebagai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berikut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: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Pruduk</a:t>
            </a:r>
            <a:r>
              <a:rPr 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adalah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suatu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sifat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komplek</a:t>
            </a:r>
            <a:r>
              <a:rPr 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</a:t>
            </a:r>
            <a:r>
              <a:rPr lang="en-US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ik</a:t>
            </a:r>
            <a:r>
              <a:rPr 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dapat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diraba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termasuk</a:t>
            </a:r>
            <a:r>
              <a:rPr 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bungkus,warna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harga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prestise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perusahaan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pengecer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,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pelayanan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yang </a:t>
            </a:r>
          </a:p>
          <a:p>
            <a:pPr>
              <a:buNone/>
            </a:pP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diterima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oleh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pembeli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memuaskan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keinginan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atau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kebutuhannya</a:t>
            </a:r>
            <a:r>
              <a:rPr lang="en-US" sz="20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2000" b="1" i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u="sn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Penggolongan</a:t>
            </a:r>
            <a:r>
              <a:rPr lang="en-US" sz="20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b="1" u="sn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menurut</a:t>
            </a:r>
            <a:r>
              <a:rPr lang="en-US" sz="20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tingkat</a:t>
            </a:r>
            <a:r>
              <a:rPr lang="en-US" sz="20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pemakai</a:t>
            </a:r>
            <a:r>
              <a:rPr lang="en-US" sz="20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b="1" u="sn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0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kekongkritannya</a:t>
            </a:r>
            <a:r>
              <a:rPr lang="en-US" sz="20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: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Penggolongan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menunjukan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berapa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kali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sebuah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digunakan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sekali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beber</a:t>
            </a:r>
            <a:r>
              <a:rPr lang="id-ID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 kali,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sehingga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dibagi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kedalam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tahan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lama (durable goods)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barang-barang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secara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normal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pakai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berkali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-kali  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mesin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tulis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pakaian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kaca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mata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penggaris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dsb</a:t>
            </a:r>
            <a:r>
              <a:rPr lang="id-ID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tahan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lama  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nondurabel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good)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-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barang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secara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formal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hanya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dipakai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satu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kali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atau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beberapa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kali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saja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contoh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sabun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bahan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baku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makanan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dsb</a:t>
            </a: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Jasa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kegiatan,manfaat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atau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kepuasan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ditawarkan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jual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misalnya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jasa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re</a:t>
            </a:r>
            <a:r>
              <a:rPr lang="id-ID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arasi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jasa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potong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rambut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jasa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pendidikan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dsb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</a:p>
          <a:p>
            <a:pPr>
              <a:buNone/>
            </a:pPr>
            <a:endParaRPr lang="en-US" sz="2000" b="1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15400" cy="334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Penggolongan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men</a:t>
            </a:r>
            <a:r>
              <a:rPr lang="id-ID" sz="2000" b="1" dirty="0" smtClean="0"/>
              <a:t>u</a:t>
            </a:r>
            <a:r>
              <a:rPr lang="en-US" sz="2000" b="1" dirty="0" smtClean="0"/>
              <a:t>rut </a:t>
            </a:r>
            <a:r>
              <a:rPr lang="en-US" sz="2000" b="1" dirty="0" err="1" smtClean="0"/>
              <a:t>tujuan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Pemakainya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pemakai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6019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konsumsi</a:t>
            </a:r>
            <a:r>
              <a:rPr lang="en-US" sz="2000" b="1" dirty="0" smtClean="0"/>
              <a:t>  (</a:t>
            </a:r>
            <a:r>
              <a:rPr lang="en-US" sz="2000" b="1" dirty="0" err="1" smtClean="0"/>
              <a:t>barang-barang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dibeli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dikonsumsi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pembelinya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a</a:t>
            </a:r>
            <a:r>
              <a:rPr lang="id-ID" sz="2000" b="1" dirty="0" smtClean="0"/>
              <a:t>k</a:t>
            </a:r>
            <a:r>
              <a:rPr lang="en-US" sz="2000" b="1" dirty="0" err="1" smtClean="0"/>
              <a:t>hir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kosumen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diantaranya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:</a:t>
            </a:r>
          </a:p>
          <a:p>
            <a:pPr marL="457200" indent="-457200">
              <a:buNone/>
            </a:pPr>
            <a:r>
              <a:rPr lang="en-US" sz="2000" b="1" dirty="0" smtClean="0"/>
              <a:t>        a)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konvenien</a:t>
            </a:r>
            <a:r>
              <a:rPr lang="en-US" sz="2000" b="1" dirty="0" smtClean="0"/>
              <a:t>  (convenience goods)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dipakai</a:t>
            </a: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Pembelinya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disembarang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setiap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r>
              <a:rPr lang="en-US" sz="2000" b="1" dirty="0" smtClean="0"/>
              <a:t> , </a:t>
            </a:r>
            <a:r>
              <a:rPr lang="en-US" sz="2000" b="1" dirty="0" err="1" smtClean="0"/>
              <a:t>Rokok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sabun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        b)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shoping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shoping</a:t>
            </a:r>
            <a:r>
              <a:rPr lang="en-US" sz="2000" b="1" dirty="0" smtClean="0"/>
              <a:t> goods)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dibeli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mempertimbangkan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masak-masak</a:t>
            </a:r>
            <a:r>
              <a:rPr lang="en-US" sz="2000" b="1" dirty="0" smtClean="0"/>
              <a:t> </a:t>
            </a:r>
            <a:r>
              <a:rPr lang="id-ID" sz="2000" b="1" dirty="0" smtClean="0"/>
              <a:t> </a:t>
            </a:r>
            <a:r>
              <a:rPr lang="en-US" sz="2000" b="1" dirty="0" err="1" smtClean="0"/>
              <a:t>termasuk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:</a:t>
            </a:r>
            <a:r>
              <a:rPr lang="en-US" sz="2000" b="1" dirty="0" err="1" smtClean="0"/>
              <a:t>tek</a:t>
            </a:r>
            <a:r>
              <a:rPr lang="id-ID" sz="2000" b="1" dirty="0" smtClean="0"/>
              <a:t>s</a:t>
            </a:r>
            <a:r>
              <a:rPr lang="en-US" sz="2000" b="1" dirty="0" err="1" smtClean="0"/>
              <a:t>til</a:t>
            </a:r>
            <a:r>
              <a:rPr lang="en-US" sz="2000" b="1" dirty="0" smtClean="0"/>
              <a:t>,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p</a:t>
            </a:r>
            <a:r>
              <a:rPr lang="id-ID" sz="2000" b="1" dirty="0" smtClean="0"/>
              <a:t>e</a:t>
            </a:r>
            <a:r>
              <a:rPr lang="en-US" sz="2000" b="1" dirty="0" err="1" smtClean="0"/>
              <a:t>rabot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rumah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tangga</a:t>
            </a:r>
            <a:r>
              <a:rPr lang="en-US" sz="2000" b="1" dirty="0" smtClean="0"/>
              <a:t>,</a:t>
            </a:r>
          </a:p>
          <a:p>
            <a:pPr marL="457200" indent="-457200">
              <a:buNone/>
            </a:pPr>
            <a:r>
              <a:rPr lang="en-US" sz="2000" b="1" dirty="0" smtClean="0"/>
              <a:t>        c)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spesial</a:t>
            </a:r>
            <a:r>
              <a:rPr lang="en-US" sz="2000" b="1" dirty="0" smtClean="0"/>
              <a:t> (specialty goods)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mempunyai</a:t>
            </a:r>
            <a:r>
              <a:rPr lang="id-ID" sz="2000" b="1" dirty="0" smtClean="0"/>
              <a:t> </a:t>
            </a:r>
            <a:r>
              <a:rPr lang="en-US" sz="2000" b="1" dirty="0" err="1" smtClean="0"/>
              <a:t>ciri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khas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dibeli</a:t>
            </a:r>
            <a:r>
              <a:rPr lang="id-ID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tempat-tempat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tertentu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saja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barang-barang</a:t>
            </a: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antik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perhiasan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pakaian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wanita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dsb</a:t>
            </a:r>
            <a:r>
              <a:rPr lang="en-US" sz="2000" b="1" dirty="0" smtClean="0"/>
              <a:t>. </a:t>
            </a:r>
          </a:p>
          <a:p>
            <a:pPr marL="457200" indent="-457200">
              <a:buNone/>
            </a:pPr>
            <a:r>
              <a:rPr lang="en-US" sz="2000" b="1" dirty="0" smtClean="0"/>
              <a:t>2.    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industri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dibeli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diproses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kepentingan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idustri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industri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dibedakan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lima </a:t>
            </a:r>
            <a:r>
              <a:rPr lang="en-US" sz="2000" b="1" dirty="0" err="1" smtClean="0"/>
              <a:t>golongan</a:t>
            </a:r>
            <a:r>
              <a:rPr lang="en-US" sz="2000" b="1" dirty="0" smtClean="0"/>
              <a:t> : 1. </a:t>
            </a:r>
            <a:r>
              <a:rPr lang="en-US" sz="2000" b="1" dirty="0" err="1" smtClean="0"/>
              <a:t>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baku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Kapas</a:t>
            </a:r>
            <a:r>
              <a:rPr lang="en-US" sz="2000" b="1" dirty="0" smtClean="0"/>
              <a:t>)  2. </a:t>
            </a:r>
            <a:r>
              <a:rPr lang="en-US" sz="2000" b="1" dirty="0" err="1" smtClean="0"/>
              <a:t>Komponen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setengah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jadi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benang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membuat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tektil</a:t>
            </a:r>
            <a:r>
              <a:rPr lang="en-US" sz="2000" b="1" dirty="0" smtClean="0"/>
              <a:t>)  3. </a:t>
            </a:r>
            <a:r>
              <a:rPr lang="en-US" sz="2000" b="1" dirty="0" err="1" smtClean="0"/>
              <a:t>Perlengkapan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operasi</a:t>
            </a:r>
            <a:r>
              <a:rPr lang="en-US" sz="2000" b="1" dirty="0" smtClean="0"/>
              <a:t>, (</a:t>
            </a:r>
            <a:r>
              <a:rPr lang="en-US" sz="2000" b="1" dirty="0" err="1" smtClean="0"/>
              <a:t>Pelumas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pensil</a:t>
            </a:r>
            <a:r>
              <a:rPr lang="en-US" sz="2000" b="1" dirty="0" smtClean="0"/>
              <a:t>)</a:t>
            </a:r>
            <a:r>
              <a:rPr lang="id-ID" sz="2000" b="1" dirty="0" smtClean="0"/>
              <a:t>.</a:t>
            </a:r>
            <a:r>
              <a:rPr lang="en-US" sz="2000" b="1" dirty="0" smtClean="0"/>
              <a:t>  4 </a:t>
            </a:r>
            <a:r>
              <a:rPr lang="en-US" sz="2000" b="1" dirty="0" err="1" smtClean="0"/>
              <a:t>Instalasi</a:t>
            </a:r>
            <a:r>
              <a:rPr lang="en-US" sz="2000" b="1" dirty="0" smtClean="0"/>
              <a:t>  (</a:t>
            </a:r>
            <a:r>
              <a:rPr lang="en-US" sz="2000" b="1" dirty="0" err="1" smtClean="0"/>
              <a:t>mesin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penggilingan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gabah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Pembangkit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listrik</a:t>
            </a:r>
            <a:r>
              <a:rPr lang="en-US" sz="2000" b="1" dirty="0" smtClean="0"/>
              <a:t>) 5. </a:t>
            </a:r>
            <a:r>
              <a:rPr lang="en-US" sz="2000" b="1" dirty="0" err="1" smtClean="0"/>
              <a:t>Peralatan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</a:t>
            </a:r>
            <a:r>
              <a:rPr lang="id-ID" sz="2000" b="1" dirty="0" smtClean="0"/>
              <a:t>s</a:t>
            </a:r>
            <a:r>
              <a:rPr lang="en-US" sz="2000" b="1" dirty="0" err="1" smtClean="0"/>
              <a:t>tra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dipakai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membantu</a:t>
            </a:r>
            <a:r>
              <a:rPr lang="en-US" sz="2000" b="1" dirty="0" smtClean="0"/>
              <a:t> , </a:t>
            </a:r>
            <a:r>
              <a:rPr lang="en-US" sz="2000" b="1" dirty="0" err="1" smtClean="0"/>
              <a:t>Truk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gerobag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dsb</a:t>
            </a:r>
            <a:r>
              <a:rPr lang="en-US" sz="20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33496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b="1" dirty="0" smtClean="0"/>
              <a:t>  </a:t>
            </a:r>
            <a:r>
              <a:rPr lang="en-US" sz="2000" b="1" dirty="0" err="1" smtClean="0"/>
              <a:t>Siklus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kehidupan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. (Product Life Cycle)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halnya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/</a:t>
            </a:r>
            <a:r>
              <a:rPr lang="en-US" sz="2000" dirty="0" err="1" smtClean="0"/>
              <a:t>umur</a:t>
            </a:r>
            <a:r>
              <a:rPr lang="en-US" sz="2000" dirty="0" smtClean="0"/>
              <a:t>(life cycle)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diperkenalkan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pasaran</a:t>
            </a:r>
            <a:r>
              <a:rPr lang="en-US" sz="2000" dirty="0" smtClean="0"/>
              <a:t>,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seba</a:t>
            </a:r>
            <a:r>
              <a:rPr lang="id-ID" sz="2000" dirty="0" smtClean="0"/>
              <a:t>gai</a:t>
            </a:r>
            <a:r>
              <a:rPr lang="en-US" sz="2000" dirty="0" smtClean="0"/>
              <a:t> </a:t>
            </a: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, </a:t>
            </a: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lima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                                  (</a:t>
            </a:r>
            <a:r>
              <a:rPr lang="en-US" sz="2000" dirty="0" err="1" smtClean="0"/>
              <a:t>Tahap</a:t>
            </a:r>
            <a:r>
              <a:rPr lang="en-US" sz="2000" dirty="0" smtClean="0"/>
              <a:t> –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600200" y="2971800"/>
            <a:ext cx="914400" cy="3048000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3048000" y="2971800"/>
            <a:ext cx="914400" cy="3048000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7162800" y="3048000"/>
            <a:ext cx="914400" cy="3048000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Diagonal Corner Rectangle 7"/>
          <p:cNvSpPr/>
          <p:nvPr/>
        </p:nvSpPr>
        <p:spPr>
          <a:xfrm>
            <a:off x="5867400" y="2971800"/>
            <a:ext cx="914400" cy="3048000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/>
        </p:nvSpPr>
        <p:spPr>
          <a:xfrm>
            <a:off x="4495800" y="2971800"/>
            <a:ext cx="914400" cy="3048000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62744" y="6169223"/>
            <a:ext cx="81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Waktu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2667000"/>
            <a:ext cx="1016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Perkenalan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2664023"/>
            <a:ext cx="120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Pertumbuhan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68465" y="2667000"/>
            <a:ext cx="1117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Kedewasaan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79912" y="2667000"/>
            <a:ext cx="978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Kejenuhan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85569" y="2667000"/>
            <a:ext cx="1144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Kemunduran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90754" y="3455075"/>
            <a:ext cx="30328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</a:t>
            </a:r>
          </a:p>
          <a:p>
            <a:r>
              <a:rPr lang="en-US" sz="1400" b="1" dirty="0" smtClean="0"/>
              <a:t>E</a:t>
            </a:r>
          </a:p>
          <a:p>
            <a:r>
              <a:rPr lang="en-US" sz="1400" b="1" dirty="0" smtClean="0"/>
              <a:t>N</a:t>
            </a:r>
          </a:p>
          <a:p>
            <a:r>
              <a:rPr lang="en-US" sz="1400" b="1" dirty="0" smtClean="0"/>
              <a:t>J</a:t>
            </a:r>
          </a:p>
          <a:p>
            <a:r>
              <a:rPr lang="en-US" sz="1400" b="1" dirty="0" smtClean="0"/>
              <a:t>U</a:t>
            </a:r>
          </a:p>
          <a:p>
            <a:r>
              <a:rPr lang="en-US" sz="1400" b="1" dirty="0" smtClean="0"/>
              <a:t>A</a:t>
            </a:r>
          </a:p>
          <a:p>
            <a:r>
              <a:rPr lang="en-US" sz="1400" b="1" dirty="0" smtClean="0"/>
              <a:t>L</a:t>
            </a:r>
          </a:p>
          <a:p>
            <a:r>
              <a:rPr lang="en-US" sz="1400" b="1" dirty="0" smtClean="0"/>
              <a:t>A</a:t>
            </a:r>
          </a:p>
          <a:p>
            <a:r>
              <a:rPr lang="en-US" sz="1400" b="1" dirty="0" smtClean="0"/>
              <a:t>N</a:t>
            </a:r>
          </a:p>
        </p:txBody>
      </p:sp>
      <p:sp>
        <p:nvSpPr>
          <p:cNvPr id="21" name="Freeform 20"/>
          <p:cNvSpPr/>
          <p:nvPr/>
        </p:nvSpPr>
        <p:spPr>
          <a:xfrm>
            <a:off x="1624084" y="3132161"/>
            <a:ext cx="6346209" cy="2845558"/>
          </a:xfrm>
          <a:custGeom>
            <a:avLst/>
            <a:gdLst>
              <a:gd name="connsiteX0" fmla="*/ 0 w 6346209"/>
              <a:gd name="connsiteY0" fmla="*/ 2845558 h 2845558"/>
              <a:gd name="connsiteX1" fmla="*/ 1501253 w 6346209"/>
              <a:gd name="connsiteY1" fmla="*/ 1985749 h 2845558"/>
              <a:gd name="connsiteX2" fmla="*/ 3862316 w 6346209"/>
              <a:gd name="connsiteY2" fmla="*/ 6824 h 2845558"/>
              <a:gd name="connsiteX3" fmla="*/ 6346209 w 6346209"/>
              <a:gd name="connsiteY3" fmla="*/ 1944806 h 284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6209" h="2845558">
                <a:moveTo>
                  <a:pt x="0" y="2845558"/>
                </a:moveTo>
                <a:cubicBezTo>
                  <a:pt x="428767" y="2652214"/>
                  <a:pt x="857534" y="2458871"/>
                  <a:pt x="1501253" y="1985749"/>
                </a:cubicBezTo>
                <a:cubicBezTo>
                  <a:pt x="2144972" y="1512627"/>
                  <a:pt x="3054823" y="13648"/>
                  <a:pt x="3862316" y="6824"/>
                </a:cubicBezTo>
                <a:cubicBezTo>
                  <a:pt x="4669809" y="0"/>
                  <a:pt x="5508009" y="972403"/>
                  <a:pt x="6346209" y="1944806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4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err="1" smtClean="0"/>
              <a:t>Penjelasan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tahap-tahap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siklus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kehidupan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5532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perkenalan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mulai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dipasarkan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jumlah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walaupun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belum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tinggi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dijual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baru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betul-betul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baru</a:t>
            </a:r>
            <a:r>
              <a:rPr lang="en-US" sz="2000" dirty="0" smtClean="0">
                <a:solidFill>
                  <a:schemeClr val="bg1"/>
                </a:solidFill>
              </a:rPr>
              <a:t>).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permulaan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biasanya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ongkos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dikeluarkan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tinggi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terutama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biaya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periklanan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promosi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harus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agresip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menitik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beratkan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merek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Disamping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tersebut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masih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terbatas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laba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masih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rendah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pertumbuhan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Kurve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semakin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meningkat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cepat</a:t>
            </a:r>
            <a:r>
              <a:rPr lang="id-ID" sz="2000" dirty="0" smtClean="0">
                <a:solidFill>
                  <a:schemeClr val="bg1"/>
                </a:solidFill>
              </a:rPr>
              <a:t>). </a:t>
            </a:r>
            <a:r>
              <a:rPr lang="en-US" sz="2000" dirty="0" err="1" smtClean="0">
                <a:solidFill>
                  <a:schemeClr val="bg1"/>
                </a:solidFill>
              </a:rPr>
              <a:t>Karena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permintaan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sangat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meningkat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masyarakat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mengenal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bersangkutan</a:t>
            </a:r>
            <a:r>
              <a:rPr lang="en-US" sz="2000" dirty="0" smtClean="0">
                <a:solidFill>
                  <a:schemeClr val="bg1"/>
                </a:solidFill>
              </a:rPr>
              <a:t> , </a:t>
            </a:r>
            <a:r>
              <a:rPr lang="en-US" sz="2000" dirty="0" err="1" smtClean="0">
                <a:solidFill>
                  <a:schemeClr val="bg1"/>
                </a:solidFill>
              </a:rPr>
              <a:t>maka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usaha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promosi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tidak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seagresip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waktu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pertama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Disini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pesaing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mulai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memasuki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pasar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sehingga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persaingan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menjadi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lebih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ketat</a:t>
            </a:r>
            <a:r>
              <a:rPr lang="en-US" sz="2000" dirty="0" smtClean="0">
                <a:solidFill>
                  <a:schemeClr val="bg1"/>
                </a:solidFill>
              </a:rPr>
              <a:t> Cara lain yang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dilakukan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memperluas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meningkatkan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menurunkan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sedikit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harga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jual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kedewasaan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kejenuhan</a:t>
            </a:r>
            <a:r>
              <a:rPr lang="id-ID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kadang-kadang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sulit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mengatakan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bahwa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kedua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terpisah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id-ID" sz="2000" dirty="0" smtClean="0">
                <a:solidFill>
                  <a:schemeClr val="bg1"/>
                </a:solidFill>
              </a:rPr>
              <a:t>)</a:t>
            </a:r>
            <a:r>
              <a:rPr lang="en-US" sz="2000" dirty="0" smtClean="0">
                <a:solidFill>
                  <a:schemeClr val="bg1"/>
                </a:solidFill>
              </a:rPr>
              <a:t>. 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kedewasaan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kita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melihat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bahwa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masih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meningkat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berikutnya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tetap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bahkan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cenderung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turun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persaingan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sangat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ketat</a:t>
            </a:r>
            <a:r>
              <a:rPr lang="en-US" sz="2000" dirty="0" smtClean="0">
                <a:solidFill>
                  <a:schemeClr val="bg1"/>
                </a:solidFill>
              </a:rPr>
              <a:t>. Usaha </a:t>
            </a:r>
            <a:r>
              <a:rPr lang="en-US" sz="2000" dirty="0" err="1" smtClean="0">
                <a:solidFill>
                  <a:schemeClr val="bg1"/>
                </a:solidFill>
              </a:rPr>
              <a:t>periklanan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mulai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ditingkatkan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lagi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menghadapi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persaingan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pengunduran</a:t>
            </a:r>
            <a:r>
              <a:rPr lang="en-US" sz="2000" dirty="0" smtClean="0">
                <a:solidFill>
                  <a:schemeClr val="bg1"/>
                </a:solidFill>
              </a:rPr>
              <a:t>, (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tahap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kemunduran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semakin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menurun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bahkan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menderita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rugi</a:t>
            </a:r>
            <a:r>
              <a:rPr lang="en-US" sz="2000" dirty="0" smtClean="0">
                <a:solidFill>
                  <a:schemeClr val="bg1"/>
                </a:solidFill>
              </a:rPr>
              <a:t> , </a:t>
            </a:r>
            <a:r>
              <a:rPr lang="en-US" sz="2000" dirty="0" err="1" smtClean="0">
                <a:solidFill>
                  <a:schemeClr val="bg1"/>
                </a:solidFill>
              </a:rPr>
              <a:t>pasar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dikuasainya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semakin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sempit</a:t>
            </a:r>
            <a:r>
              <a:rPr lang="id-ID" sz="2000" dirty="0" smtClean="0">
                <a:solidFill>
                  <a:schemeClr val="bg1"/>
                </a:solidFill>
              </a:rPr>
              <a:t>)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mengatasinya</a:t>
            </a:r>
            <a:r>
              <a:rPr lang="en-US" sz="2000" dirty="0" smtClean="0">
                <a:solidFill>
                  <a:schemeClr val="bg1"/>
                </a:solidFill>
              </a:rPr>
              <a:t> , </a:t>
            </a:r>
            <a:r>
              <a:rPr lang="en-US" sz="2000" dirty="0" err="1" smtClean="0">
                <a:solidFill>
                  <a:schemeClr val="bg1"/>
                </a:solidFill>
              </a:rPr>
              <a:t>perusahaan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harus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memasarkan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menggantikan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lama.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876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MERK.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629400"/>
          </a:xfrm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</a:rPr>
              <a:t>Suatu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produk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dibedakan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produk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lainnya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segi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merk</a:t>
            </a:r>
            <a:r>
              <a:rPr lang="en-US" sz="2000" dirty="0" smtClean="0">
                <a:solidFill>
                  <a:schemeClr val="bg1"/>
                </a:solidFill>
              </a:rPr>
              <a:t> (brand)</a:t>
            </a:r>
            <a:r>
              <a:rPr lang="id-ID" sz="2000" dirty="0" smtClean="0">
                <a:solidFill>
                  <a:schemeClr val="bg1"/>
                </a:solidFill>
              </a:rPr>
              <a:t>.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Merk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tersebut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dipakai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sebagai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alat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menciptakan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pandangan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tertentu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pembeli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melalui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periklanan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maupun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melalui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kegiatan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promosi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yg</a:t>
            </a:r>
            <a:r>
              <a:rPr lang="en-US" sz="2000" dirty="0" smtClean="0">
                <a:solidFill>
                  <a:schemeClr val="bg1"/>
                </a:solidFill>
              </a:rPr>
              <a:t> lain, 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istilah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merk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brand </a:t>
            </a:r>
            <a:r>
              <a:rPr lang="en-US" sz="2000" dirty="0" err="1" smtClean="0">
                <a:solidFill>
                  <a:schemeClr val="bg1"/>
                </a:solidFill>
              </a:rPr>
              <a:t>mempunyai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pengertian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luas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didefinisikan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sebagai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berikut</a:t>
            </a:r>
            <a:r>
              <a:rPr lang="en-US" sz="2000" dirty="0" smtClean="0">
                <a:solidFill>
                  <a:schemeClr val="bg1"/>
                </a:solidFill>
              </a:rPr>
              <a:t> “ </a:t>
            </a:r>
            <a:r>
              <a:rPr lang="en-US" sz="2000" b="1" dirty="0" smtClean="0">
                <a:solidFill>
                  <a:schemeClr val="bg1"/>
                </a:solidFill>
              </a:rPr>
              <a:t>Brand,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nama</a:t>
            </a:r>
            <a:r>
              <a:rPr lang="en-US" sz="2000" b="1" i="1" dirty="0" smtClean="0">
                <a:solidFill>
                  <a:schemeClr val="bg1"/>
                </a:solidFill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istilah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simbul</a:t>
            </a:r>
            <a:r>
              <a:rPr lang="en-US" sz="2000" b="1" i="1" dirty="0" smtClean="0">
                <a:solidFill>
                  <a:schemeClr val="bg1"/>
                </a:solidFill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desain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i="1" dirty="0" smtClean="0">
                <a:solidFill>
                  <a:schemeClr val="bg1"/>
                </a:solidFill>
              </a:rPr>
              <a:t>(</a:t>
            </a:r>
            <a:r>
              <a:rPr lang="en-US" sz="2000" b="1" i="1" dirty="0" err="1" smtClean="0">
                <a:solidFill>
                  <a:schemeClr val="bg1"/>
                </a:solidFill>
              </a:rPr>
              <a:t>rancangan</a:t>
            </a:r>
            <a:r>
              <a:rPr lang="en-US" sz="2000" b="1" i="1" dirty="0" smtClean="0">
                <a:solidFill>
                  <a:schemeClr val="bg1"/>
                </a:solidFill>
              </a:rPr>
              <a:t>)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kombinasinya</a:t>
            </a:r>
            <a:r>
              <a:rPr lang="en-US" sz="2000" b="1" i="1" dirty="0" smtClean="0">
                <a:solidFill>
                  <a:schemeClr val="bg1"/>
                </a:solidFill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dimaksudkan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memberi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tanda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i="1" dirty="0" err="1" smtClean="0">
                <a:solidFill>
                  <a:schemeClr val="bg1"/>
                </a:solidFill>
              </a:rPr>
              <a:t>mengenal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jasa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seorang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penjual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sekelompok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penjual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i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membedakannya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i="1" dirty="0" smtClean="0">
                <a:solidFill>
                  <a:schemeClr val="bg1"/>
                </a:solidFill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dihasilkan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pesaing</a:t>
            </a:r>
            <a:r>
              <a:rPr lang="en-US" sz="2000" b="1" i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000" b="1" u="sng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pemasaran</a:t>
            </a:r>
            <a:endParaRPr lang="en-US" sz="2000" b="1" u="sng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Distribusi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Semua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perusahaan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perlu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melaksanakan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fungsi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sangat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penting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bagi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pembangunan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perekonomian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masyarakat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karena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bertugas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menyampaikan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jasa</a:t>
            </a:r>
            <a:r>
              <a:rPr lang="en-US" sz="2000" dirty="0" smtClean="0">
                <a:solidFill>
                  <a:schemeClr val="bg1"/>
                </a:solidFill>
              </a:rPr>
              <a:t>  yang </a:t>
            </a:r>
            <a:r>
              <a:rPr lang="en-US" sz="2000" dirty="0" err="1" smtClean="0">
                <a:solidFill>
                  <a:schemeClr val="bg1"/>
                </a:solidFill>
              </a:rPr>
              <a:t>dipe</a:t>
            </a:r>
            <a:r>
              <a:rPr lang="id-ID" sz="2000" dirty="0" smtClean="0">
                <a:solidFill>
                  <a:schemeClr val="bg1"/>
                </a:solidFill>
              </a:rPr>
              <a:t>r</a:t>
            </a:r>
            <a:r>
              <a:rPr lang="en-US" sz="2000" dirty="0" err="1" smtClean="0">
                <a:solidFill>
                  <a:schemeClr val="bg1"/>
                </a:solidFill>
              </a:rPr>
              <a:t>lukan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oleh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konsumen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istilah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faedah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tempat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faedah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waktu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faedah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milik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menu</a:t>
            </a:r>
            <a:r>
              <a:rPr lang="id-ID" sz="2000" dirty="0" smtClean="0">
                <a:solidFill>
                  <a:schemeClr val="bg1"/>
                </a:solidFill>
              </a:rPr>
              <a:t>n</a:t>
            </a:r>
            <a:r>
              <a:rPr lang="en-US" sz="2000" dirty="0" err="1" smtClean="0">
                <a:solidFill>
                  <a:schemeClr val="bg1"/>
                </a:solidFill>
              </a:rPr>
              <a:t>jukan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nilai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d</a:t>
            </a:r>
            <a:r>
              <a:rPr lang="id-ID" sz="2000" dirty="0" smtClean="0">
                <a:solidFill>
                  <a:schemeClr val="bg1"/>
                </a:solidFill>
              </a:rPr>
              <a:t>i</a:t>
            </a:r>
            <a:r>
              <a:rPr lang="en-US" sz="2000" dirty="0" err="1" smtClean="0">
                <a:solidFill>
                  <a:schemeClr val="bg1"/>
                </a:solidFill>
              </a:rPr>
              <a:t>stribusi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Adapun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definisi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</a:rPr>
              <a:t>pemasaran</a:t>
            </a:r>
            <a:r>
              <a:rPr lang="en-US" sz="2000" u="sng" dirty="0" smtClean="0">
                <a:solidFill>
                  <a:schemeClr val="bg1"/>
                </a:solidFill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</a:rPr>
              <a:t>atau</a:t>
            </a:r>
            <a:r>
              <a:rPr lang="en-US" sz="2000" u="sng" dirty="0" smtClean="0">
                <a:solidFill>
                  <a:schemeClr val="bg1"/>
                </a:solidFill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</a:rPr>
              <a:t>disebut</a:t>
            </a:r>
            <a:r>
              <a:rPr lang="en-US" sz="2000" u="sng" dirty="0" smtClean="0">
                <a:solidFill>
                  <a:schemeClr val="bg1"/>
                </a:solidFill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</a:rPr>
              <a:t>juga</a:t>
            </a:r>
            <a:r>
              <a:rPr lang="en-US" sz="2000" u="sng" dirty="0" smtClean="0">
                <a:solidFill>
                  <a:schemeClr val="bg1"/>
                </a:solidFill>
              </a:rPr>
              <a:t>  </a:t>
            </a:r>
            <a:r>
              <a:rPr lang="en-US" sz="2000" u="sng" dirty="0" err="1" smtClean="0">
                <a:solidFill>
                  <a:schemeClr val="bg1"/>
                </a:solidFill>
              </a:rPr>
              <a:t>saluran</a:t>
            </a:r>
            <a:r>
              <a:rPr lang="en-US" sz="2000" u="sng" dirty="0" smtClean="0">
                <a:solidFill>
                  <a:schemeClr val="bg1"/>
                </a:solidFill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</a:rPr>
              <a:t>distribusi</a:t>
            </a:r>
            <a:endParaRPr lang="en-US" sz="2000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dilihat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berikut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distribusi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saluran</a:t>
            </a:r>
            <a:endParaRPr lang="en-US" sz="20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i="1" dirty="0" smtClean="0">
                <a:solidFill>
                  <a:schemeClr val="bg1"/>
                </a:solidFill>
              </a:rPr>
              <a:t> yang 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digunakan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produsen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menyalurkan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i="1" dirty="0" err="1" smtClean="0">
                <a:solidFill>
                  <a:schemeClr val="bg1"/>
                </a:solidFill>
              </a:rPr>
              <a:t>produsen</a:t>
            </a:r>
            <a:r>
              <a:rPr lang="en-US" sz="2000" b="1" i="1" dirty="0" smtClean="0">
                <a:solidFill>
                  <a:schemeClr val="bg1"/>
                </a:solidFill>
              </a:rPr>
              <a:t> 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sampai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ke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pemakai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i="1" dirty="0" smtClean="0">
                <a:solidFill>
                  <a:schemeClr val="bg1"/>
                </a:solidFill>
              </a:rPr>
              <a:t>. 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lembaga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mengambil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bagian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penyaluran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</a:rPr>
              <a:t> .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perantara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konsumen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PEMASARAN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6637"/>
            <a:ext cx="9144000" cy="528796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PENGERTIAN DAN KONSEP PEMASRAN.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 ORGANISASI PEMASARAN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PASAR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MARKETING MIX DAN PRODUK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SALURAN PEMASARAN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PENETUAN HARGA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PROMOSI DAN PERIKLANAN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PERSONAL SELING, PROMOSI PENJUALAN, DAN PUBLISITAS.</a:t>
            </a:r>
            <a:endParaRPr lang="id-ID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34962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konsumsi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Suatu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berpindah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melalui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beberapa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sejak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sampai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konsumen</a:t>
            </a:r>
            <a:r>
              <a:rPr lang="id-ID" sz="2000" dirty="0" smtClean="0">
                <a:solidFill>
                  <a:schemeClr val="bg1"/>
                </a:solidFill>
              </a:rPr>
              <a:t>.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Adapun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macam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en-US" sz="2000" dirty="0" err="1" smtClean="0">
                <a:solidFill>
                  <a:schemeClr val="bg1"/>
                </a:solidFill>
              </a:rPr>
              <a:t>macam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perantara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err="1" smtClean="0">
                <a:solidFill>
                  <a:schemeClr val="bg1"/>
                </a:solidFill>
              </a:rPr>
              <a:t>Pedagang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 (yang </a:t>
            </a:r>
            <a:r>
              <a:rPr lang="en-US" sz="2000" dirty="0" err="1" smtClean="0">
                <a:solidFill>
                  <a:schemeClr val="bg1"/>
                </a:solidFill>
              </a:rPr>
              <a:t>menjual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pengecer,pedagang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 lain,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pemakai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industri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err="1" smtClean="0">
                <a:solidFill>
                  <a:schemeClr val="bg1"/>
                </a:solidFill>
              </a:rPr>
              <a:t>Pengecer</a:t>
            </a:r>
            <a:r>
              <a:rPr lang="en-US" sz="2000" dirty="0" smtClean="0">
                <a:solidFill>
                  <a:schemeClr val="bg1"/>
                </a:solidFill>
              </a:rPr>
              <a:t> (yang </a:t>
            </a:r>
            <a:r>
              <a:rPr lang="en-US" sz="2000" dirty="0" err="1" smtClean="0">
                <a:solidFill>
                  <a:schemeClr val="bg1"/>
                </a:solidFill>
              </a:rPr>
              <a:t>menjual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konsumen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pembeli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akhir</a:t>
            </a:r>
            <a:r>
              <a:rPr lang="id-ID" sz="2000" dirty="0" smtClean="0">
                <a:solidFill>
                  <a:schemeClr val="bg1"/>
                </a:solidFill>
              </a:rPr>
              <a:t>)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 (yang </a:t>
            </a:r>
            <a:r>
              <a:rPr lang="en-US" sz="2000" dirty="0" err="1" smtClean="0">
                <a:solidFill>
                  <a:schemeClr val="bg1"/>
                </a:solidFill>
              </a:rPr>
              <a:t>mempunyai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fungsi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hampir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pandangan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meskipun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tidak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berhak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memiliki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dipasarkan</a:t>
            </a:r>
            <a:r>
              <a:rPr lang="en-US" sz="2000" dirty="0" smtClean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</a:rPr>
              <a:t>Perantara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individu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lembaga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bisnis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beroperasi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antara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konsumen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pembeli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industri</a:t>
            </a:r>
            <a:r>
              <a:rPr lang="id-ID" sz="2000" dirty="0" smtClean="0">
                <a:solidFill>
                  <a:schemeClr val="bg1"/>
                </a:solidFill>
              </a:rPr>
              <a:t>.</a:t>
            </a:r>
            <a:r>
              <a:rPr lang="en-US" sz="2000" dirty="0" smtClean="0">
                <a:solidFill>
                  <a:schemeClr val="bg1"/>
                </a:solidFill>
              </a:rPr>
              <a:t> Perusahaan-</a:t>
            </a:r>
            <a:r>
              <a:rPr lang="en-US" sz="2000" dirty="0" err="1" smtClean="0">
                <a:solidFill>
                  <a:schemeClr val="bg1"/>
                </a:solidFill>
              </a:rPr>
              <a:t>perusahaan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seperti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melaksanakan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beberapa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fungsi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pemasaran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pengangkutan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penyimpanan</a:t>
            </a:r>
            <a:r>
              <a:rPr lang="en-US" sz="2000" dirty="0" smtClean="0">
                <a:solidFill>
                  <a:schemeClr val="bg1"/>
                </a:solidFill>
              </a:rPr>
              <a:t>)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pembantu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kegiatan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Adapun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macam-macam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dilihat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gambar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dibawah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, </a:t>
            </a: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 1 s/d 5  </a:t>
            </a:r>
            <a:r>
              <a:rPr lang="en-US" sz="2000" dirty="0" err="1" smtClean="0">
                <a:solidFill>
                  <a:schemeClr val="bg1"/>
                </a:solidFill>
              </a:rPr>
              <a:t>merupakan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konsumsi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sedangkan</a:t>
            </a:r>
            <a:r>
              <a:rPr lang="en-US" sz="2000" dirty="0" smtClean="0">
                <a:solidFill>
                  <a:schemeClr val="bg1"/>
                </a:solidFill>
              </a:rPr>
              <a:t> 6 s/d 9 </a:t>
            </a:r>
            <a:r>
              <a:rPr lang="en-US" sz="2000" dirty="0" err="1" smtClean="0">
                <a:solidFill>
                  <a:schemeClr val="bg1"/>
                </a:solidFill>
              </a:rPr>
              <a:t>merupakan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industri</a:t>
            </a:r>
            <a:r>
              <a:rPr lang="en-US" sz="2000" dirty="0" smtClean="0">
                <a:solidFill>
                  <a:schemeClr val="bg1"/>
                </a:solidFill>
              </a:rPr>
              <a:t> yang  </a:t>
            </a:r>
            <a:r>
              <a:rPr lang="en-US" sz="2000" dirty="0" err="1" smtClean="0">
                <a:solidFill>
                  <a:schemeClr val="bg1"/>
                </a:solidFill>
              </a:rPr>
              <a:t>sering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disebut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sebagai</a:t>
            </a:r>
            <a:r>
              <a:rPr lang="en-US" sz="2000" dirty="0" smtClean="0">
                <a:solidFill>
                  <a:schemeClr val="bg1"/>
                </a:solidFill>
              </a:rPr>
              <a:t> distributor </a:t>
            </a:r>
            <a:r>
              <a:rPr lang="en-US" sz="2000" dirty="0" err="1" smtClean="0">
                <a:solidFill>
                  <a:schemeClr val="bg1"/>
                </a:solidFill>
              </a:rPr>
              <a:t>indusdtri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258762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indsutri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65532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err="1" smtClean="0"/>
              <a:t>Barang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Konsumsi</a:t>
            </a:r>
            <a:endParaRPr lang="en-US" sz="1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76200" y="6096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562600" y="24384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Pengecer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1219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733800" y="18288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Pedagang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besar</a:t>
            </a:r>
            <a:endParaRPr lang="en-U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6200" y="24384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905000" y="24384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Agen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24384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Pedagang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besar</a:t>
            </a:r>
            <a:endParaRPr lang="en-U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3124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Agen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562600" y="3124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Pengecer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7391400" y="1219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Konsumen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562600" y="1219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Pengecer</a:t>
            </a:r>
            <a:endParaRPr lang="en-US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5562600" y="18288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Pengecer</a:t>
            </a:r>
            <a:endParaRPr lang="en-US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76200" y="3124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391400" y="3124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Konsumen</a:t>
            </a:r>
            <a:endParaRPr lang="en-US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7391400" y="24384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Konsumen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7391400" y="18288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Konsumen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7391400" y="6096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Konsumen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6200" y="40386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7391400" y="40386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Pemakai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Industri</a:t>
            </a:r>
            <a:endParaRPr lang="en-US" sz="16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733800" y="4648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Distributor </a:t>
            </a:r>
            <a:r>
              <a:rPr lang="en-US" sz="1400" b="1" dirty="0" err="1" smtClean="0"/>
              <a:t>Idustri</a:t>
            </a:r>
            <a:endParaRPr lang="en-US" sz="1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6200" y="4648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391400" y="46482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Pemakai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Industri</a:t>
            </a:r>
            <a:endParaRPr lang="en-US" sz="16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7391400" y="53340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Pemakai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Industri</a:t>
            </a:r>
            <a:endParaRPr lang="en-US" sz="1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3733800" y="53340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Distributor </a:t>
            </a:r>
            <a:r>
              <a:rPr lang="en-US" sz="1400" b="1" dirty="0" err="1" smtClean="0"/>
              <a:t>Industri</a:t>
            </a:r>
            <a:endParaRPr lang="en-US" sz="14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905000" y="53340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Agen</a:t>
            </a:r>
            <a:endParaRPr lang="en-US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76200" y="53340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7391400" y="60198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Pemakai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industri</a:t>
            </a:r>
            <a:endParaRPr lang="en-US" sz="16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905000" y="60198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Agen</a:t>
            </a:r>
            <a:endParaRPr lang="en-US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76200" y="60198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76200" y="1828800"/>
            <a:ext cx="1676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Podusen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0" y="3657600"/>
            <a:ext cx="1752600" cy="22860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Industri</a:t>
            </a:r>
            <a:endParaRPr lang="en-US" b="1" dirty="0"/>
          </a:p>
        </p:txBody>
      </p:sp>
      <p:sp>
        <p:nvSpPr>
          <p:cNvPr id="35" name="Right Arrow 34"/>
          <p:cNvSpPr/>
          <p:nvPr/>
        </p:nvSpPr>
        <p:spPr>
          <a:xfrm>
            <a:off x="7315200" y="6858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7315200" y="12954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7315200" y="19050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7315200" y="25146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7315200" y="31242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7315200" y="41148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7315200" y="47244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315200" y="54102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7315200" y="60960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5486400" y="25146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5486400" y="12954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5486400" y="32004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3657600" y="54102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>
            <a:off x="1828800" y="32004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1828800" y="25146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3669792" y="25146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3657600" y="19050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3669792" y="47244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1828800" y="54102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1840992" y="60960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1676400" y="609600"/>
            <a:ext cx="5791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52600" y="4037012"/>
            <a:ext cx="5791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676400" y="4646612"/>
            <a:ext cx="5791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600200" y="5334000"/>
            <a:ext cx="6324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524000" y="6019800"/>
            <a:ext cx="6553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676400" y="1217612"/>
            <a:ext cx="5791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676400" y="1827212"/>
            <a:ext cx="5791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676400" y="2436812"/>
            <a:ext cx="5791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676400" y="3122612"/>
            <a:ext cx="5791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ight Arrow 67"/>
          <p:cNvSpPr/>
          <p:nvPr/>
        </p:nvSpPr>
        <p:spPr>
          <a:xfrm>
            <a:off x="5498592" y="1905000"/>
            <a:ext cx="64008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876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dirty="0" err="1" smtClean="0">
                <a:solidFill>
                  <a:schemeClr val="bg1"/>
                </a:solidFill>
              </a:rPr>
              <a:t>Penjelasan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Gambar</a:t>
            </a:r>
            <a:r>
              <a:rPr lang="en-US" sz="2000" dirty="0" smtClean="0">
                <a:solidFill>
                  <a:schemeClr val="bg1"/>
                </a:solidFill>
              </a:rPr>
              <a:t>  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5532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1.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langsung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menjual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mendatangi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rumah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konsumen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</a:rPr>
              <a:t>rumah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rumah</a:t>
            </a:r>
            <a:r>
              <a:rPr lang="en-US" sz="2000" dirty="0" smtClean="0">
                <a:solidFill>
                  <a:schemeClr val="bg1"/>
                </a:solidFill>
              </a:rPr>
              <a:t>)  </a:t>
            </a:r>
            <a:r>
              <a:rPr lang="en-US" sz="2000" dirty="0" err="1" smtClean="0">
                <a:solidFill>
                  <a:schemeClr val="bg1"/>
                </a:solidFill>
              </a:rPr>
              <a:t>di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sebut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langsung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2. </a:t>
            </a:r>
            <a:r>
              <a:rPr lang="en-US" sz="2000" dirty="0" err="1" smtClean="0">
                <a:solidFill>
                  <a:schemeClr val="bg1"/>
                </a:solidFill>
              </a:rPr>
              <a:t>pengecer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melakukan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langsung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melakukan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pembelian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 (</a:t>
            </a:r>
            <a:r>
              <a:rPr lang="en-US" sz="2000" dirty="0" err="1" smtClean="0">
                <a:solidFill>
                  <a:schemeClr val="bg1"/>
                </a:solidFill>
              </a:rPr>
              <a:t>ada</a:t>
            </a:r>
            <a:r>
              <a:rPr lang="en-US" sz="2000" dirty="0" smtClean="0">
                <a:solidFill>
                  <a:schemeClr val="bg1"/>
                </a:solidFill>
              </a:rPr>
              <a:t> pula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mendirikan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beberapa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pengecer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3.Produse</a:t>
            </a:r>
            <a:r>
              <a:rPr lang="id-ID" sz="2000" dirty="0" smtClean="0">
                <a:solidFill>
                  <a:schemeClr val="bg1"/>
                </a:solidFill>
              </a:rPr>
              <a:t>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menjual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pedagang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Pedagang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melayani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pengecer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pembelian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konsumen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dilayani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oleh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pengecer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4.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sering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menggunakan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sebagai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perantara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menyalurkan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kepada</a:t>
            </a:r>
            <a:r>
              <a:rPr lang="id-ID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pedagang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id-ID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yang </a:t>
            </a:r>
            <a:r>
              <a:rPr lang="en-US" sz="2000" dirty="0" err="1" smtClean="0">
                <a:solidFill>
                  <a:schemeClr val="bg1"/>
                </a:solidFill>
              </a:rPr>
              <a:t>kemudian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menjualnya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toko-toko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kecil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terlibat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5.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memiliki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pabrik</a:t>
            </a:r>
            <a:r>
              <a:rPr lang="en-US" sz="2000" dirty="0" smtClean="0">
                <a:solidFill>
                  <a:schemeClr val="bg1"/>
                </a:solidFill>
              </a:rPr>
              <a:t>) </a:t>
            </a:r>
            <a:r>
              <a:rPr lang="en-US" sz="2000" dirty="0" err="1" smtClean="0">
                <a:solidFill>
                  <a:schemeClr val="bg1"/>
                </a:solidFill>
              </a:rPr>
              <a:t>sebagai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penyalurnya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sasaran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terutama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ditujukan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pengecer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6. </a:t>
            </a:r>
            <a:r>
              <a:rPr lang="en-US" sz="2000" dirty="0" err="1" smtClean="0">
                <a:solidFill>
                  <a:schemeClr val="bg1"/>
                </a:solidFill>
              </a:rPr>
              <a:t>Biasanya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distribusi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langsung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dipakai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oleh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bilamana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transaksi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penjualan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pemakai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industri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relatif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cukup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besar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Cocok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industri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seperti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Pesawat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terbang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lokomotif</a:t>
            </a:r>
            <a:r>
              <a:rPr lang="en-US" sz="2000" dirty="0" smtClean="0">
                <a:solidFill>
                  <a:schemeClr val="bg1"/>
                </a:solidFill>
              </a:rPr>
              <a:t>,  </a:t>
            </a:r>
            <a:r>
              <a:rPr lang="en-US" sz="2000" dirty="0" err="1" smtClean="0">
                <a:solidFill>
                  <a:schemeClr val="bg1"/>
                </a:solidFill>
              </a:rPr>
              <a:t>tergolong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id-ID" sz="2000" dirty="0" smtClean="0">
                <a:solidFill>
                  <a:schemeClr val="bg1"/>
                </a:solidFill>
              </a:rPr>
              <a:t>n</a:t>
            </a:r>
            <a:r>
              <a:rPr lang="en-US" sz="2000" dirty="0" err="1" smtClean="0">
                <a:solidFill>
                  <a:schemeClr val="bg1"/>
                </a:solidFill>
              </a:rPr>
              <a:t>stalasi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7.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lain yang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menggunakan</a:t>
            </a:r>
            <a:r>
              <a:rPr lang="en-US" sz="2000" dirty="0" smtClean="0">
                <a:solidFill>
                  <a:schemeClr val="bg1"/>
                </a:solidFill>
              </a:rPr>
              <a:t> distributor  </a:t>
            </a:r>
            <a:r>
              <a:rPr lang="en-US" sz="2000" dirty="0" err="1" smtClean="0">
                <a:solidFill>
                  <a:schemeClr val="bg1"/>
                </a:solidFill>
              </a:rPr>
              <a:t>sebagai</a:t>
            </a:r>
            <a:r>
              <a:rPr lang="en-US" sz="2000" dirty="0" smtClean="0">
                <a:solidFill>
                  <a:schemeClr val="bg1"/>
                </a:solidFill>
              </a:rPr>
              <a:t> pen</a:t>
            </a:r>
            <a:r>
              <a:rPr lang="id-ID" sz="2000" dirty="0" smtClean="0">
                <a:solidFill>
                  <a:schemeClr val="bg1"/>
                </a:solidFill>
              </a:rPr>
              <a:t>y</a:t>
            </a:r>
            <a:r>
              <a:rPr lang="en-US" sz="2000" dirty="0" err="1" smtClean="0">
                <a:solidFill>
                  <a:schemeClr val="bg1"/>
                </a:solidFill>
              </a:rPr>
              <a:t>alurnya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antara</a:t>
            </a:r>
            <a:r>
              <a:rPr lang="en-US" sz="2000" dirty="0" smtClean="0">
                <a:solidFill>
                  <a:schemeClr val="bg1"/>
                </a:solidFill>
              </a:rPr>
              <a:t> lain </a:t>
            </a:r>
            <a:r>
              <a:rPr lang="en-US" sz="2000" dirty="0" err="1" smtClean="0">
                <a:solidFill>
                  <a:schemeClr val="bg1"/>
                </a:solidFill>
              </a:rPr>
              <a:t>produsen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bahan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bangunan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dsb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8. Unit </a:t>
            </a:r>
            <a:r>
              <a:rPr lang="en-US" sz="2000" dirty="0" err="1" smtClean="0">
                <a:solidFill>
                  <a:schemeClr val="bg1"/>
                </a:solidFill>
              </a:rPr>
              <a:t>penjualannya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terlalu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kecil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dijual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secara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langsung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penyimpanan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penyalur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perlu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dipertimbangkan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/>
                </a:solidFill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</a:rPr>
              <a:t> 9. </a:t>
            </a:r>
            <a:r>
              <a:rPr lang="en-US" sz="2000" dirty="0" err="1" smtClean="0">
                <a:solidFill>
                  <a:schemeClr val="bg1"/>
                </a:solidFill>
              </a:rPr>
              <a:t>biasanya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tidak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memiliki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departemen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pemasaran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kalau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ingin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memperkenalkan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barang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baru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lebih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suka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menggunakan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agen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496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 smtClean="0"/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Distribusi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Ganda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masalah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dipertimbangkan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pemilihan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distribusi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faktor-faktor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lain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</a:rPr>
              <a:t>Jenis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ditawarkan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</a:rPr>
              <a:t>Produsen</a:t>
            </a:r>
            <a:r>
              <a:rPr lang="en-US" sz="2000" b="1" dirty="0" smtClean="0">
                <a:solidFill>
                  <a:schemeClr val="bg1"/>
                </a:solidFill>
              </a:rPr>
              <a:t> 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menghasilkan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produknya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</a:rPr>
              <a:t>Penyalur</a:t>
            </a:r>
            <a:r>
              <a:rPr lang="en-US" sz="2000" b="1" dirty="0" smtClean="0">
                <a:solidFill>
                  <a:schemeClr val="bg1"/>
                </a:solidFill>
              </a:rPr>
              <a:t>  yang be</a:t>
            </a:r>
            <a:r>
              <a:rPr lang="id-ID" sz="2000" b="1" dirty="0" smtClean="0">
                <a:solidFill>
                  <a:schemeClr val="bg1"/>
                </a:solidFill>
              </a:rPr>
              <a:t>r</a:t>
            </a:r>
            <a:r>
              <a:rPr lang="en-US" sz="2000" b="1" dirty="0" err="1" smtClean="0">
                <a:solidFill>
                  <a:schemeClr val="bg1"/>
                </a:solidFill>
              </a:rPr>
              <a:t>sedia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ikut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mengambil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dituju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demikian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menutup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kemungkinan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produsen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disebut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distribusi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ganda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sekaligus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mencapai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bebeda</a:t>
            </a:r>
            <a:r>
              <a:rPr lang="en-US" sz="2000" b="1" dirty="0" smtClean="0">
                <a:solidFill>
                  <a:schemeClr val="bg1"/>
                </a:solidFill>
              </a:rPr>
              <a:t>. Hal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apabila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produsen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menjual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sama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r>
              <a:rPr lang="en-US" sz="2000" b="1" dirty="0" err="1" smtClean="0">
                <a:solidFill>
                  <a:schemeClr val="bg1"/>
                </a:solidFill>
              </a:rPr>
              <a:t>mesin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tulis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sekaligus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kaitannya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sekali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: (</a:t>
            </a:r>
            <a:r>
              <a:rPr lang="en-US" sz="2000" b="1" dirty="0" err="1" smtClean="0">
                <a:solidFill>
                  <a:schemeClr val="bg1"/>
                </a:solidFill>
              </a:rPr>
              <a:t>obat-obatan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pakaian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jadi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chemeClr val="bg1"/>
                </a:solidFill>
              </a:rPr>
              <a:t>Perantara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dirty="0" smtClean="0">
                <a:solidFill>
                  <a:schemeClr val="bg1"/>
                </a:solidFill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operasinya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perantara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melaksanakan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macam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fungsi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</a:rPr>
              <a:t>penyimpanan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pengangkutan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dsb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Sering</a:t>
            </a:r>
            <a:r>
              <a:rPr lang="en-US" sz="2000" b="1" dirty="0" smtClean="0">
                <a:solidFill>
                  <a:schemeClr val="bg1"/>
                </a:solidFill>
              </a:rPr>
              <a:t> pula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terlibat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penanganan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jumlah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besar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selain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fungsi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pembelian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Adapun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jenis</a:t>
            </a:r>
            <a:r>
              <a:rPr lang="en-US" sz="2000" b="1" dirty="0" smtClean="0">
                <a:solidFill>
                  <a:schemeClr val="bg1"/>
                </a:solidFill>
              </a:rPr>
              <a:t> – </a:t>
            </a:r>
            <a:r>
              <a:rPr lang="en-US" sz="2000" b="1" dirty="0" err="1" smtClean="0">
                <a:solidFill>
                  <a:schemeClr val="bg1"/>
                </a:solidFill>
              </a:rPr>
              <a:t>jenis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kita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selanjutnya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 1) </a:t>
            </a:r>
            <a:r>
              <a:rPr lang="en-US" sz="2000" b="1" dirty="0" err="1" smtClean="0">
                <a:solidFill>
                  <a:schemeClr val="bg1"/>
                </a:solidFill>
              </a:rPr>
              <a:t>Pedagang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besar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2) </a:t>
            </a:r>
            <a:r>
              <a:rPr lang="en-US" sz="2000" b="1" dirty="0" err="1" smtClean="0">
                <a:solidFill>
                  <a:schemeClr val="bg1"/>
                </a:solidFill>
              </a:rPr>
              <a:t>Pengecer</a:t>
            </a:r>
            <a:r>
              <a:rPr lang="en-US" sz="2000" b="1" dirty="0" smtClean="0">
                <a:solidFill>
                  <a:schemeClr val="bg1"/>
                </a:solidFill>
              </a:rPr>
              <a:t>   3) </a:t>
            </a:r>
            <a:r>
              <a:rPr lang="en-US" sz="2000" b="1" dirty="0" err="1" smtClean="0">
                <a:solidFill>
                  <a:schemeClr val="bg1"/>
                </a:solidFill>
              </a:rPr>
              <a:t>Agen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349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err="1" smtClean="0"/>
              <a:t>Pengecer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248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Jenis</a:t>
            </a:r>
            <a:r>
              <a:rPr lang="en-US" sz="2000" dirty="0" smtClean="0"/>
              <a:t> –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pengecer</a:t>
            </a:r>
            <a:r>
              <a:rPr lang="en-US" sz="2000" dirty="0" smtClean="0"/>
              <a:t> : </a:t>
            </a:r>
            <a:r>
              <a:rPr lang="en-US" sz="2000" dirty="0" err="1" smtClean="0"/>
              <a:t>Pengecer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digolongkan</a:t>
            </a:r>
            <a:r>
              <a:rPr lang="en-US" sz="2000" dirty="0" smtClean="0"/>
              <a:t>  </a:t>
            </a:r>
            <a:r>
              <a:rPr lang="id-ID" sz="2000" dirty="0" smtClean="0"/>
              <a:t>m</a:t>
            </a:r>
            <a:r>
              <a:rPr lang="en-US" sz="2000" dirty="0" err="1" smtClean="0"/>
              <a:t>enurut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product line.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line, </a:t>
            </a:r>
            <a:r>
              <a:rPr lang="en-US" sz="2000" dirty="0" err="1" smtClean="0"/>
              <a:t>pengecer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digolonkan</a:t>
            </a:r>
            <a:r>
              <a:rPr lang="en-US" sz="2000" dirty="0" smtClean="0"/>
              <a:t> 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General merchandise store,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toko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menjual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 </a:t>
            </a:r>
            <a:r>
              <a:rPr lang="en-US" sz="2000" dirty="0" err="1" smtClean="0"/>
              <a:t>macam</a:t>
            </a:r>
            <a:r>
              <a:rPr lang="en-US" sz="2000" dirty="0" smtClean="0"/>
              <a:t> product line 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serba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(</a:t>
            </a:r>
            <a:r>
              <a:rPr lang="en-US" sz="2000" dirty="0" err="1" smtClean="0"/>
              <a:t>departement</a:t>
            </a:r>
            <a:r>
              <a:rPr lang="en-US" sz="2000" dirty="0" smtClean="0"/>
              <a:t> store) 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olah</a:t>
            </a:r>
            <a:r>
              <a:rPr lang="en-US" sz="2000" dirty="0" smtClean="0"/>
              <a:t> raga,</a:t>
            </a:r>
            <a:r>
              <a:rPr lang="id-ID" sz="2000" dirty="0" smtClean="0"/>
              <a:t> </a:t>
            </a:r>
            <a:r>
              <a:rPr lang="en-US" sz="2000" dirty="0" err="1" smtClean="0"/>
              <a:t>pakaian</a:t>
            </a:r>
            <a:r>
              <a:rPr lang="en-US" sz="2000" dirty="0" smtClean="0"/>
              <a:t> </a:t>
            </a:r>
            <a:r>
              <a:rPr lang="en-US" sz="2000" dirty="0" err="1" smtClean="0"/>
              <a:t>jadi</a:t>
            </a:r>
            <a:r>
              <a:rPr lang="en-US" sz="2000" dirty="0" smtClean="0"/>
              <a:t>, </a:t>
            </a:r>
            <a:r>
              <a:rPr lang="en-US" sz="2000" dirty="0" err="1" smtClean="0"/>
              <a:t>sepatu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alat-alat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Single –line store, </a:t>
            </a:r>
            <a:r>
              <a:rPr lang="en-US" sz="2000" dirty="0" err="1" smtClean="0"/>
              <a:t>penggolongan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duhubungkan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–</a:t>
            </a:r>
            <a:r>
              <a:rPr lang="en-US" sz="2000" dirty="0" err="1" smtClean="0"/>
              <a:t>barang</a:t>
            </a:r>
            <a:r>
              <a:rPr lang="en-US" sz="2000" dirty="0" smtClean="0"/>
              <a:t> (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dijual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line-</a:t>
            </a:r>
            <a:r>
              <a:rPr lang="en-US" sz="2000" dirty="0" err="1" smtClean="0"/>
              <a:t>nya</a:t>
            </a:r>
            <a:r>
              <a:rPr lang="en-US" sz="2000" dirty="0" smtClean="0"/>
              <a:t>)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kedalam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lain,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, </a:t>
            </a:r>
            <a:r>
              <a:rPr lang="en-US" sz="2000" dirty="0" err="1" smtClean="0"/>
              <a:t>toko</a:t>
            </a:r>
            <a:r>
              <a:rPr lang="en-US" sz="2000" dirty="0" smtClean="0"/>
              <a:t> me</a:t>
            </a:r>
            <a:r>
              <a:rPr lang="id-ID" sz="2000" dirty="0" smtClean="0"/>
              <a:t>u</a:t>
            </a:r>
            <a:r>
              <a:rPr lang="en-US" sz="2000" dirty="0" err="1" smtClean="0"/>
              <a:t>bel</a:t>
            </a:r>
            <a:r>
              <a:rPr lang="en-US" sz="2000" dirty="0" smtClean="0"/>
              <a:t>, </a:t>
            </a:r>
            <a:r>
              <a:rPr lang="en-US" sz="2000" dirty="0" err="1" smtClean="0"/>
              <a:t>tokok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, </a:t>
            </a:r>
            <a:r>
              <a:rPr lang="en-US" sz="2000" dirty="0" err="1" smtClean="0"/>
              <a:t>tokok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olah</a:t>
            </a:r>
            <a:r>
              <a:rPr lang="en-US" sz="2000" dirty="0" smtClean="0"/>
              <a:t> raga </a:t>
            </a:r>
            <a:r>
              <a:rPr lang="en-US" sz="2000" dirty="0" err="1" smtClean="0"/>
              <a:t>dsb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Specialty store. </a:t>
            </a:r>
            <a:r>
              <a:rPr lang="en-US" sz="2000" dirty="0" err="1" smtClean="0"/>
              <a:t>Disini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dijual</a:t>
            </a:r>
            <a:r>
              <a:rPr lang="en-US" sz="2000" dirty="0" smtClean="0"/>
              <a:t> 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terbatas</a:t>
            </a:r>
            <a:r>
              <a:rPr lang="en-US" sz="2000" dirty="0" smtClean="0"/>
              <a:t>,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product line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misal</a:t>
            </a:r>
            <a:r>
              <a:rPr lang="en-US" sz="2000" dirty="0" smtClean="0"/>
              <a:t>,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tembakau</a:t>
            </a:r>
            <a:r>
              <a:rPr lang="en-US" sz="2000" dirty="0" smtClean="0"/>
              <a:t>,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roti</a:t>
            </a:r>
            <a:r>
              <a:rPr lang="en-US" sz="2000" dirty="0" smtClean="0"/>
              <a:t>,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sepatu</a:t>
            </a:r>
            <a:r>
              <a:rPr lang="en-US" sz="2000" dirty="0" smtClean="0"/>
              <a:t> </a:t>
            </a:r>
            <a:r>
              <a:rPr lang="en-US" sz="2000" dirty="0" err="1" smtClean="0"/>
              <a:t>pria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,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spesialty</a:t>
            </a:r>
            <a:r>
              <a:rPr lang="en-US" sz="2000" dirty="0" smtClean="0"/>
              <a:t> store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menjual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spesial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lain</a:t>
            </a:r>
          </a:p>
          <a:p>
            <a:pPr>
              <a:buNone/>
            </a:pPr>
            <a:r>
              <a:rPr lang="en-US" sz="2000" b="1" dirty="0" smtClean="0"/>
              <a:t>    </a:t>
            </a:r>
          </a:p>
          <a:p>
            <a:pPr>
              <a:buNone/>
            </a:pPr>
            <a:r>
              <a:rPr lang="en-US" sz="2000" b="1" dirty="0" smtClean="0"/>
              <a:t>       </a:t>
            </a:r>
            <a:r>
              <a:rPr lang="en-US" sz="2000" b="1" dirty="0" err="1" smtClean="0"/>
              <a:t>Gambar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pengecer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penghubung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antara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penyedia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a</a:t>
            </a:r>
            <a:r>
              <a:rPr lang="id-ID" sz="2000" b="1" dirty="0" smtClean="0"/>
              <a:t>k</a:t>
            </a:r>
            <a:r>
              <a:rPr lang="en-US" sz="2000" b="1" dirty="0" err="1" smtClean="0"/>
              <a:t>hir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57200" y="5791200"/>
            <a:ext cx="20574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Produsen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pedagang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besar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5791200"/>
            <a:ext cx="20574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Pengecer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5791200"/>
            <a:ext cx="2057400" cy="762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Konsumen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ahkir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38400" y="5791200"/>
            <a:ext cx="403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2590800" y="5943600"/>
            <a:ext cx="838200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486400" y="5943600"/>
            <a:ext cx="914400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err="1" smtClean="0"/>
              <a:t>Agen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Adapun</a:t>
            </a:r>
            <a:r>
              <a:rPr lang="en-US" sz="2000" dirty="0" smtClean="0"/>
              <a:t> </a:t>
            </a:r>
            <a:r>
              <a:rPr lang="en-US" sz="2000" dirty="0" err="1" smtClean="0"/>
              <a:t>jenis-jenis</a:t>
            </a:r>
            <a:r>
              <a:rPr lang="en-US" sz="2000" dirty="0" smtClean="0"/>
              <a:t> </a:t>
            </a:r>
            <a:r>
              <a:rPr lang="en-US" sz="2000" dirty="0" err="1" smtClean="0"/>
              <a:t>agen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Agen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mencarikan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produsen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Agen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pembelian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penyedia</a:t>
            </a:r>
            <a:r>
              <a:rPr lang="en-US" sz="2000" dirty="0" smtClean="0"/>
              <a:t> /supplier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. </a:t>
            </a:r>
            <a:r>
              <a:rPr lang="en-US" sz="2000" dirty="0" err="1" smtClean="0"/>
              <a:t>Kebanyakan</a:t>
            </a:r>
            <a:r>
              <a:rPr lang="en-US" sz="2000" dirty="0" smtClean="0"/>
              <a:t> </a:t>
            </a:r>
            <a:r>
              <a:rPr lang="en-US" sz="2000" dirty="0" err="1" smtClean="0"/>
              <a:t>agen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toko-toko</a:t>
            </a:r>
            <a:r>
              <a:rPr lang="en-US" sz="2000" dirty="0" smtClean="0"/>
              <a:t> </a:t>
            </a:r>
            <a:r>
              <a:rPr lang="en-US" sz="2000" dirty="0" err="1" smtClean="0"/>
              <a:t>pengecer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pembelinya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Agen</a:t>
            </a:r>
            <a:r>
              <a:rPr lang="en-US" sz="2000" dirty="0" smtClean="0"/>
              <a:t> </a:t>
            </a:r>
            <a:r>
              <a:rPr lang="en-US" sz="2000" dirty="0" err="1" smtClean="0"/>
              <a:t>pengangkutan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id-ID" sz="2000" dirty="0" smtClean="0"/>
              <a:t>m</a:t>
            </a:r>
            <a:r>
              <a:rPr lang="en-US" sz="2000" dirty="0" err="1" smtClean="0"/>
              <a:t>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err="1" smtClean="0"/>
              <a:t>Jumlah</a:t>
            </a:r>
            <a:r>
              <a:rPr lang="en-US" sz="2000" dirty="0" smtClean="0"/>
              <a:t>  </a:t>
            </a:r>
            <a:r>
              <a:rPr lang="en-US" sz="2000" dirty="0" err="1" smtClean="0"/>
              <a:t>perantara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: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produsen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,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dihadapi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</a:p>
          <a:p>
            <a:pPr marL="457200" indent="-45720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perantara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ditempatkan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 </a:t>
            </a:r>
            <a:r>
              <a:rPr lang="en-US" sz="2000" dirty="0" err="1" smtClean="0"/>
              <a:t>perantara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perdagangan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perdagangan</a:t>
            </a:r>
            <a:r>
              <a:rPr lang="en-US" sz="2000" dirty="0" smtClean="0"/>
              <a:t> </a:t>
            </a:r>
            <a:r>
              <a:rPr lang="en-US" sz="2000" dirty="0" err="1" smtClean="0"/>
              <a:t>eceran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prosedure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3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insentif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penyalur</a:t>
            </a:r>
            <a:r>
              <a:rPr lang="en-US" sz="2000" dirty="0" smtClean="0"/>
              <a:t> (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pengecer</a:t>
            </a:r>
            <a:r>
              <a:rPr lang="en-US" sz="2000" dirty="0" smtClean="0"/>
              <a:t>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, agar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merereka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terpenuhi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selektif</a:t>
            </a:r>
            <a:r>
              <a:rPr lang="en-US" sz="2000" dirty="0" smtClean="0"/>
              <a:t> ;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pedagang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pengecer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terbatas</a:t>
            </a:r>
            <a:r>
              <a:rPr lang="en-US" sz="2000" dirty="0" smtClean="0"/>
              <a:t>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geogarafis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c. 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/>
              <a:t>Distribusi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Eksklusif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      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pedagang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pengecer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daerah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       </a:t>
            </a:r>
            <a:r>
              <a:rPr lang="en-US" sz="2000" b="1" dirty="0" err="1" smtClean="0"/>
              <a:t>tertentu</a:t>
            </a:r>
            <a:r>
              <a:rPr lang="en-US" sz="2000" b="1" dirty="0" smtClean="0"/>
              <a:t>.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err="1" smtClean="0"/>
              <a:t>Distribusi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fisik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dipakai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menggambarkan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luasnya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pemindahan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tertentu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tertentu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produsen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distribusi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fisik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meliputi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pemindahan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akhir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sampai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akhir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tetapi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menyangkut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sumber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sampai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akhir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produksi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pokonya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penting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terdapat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distribusi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fisik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: 1. </a:t>
            </a:r>
            <a:r>
              <a:rPr lang="en-US" sz="2000" b="1" dirty="0" err="1" smtClean="0"/>
              <a:t>Pengangkutan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2. </a:t>
            </a:r>
            <a:r>
              <a:rPr lang="en-US" sz="2000" b="1" dirty="0" err="1" smtClean="0"/>
              <a:t>Penyimpanan</a:t>
            </a:r>
            <a:r>
              <a:rPr lang="en-US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Pengangkutan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diartikan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pemindahan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jalur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mengambil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diantara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lembaga-lembaga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saluran</a:t>
            </a:r>
            <a:r>
              <a:rPr lang="en-US" sz="2000" b="1" dirty="0" smtClean="0"/>
              <a:t> ,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antara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lembaga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saluran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. </a:t>
            </a:r>
          </a:p>
          <a:p>
            <a:pPr marL="457200" indent="-457200">
              <a:buNone/>
            </a:pPr>
            <a:r>
              <a:rPr lang="en-US" sz="2000" b="1" dirty="0" smtClean="0"/>
              <a:t>        a) </a:t>
            </a:r>
            <a:r>
              <a:rPr lang="en-US" sz="2000" b="1" dirty="0" err="1" smtClean="0"/>
              <a:t>Penggolongan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sesuai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methode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pengangkutan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pengangkutan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digolongkan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Angkutan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truk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kereta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api</a:t>
            </a:r>
            <a:r>
              <a:rPr lang="en-US" sz="2000" b="1" dirty="0" smtClean="0"/>
              <a:t>,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pipa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Pesawat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udara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kapal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laut</a:t>
            </a:r>
            <a:r>
              <a:rPr lang="en-US" sz="2000" b="1" dirty="0" smtClean="0"/>
              <a:t>. </a:t>
            </a:r>
          </a:p>
          <a:p>
            <a:pPr marL="457200" indent="-457200">
              <a:buNone/>
            </a:pPr>
            <a:r>
              <a:rPr lang="en-US" sz="2000" b="1" dirty="0" smtClean="0"/>
              <a:t>        b) </a:t>
            </a:r>
            <a:r>
              <a:rPr lang="en-US" sz="2000" b="1" dirty="0" err="1" smtClean="0"/>
              <a:t>penggolongan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sesuai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hukumnya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pengangkutan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golongkan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kedalam</a:t>
            </a:r>
            <a:r>
              <a:rPr lang="en-US" sz="2000" b="1" dirty="0" smtClean="0"/>
              <a:t>, 1. </a:t>
            </a:r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pengangkutan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umum</a:t>
            </a:r>
            <a:r>
              <a:rPr lang="en-US" sz="2000" b="1" dirty="0" smtClean="0"/>
              <a:t>,  2. </a:t>
            </a:r>
            <a:r>
              <a:rPr lang="en-US" sz="2000" b="1" dirty="0" err="1" smtClean="0"/>
              <a:t>Agen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pengangkutan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kontrak</a:t>
            </a:r>
            <a:r>
              <a:rPr lang="en-US" sz="2000" b="1" dirty="0" smtClean="0"/>
              <a:t>,  3. </a:t>
            </a:r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pengangkutan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sendiri</a:t>
            </a:r>
            <a:r>
              <a:rPr lang="en-US" sz="2000" b="1" dirty="0" smtClean="0"/>
              <a:t>. 4. </a:t>
            </a:r>
            <a:r>
              <a:rPr lang="en-US" sz="2000" b="1" dirty="0" err="1" smtClean="0"/>
              <a:t>Perantara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angkutan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             (freight forwarder)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unit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angkutan</a:t>
            </a:r>
            <a:r>
              <a:rPr lang="en-US" sz="2000" b="1" dirty="0" smtClean="0"/>
              <a:t>  yang 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fasilitas</a:t>
            </a: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</a:t>
            </a:r>
            <a:r>
              <a:rPr lang="en-US" sz="2000" b="1" dirty="0" err="1" smtClean="0"/>
              <a:t>pengankutan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sendiri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Lanjutan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5927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sz="2000" b="1" dirty="0" err="1" smtClean="0"/>
              <a:t>Penyimpanan</a:t>
            </a:r>
            <a:r>
              <a:rPr lang="en-US" sz="2000" dirty="0" smtClean="0"/>
              <a:t>,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lebih-lebih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prnyimpanan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menyewa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gudang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(public  </a:t>
            </a:r>
            <a:r>
              <a:rPr lang="en-US" sz="2000" dirty="0" err="1" smtClean="0"/>
              <a:t>worehouse</a:t>
            </a:r>
            <a:r>
              <a:rPr lang="en-US" sz="2000" dirty="0" smtClean="0"/>
              <a:t>).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sewa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dibayar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besarnya</a:t>
            </a:r>
            <a:r>
              <a:rPr lang="en-US" sz="2000" dirty="0" smtClean="0"/>
              <a:t> </a:t>
            </a:r>
            <a:r>
              <a:rPr lang="en-US" sz="2000" dirty="0" err="1" smtClean="0"/>
              <a:t>ruangan</a:t>
            </a:r>
            <a:r>
              <a:rPr lang="en-US" sz="2000" dirty="0" smtClean="0"/>
              <a:t> yang d</a:t>
            </a:r>
            <a:r>
              <a:rPr lang="id-ID" sz="2000" dirty="0" smtClean="0"/>
              <a:t>i</a:t>
            </a:r>
            <a:r>
              <a:rPr lang="en-US" sz="2000" dirty="0" err="1" smtClean="0"/>
              <a:t>gunakan</a:t>
            </a:r>
            <a:r>
              <a:rPr lang="en-US" sz="2000" dirty="0" smtClean="0"/>
              <a:t>.</a:t>
            </a:r>
          </a:p>
          <a:p>
            <a:pPr marL="457200" indent="-457200" algn="ctr">
              <a:buNone/>
            </a:pPr>
            <a:r>
              <a:rPr lang="en-US" sz="2000" dirty="0" smtClean="0"/>
              <a:t>   </a:t>
            </a:r>
            <a:endParaRPr lang="en-US" sz="2400" dirty="0" smtClean="0"/>
          </a:p>
          <a:p>
            <a:pPr marL="457200" indent="-457200" algn="ctr">
              <a:buNone/>
            </a:pPr>
            <a:r>
              <a:rPr lang="en-US" sz="2400" b="1" dirty="0" err="1" smtClean="0"/>
              <a:t>Penentuan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</a:t>
            </a:r>
            <a:r>
              <a:rPr lang="en-US" sz="2400" b="1" dirty="0" smtClean="0"/>
              <a:t> 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b="1" dirty="0" err="1" smtClean="0"/>
              <a:t>Arti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penenentuan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dide</a:t>
            </a:r>
            <a:r>
              <a:rPr lang="id-ID" sz="2000" b="1" dirty="0" smtClean="0"/>
              <a:t>f</a:t>
            </a:r>
            <a:r>
              <a:rPr lang="en-US" sz="2000" b="1" dirty="0" err="1" smtClean="0"/>
              <a:t>inisikan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berikut</a:t>
            </a:r>
            <a:r>
              <a:rPr lang="en-US" sz="2000" b="1" dirty="0" smtClean="0"/>
              <a:t> :</a:t>
            </a:r>
          </a:p>
          <a:p>
            <a:pPr marL="457200" indent="-457200">
              <a:buNone/>
            </a:pPr>
            <a:r>
              <a:rPr lang="en-US" sz="2000" b="1" dirty="0" smtClean="0"/>
              <a:t>       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: </a:t>
            </a:r>
            <a:r>
              <a:rPr lang="en-US" sz="2000" b="1" i="1" dirty="0" err="1" smtClean="0"/>
              <a:t>adalah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sejumlah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uang</a:t>
            </a:r>
            <a:r>
              <a:rPr lang="en-US" sz="2000" b="1" i="1" dirty="0" smtClean="0"/>
              <a:t> (</a:t>
            </a:r>
            <a:r>
              <a:rPr lang="en-US" sz="2000" b="1" i="1" dirty="0" err="1" smtClean="0"/>
              <a:t>ditambah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beberapa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barang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kalau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mungkin</a:t>
            </a:r>
            <a:r>
              <a:rPr lang="en-US" sz="2000" b="1" i="1" dirty="0" smtClean="0"/>
              <a:t>) yang </a:t>
            </a:r>
            <a:r>
              <a:rPr lang="en-US" sz="2000" b="1" i="1" dirty="0" err="1" smtClean="0"/>
              <a:t>dibutuhkan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untuk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mendapatkan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sejumlah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kombinasi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dari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barang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beserta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pelayanannya</a:t>
            </a:r>
            <a:r>
              <a:rPr lang="en-US" sz="2000" b="1" i="1" dirty="0" smtClean="0"/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b="1" dirty="0" err="1" smtClean="0"/>
              <a:t>Faktor-faktor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Mempengaruhi</a:t>
            </a:r>
            <a:r>
              <a:rPr lang="en-US" sz="2000" b="1" dirty="0" smtClean="0"/>
              <a:t> Tingkat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kenyataan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terjadi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dipengaruhi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seperti</a:t>
            </a:r>
            <a:r>
              <a:rPr lang="en-US" sz="2000" b="1" dirty="0" smtClean="0"/>
              <a:t>  : 1. </a:t>
            </a:r>
            <a:r>
              <a:rPr lang="en-US" sz="2000" b="1" dirty="0" err="1" smtClean="0"/>
              <a:t>Kondisi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perekonomian</a:t>
            </a:r>
            <a:r>
              <a:rPr lang="en-US" sz="2000" b="1" dirty="0" smtClean="0"/>
              <a:t> 2. </a:t>
            </a:r>
            <a:r>
              <a:rPr lang="en-US" sz="2000" b="1" dirty="0" err="1" smtClean="0"/>
              <a:t>Penawaran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permintaan</a:t>
            </a:r>
            <a:r>
              <a:rPr lang="en-US" sz="2000" b="1" dirty="0" smtClean="0"/>
              <a:t>. 3. </a:t>
            </a:r>
            <a:r>
              <a:rPr lang="en-US" sz="2000" b="1" dirty="0" err="1" smtClean="0"/>
              <a:t>elastisitas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permintaan</a:t>
            </a:r>
            <a:r>
              <a:rPr lang="en-US" sz="2000" b="1" dirty="0" smtClean="0"/>
              <a:t> . 4. </a:t>
            </a:r>
            <a:r>
              <a:rPr lang="en-US" sz="2000" b="1" dirty="0" err="1" smtClean="0"/>
              <a:t>Persaingan</a:t>
            </a:r>
            <a:r>
              <a:rPr lang="en-US" sz="2000" b="1" dirty="0" smtClean="0"/>
              <a:t>. 5. </a:t>
            </a:r>
            <a:r>
              <a:rPr lang="en-US" sz="2000" b="1" dirty="0" err="1" smtClean="0"/>
              <a:t>biaya</a:t>
            </a:r>
            <a:r>
              <a:rPr lang="en-US" sz="2000" b="1" dirty="0" smtClean="0"/>
              <a:t>. </a:t>
            </a:r>
          </a:p>
          <a:p>
            <a:pPr marL="457200" indent="-457200">
              <a:buNone/>
            </a:pPr>
            <a:r>
              <a:rPr lang="en-US" sz="2000" b="1" dirty="0" smtClean="0"/>
              <a:t>        6. </a:t>
            </a:r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manajer</a:t>
            </a:r>
            <a:r>
              <a:rPr lang="en-US" sz="2000" b="1" dirty="0" smtClean="0"/>
              <a:t>  7. </a:t>
            </a:r>
            <a:r>
              <a:rPr lang="en-US" sz="2000" b="1" dirty="0" err="1" smtClean="0"/>
              <a:t>Pengawasa</a:t>
            </a:r>
            <a:r>
              <a:rPr lang="id-ID" sz="2000" b="1" dirty="0" smtClean="0"/>
              <a:t>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pemerintah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048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3.    </a:t>
            </a:r>
            <a:r>
              <a:rPr lang="en-US" sz="2000" dirty="0" err="1" smtClean="0"/>
              <a:t>Lanjutan</a:t>
            </a:r>
            <a:r>
              <a:rPr lang="en-US" sz="2000" dirty="0" smtClean="0"/>
              <a:t> </a:t>
            </a:r>
            <a:r>
              <a:rPr lang="en-US" sz="2000" dirty="0" err="1" smtClean="0"/>
              <a:t>elastisitas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Inelastis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Jika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bersifat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inelastis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maka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</a:rPr>
              <a:t>mengakibatkan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</a:rPr>
              <a:t>  yang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kecil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volume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b="1" dirty="0" err="1" smtClean="0">
                <a:solidFill>
                  <a:schemeClr val="bg1"/>
                </a:solidFill>
              </a:rPr>
              <a:t>Elastis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Apabila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besifat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elastis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menyebabkan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terjadinya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</a:rPr>
              <a:t>  volume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perbandingan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besar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Unitary elasticity, </a:t>
            </a:r>
            <a:r>
              <a:rPr lang="en-US" sz="2000" b="1" dirty="0" err="1" smtClean="0">
                <a:solidFill>
                  <a:schemeClr val="bg1"/>
                </a:solidFill>
              </a:rPr>
              <a:t>apabila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bersifat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unitory</a:t>
            </a:r>
            <a:r>
              <a:rPr lang="en-US" sz="2000" b="1" dirty="0" smtClean="0">
                <a:solidFill>
                  <a:schemeClr val="bg1"/>
                </a:solidFill>
              </a:rPr>
              <a:t> elasticity , </a:t>
            </a:r>
            <a:r>
              <a:rPr lang="en-US" sz="2000" b="1" dirty="0" err="1" smtClean="0">
                <a:solidFill>
                  <a:schemeClr val="bg1"/>
                </a:solidFill>
              </a:rPr>
              <a:t>maka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menyebabkan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jumlah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proporsi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sama</a:t>
            </a:r>
            <a:r>
              <a:rPr lang="en-US" sz="2000" b="1" dirty="0" smtClean="0">
                <a:solidFill>
                  <a:schemeClr val="bg1"/>
                </a:solidFill>
              </a:rPr>
              <a:t>. 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kata</a:t>
            </a:r>
            <a:r>
              <a:rPr lang="id-ID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lain </a:t>
            </a:r>
            <a:r>
              <a:rPr lang="en-US" sz="2000" b="1" dirty="0" err="1" smtClean="0">
                <a:solidFill>
                  <a:schemeClr val="bg1"/>
                </a:solidFill>
              </a:rPr>
              <a:t>penurunan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sebesar</a:t>
            </a:r>
            <a:r>
              <a:rPr lang="en-US" sz="2000" b="1" dirty="0" smtClean="0">
                <a:solidFill>
                  <a:schemeClr val="bg1"/>
                </a:solidFill>
              </a:rPr>
              <a:t> 10%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mengakibatkaan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naiknya</a:t>
            </a:r>
            <a:r>
              <a:rPr lang="en-US" sz="2000" b="1" dirty="0" smtClean="0">
                <a:solidFill>
                  <a:schemeClr val="bg1"/>
                </a:solidFill>
              </a:rPr>
              <a:t> volume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sebesar</a:t>
            </a:r>
            <a:r>
              <a:rPr lang="en-US" sz="2000" b="1" dirty="0" smtClean="0">
                <a:solidFill>
                  <a:schemeClr val="bg1"/>
                </a:solidFill>
              </a:rPr>
              <a:t> 10% pula.</a:t>
            </a:r>
          </a:p>
          <a:p>
            <a:pPr marL="457200" indent="-457200">
              <a:buAutoNum type="arabicPeriod" startAt="4"/>
            </a:pP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macam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sering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dipengaruhi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pertanian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murni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Banyaknya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mempersulit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perseorangan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menju</a:t>
            </a:r>
            <a:r>
              <a:rPr lang="id-ID" sz="2000" b="1" dirty="0" smtClean="0">
                <a:solidFill>
                  <a:schemeClr val="bg1"/>
                </a:solidFill>
              </a:rPr>
              <a:t>a</a:t>
            </a:r>
            <a:r>
              <a:rPr lang="en-US" sz="2000" b="1" dirty="0" smtClean="0">
                <a:solidFill>
                  <a:schemeClr val="bg1"/>
                </a:solidFill>
              </a:rPr>
              <a:t>l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tinggi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lain. </a:t>
            </a:r>
            <a:r>
              <a:rPr lang="en-US" sz="2000" b="1" dirty="0" err="1" smtClean="0">
                <a:solidFill>
                  <a:schemeClr val="bg1"/>
                </a:solidFill>
              </a:rPr>
              <a:t>Selain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murni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pula </a:t>
            </a:r>
            <a:r>
              <a:rPr lang="en-US" sz="2000" b="1" dirty="0" err="1" smtClean="0">
                <a:solidFill>
                  <a:schemeClr val="bg1"/>
                </a:solidFill>
              </a:rPr>
              <a:t>menjadi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lainnya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sempurna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oligopoli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monopoli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sempurna</a:t>
            </a:r>
            <a:r>
              <a:rPr lang="en-US" sz="2000" b="1" dirty="0" smtClean="0">
                <a:solidFill>
                  <a:schemeClr val="bg1"/>
                </a:solidFill>
              </a:rPr>
              <a:t>  (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dihasilkan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pabrik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man</a:t>
            </a:r>
            <a:r>
              <a:rPr lang="id-ID" sz="2000" b="1" dirty="0" smtClean="0">
                <a:solidFill>
                  <a:schemeClr val="bg1"/>
                </a:solidFill>
              </a:rPr>
              <a:t>u</a:t>
            </a:r>
            <a:r>
              <a:rPr lang="en-US" sz="2000" b="1" dirty="0" err="1" smtClean="0">
                <a:solidFill>
                  <a:schemeClr val="bg1"/>
                </a:solidFill>
              </a:rPr>
              <a:t>faktur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tertentu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kadang-kadang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mengalami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kesulitan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. Hal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disebabkan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karena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tinggi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sejenis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</a:t>
            </a:r>
            <a:r>
              <a:rPr lang="en-US" sz="2000" b="1" dirty="0" smtClean="0">
                <a:solidFill>
                  <a:schemeClr val="bg1"/>
                </a:solidFill>
              </a:rPr>
              <a:t>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2.    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Penyimpanan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masalah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penyimpanan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memerlukan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pemikiran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tersendiri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        </a:t>
            </a:r>
            <a:r>
              <a:rPr lang="en-US" sz="2000" b="1" dirty="0" err="1" smtClean="0"/>
              <a:t>lebih-lebih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 yang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mempunyai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fasilitas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penyimpanan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sendiri</a:t>
            </a:r>
            <a:r>
              <a:rPr lang="en-US" sz="2000" b="1" dirty="0" smtClean="0"/>
              <a:t>.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  <a:solidFill>
            <a:schemeClr val="bg2">
              <a:lumMod val="25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Penentuan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</a:rPr>
              <a:t>Arti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pentingnya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.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pertukaran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 barter, </a:t>
            </a:r>
            <a:r>
              <a:rPr lang="en-US" sz="2000" b="1" dirty="0" err="1" smtClean="0">
                <a:solidFill>
                  <a:schemeClr val="bg1"/>
                </a:solidFill>
              </a:rPr>
              <a:t>tetapi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alat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pembayaran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alat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penukar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uang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didefinisikan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berikut</a:t>
            </a:r>
            <a:r>
              <a:rPr lang="en-US" sz="2000" b="1" dirty="0" smtClean="0">
                <a:solidFill>
                  <a:schemeClr val="bg1"/>
                </a:solidFill>
              </a:rPr>
              <a:t> : 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sejumlah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uang</a:t>
            </a:r>
            <a:r>
              <a:rPr lang="en-US" sz="2000" b="1" i="1" dirty="0" smtClean="0">
                <a:solidFill>
                  <a:schemeClr val="bg1"/>
                </a:solidFill>
              </a:rPr>
              <a:t> (</a:t>
            </a:r>
            <a:r>
              <a:rPr lang="en-US" sz="2000" b="1" i="1" dirty="0" err="1" smtClean="0">
                <a:solidFill>
                  <a:schemeClr val="bg1"/>
                </a:solidFill>
              </a:rPr>
              <a:t>ditambah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kalau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mungkin</a:t>
            </a:r>
            <a:r>
              <a:rPr lang="en-US" sz="2000" b="1" i="1" dirty="0" smtClean="0">
                <a:solidFill>
                  <a:schemeClr val="bg1"/>
                </a:solidFill>
              </a:rPr>
              <a:t>) yang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dibutuhkan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mendapatkan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sejumlah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kombinasi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i="1" dirty="0" smtClean="0">
                <a:solidFill>
                  <a:schemeClr val="bg1"/>
                </a:solidFill>
              </a:rPr>
              <a:t> 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beserta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pelayanannya</a:t>
            </a:r>
            <a:r>
              <a:rPr lang="en-US" sz="2000" b="1" i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smtClean="0">
                <a:solidFill>
                  <a:schemeClr val="bg1"/>
                </a:solidFill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ditentukan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menutupi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ongkos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Yaitu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tujuan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laba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</a:rPr>
              <a:t>Faktor-faktor</a:t>
            </a:r>
            <a:r>
              <a:rPr lang="en-US" sz="2000" b="1" dirty="0" smtClean="0">
                <a:solidFill>
                  <a:schemeClr val="bg1"/>
                </a:solidFill>
              </a:rPr>
              <a:t> 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tingkat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: 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kenyataan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tingkat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harga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dipengaruhi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oleh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beberapa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faktor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seperti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1.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</a:rPr>
              <a:t>  (</a:t>
            </a:r>
            <a:r>
              <a:rPr lang="en-US" sz="2000" b="1" dirty="0" err="1" smtClean="0">
                <a:solidFill>
                  <a:schemeClr val="bg1"/>
                </a:solidFill>
              </a:rPr>
              <a:t>Contoh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keputusan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 15 November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  1978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menentukan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nilai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tukar</a:t>
            </a:r>
            <a:r>
              <a:rPr lang="en-US" sz="2000" b="1" dirty="0" smtClean="0">
                <a:solidFill>
                  <a:schemeClr val="bg1"/>
                </a:solidFill>
              </a:rPr>
              <a:t> $ 1.00 (</a:t>
            </a:r>
            <a:r>
              <a:rPr lang="en-US" sz="2000" b="1" dirty="0" err="1" smtClean="0">
                <a:solidFill>
                  <a:schemeClr val="bg1"/>
                </a:solidFill>
              </a:rPr>
              <a:t>satu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dolar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</a:rPr>
              <a:t>Amerika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Rp</a:t>
            </a:r>
            <a:r>
              <a:rPr lang="en-US" sz="2000" b="1" dirty="0" smtClean="0">
                <a:solidFill>
                  <a:schemeClr val="bg1"/>
                </a:solidFill>
              </a:rPr>
              <a:t>. 415.00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menjadi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Rp</a:t>
            </a:r>
            <a:r>
              <a:rPr lang="en-US" sz="2000" b="1" dirty="0" smtClean="0">
                <a:solidFill>
                  <a:schemeClr val="bg1"/>
                </a:solidFill>
              </a:rPr>
              <a:t>. 625.000)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2. </a:t>
            </a:r>
            <a:r>
              <a:rPr lang="en-US" sz="2000" b="1" dirty="0" err="1" smtClean="0">
                <a:solidFill>
                  <a:schemeClr val="bg1"/>
                </a:solidFill>
              </a:rPr>
              <a:t>Penawaran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umumnya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tingkat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rendah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mengakibatkan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jumlah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diminta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besar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3. </a:t>
            </a:r>
            <a:r>
              <a:rPr lang="en-US" sz="2000" b="1" dirty="0" err="1" smtClean="0">
                <a:solidFill>
                  <a:schemeClr val="bg1"/>
                </a:solidFill>
              </a:rPr>
              <a:t>Elastisitas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2000" b="1" dirty="0" smtClean="0">
                <a:solidFill>
                  <a:schemeClr val="bg1"/>
                </a:solidFill>
              </a:rPr>
              <a:t> , (</a:t>
            </a:r>
            <a:r>
              <a:rPr lang="en-US" sz="2000" b="1" dirty="0" err="1" smtClean="0">
                <a:solidFill>
                  <a:schemeClr val="bg1"/>
                </a:solidFill>
              </a:rPr>
              <a:t>Faktor</a:t>
            </a:r>
            <a:r>
              <a:rPr lang="en-US" sz="2000" b="1" dirty="0" smtClean="0">
                <a:solidFill>
                  <a:schemeClr val="bg1"/>
                </a:solidFill>
              </a:rPr>
              <a:t> lain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sifat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sebenarnya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sifat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hanya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tetapi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dirty="0" smtClean="0">
                <a:solidFill>
                  <a:schemeClr val="bg1"/>
                </a:solidFill>
              </a:rPr>
              <a:t> volume yang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duj</a:t>
            </a:r>
            <a:r>
              <a:rPr lang="en-US" sz="2000" dirty="0" err="1" smtClean="0">
                <a:solidFill>
                  <a:schemeClr val="bg1"/>
                </a:solidFill>
              </a:rPr>
              <a:t>ual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en-US" sz="2000" b="1" dirty="0" smtClean="0"/>
              <a:t>PENGERTIAN DAN KONSEP PEMASARAN</a:t>
            </a:r>
            <a:endParaRPr lang="en-US" sz="2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  <a:solidFill>
            <a:schemeClr val="accent6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u="sng" dirty="0" err="1" smtClean="0">
                <a:solidFill>
                  <a:schemeClr val="bg1"/>
                </a:solidFill>
              </a:rPr>
              <a:t>Pengertian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u="sng" dirty="0" smtClean="0">
                <a:solidFill>
                  <a:schemeClr val="bg1"/>
                </a:solidFill>
              </a:rPr>
              <a:t>: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fungsi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pokok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semua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berusaha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memproduksi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memasarkan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memenuhi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kebutuhan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</a:t>
            </a:r>
            <a:r>
              <a:rPr lang="id-ID" sz="2000" b="1" dirty="0" smtClean="0">
                <a:solidFill>
                  <a:schemeClr val="bg1"/>
                </a:solidFill>
              </a:rPr>
              <a:t>a</a:t>
            </a:r>
            <a:r>
              <a:rPr lang="en-US" sz="2000" b="1" dirty="0" smtClean="0">
                <a:solidFill>
                  <a:schemeClr val="bg1"/>
                </a:solidFill>
              </a:rPr>
              <a:t>tan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mempunyai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peranan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sangat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penting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dunia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kadang-kadang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istilah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diartikan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</a:t>
            </a:r>
            <a:r>
              <a:rPr lang="id-ID" sz="2000" b="1" dirty="0" smtClean="0">
                <a:solidFill>
                  <a:schemeClr val="bg1"/>
                </a:solidFill>
              </a:rPr>
              <a:t>a</a:t>
            </a:r>
            <a:r>
              <a:rPr lang="en-US" sz="2000" b="1" dirty="0" smtClean="0">
                <a:solidFill>
                  <a:schemeClr val="bg1"/>
                </a:solidFill>
              </a:rPr>
              <a:t>pa </a:t>
            </a:r>
            <a:r>
              <a:rPr lang="en-US" sz="2000" b="1" dirty="0" err="1" smtClean="0">
                <a:solidFill>
                  <a:schemeClr val="bg1"/>
                </a:solidFill>
              </a:rPr>
              <a:t>istilah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perdagangan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distribusi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Kenyataan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konsep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konsep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menyeluruh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sedangkan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istilah</a:t>
            </a:r>
            <a:r>
              <a:rPr lang="en-US" sz="2000" b="1" dirty="0" smtClean="0">
                <a:solidFill>
                  <a:schemeClr val="bg1"/>
                </a:solidFill>
              </a:rPr>
              <a:t> yang lain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,</a:t>
            </a:r>
            <a:r>
              <a:rPr lang="id-ID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keseluruhan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</a:t>
            </a:r>
            <a:r>
              <a:rPr lang="id-ID" sz="2000" b="1" dirty="0" smtClean="0">
                <a:solidFill>
                  <a:schemeClr val="bg1"/>
                </a:solidFill>
              </a:rPr>
              <a:t>e</a:t>
            </a:r>
            <a:r>
              <a:rPr lang="en-US" sz="2000" b="1" dirty="0" err="1" smtClean="0">
                <a:solidFill>
                  <a:schemeClr val="bg1"/>
                </a:solidFill>
              </a:rPr>
              <a:t>luruhan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</a:rPr>
              <a:t> ;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Perdagangan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Distribusi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Gambaran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diketahui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definisi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dikemukakan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William J. Stanton </a:t>
            </a:r>
            <a:r>
              <a:rPr lang="en-US" sz="2000" b="1" dirty="0" err="1" smtClean="0">
                <a:solidFill>
                  <a:schemeClr val="bg1"/>
                </a:solidFill>
              </a:rPr>
              <a:t>berilkut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;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sistem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keseluruhan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i="1" dirty="0" smtClean="0">
                <a:solidFill>
                  <a:schemeClr val="bg1"/>
                </a:solidFill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ditunjukan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merencanakan</a:t>
            </a:r>
            <a:r>
              <a:rPr lang="en-US" sz="2000" b="1" i="1" dirty="0" smtClean="0">
                <a:solidFill>
                  <a:schemeClr val="bg1"/>
                </a:solidFill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menentukan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i="1" dirty="0" smtClean="0">
                <a:solidFill>
                  <a:schemeClr val="bg1"/>
                </a:solidFill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mempromosikan</a:t>
            </a:r>
            <a:r>
              <a:rPr lang="en-US" sz="2000" b="1" i="1" dirty="0" smtClean="0">
                <a:solidFill>
                  <a:schemeClr val="bg1"/>
                </a:solidFill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mendistribusikan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jasa</a:t>
            </a:r>
            <a:r>
              <a:rPr lang="en-US" sz="2000" b="1" i="1" dirty="0" smtClean="0">
                <a:solidFill>
                  <a:schemeClr val="bg1"/>
                </a:solidFill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memuaskan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kebutuhan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i="1" dirty="0" smtClean="0">
                <a:solidFill>
                  <a:schemeClr val="bg1"/>
                </a:solidFill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maupun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potensionsl</a:t>
            </a:r>
            <a:r>
              <a:rPr lang="en-US" sz="2000" b="1" i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Dari </a:t>
            </a:r>
            <a:r>
              <a:rPr lang="en-US" sz="2000" b="1" dirty="0" err="1" smtClean="0">
                <a:solidFill>
                  <a:schemeClr val="bg1"/>
                </a:solidFill>
              </a:rPr>
              <a:t>definisi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diketahui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bahwa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sebenarnya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proses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dimulai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jauh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sebelum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diproduksi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Pemas</a:t>
            </a:r>
            <a:r>
              <a:rPr lang="id-ID" sz="2000" b="1" dirty="0" smtClean="0">
                <a:solidFill>
                  <a:schemeClr val="bg1"/>
                </a:solidFill>
              </a:rPr>
              <a:t>a</a:t>
            </a:r>
            <a:r>
              <a:rPr lang="en-US" sz="2000" b="1" dirty="0" smtClean="0">
                <a:solidFill>
                  <a:schemeClr val="bg1"/>
                </a:solidFill>
              </a:rPr>
              <a:t>ran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bermula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selesainya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proses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produksi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juga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bera</a:t>
            </a:r>
            <a:r>
              <a:rPr lang="id-ID" sz="2000" b="1" dirty="0" smtClean="0">
                <a:solidFill>
                  <a:schemeClr val="bg1"/>
                </a:solidFill>
              </a:rPr>
              <a:t>k</a:t>
            </a:r>
            <a:r>
              <a:rPr lang="en-US" sz="2000" b="1" dirty="0" err="1" smtClean="0">
                <a:solidFill>
                  <a:schemeClr val="bg1"/>
                </a:solidFill>
              </a:rPr>
              <a:t>hir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11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Kurve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permintaan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penawaran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gambar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bawah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5791200"/>
          </a:xfr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a)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57912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b)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-1372393" y="3353594"/>
            <a:ext cx="4039394" cy="75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5410200"/>
            <a:ext cx="2819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8" idx="3"/>
          </p:cNvCxnSpPr>
          <p:nvPr/>
        </p:nvCxnSpPr>
        <p:spPr>
          <a:xfrm>
            <a:off x="745202" y="1677889"/>
            <a:ext cx="1921798" cy="35799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2740223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743200" y="4950023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1600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2362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3048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3733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4569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54864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400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447800" y="548342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200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981200" y="548342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300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548342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57200" y="44958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3657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__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87566" y="29718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" y="29718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57200" y="22860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381000" y="15240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3097649"/>
            <a:ext cx="38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</a:t>
            </a:r>
          </a:p>
          <a:p>
            <a:r>
              <a:rPr lang="en-US" sz="1400" dirty="0" smtClean="0"/>
              <a:t>A</a:t>
            </a:r>
          </a:p>
          <a:p>
            <a:r>
              <a:rPr lang="en-US" sz="1400" dirty="0" smtClean="0"/>
              <a:t>R</a:t>
            </a:r>
          </a:p>
          <a:p>
            <a:r>
              <a:rPr lang="en-US" sz="1400" dirty="0" smtClean="0"/>
              <a:t>G</a:t>
            </a:r>
          </a:p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066800" y="5254823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                      +           +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1752600" y="5726668"/>
            <a:ext cx="10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Kuantitas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3009900" y="3390900"/>
            <a:ext cx="4191794" cy="79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5105402" y="5410200"/>
            <a:ext cx="2514599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724400" y="3124200"/>
            <a:ext cx="2667000" cy="1905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447800" y="6096000"/>
            <a:ext cx="158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- </a:t>
            </a:r>
            <a:r>
              <a:rPr lang="en-US" dirty="0" err="1" smtClean="0"/>
              <a:t>Permintaan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410200" y="54864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942020" y="54864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200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477000" y="54864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300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7008820" y="54864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400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4648200" y="2819400"/>
            <a:ext cx="38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</a:t>
            </a:r>
          </a:p>
          <a:p>
            <a:r>
              <a:rPr lang="en-US" sz="1400" dirty="0" smtClean="0"/>
              <a:t>A</a:t>
            </a:r>
          </a:p>
          <a:p>
            <a:r>
              <a:rPr lang="en-US" sz="1400" dirty="0" smtClean="0"/>
              <a:t>R</a:t>
            </a:r>
          </a:p>
          <a:p>
            <a:r>
              <a:rPr lang="en-US" sz="1400" dirty="0" smtClean="0"/>
              <a:t>G</a:t>
            </a:r>
          </a:p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4876800" y="4572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4876800" y="22860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4953000" y="296882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4876800" y="36576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4953000" y="449282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4953000" y="15240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__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4800600" y="3733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4800600" y="3045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4800600" y="23592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4724400" y="1600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5410200" y="6107668"/>
            <a:ext cx="121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Kuantitas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73314" y="6096000"/>
            <a:ext cx="159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dirty="0" smtClean="0"/>
              <a:t>S = </a:t>
            </a:r>
            <a:r>
              <a:rPr lang="en-US" dirty="0" err="1" smtClean="0"/>
              <a:t>Penawaran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62000" y="1524000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5410200" y="5026223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</a:t>
            </a:r>
            <a:endParaRPr lang="en-US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5562600" y="5331023"/>
            <a:ext cx="1866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           +           +           +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143000" y="762000"/>
            <a:ext cx="3276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Permintaan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sejumlah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dibeli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Pembeli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.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umumnya</a:t>
            </a:r>
            <a:r>
              <a:rPr lang="en-US" b="1" dirty="0" smtClean="0"/>
              <a:t>, Tingkat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 </a:t>
            </a:r>
            <a:r>
              <a:rPr lang="en-US" b="1" dirty="0" err="1" smtClean="0"/>
              <a:t>rendah</a:t>
            </a:r>
            <a:r>
              <a:rPr lang="en-US" b="1" dirty="0" smtClean="0"/>
              <a:t> 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mengakibatkan</a:t>
            </a:r>
            <a:r>
              <a:rPr lang="en-US" b="1" dirty="0" smtClean="0"/>
              <a:t>  </a:t>
            </a:r>
            <a:r>
              <a:rPr lang="en-US" b="1" dirty="0" err="1" smtClean="0"/>
              <a:t>jumlah</a:t>
            </a:r>
            <a:r>
              <a:rPr lang="en-US" b="1" dirty="0" smtClean="0"/>
              <a:t> yang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minta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endParaRPr lang="en-US" b="1" dirty="0" smtClean="0"/>
          </a:p>
          <a:p>
            <a:endParaRPr lang="en-US" sz="1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638800" y="762000"/>
            <a:ext cx="315240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Penawaran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kebalikan</a:t>
            </a:r>
            <a:r>
              <a:rPr lang="en-US" sz="2000" b="1" dirty="0" smtClean="0"/>
              <a:t> Dari </a:t>
            </a:r>
            <a:r>
              <a:rPr lang="en-US" sz="2000" b="1" dirty="0" err="1" smtClean="0"/>
              <a:t>permintaan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umumnya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mendorong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Jumlah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ditawarkan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. </a:t>
            </a:r>
          </a:p>
          <a:p>
            <a:endParaRPr lang="en-US" sz="1600" b="1" dirty="0" smtClean="0"/>
          </a:p>
          <a:p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55" grpId="0"/>
      <p:bldP spid="6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dibawah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6477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28600" y="3352800"/>
            <a:ext cx="4572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514601" y="5638800"/>
            <a:ext cx="3505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095500" y="2628900"/>
            <a:ext cx="3429000" cy="2590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2362199" y="1828801"/>
            <a:ext cx="3886200" cy="297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4600" y="335280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123803" y="4495403"/>
            <a:ext cx="2286000" cy="79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09800" y="129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53669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2098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971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46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969476" y="56504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655276" y="56504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264876" y="5638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874476" y="5638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407876" y="56504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746314" y="52694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898714" y="12192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886200" y="2057400"/>
            <a:ext cx="86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HARGA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89314" y="5955268"/>
            <a:ext cx="122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KUANTITAS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755714" y="2866072"/>
            <a:ext cx="330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R</a:t>
            </a:r>
          </a:p>
          <a:p>
            <a:r>
              <a:rPr lang="en-US" dirty="0" smtClean="0"/>
              <a:t>G</a:t>
            </a:r>
          </a:p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692466" y="48122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119736" y="21336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rot="16200000" flipH="1">
            <a:off x="3936943" y="2768658"/>
            <a:ext cx="685802" cy="25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10200" y="808672"/>
            <a:ext cx="39276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d-ID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suatu</a:t>
            </a: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kurve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kurve</a:t>
            </a: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penawaran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Seper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dibawah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2000" dirty="0" err="1" smtClean="0"/>
              <a:t>Lanjutan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sempurna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inferfect</a:t>
            </a:r>
            <a:r>
              <a:rPr lang="en-US" sz="2000" b="1" dirty="0" smtClean="0">
                <a:solidFill>
                  <a:schemeClr val="bg1"/>
                </a:solidFill>
              </a:rPr>
              <a:t> competition)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dibedakan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</a:rPr>
              <a:t>Oligopoli</a:t>
            </a:r>
            <a:r>
              <a:rPr lang="en-US" sz="2000" b="1" dirty="0" smtClean="0">
                <a:solidFill>
                  <a:schemeClr val="bg1"/>
                </a:solidFill>
              </a:rPr>
              <a:t> : (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oligopoli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mengu</a:t>
            </a:r>
            <a:r>
              <a:rPr lang="id-ID" sz="2000" b="1" dirty="0" smtClean="0">
                <a:solidFill>
                  <a:schemeClr val="bg1"/>
                </a:solidFill>
              </a:rPr>
              <a:t>a</a:t>
            </a:r>
            <a:r>
              <a:rPr lang="en-US" sz="2000" b="1" dirty="0" err="1" smtClean="0">
                <a:solidFill>
                  <a:schemeClr val="bg1"/>
                </a:solidFill>
              </a:rPr>
              <a:t>sai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sehingga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ditetapkan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tinggi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kalau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sempurna</a:t>
            </a:r>
            <a:r>
              <a:rPr lang="en-US" sz="2000" b="1" dirty="0" smtClean="0">
                <a:solidFill>
                  <a:schemeClr val="bg1"/>
                </a:solidFill>
              </a:rPr>
              <a:t>).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</a:rPr>
              <a:t>Monopoli</a:t>
            </a:r>
            <a:r>
              <a:rPr lang="en-US" sz="2000" b="1" dirty="0" smtClean="0">
                <a:solidFill>
                  <a:schemeClr val="bg1"/>
                </a:solidFill>
              </a:rPr>
              <a:t> :(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monopoli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jumlah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sehingga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sangat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dipengaruhi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faktor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-</a:t>
            </a:r>
            <a:r>
              <a:rPr lang="en-US" sz="20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bersangkutan</a:t>
            </a:r>
            <a:r>
              <a:rPr lang="en-US" sz="2000" b="1" dirty="0" smtClean="0">
                <a:solidFill>
                  <a:schemeClr val="bg1"/>
                </a:solidFill>
              </a:rPr>
              <a:t>    - H</a:t>
            </a:r>
            <a:r>
              <a:rPr lang="id-ID" sz="2000" b="1" dirty="0" smtClean="0">
                <a:solidFill>
                  <a:schemeClr val="bg1"/>
                </a:solidFill>
              </a:rPr>
              <a:t>a</a:t>
            </a:r>
            <a:r>
              <a:rPr lang="en-US" sz="2000" b="1" dirty="0" err="1" smtClean="0">
                <a:solidFill>
                  <a:schemeClr val="bg1"/>
                </a:solidFill>
              </a:rPr>
              <a:t>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subsitusi</a:t>
            </a:r>
            <a:r>
              <a:rPr lang="en-US" sz="2000" b="1" dirty="0" smtClean="0">
                <a:solidFill>
                  <a:schemeClr val="bg1"/>
                </a:solidFill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</a:rPr>
              <a:t>pengganti</a:t>
            </a:r>
            <a:r>
              <a:rPr lang="en-US" sz="2000" b="1" dirty="0" smtClean="0">
                <a:solidFill>
                  <a:schemeClr val="bg1"/>
                </a:solidFill>
              </a:rPr>
              <a:t>  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-</a:t>
            </a:r>
            <a:r>
              <a:rPr lang="en-US" sz="2000" b="1" dirty="0" err="1" smtClean="0">
                <a:solidFill>
                  <a:schemeClr val="bg1"/>
                </a:solidFill>
              </a:rPr>
              <a:t>Peraturan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AutoNum type="arabicPeriod" startAt="5"/>
            </a:pPr>
            <a:r>
              <a:rPr lang="en-US" sz="2000" b="1" dirty="0" err="1" smtClean="0">
                <a:solidFill>
                  <a:schemeClr val="bg1"/>
                </a:solidFill>
              </a:rPr>
              <a:t>Biaya</a:t>
            </a:r>
            <a:r>
              <a:rPr lang="en-US" sz="2000" b="1" dirty="0" smtClean="0">
                <a:solidFill>
                  <a:schemeClr val="bg1"/>
                </a:solidFill>
              </a:rPr>
              <a:t>.  </a:t>
            </a:r>
            <a:r>
              <a:rPr lang="en-US" sz="2000" b="1" dirty="0" err="1" smtClean="0">
                <a:solidFill>
                  <a:schemeClr val="bg1"/>
                </a:solidFill>
              </a:rPr>
              <a:t>Biaya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sebab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tingkat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menutup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biaya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mengakibatkan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kerugian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sebaliknya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apabila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suatu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tingkat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harga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melebihi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semua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biaya</a:t>
            </a:r>
            <a:r>
              <a:rPr lang="en-US" sz="2000" b="1" u="sng" dirty="0" smtClean="0">
                <a:solidFill>
                  <a:schemeClr val="bg1"/>
                </a:solidFill>
              </a:rPr>
              <a:t>,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baik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biaya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produksi</a:t>
            </a:r>
            <a:r>
              <a:rPr lang="en-US" sz="2000" b="1" u="sng" dirty="0" smtClean="0">
                <a:solidFill>
                  <a:schemeClr val="bg1"/>
                </a:solidFill>
              </a:rPr>
              <a:t>,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biaya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operasi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maupun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biaya</a:t>
            </a:r>
            <a:r>
              <a:rPr lang="en-US" sz="2000" b="1" u="sng" dirty="0" smtClean="0">
                <a:solidFill>
                  <a:schemeClr val="bg1"/>
                </a:solidFill>
              </a:rPr>
              <a:t> non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oper</a:t>
            </a:r>
            <a:r>
              <a:rPr lang="id-ID" sz="2000" b="1" u="sng" dirty="0" smtClean="0">
                <a:solidFill>
                  <a:schemeClr val="bg1"/>
                </a:solidFill>
              </a:rPr>
              <a:t>a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si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akan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menghasilkan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keuntungan</a:t>
            </a:r>
            <a:r>
              <a:rPr lang="en-US" sz="2000" b="1" u="sng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AutoNum type="arabicPeriod" startAt="5"/>
            </a:pPr>
            <a:r>
              <a:rPr lang="en-US" sz="2000" b="1" u="sng" dirty="0" err="1" smtClean="0">
                <a:solidFill>
                  <a:schemeClr val="bg1"/>
                </a:solidFill>
              </a:rPr>
              <a:t>Tujuan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u="sng" dirty="0" smtClean="0">
                <a:solidFill>
                  <a:schemeClr val="bg1"/>
                </a:solidFill>
              </a:rPr>
              <a:t>: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yaitu</a:t>
            </a:r>
            <a:r>
              <a:rPr lang="en-US" sz="2000" b="1" dirty="0" smtClean="0">
                <a:solidFill>
                  <a:schemeClr val="bg1"/>
                </a:solidFill>
              </a:rPr>
              <a:t> 1. </a:t>
            </a:r>
            <a:r>
              <a:rPr lang="en-US" sz="2000" b="1" dirty="0" err="1" smtClean="0">
                <a:solidFill>
                  <a:schemeClr val="bg1"/>
                </a:solidFill>
              </a:rPr>
              <a:t>Laba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maksimum</a:t>
            </a:r>
            <a:r>
              <a:rPr lang="en-US" sz="2000" b="1" dirty="0" smtClean="0">
                <a:solidFill>
                  <a:schemeClr val="bg1"/>
                </a:solidFill>
              </a:rPr>
              <a:t> 2, Volume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tertentu</a:t>
            </a:r>
            <a:r>
              <a:rPr lang="en-US" sz="2000" b="1" dirty="0" smtClean="0">
                <a:solidFill>
                  <a:schemeClr val="bg1"/>
                </a:solidFill>
              </a:rPr>
              <a:t>. 3. </a:t>
            </a:r>
            <a:r>
              <a:rPr lang="en-US" sz="2000" b="1" dirty="0" err="1" smtClean="0">
                <a:solidFill>
                  <a:schemeClr val="bg1"/>
                </a:solidFill>
              </a:rPr>
              <a:t>Penguasaan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. 4. </a:t>
            </a:r>
            <a:r>
              <a:rPr lang="en-US" sz="2000" b="1" dirty="0" err="1" smtClean="0">
                <a:solidFill>
                  <a:schemeClr val="bg1"/>
                </a:solidFill>
              </a:rPr>
              <a:t>Kembalinya</a:t>
            </a:r>
            <a:r>
              <a:rPr lang="en-US" sz="2000" b="1" dirty="0" smtClean="0">
                <a:solidFill>
                  <a:schemeClr val="bg1"/>
                </a:solidFill>
              </a:rPr>
              <a:t> modal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tertanam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jangka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waktu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tertentu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r>
              <a:rPr lang="en-US" sz="2000" b="1" u="sng" dirty="0" err="1" smtClean="0">
                <a:solidFill>
                  <a:schemeClr val="bg1"/>
                </a:solidFill>
              </a:rPr>
              <a:t>Pengawasan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u="sng" dirty="0" smtClean="0">
                <a:solidFill>
                  <a:schemeClr val="bg1"/>
                </a:solidFill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faktor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penting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menentukan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Pengawasan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diwujudkan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bentuk</a:t>
            </a:r>
            <a:r>
              <a:rPr lang="en-US" sz="2000" b="1" dirty="0" smtClean="0">
                <a:solidFill>
                  <a:schemeClr val="bg1"/>
                </a:solidFill>
              </a:rPr>
              <a:t> ; </a:t>
            </a:r>
            <a:r>
              <a:rPr lang="en-US" sz="2000" b="1" dirty="0" err="1" smtClean="0">
                <a:solidFill>
                  <a:schemeClr val="bg1"/>
                </a:solidFill>
              </a:rPr>
              <a:t>penentuan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maksimum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minimum, </a:t>
            </a:r>
            <a:r>
              <a:rPr lang="en-US" sz="2000" b="1" dirty="0" err="1" smtClean="0">
                <a:solidFill>
                  <a:schemeClr val="bg1"/>
                </a:solidFill>
              </a:rPr>
              <a:t>diskriminasi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serta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praktek-praktek</a:t>
            </a:r>
            <a:r>
              <a:rPr lang="en-US" sz="2000" b="1" dirty="0" smtClean="0">
                <a:solidFill>
                  <a:schemeClr val="bg1"/>
                </a:solidFill>
              </a:rPr>
              <a:t> lain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mendorong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mencegah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dirty="0" smtClean="0">
                <a:solidFill>
                  <a:schemeClr val="bg1"/>
                </a:solidFill>
              </a:rPr>
              <a:t> –</a:t>
            </a:r>
            <a:r>
              <a:rPr lang="en-US" sz="2000" b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arah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monopoli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1162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Publisitas</a:t>
            </a:r>
            <a:r>
              <a:rPr lang="en-US" sz="2000" b="1" dirty="0" smtClean="0"/>
              <a:t> ;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1722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Publisitas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media,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tercantum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. 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lihat</a:t>
            </a:r>
            <a:r>
              <a:rPr lang="en-US" sz="2000" dirty="0" smtClean="0"/>
              <a:t> </a:t>
            </a:r>
            <a:r>
              <a:rPr lang="en-US" sz="2000" dirty="0" err="1" smtClean="0"/>
              <a:t>jumpai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media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, </a:t>
            </a:r>
            <a:r>
              <a:rPr lang="en-US" sz="2000" dirty="0" err="1" smtClean="0"/>
              <a:t>majalah</a:t>
            </a:r>
            <a:r>
              <a:rPr lang="en-US" sz="2000" dirty="0" smtClean="0"/>
              <a:t>,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 ,internet.</a:t>
            </a:r>
          </a:p>
          <a:p>
            <a:pPr algn="ctr">
              <a:buNone/>
            </a:pPr>
            <a:r>
              <a:rPr lang="en-US" sz="2000" u="sng" dirty="0" smtClean="0"/>
              <a:t>Pros </a:t>
            </a:r>
            <a:r>
              <a:rPr lang="en-US" sz="2000" u="sng" dirty="0" err="1" smtClean="0"/>
              <a:t>es</a:t>
            </a:r>
            <a:r>
              <a:rPr lang="en-US" sz="2000" u="sng" dirty="0" smtClean="0"/>
              <a:t> Personal </a:t>
            </a:r>
            <a:r>
              <a:rPr lang="en-US" sz="2000" u="sng" dirty="0" err="1" smtClean="0"/>
              <a:t>seling</a:t>
            </a:r>
            <a:r>
              <a:rPr lang="en-US" sz="2000" dirty="0" smtClean="0"/>
              <a:t> 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/>
          </a:p>
        </p:txBody>
      </p:sp>
      <p:sp>
        <p:nvSpPr>
          <p:cNvPr id="6" name="Down Arrow Callout 5"/>
          <p:cNvSpPr/>
          <p:nvPr/>
        </p:nvSpPr>
        <p:spPr>
          <a:xfrm>
            <a:off x="1752600" y="2057400"/>
            <a:ext cx="5638800" cy="914400"/>
          </a:xfrm>
          <a:prstGeom prst="downArrowCallou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PERSIAPAN SEBELUM PENJUALAN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752600" y="2971800"/>
            <a:ext cx="5638800" cy="914400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PENENTUAN LOKASI PEMBELI POTENSIAL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752600" y="4953000"/>
            <a:ext cx="5638800" cy="914400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MELAKUKAN PENJUALAN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1752600" y="3962400"/>
            <a:ext cx="5638800" cy="914400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PENDEKATAN PENDAHULUAN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5867400"/>
            <a:ext cx="57912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PELAYANAN SETELAH PENJUALAN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381000"/>
          </a:xfrm>
        </p:spPr>
        <p:txBody>
          <a:bodyPr>
            <a:noAutofit/>
          </a:bodyPr>
          <a:lstStyle/>
          <a:p>
            <a:pPr algn="l"/>
            <a:r>
              <a:rPr lang="id-ID" sz="2400" b="1" dirty="0" smtClean="0">
                <a:latin typeface="Arial" pitchFamily="34" charset="0"/>
                <a:cs typeface="Arial" pitchFamily="34" charset="0"/>
              </a:rPr>
              <a:t>Epaluasi/Evaluasi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Coba saudara tuliskan defenisi pemasran yang di kemukakan oleh William J. Stanton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Coba saudara tuliskan empat faedah pemasaran.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Sebenarnya kedelapan macam fungsi pokok pemasaran tersebut dapat dimasukan kedalam tiga macam fungsi, coba tuliskan ketiga fungsi teresebut oleh saudara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Coba saudara tuliska definisi dari sistem pemasaran (sumber pemasaran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Caoa saudara tliskan 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unsur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penting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terdapat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</a:t>
            </a:r>
            <a:r>
              <a:rPr lang="id-ID" sz="2000" b="1" dirty="0" smtClean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/>
              <a:t>Coba saudara tuliskan macam-macam pasar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/>
              <a:t>Coba saudara tuliskan mengenai marketing Mix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/>
              <a:t>Coba saudara gambarkan siklus kehidupan barang (product Life Cycle)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/>
              <a:t>Suatu barang dapat berpindah melalui beberapa tangan sejak dari produsen sampai konsumen, caoa saudara tuliskan dan terangkan macam perantara yang  ada tersebut ? 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b="1" dirty="0" smtClean="0"/>
              <a:t>Coba saudara gambarkan mengenai </a:t>
            </a:r>
            <a:r>
              <a:rPr lang="en-US" sz="2000" b="1" dirty="0" err="1" smtClean="0"/>
              <a:t>Proses</a:t>
            </a:r>
            <a:r>
              <a:rPr lang="en-US" sz="2000" b="1" dirty="0" smtClean="0"/>
              <a:t> Personal </a:t>
            </a:r>
            <a:r>
              <a:rPr lang="en-US" sz="2000" b="1" dirty="0" err="1" smtClean="0"/>
              <a:t>seling</a:t>
            </a:r>
            <a:r>
              <a:rPr lang="en-US" sz="2000" dirty="0" smtClean="0"/>
              <a:t> </a:t>
            </a:r>
            <a:r>
              <a:rPr lang="id-ID" sz="2000" smtClean="0"/>
              <a:t>?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b="1" dirty="0" smtClean="0"/>
          </a:p>
          <a:p>
            <a:pPr marL="457200" indent="-457200">
              <a:buFont typeface="+mj-lt"/>
              <a:buAutoNum type="arabicParenR"/>
            </a:pP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Penciptaan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id-ID" sz="2000" b="1" dirty="0" smtClean="0">
                <a:solidFill>
                  <a:schemeClr val="bg1"/>
                </a:solidFill>
              </a:rPr>
              <a:t>f</a:t>
            </a:r>
            <a:r>
              <a:rPr lang="en-US" sz="2000" b="1" dirty="0" err="1" smtClean="0">
                <a:solidFill>
                  <a:schemeClr val="bg1"/>
                </a:solidFill>
              </a:rPr>
              <a:t>aedah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7696200"/>
          </a:xfrm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termasuk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embantu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individu-individu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Selain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Konsumsi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konsumsi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berarti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penghubung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kedua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sekarang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tampa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sulit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konsumsi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(utility)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(utility)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kekuatan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jasa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memuaskan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Perusahaan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lima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macam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 1)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(form utility) 2)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(time utility)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3)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(Place utility). 4)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milik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(Ownership utility)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(information utility).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kelima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Empat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faedah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705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Faedah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menciptakan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menyediakan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membutuhkan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membelinya</a:t>
            </a:r>
            <a:r>
              <a:rPr lang="en-US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Faedah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faedah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diciptakan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menyediakan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strategis</a:t>
            </a:r>
            <a:r>
              <a:rPr lang="en-US" sz="2000" b="1" dirty="0" smtClean="0"/>
              <a:t> 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Faedah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milik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diciptakan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mempersiapkan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pemindahan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milik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menjual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pembeli</a:t>
            </a:r>
            <a:r>
              <a:rPr lang="en-US" sz="20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Faedah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diciptakan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memberikan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penawaran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)</a:t>
            </a:r>
          </a:p>
          <a:p>
            <a:pPr marL="457200" indent="-457200">
              <a:buNone/>
            </a:pPr>
            <a:r>
              <a:rPr lang="en-US" sz="2000" b="1" u="sng" dirty="0" err="1" smtClean="0"/>
              <a:t>Konsep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pemasaran</a:t>
            </a:r>
            <a:r>
              <a:rPr lang="en-US" sz="2000" b="1" u="sng" dirty="0" smtClean="0"/>
              <a:t> :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(marketing </a:t>
            </a:r>
            <a:r>
              <a:rPr lang="en-US" sz="2000" b="1" dirty="0" err="1" smtClean="0"/>
              <a:t>concep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falsafah</a:t>
            </a: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r>
              <a:rPr lang="en-US" sz="2000" b="1" dirty="0" err="1" smtClean="0"/>
              <a:t>perusahaan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menyatakan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keinginan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syarat</a:t>
            </a:r>
            <a:r>
              <a:rPr lang="en-US" sz="2000" b="1" dirty="0" smtClean="0"/>
              <a:t> </a:t>
            </a:r>
          </a:p>
          <a:p>
            <a:pPr marL="457200" indent="-457200">
              <a:buNone/>
            </a:pPr>
            <a:r>
              <a:rPr lang="en-US" sz="2000" b="1" dirty="0" err="1" smtClean="0"/>
              <a:t>utama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kelangsungan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hidup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.</a:t>
            </a:r>
            <a:r>
              <a:rPr lang="en-US" sz="2000" b="1" u="sng" dirty="0" smtClean="0"/>
              <a:t> </a:t>
            </a:r>
          </a:p>
          <a:p>
            <a:pPr marL="457200" indent="-457200">
              <a:buNone/>
            </a:pPr>
            <a:r>
              <a:rPr lang="en-US" sz="2000" b="1" dirty="0" smtClean="0"/>
              <a:t>      Perusahaan yang </a:t>
            </a:r>
            <a:r>
              <a:rPr lang="en-US" sz="2000" b="1" dirty="0" err="1" smtClean="0"/>
              <a:t>menganut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</a:t>
            </a:r>
            <a:r>
              <a:rPr lang="id-ID" sz="2000" b="1" dirty="0" smtClean="0"/>
              <a:t>a</a:t>
            </a:r>
            <a:r>
              <a:rPr lang="en-US" sz="2000" b="1" dirty="0" smtClean="0"/>
              <a:t>ran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sekedar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menjual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tetapi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memperhatikan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kebutuhannya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definitif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dikatakan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 : </a:t>
            </a:r>
          </a:p>
          <a:p>
            <a:pPr marL="457200" indent="-457200">
              <a:buNone/>
            </a:pPr>
            <a:r>
              <a:rPr lang="en-US" sz="2000" b="1" dirty="0" err="1" smtClean="0"/>
              <a:t>Konsep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“</a:t>
            </a:r>
            <a:r>
              <a:rPr lang="en-US" sz="2000" b="1" i="1" dirty="0" err="1" smtClean="0"/>
              <a:t>adalah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sebuah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falsafah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bisnis</a:t>
            </a:r>
            <a:r>
              <a:rPr lang="en-US" sz="2000" b="1" i="1" dirty="0" smtClean="0"/>
              <a:t> yang </a:t>
            </a:r>
            <a:r>
              <a:rPr lang="en-US" sz="2000" b="1" i="1" dirty="0" err="1" smtClean="0"/>
              <a:t>menyatakan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bahwa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pemas</a:t>
            </a:r>
            <a:r>
              <a:rPr lang="id-ID" sz="2000" b="1" i="1" dirty="0" smtClean="0"/>
              <a:t>a</a:t>
            </a:r>
            <a:r>
              <a:rPr lang="en-US" sz="2000" b="1" i="1" dirty="0" smtClean="0"/>
              <a:t>ran </a:t>
            </a:r>
            <a:r>
              <a:rPr lang="en-US" sz="2000" b="1" i="1" dirty="0" err="1" smtClean="0"/>
              <a:t>kebutuhan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konsumen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merupakan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syarat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ekonomi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dan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sosial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bagi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kelangsungan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hidup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perusahaan</a:t>
            </a:r>
            <a:r>
              <a:rPr lang="en-US" sz="2000" b="1" i="1" dirty="0" smtClean="0"/>
              <a:t>” </a:t>
            </a:r>
          </a:p>
          <a:p>
            <a:pPr marL="457200" indent="-457200">
              <a:buNone/>
            </a:pPr>
            <a:r>
              <a:rPr lang="en-US" sz="2000" b="1" dirty="0" err="1" smtClean="0"/>
              <a:t>Konsep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</a:t>
            </a:r>
            <a:r>
              <a:rPr lang="id-ID" sz="2000" b="1" dirty="0" smtClean="0"/>
              <a:t>a</a:t>
            </a:r>
            <a:r>
              <a:rPr lang="en-US" sz="2000" b="1" dirty="0" smtClean="0"/>
              <a:t>ran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banyak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dianut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modern yang </a:t>
            </a:r>
            <a:r>
              <a:rPr lang="en-US" sz="2000" b="1" dirty="0" err="1" smtClean="0"/>
              <a:t>ingin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mencapai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err="1" smtClean="0"/>
              <a:t>laba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panjang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beror</a:t>
            </a:r>
            <a:r>
              <a:rPr lang="id-ID" sz="2000" b="1" dirty="0" smtClean="0"/>
              <a:t>i</a:t>
            </a:r>
            <a:r>
              <a:rPr lang="en-US" sz="2000" b="1" dirty="0" err="1" smtClean="0"/>
              <a:t>entasi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. </a:t>
            </a:r>
          </a:p>
        </p:txBody>
      </p:sp>
    </p:spTree>
  </p:cSld>
  <p:clrMapOvr>
    <a:masterClrMapping/>
  </p:clrMapOvr>
  <p:transition spd="slow"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n-US" sz="2000" b="1" u="sng" dirty="0" err="1" smtClean="0">
                <a:solidFill>
                  <a:schemeClr val="bg1"/>
                </a:solidFill>
              </a:rPr>
              <a:t>Pendekatan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studi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pemas</a:t>
            </a:r>
            <a:r>
              <a:rPr lang="id-ID" sz="2000" b="1" u="sng" dirty="0" smtClean="0">
                <a:solidFill>
                  <a:schemeClr val="bg1"/>
                </a:solidFill>
              </a:rPr>
              <a:t>a</a:t>
            </a:r>
            <a:r>
              <a:rPr lang="en-US" sz="2000" b="1" u="sng" dirty="0" smtClean="0">
                <a:solidFill>
                  <a:schemeClr val="bg1"/>
                </a:solidFill>
              </a:rPr>
              <a:t>ran :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b="1" dirty="0" err="1" smtClean="0">
                <a:solidFill>
                  <a:schemeClr val="bg1"/>
                </a:solidFill>
              </a:rPr>
              <a:t>Pemas</a:t>
            </a:r>
            <a:r>
              <a:rPr lang="id-ID" sz="2000" b="1" dirty="0" smtClean="0">
                <a:solidFill>
                  <a:schemeClr val="bg1"/>
                </a:solidFill>
              </a:rPr>
              <a:t>a</a:t>
            </a:r>
            <a:r>
              <a:rPr lang="en-US" sz="2000" b="1" dirty="0" smtClean="0">
                <a:solidFill>
                  <a:schemeClr val="bg1"/>
                </a:solidFill>
              </a:rPr>
              <a:t>ran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dipelajari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mengadakan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macam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pendekatan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b="1" dirty="0" err="1" smtClean="0">
                <a:solidFill>
                  <a:schemeClr val="bg1"/>
                </a:solidFill>
              </a:rPr>
              <a:t>Yaitu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1219200" y="838200"/>
            <a:ext cx="6019800" cy="5486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14600" y="1600200"/>
            <a:ext cx="2133600" cy="2133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Serba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lembaga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3048000"/>
            <a:ext cx="2057400" cy="2362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Serba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fungsi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67200" y="1447800"/>
            <a:ext cx="2057400" cy="22860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Serba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barang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38600" y="3124200"/>
            <a:ext cx="2133600" cy="2286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Serba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managemen</a:t>
            </a:r>
            <a:r>
              <a:rPr lang="id-ID" b="1" dirty="0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990600"/>
            <a:ext cx="1643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</a:rPr>
              <a:t>Pedekatan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serba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sistem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5457" y="6488668"/>
            <a:ext cx="305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Pendekatan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studi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pemas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ran</a:t>
            </a:r>
            <a:r>
              <a:rPr lang="en-US" b="1" dirty="0" smtClean="0"/>
              <a:t>  </a:t>
            </a:r>
            <a:endParaRPr lang="en-US" b="1" dirty="0"/>
          </a:p>
        </p:txBody>
      </p:sp>
    </p:spTree>
  </p:cSld>
  <p:clrMapOvr>
    <a:masterClrMapping/>
  </p:clrMapOvr>
  <p:transition spd="slow"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Pendekatan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serba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 smtClean="0"/>
              <a:t>      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macam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tergantung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macam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b="1" dirty="0" err="1" smtClean="0"/>
              <a:t>kebiasaan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perdagangan</a:t>
            </a:r>
            <a:r>
              <a:rPr lang="en-US" sz="2400" b="1" dirty="0" smtClean="0"/>
              <a:t>. </a:t>
            </a:r>
            <a:r>
              <a:rPr lang="en-US" sz="2400" b="1" u="sng" dirty="0" err="1" smtClean="0"/>
              <a:t>Adapun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fungsi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pokok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pemasaran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adalah</a:t>
            </a:r>
            <a:r>
              <a:rPr lang="en-US" sz="2400" b="1" u="sng" dirty="0" smtClean="0"/>
              <a:t> </a:t>
            </a:r>
            <a:r>
              <a:rPr lang="en-US" sz="2400" b="1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Penjualan</a:t>
            </a:r>
            <a:r>
              <a:rPr lang="en-US" sz="2400" b="1" dirty="0" smtClean="0"/>
              <a:t> : (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yang paling </a:t>
            </a:r>
            <a:r>
              <a:rPr lang="en-US" sz="2400" b="1" dirty="0" err="1" smtClean="0"/>
              <a:t>penting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pemasaran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tulang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punggung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pasar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dituju</a:t>
            </a:r>
            <a:r>
              <a:rPr lang="en-US" sz="24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Pembelian</a:t>
            </a:r>
            <a:r>
              <a:rPr lang="en-US" sz="2400" b="1" dirty="0" smtClean="0"/>
              <a:t> ;(</a:t>
            </a:r>
            <a:r>
              <a:rPr lang="en-US" sz="2400" b="1" dirty="0" err="1" smtClean="0"/>
              <a:t>bertujuan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barang-barang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dibeli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dijual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harga,pelayanan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penjual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kualitas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tertentu</a:t>
            </a:r>
            <a:r>
              <a:rPr lang="en-US" sz="24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Pengangkutan</a:t>
            </a:r>
            <a:r>
              <a:rPr lang="en-US" sz="2400" b="1" dirty="0" smtClean="0"/>
              <a:t>; (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pemindahan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dihasilkan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dikonsumsikan</a:t>
            </a:r>
            <a:r>
              <a:rPr lang="en-US" sz="24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Penyimpanan</a:t>
            </a:r>
            <a:r>
              <a:rPr lang="en-US" sz="2400" b="1" dirty="0" smtClean="0"/>
              <a:t>:(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penyimpanan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barang-barang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selesai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diproduksi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dikonsumsikan</a:t>
            </a:r>
            <a:r>
              <a:rPr lang="en-US" sz="2400" b="1" dirty="0" smtClean="0"/>
              <a:t>). </a:t>
            </a:r>
            <a:r>
              <a:rPr lang="en-US" sz="2400" b="1" dirty="0" err="1" smtClean="0"/>
              <a:t>Adapun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menyimpanan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: a.  </a:t>
            </a:r>
            <a:r>
              <a:rPr lang="en-US" sz="2400" b="1" dirty="0" err="1" smtClean="0"/>
              <a:t>Produksi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bersifat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musiman</a:t>
            </a:r>
            <a:r>
              <a:rPr lang="en-US" sz="2400" b="1" dirty="0" smtClean="0"/>
              <a:t>  b. </a:t>
            </a:r>
            <a:r>
              <a:rPr lang="en-US" sz="2400" b="1" dirty="0" err="1" smtClean="0"/>
              <a:t>Konsumsi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bersifat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musiman</a:t>
            </a:r>
            <a:r>
              <a:rPr lang="en-US" sz="2400" b="1" dirty="0" smtClean="0"/>
              <a:t>  c. </a:t>
            </a:r>
            <a:r>
              <a:rPr lang="en-US" sz="2400" b="1" dirty="0" err="1" smtClean="0"/>
              <a:t>Spekulasi</a:t>
            </a:r>
            <a:r>
              <a:rPr lang="en-US" sz="2400" b="1" dirty="0" smtClean="0"/>
              <a:t>  d) </a:t>
            </a:r>
            <a:r>
              <a:rPr lang="en-US" sz="2400" b="1" dirty="0" err="1" smtClean="0"/>
              <a:t>Menyetabilkan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</a:t>
            </a:r>
            <a:r>
              <a:rPr lang="en-US" sz="2400" b="1" dirty="0" smtClean="0"/>
              <a:t>  e) </a:t>
            </a:r>
            <a:r>
              <a:rPr lang="en-US" sz="2400" b="1" dirty="0" err="1" smtClean="0"/>
              <a:t>menyimpan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pembelia</a:t>
            </a:r>
            <a:r>
              <a:rPr lang="id-ID" sz="2400" b="1" dirty="0" smtClean="0"/>
              <a:t>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besar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0" indent="-457200"/>
            <a:r>
              <a:rPr lang="en-US" sz="2000" dirty="0" err="1" smtClean="0"/>
              <a:t>Lanjutan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9737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eriod" startAt="5"/>
            </a:pPr>
            <a:r>
              <a:rPr lang="en-US" sz="2000" b="1" dirty="0" err="1" smtClean="0"/>
              <a:t>Pembela</a:t>
            </a:r>
            <a:r>
              <a:rPr lang="id-ID" sz="2000" b="1" dirty="0" smtClean="0"/>
              <a:t>n</a:t>
            </a:r>
            <a:r>
              <a:rPr lang="en-US" sz="2000" b="1" dirty="0" err="1" smtClean="0"/>
              <a:t>jaan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adalah</a:t>
            </a:r>
            <a:r>
              <a:rPr lang="id-ID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mendapatkan</a:t>
            </a:r>
            <a:r>
              <a:rPr lang="en-US" sz="2000" b="1" dirty="0" smtClean="0"/>
              <a:t> modal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sumber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</a:t>
            </a:r>
            <a:r>
              <a:rPr lang="id-ID" sz="2000" b="1" dirty="0" smtClean="0"/>
              <a:t>s</a:t>
            </a:r>
            <a:r>
              <a:rPr lang="en-US" sz="2000" b="1" dirty="0" smtClean="0"/>
              <a:t>tern  </a:t>
            </a:r>
            <a:r>
              <a:rPr lang="en-US" sz="2000" b="1" dirty="0" err="1" smtClean="0"/>
              <a:t>guna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menyelenggarakan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)</a:t>
            </a:r>
          </a:p>
          <a:p>
            <a:pPr marL="514350" indent="-514350">
              <a:buAutoNum type="arabicPeriod" startAt="5"/>
            </a:pPr>
            <a:r>
              <a:rPr lang="en-US" sz="2000" b="1" dirty="0" err="1" smtClean="0"/>
              <a:t>Penanggungan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risiko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dikaitkan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Tiap-tiap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menghadapi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macam–macam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risiko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diantaranya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Risiko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alam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gempa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bumi</a:t>
            </a:r>
            <a:r>
              <a:rPr lang="en-US" sz="2000" b="1" dirty="0" smtClean="0"/>
              <a:t>)</a:t>
            </a:r>
            <a:r>
              <a:rPr lang="id-ID" sz="2000" b="1" dirty="0" smtClean="0"/>
              <a:t>,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risiko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manusi</a:t>
            </a:r>
            <a:r>
              <a:rPr lang="id-ID" sz="2000" b="1" dirty="0" smtClean="0"/>
              <a:t>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kebakaran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pencurian</a:t>
            </a:r>
            <a:r>
              <a:rPr lang="en-US" sz="2000" b="1" dirty="0" smtClean="0"/>
              <a:t>)</a:t>
            </a:r>
            <a:r>
              <a:rPr lang="id-ID" sz="2000" b="1" dirty="0" smtClean="0"/>
              <a:t>,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risiko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merosotnya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penjualan</a:t>
            </a:r>
            <a:r>
              <a:rPr lang="en-US" sz="2000" b="1" dirty="0" smtClean="0"/>
              <a:t>)</a:t>
            </a:r>
          </a:p>
          <a:p>
            <a:pPr marL="514350" indent="-514350">
              <a:buAutoNum type="arabicPeriod" startAt="5"/>
            </a:pPr>
            <a:r>
              <a:rPr lang="en-US" sz="2000" b="1" dirty="0" err="1" smtClean="0"/>
              <a:t>Standarisasi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granding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Standarisasi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penentuan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batas-batas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spesifikasi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barang-barang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manufaktur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standar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manufaktur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: (rim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kertas</a:t>
            </a:r>
            <a:r>
              <a:rPr lang="en-US" sz="2000" b="1" dirty="0" smtClean="0"/>
              <a:t>, Liter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oli</a:t>
            </a:r>
            <a:r>
              <a:rPr lang="en-US" sz="2000" b="1" dirty="0" smtClean="0"/>
              <a:t>. 4 R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ban, </a:t>
            </a:r>
            <a:r>
              <a:rPr lang="en-US" sz="2000" b="1" dirty="0" err="1" smtClean="0"/>
              <a:t>ukuran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keku</a:t>
            </a:r>
            <a:r>
              <a:rPr lang="id-ID" sz="2000" b="1" dirty="0" smtClean="0"/>
              <a:t>a</a:t>
            </a:r>
            <a:r>
              <a:rPr lang="en-US" sz="2000" b="1" dirty="0" smtClean="0"/>
              <a:t>tan (</a:t>
            </a:r>
            <a:r>
              <a:rPr lang="en-US" sz="2000" b="1" dirty="0" err="1" smtClean="0"/>
              <a:t>tenaga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motor,mobil</a:t>
            </a:r>
            <a:r>
              <a:rPr lang="en-US" sz="2000" b="1" dirty="0" smtClean="0"/>
              <a:t>, PK). </a:t>
            </a:r>
            <a:r>
              <a:rPr lang="en-US" sz="2000" b="1" dirty="0" err="1" smtClean="0"/>
              <a:t>Granding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menggolong-golongkan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golongan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memeriksa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menyortir</a:t>
            </a:r>
            <a:r>
              <a:rPr lang="en-US" sz="2000" b="1" dirty="0" smtClean="0"/>
              <a:t>, 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panca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alat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)</a:t>
            </a:r>
          </a:p>
          <a:p>
            <a:pPr marL="514350" indent="-514350">
              <a:buAutoNum type="arabicPeriod" startAt="5"/>
            </a:pPr>
            <a:r>
              <a:rPr lang="en-US" sz="2000" b="1" dirty="0" err="1" smtClean="0"/>
              <a:t>Pengumpulan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termasuk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pengumpulan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penafsiran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keterangan-keterangan</a:t>
            </a:r>
            <a:r>
              <a:rPr lang="en-US" sz="2000" b="1" dirty="0" smtClean="0"/>
              <a:t> </a:t>
            </a:r>
            <a:r>
              <a:rPr lang="id-ID" sz="2000" b="1" dirty="0" smtClean="0"/>
              <a:t>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beredar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dipasar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jumlahnya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butu</a:t>
            </a:r>
            <a:r>
              <a:rPr lang="id-ID" sz="2000" b="1" dirty="0" smtClean="0"/>
              <a:t>h</a:t>
            </a:r>
            <a:r>
              <a:rPr lang="en-US" sz="2000" b="1" dirty="0" err="1" smtClean="0"/>
              <a:t>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)</a:t>
            </a:r>
            <a:r>
              <a:rPr lang="id-ID" sz="2000" b="1" dirty="0" smtClean="0"/>
              <a:t>.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Disamping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dikumpulkan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jumlah</a:t>
            </a:r>
            <a:r>
              <a:rPr lang="en-US" sz="2000" b="1" dirty="0" smtClean="0"/>
              <a:t> k</a:t>
            </a:r>
            <a:r>
              <a:rPr lang="id-ID" sz="2000" b="1" dirty="0" smtClean="0"/>
              <a:t>o</a:t>
            </a:r>
            <a:r>
              <a:rPr lang="en-US" sz="2000" b="1" dirty="0" err="1" smtClean="0"/>
              <a:t>nsumen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tinggal</a:t>
            </a:r>
            <a:r>
              <a:rPr lang="id-ID" sz="2000" b="1" dirty="0" smtClean="0"/>
              <a:t>, </a:t>
            </a:r>
            <a:r>
              <a:rPr lang="en-US" sz="2000" b="1" dirty="0" err="1" smtClean="0"/>
              <a:t>merek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beli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</a:t>
            </a:r>
            <a:r>
              <a:rPr lang="id-ID" sz="2000" b="1" dirty="0" smtClean="0"/>
              <a:t>u</a:t>
            </a:r>
            <a:r>
              <a:rPr lang="en-US" sz="2000" b="1" dirty="0" err="1" smtClean="0"/>
              <a:t>kaan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mereka</a:t>
            </a:r>
            <a:r>
              <a:rPr lang="en-US" sz="2000" b="1" dirty="0" smtClean="0"/>
              <a:t>.</a:t>
            </a:r>
          </a:p>
          <a:p>
            <a:pPr marL="514350" indent="-514350">
              <a:buNone/>
            </a:pPr>
            <a:r>
              <a:rPr lang="en-US" sz="2000" b="1" dirty="0" smtClean="0"/>
              <a:t>      </a:t>
            </a:r>
            <a:r>
              <a:rPr lang="en-US" sz="2000" b="1" dirty="0" err="1" smtClean="0"/>
              <a:t>Adapun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fungsi-fungsi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</a:t>
            </a:r>
            <a:r>
              <a:rPr lang="id-ID" sz="2000" b="1" dirty="0" smtClean="0"/>
              <a:t>a</a:t>
            </a:r>
            <a:r>
              <a:rPr lang="en-US" sz="2000" b="1" dirty="0" smtClean="0"/>
              <a:t>ran yang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masing-masing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lembaga</a:t>
            </a:r>
            <a:endParaRPr lang="en-US" sz="2000" b="1" dirty="0" smtClean="0"/>
          </a:p>
          <a:p>
            <a:pPr marL="514350" indent="-514350"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penyedia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baku</a:t>
            </a:r>
            <a:r>
              <a:rPr lang="en-US" sz="2000" b="1" dirty="0" smtClean="0"/>
              <a:t>,</a:t>
            </a:r>
            <a:r>
              <a:rPr lang="id-ID" sz="2000" b="1" dirty="0" smtClean="0"/>
              <a:t> </a:t>
            </a:r>
            <a:r>
              <a:rPr lang="en-US" sz="2000" b="1" dirty="0" err="1" smtClean="0"/>
              <a:t>produsen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perantara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dpt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dilihat</a:t>
            </a:r>
            <a:endParaRPr lang="en-US" sz="2000" b="1" dirty="0" smtClean="0"/>
          </a:p>
          <a:p>
            <a:pPr marL="514350" indent="-514350"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gambar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dibawah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: </a:t>
            </a:r>
            <a:endParaRPr lang="en-US" sz="2000" b="1" dirty="0"/>
          </a:p>
        </p:txBody>
      </p:sp>
    </p:spTree>
  </p:cSld>
  <p:clrMapOvr>
    <a:masterClrMapping/>
  </p:clrMapOvr>
  <p:transition spd="slow"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 smtClean="0"/>
              <a:t>Lanjutan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err="1" smtClean="0"/>
              <a:t>Fungsi-fungsi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penyedia</a:t>
            </a:r>
            <a:r>
              <a:rPr lang="id-ID" sz="2000" b="1" dirty="0" smtClean="0"/>
              <a:t>, </a:t>
            </a:r>
            <a:r>
              <a:rPr lang="en-US" sz="2000" b="1" dirty="0" err="1" smtClean="0"/>
              <a:t>produsen</a:t>
            </a:r>
            <a:r>
              <a:rPr lang="en-US" sz="2000" b="1" dirty="0" smtClean="0"/>
              <a:t>,</a:t>
            </a:r>
            <a:r>
              <a:rPr lang="id-ID" sz="2000" b="1" dirty="0" smtClean="0"/>
              <a:t> </a:t>
            </a:r>
            <a:r>
              <a:rPr lang="en-US" sz="2000" b="1" dirty="0" err="1" smtClean="0"/>
              <a:t>perantara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838200"/>
            <a:ext cx="1295400" cy="4191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Penyedia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bahan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baku</a:t>
            </a:r>
            <a:endParaRPr lang="en-US" sz="1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733800" y="914400"/>
            <a:ext cx="1447800" cy="411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Perusahaan </a:t>
            </a:r>
            <a:r>
              <a:rPr lang="en-US" sz="1600" b="1" dirty="0" err="1" smtClean="0"/>
              <a:t>pengolahan</a:t>
            </a:r>
            <a:endParaRPr lang="en-US" sz="16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867400" y="990600"/>
            <a:ext cx="1371600" cy="3962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Perantara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72400" y="1066800"/>
            <a:ext cx="1295400" cy="4038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Konsumen</a:t>
            </a:r>
            <a:endParaRPr lang="en-US" sz="16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52600" y="2514600"/>
            <a:ext cx="1828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52600" y="30480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3505200"/>
            <a:ext cx="1828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52600" y="41148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48768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28800" y="2133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1676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752600" y="1295400"/>
            <a:ext cx="1752600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79633" y="914400"/>
            <a:ext cx="1083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Pembelian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1371600"/>
            <a:ext cx="1034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penjualan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905000" y="1752600"/>
            <a:ext cx="1393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Pengangkutan</a:t>
            </a:r>
            <a:endParaRPr lang="en-US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905000" y="2667000"/>
            <a:ext cx="1399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Pembelanjaan</a:t>
            </a:r>
            <a:endParaRPr lang="en-US" sz="1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676400" y="3124200"/>
            <a:ext cx="1943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Penanggungan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risiko</a:t>
            </a:r>
            <a:endParaRPr lang="en-US" sz="1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905000" y="3581400"/>
            <a:ext cx="131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Standarisasi</a:t>
            </a:r>
            <a:endParaRPr lang="en-US" sz="1600" b="1" dirty="0" smtClean="0"/>
          </a:p>
          <a:p>
            <a:r>
              <a:rPr lang="en-US" sz="1600" b="1" dirty="0" smtClean="0"/>
              <a:t>Dan </a:t>
            </a:r>
            <a:r>
              <a:rPr lang="en-US" sz="1600" b="1" dirty="0" err="1" smtClean="0"/>
              <a:t>granding</a:t>
            </a:r>
            <a:endParaRPr lang="en-US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981200" y="2133600"/>
            <a:ext cx="1347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Penyimpanan</a:t>
            </a:r>
            <a:endParaRPr lang="en-US" sz="1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828800" y="4191000"/>
            <a:ext cx="1509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/>
              <a:t>Pengumpulan</a:t>
            </a:r>
            <a:endParaRPr lang="en-US" sz="1600" b="1" dirty="0" smtClean="0"/>
          </a:p>
          <a:p>
            <a:pPr algn="ctr"/>
            <a:r>
              <a:rPr lang="en-US" sz="1600" b="1" dirty="0" err="1" smtClean="0"/>
              <a:t>Informasi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pasar</a:t>
            </a:r>
            <a:endParaRPr lang="en-US" sz="1600" b="1" dirty="0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5410200" y="1676401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7239000" y="1752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2133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315200" y="2209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15200" y="2667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10200" y="2590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334000" y="32004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2004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334000" y="37338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239000" y="38100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334000" y="42672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239000" y="42672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239000" y="49530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334000" y="48768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334000" y="12954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39000" y="12954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5181601"/>
            <a:ext cx="91136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Sebenarnya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kedelapan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pokok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</a:t>
            </a:r>
            <a:r>
              <a:rPr lang="id-ID" sz="2000" b="1" dirty="0" smtClean="0"/>
              <a:t>a</a:t>
            </a:r>
            <a:r>
              <a:rPr lang="en-US" sz="2000" b="1" dirty="0" smtClean="0"/>
              <a:t>saran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dimasukan</a:t>
            </a:r>
            <a:endParaRPr lang="en-US" sz="2000" b="1" dirty="0" smtClean="0"/>
          </a:p>
          <a:p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id-ID" sz="2000" b="1" dirty="0" smtClean="0"/>
              <a:t> </a:t>
            </a:r>
            <a:r>
              <a:rPr lang="en-US" sz="2000" b="1" dirty="0" smtClean="0"/>
              <a:t>: 1.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pertukaran,yaitu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penjualan</a:t>
            </a:r>
            <a:r>
              <a:rPr lang="en-US" sz="2000" b="1" dirty="0" smtClean="0"/>
              <a:t>. 2.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penyedi</a:t>
            </a:r>
            <a:r>
              <a:rPr lang="id-ID" sz="2000" b="1" dirty="0" smtClean="0"/>
              <a:t>a</a:t>
            </a:r>
            <a:r>
              <a:rPr lang="en-US" sz="2000" b="1" dirty="0" smtClean="0"/>
              <a:t>an </a:t>
            </a:r>
            <a:r>
              <a:rPr lang="en-US" sz="2000" b="1" dirty="0" err="1" smtClean="0"/>
              <a:t>pisik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pengan</a:t>
            </a:r>
            <a:r>
              <a:rPr lang="id-ID" sz="2000" b="1" dirty="0" smtClean="0"/>
              <a:t>g</a:t>
            </a:r>
            <a:r>
              <a:rPr lang="en-US" sz="2000" b="1" dirty="0" err="1" smtClean="0"/>
              <a:t>kutan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penyimpanan</a:t>
            </a:r>
            <a:r>
              <a:rPr lang="en-US" sz="2000" b="1" dirty="0" smtClean="0"/>
              <a:t> 3.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penunjang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meliputi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pembelanjaan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Penanggungan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risiko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standarisasi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granding</a:t>
            </a:r>
            <a:r>
              <a:rPr lang="id-ID" sz="2000" b="1" dirty="0" smtClean="0"/>
              <a:t>,</a:t>
            </a:r>
            <a:r>
              <a:rPr lang="en-US" sz="2000" b="1" dirty="0" smtClean="0"/>
              <a:t> </a:t>
            </a:r>
            <a:r>
              <a:rPr lang="id-ID" sz="2000" b="1" dirty="0" smtClean="0"/>
              <a:t>s</a:t>
            </a:r>
            <a:r>
              <a:rPr lang="en-US" sz="2000" b="1" dirty="0" err="1" smtClean="0"/>
              <a:t>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pengumpulan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2974</TotalTime>
  <Words>4761</Words>
  <Application>Microsoft Office PowerPoint</Application>
  <PresentationFormat>On-screen Show (4:3)</PresentationFormat>
  <Paragraphs>484</Paragraphs>
  <Slides>34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PEMASARAN</vt:lpstr>
      <vt:lpstr>PENGERTIAN DAN KONSEP PEMASARAN</vt:lpstr>
      <vt:lpstr>Penciptaan  faedah bagi konsumen :</vt:lpstr>
      <vt:lpstr>Empat faedah pemasaran :</vt:lpstr>
      <vt:lpstr>Pendekatan studi pemasaran :</vt:lpstr>
      <vt:lpstr> Pendekatan serba fungsi :</vt:lpstr>
      <vt:lpstr>Lanjutan :</vt:lpstr>
      <vt:lpstr>Lanjutan gambar :</vt:lpstr>
      <vt:lpstr>Definisi dari sistem pemasaran adalah sebagai berikut ;</vt:lpstr>
      <vt:lpstr>Struktur Organisasi Pemasaran yg sudah menggunakan konsep pemasaran .</vt:lpstr>
      <vt:lpstr>Pasar :</vt:lpstr>
      <vt:lpstr>Lanjutan :</vt:lpstr>
      <vt:lpstr>MARKETING MIX DAN PRODUK</vt:lpstr>
      <vt:lpstr>     Pengertian barang :</vt:lpstr>
      <vt:lpstr>  Penggolongan barang menurut tujuan  Pemakainya oleh si pemakai.</vt:lpstr>
      <vt:lpstr>  Siklus kehidupan Barang. (Product Life Cycle)</vt:lpstr>
      <vt:lpstr>Penjelasan  tahap-tahap dalam siklus kehidupan barang</vt:lpstr>
      <vt:lpstr> MERK.</vt:lpstr>
      <vt:lpstr> alternatif  saluran distribusi untuk barang konsumsi dan barang industri.</vt:lpstr>
      <vt:lpstr>Gambar Saluran Distribusi untuk barang konsumsi dan barang indsutri.</vt:lpstr>
      <vt:lpstr>Penjelasan Gambar  :</vt:lpstr>
      <vt:lpstr>  Saluran Distribusi Ganda:</vt:lpstr>
      <vt:lpstr>Pengecer.</vt:lpstr>
      <vt:lpstr> Agen</vt:lpstr>
      <vt:lpstr>c.    Distribusi Eksklusif. Merupakan suatu strategi yang digunakan oleh perusahaan         dengan hanya menggunakan satu pedagang besar atau pengecer di daerah pasar         tertentu. </vt:lpstr>
      <vt:lpstr>Lanjutan.</vt:lpstr>
      <vt:lpstr>3.    Lanjutan elastisitas permintaan :</vt:lpstr>
      <vt:lpstr>2.      Penyimpanan, masalah penyimpanan ini sering memerlukan pemikiran tersendiri         lebih-lebih bagi perusahaan  yang tidak mempunyai fasilitas penyimpanan sendiri. </vt:lpstr>
      <vt:lpstr>Kurve permintaan dan penawaran gambar di bawah ini :</vt:lpstr>
      <vt:lpstr>Terjadinya Harga gambar dibawah ini.</vt:lpstr>
      <vt:lpstr>Lanjutan :</vt:lpstr>
      <vt:lpstr>Publisitas ;</vt:lpstr>
      <vt:lpstr>Epaluasi/Evaluasi</vt:lpstr>
    </vt:vector>
  </TitlesOfParts>
  <Company>Don_Cha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User</dc:creator>
  <cp:lastModifiedBy>ACER</cp:lastModifiedBy>
  <cp:revision>204</cp:revision>
  <dcterms:created xsi:type="dcterms:W3CDTF">2009-11-21T07:19:08Z</dcterms:created>
  <dcterms:modified xsi:type="dcterms:W3CDTF">2013-01-10T13:04:07Z</dcterms:modified>
</cp:coreProperties>
</file>