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99"/>
    <a:srgbClr val="000066"/>
    <a:srgbClr val="333300"/>
    <a:srgbClr val="800000"/>
    <a:srgbClr val="0066FF"/>
    <a:srgbClr val="000099"/>
    <a:srgbClr val="CC0000"/>
    <a:srgbClr val="009900"/>
    <a:srgbClr val="003300"/>
    <a:srgbClr val="6600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0" d="100"/>
          <a:sy n="40" d="100"/>
        </p:scale>
        <p:origin x="-408" y="-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904B68-3101-4F7D-9613-431201B9583F}" type="datetimeFigureOut">
              <a:rPr lang="id-ID" smtClean="0"/>
              <a:pPr/>
              <a:t>07/12/2013</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807F00-A849-4131-BE27-989C0BF33536}"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sz="40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01807F00-A849-4131-BE27-989C0BF33536}" type="slidenum">
              <a:rPr lang="id-ID" smtClean="0"/>
              <a:pPr/>
              <a:t>1</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4E753EC3-DE45-43BC-B3C5-4B4EA044FD7F}" type="datetimeFigureOut">
              <a:rPr lang="id-ID" smtClean="0"/>
              <a:pPr/>
              <a:t>07/12/2013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096B190-1705-419C-9379-5CE96A37921E}"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E753EC3-DE45-43BC-B3C5-4B4EA044FD7F}" type="datetimeFigureOut">
              <a:rPr lang="id-ID" smtClean="0"/>
              <a:pPr/>
              <a:t>07/12/2013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096B190-1705-419C-9379-5CE96A37921E}"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E753EC3-DE45-43BC-B3C5-4B4EA044FD7F}" type="datetimeFigureOut">
              <a:rPr lang="id-ID" smtClean="0"/>
              <a:pPr/>
              <a:t>07/12/2013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096B190-1705-419C-9379-5CE96A37921E}"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E753EC3-DE45-43BC-B3C5-4B4EA044FD7F}" type="datetimeFigureOut">
              <a:rPr lang="id-ID" smtClean="0"/>
              <a:pPr/>
              <a:t>07/12/2013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096B190-1705-419C-9379-5CE96A37921E}"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753EC3-DE45-43BC-B3C5-4B4EA044FD7F}" type="datetimeFigureOut">
              <a:rPr lang="id-ID" smtClean="0"/>
              <a:pPr/>
              <a:t>07/12/2013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096B190-1705-419C-9379-5CE96A37921E}"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4E753EC3-DE45-43BC-B3C5-4B4EA044FD7F}" type="datetimeFigureOut">
              <a:rPr lang="id-ID" smtClean="0"/>
              <a:pPr/>
              <a:t>07/12/2013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096B190-1705-419C-9379-5CE96A37921E}"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4E753EC3-DE45-43BC-B3C5-4B4EA044FD7F}" type="datetimeFigureOut">
              <a:rPr lang="id-ID" smtClean="0"/>
              <a:pPr/>
              <a:t>07/12/2013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096B190-1705-419C-9379-5CE96A37921E}"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4E753EC3-DE45-43BC-B3C5-4B4EA044FD7F}" type="datetimeFigureOut">
              <a:rPr lang="id-ID" smtClean="0"/>
              <a:pPr/>
              <a:t>07/12/2013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096B190-1705-419C-9379-5CE96A37921E}"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753EC3-DE45-43BC-B3C5-4B4EA044FD7F}" type="datetimeFigureOut">
              <a:rPr lang="id-ID" smtClean="0"/>
              <a:pPr/>
              <a:t>07/12/2013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096B190-1705-419C-9379-5CE96A37921E}"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753EC3-DE45-43BC-B3C5-4B4EA044FD7F}" type="datetimeFigureOut">
              <a:rPr lang="id-ID" smtClean="0"/>
              <a:pPr/>
              <a:t>07/12/2013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096B190-1705-419C-9379-5CE96A37921E}"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753EC3-DE45-43BC-B3C5-4B4EA044FD7F}" type="datetimeFigureOut">
              <a:rPr lang="id-ID" smtClean="0"/>
              <a:pPr/>
              <a:t>07/12/2013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096B190-1705-419C-9379-5CE96A37921E}"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753EC3-DE45-43BC-B3C5-4B4EA044FD7F}" type="datetimeFigureOut">
              <a:rPr lang="id-ID" smtClean="0"/>
              <a:pPr/>
              <a:t>07/12/2013</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96B190-1705-419C-9379-5CE96A37921E}"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audio" Target="../media/audio9.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8.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0.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7.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8.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384"/>
            <a:ext cx="9144000" cy="936104"/>
          </a:xfrm>
          <a:solidFill>
            <a:srgbClr val="FF0000"/>
          </a:solidFill>
        </p:spPr>
        <p:txBody>
          <a:bodyPr>
            <a:normAutofit/>
          </a:bodyPr>
          <a:lstStyle/>
          <a:p>
            <a:pPr algn="l"/>
            <a:r>
              <a:rPr lang="id-ID" sz="4000" dirty="0" smtClean="0">
                <a:latin typeface="Arial" pitchFamily="34" charset="0"/>
                <a:cs typeface="Arial" pitchFamily="34" charset="0"/>
              </a:rPr>
              <a:t>  M</a:t>
            </a:r>
            <a:r>
              <a:rPr lang="id-ID" sz="2800" dirty="0" smtClean="0">
                <a:latin typeface="Arial" pitchFamily="34" charset="0"/>
                <a:cs typeface="Arial" pitchFamily="34" charset="0"/>
              </a:rPr>
              <a:t>a</a:t>
            </a:r>
            <a:r>
              <a:rPr lang="id-ID" sz="4000" dirty="0" smtClean="0">
                <a:latin typeface="Arial" pitchFamily="34" charset="0"/>
                <a:cs typeface="Arial" pitchFamily="34" charset="0"/>
              </a:rPr>
              <a:t>najemen produksi</a:t>
            </a:r>
            <a:endParaRPr lang="id-ID" sz="4000" dirty="0">
              <a:latin typeface="Arial" pitchFamily="34" charset="0"/>
              <a:cs typeface="Arial" pitchFamily="34" charset="0"/>
            </a:endParaRPr>
          </a:p>
        </p:txBody>
      </p:sp>
      <p:sp>
        <p:nvSpPr>
          <p:cNvPr id="7" name="Content Placeholder 4"/>
          <p:cNvSpPr>
            <a:spLocks noGrp="1"/>
          </p:cNvSpPr>
          <p:nvPr>
            <p:ph idx="1"/>
          </p:nvPr>
        </p:nvSpPr>
        <p:spPr>
          <a:xfrm>
            <a:off x="0" y="908720"/>
            <a:ext cx="9144000" cy="5949280"/>
          </a:xfrm>
          <a:solidFill>
            <a:srgbClr val="FFFF00"/>
          </a:solidFill>
        </p:spPr>
        <p:txBody>
          <a:bodyPr>
            <a:noAutofit/>
          </a:bodyPr>
          <a:lstStyle/>
          <a:p>
            <a:pPr>
              <a:buNone/>
            </a:pPr>
            <a:r>
              <a:rPr lang="id-ID" sz="3600" dirty="0" smtClean="0">
                <a:latin typeface="Arial" pitchFamily="34" charset="0"/>
                <a:cs typeface="Arial" pitchFamily="34" charset="0"/>
              </a:rPr>
              <a:t>Manajemen </a:t>
            </a:r>
            <a:r>
              <a:rPr lang="id-ID" sz="3600" dirty="0" smtClean="0">
                <a:latin typeface="Arial" pitchFamily="34" charset="0"/>
                <a:cs typeface="Arial" pitchFamily="34" charset="0"/>
              </a:rPr>
              <a:t>produksi</a:t>
            </a:r>
            <a:endParaRPr lang="id-ID" sz="3600" dirty="0" smtClean="0">
              <a:latin typeface="Arial" pitchFamily="34" charset="0"/>
              <a:cs typeface="Arial" pitchFamily="34" charset="0"/>
            </a:endParaRPr>
          </a:p>
          <a:p>
            <a:r>
              <a:rPr lang="id-ID" sz="3600" dirty="0" smtClean="0">
                <a:latin typeface="Arial" pitchFamily="34" charset="0"/>
                <a:cs typeface="Arial" pitchFamily="34" charset="0"/>
              </a:rPr>
              <a:t>Pendahuluan</a:t>
            </a:r>
            <a:endParaRPr lang="id-ID" sz="3600" dirty="0" smtClean="0">
              <a:latin typeface="Arial" pitchFamily="34" charset="0"/>
              <a:cs typeface="Arial" pitchFamily="34" charset="0"/>
            </a:endParaRPr>
          </a:p>
          <a:p>
            <a:r>
              <a:rPr lang="id-ID" sz="3600" dirty="0" smtClean="0">
                <a:latin typeface="Arial" pitchFamily="34" charset="0"/>
                <a:cs typeface="Arial" pitchFamily="34" charset="0"/>
              </a:rPr>
              <a:t>Memilih lokasi pabrik</a:t>
            </a:r>
          </a:p>
          <a:p>
            <a:r>
              <a:rPr lang="id-ID" sz="3600" dirty="0" smtClean="0">
                <a:latin typeface="Arial" pitchFamily="34" charset="0"/>
                <a:cs typeface="Arial" pitchFamily="34" charset="0"/>
              </a:rPr>
              <a:t>Lay out</a:t>
            </a:r>
          </a:p>
          <a:p>
            <a:r>
              <a:rPr lang="id-ID" sz="3600" dirty="0" smtClean="0">
                <a:latin typeface="Arial" pitchFamily="34" charset="0"/>
                <a:cs typeface="Arial" pitchFamily="34" charset="0"/>
              </a:rPr>
              <a:t>Riset Industri.</a:t>
            </a:r>
          </a:p>
          <a:p>
            <a:r>
              <a:rPr lang="id-ID" sz="3600" dirty="0" smtClean="0">
                <a:latin typeface="Arial" pitchFamily="34" charset="0"/>
                <a:cs typeface="Arial" pitchFamily="34" charset="0"/>
              </a:rPr>
              <a:t>Macam-macam proses</a:t>
            </a:r>
          </a:p>
          <a:p>
            <a:pPr>
              <a:buNone/>
            </a:pPr>
            <a:r>
              <a:rPr lang="id-ID" sz="3600" dirty="0" smtClean="0">
                <a:latin typeface="Arial" pitchFamily="34" charset="0"/>
                <a:cs typeface="Arial" pitchFamily="34" charset="0"/>
              </a:rPr>
              <a:t>   produksi.</a:t>
            </a:r>
          </a:p>
          <a:p>
            <a:r>
              <a:rPr lang="id-ID" sz="3600" dirty="0" smtClean="0">
                <a:latin typeface="Arial" pitchFamily="34" charset="0"/>
                <a:cs typeface="Arial" pitchFamily="34" charset="0"/>
              </a:rPr>
              <a:t>Pengawasan Produksi.</a:t>
            </a:r>
          </a:p>
          <a:p>
            <a:r>
              <a:rPr lang="id-ID" sz="3600" dirty="0" smtClean="0">
                <a:latin typeface="Arial" pitchFamily="34" charset="0"/>
                <a:cs typeface="Arial" pitchFamily="34" charset="0"/>
              </a:rPr>
              <a:t>Pelaksanaan</a:t>
            </a:r>
          </a:p>
          <a:p>
            <a:pPr>
              <a:buNone/>
            </a:pPr>
            <a:r>
              <a:rPr lang="id-ID" sz="3600" dirty="0" smtClean="0">
                <a:latin typeface="Arial" pitchFamily="34" charset="0"/>
                <a:cs typeface="Arial" pitchFamily="34" charset="0"/>
              </a:rPr>
              <a:t>   pengawasan</a:t>
            </a:r>
            <a:endParaRPr lang="id-ID" sz="3600" dirty="0">
              <a:latin typeface="Arial" pitchFamily="34" charset="0"/>
              <a:cs typeface="Arial" pitchFamily="34" charset="0"/>
            </a:endParaRPr>
          </a:p>
        </p:txBody>
      </p:sp>
      <p:pic>
        <p:nvPicPr>
          <p:cNvPr id="8" name="Picture 2" descr="E:\wewenang dan delegasi.jpg"/>
          <p:cNvPicPr>
            <a:picLocks noChangeAspect="1" noChangeArrowheads="1"/>
          </p:cNvPicPr>
          <p:nvPr/>
        </p:nvPicPr>
        <p:blipFill>
          <a:blip r:embed="rId4" cstate="print"/>
          <a:srcRect/>
          <a:stretch>
            <a:fillRect/>
          </a:stretch>
        </p:blipFill>
        <p:spPr bwMode="auto">
          <a:xfrm>
            <a:off x="5004048" y="0"/>
            <a:ext cx="4139952" cy="6858000"/>
          </a:xfrm>
          <a:prstGeom prst="rect">
            <a:avLst/>
          </a:prstGeom>
          <a:noFill/>
        </p:spPr>
      </p:pic>
    </p:spTree>
  </p:cSld>
  <p:clrMapOvr>
    <a:masterClrMapping/>
  </p:clrMapOvr>
  <p:transition spd="med">
    <p:sndAc>
      <p:stSnd>
        <p:snd r:embed="rId3" name="coin.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8" fill="hold" grpId="0" nodeType="afterEffect">
                                  <p:stCondLst>
                                    <p:cond delay="0"/>
                                  </p:stCondLst>
                                  <p:childTnLst>
                                    <p:set>
                                      <p:cBhvr>
                                        <p:cTn id="11" dur="1" fill="hold">
                                          <p:stCondLst>
                                            <p:cond delay="0"/>
                                          </p:stCondLst>
                                        </p:cTn>
                                        <p:tgtEl>
                                          <p:spTgt spid="7">
                                            <p:bg/>
                                          </p:spTgt>
                                        </p:tgtEl>
                                        <p:attrNameLst>
                                          <p:attrName>style.visibility</p:attrName>
                                        </p:attrNameLst>
                                      </p:cBhvr>
                                      <p:to>
                                        <p:strVal val="visible"/>
                                      </p:to>
                                    </p:set>
                                    <p:anim calcmode="lin" valueType="num">
                                      <p:cBhvr additive="base">
                                        <p:cTn id="12" dur="2000" fill="hold"/>
                                        <p:tgtEl>
                                          <p:spTgt spid="7">
                                            <p:bg/>
                                          </p:spTgt>
                                        </p:tgtEl>
                                        <p:attrNameLst>
                                          <p:attrName>ppt_x</p:attrName>
                                        </p:attrNameLst>
                                      </p:cBhvr>
                                      <p:tavLst>
                                        <p:tav tm="0">
                                          <p:val>
                                            <p:strVal val="0-#ppt_w/2"/>
                                          </p:val>
                                        </p:tav>
                                        <p:tav tm="100000">
                                          <p:val>
                                            <p:strVal val="#ppt_x"/>
                                          </p:val>
                                        </p:tav>
                                      </p:tavLst>
                                    </p:anim>
                                    <p:anim calcmode="lin" valueType="num">
                                      <p:cBhvr additive="base">
                                        <p:cTn id="13" dur="2000" fill="hold"/>
                                        <p:tgtEl>
                                          <p:spTgt spid="7">
                                            <p:bg/>
                                          </p:spTgt>
                                        </p:tgtEl>
                                        <p:attrNameLst>
                                          <p:attrName>ppt_y</p:attrName>
                                        </p:attrNameLst>
                                      </p:cBhvr>
                                      <p:tavLst>
                                        <p:tav tm="0">
                                          <p:val>
                                            <p:strVal val="#ppt_y"/>
                                          </p:val>
                                        </p:tav>
                                        <p:tav tm="100000">
                                          <p:val>
                                            <p:strVal val="#ppt_y"/>
                                          </p:val>
                                        </p:tav>
                                      </p:tavLst>
                                    </p:anim>
                                  </p:childTnLst>
                                </p:cTn>
                              </p:par>
                            </p:childTnLst>
                          </p:cTn>
                        </p:par>
                        <p:par>
                          <p:cTn id="14" fill="hold">
                            <p:stCondLst>
                              <p:cond delay="4000"/>
                            </p:stCondLst>
                            <p:childTnLst>
                              <p:par>
                                <p:cTn id="15" presetID="2" presetClass="entr" presetSubtype="8" fill="hold" grpId="0" nodeType="after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 calcmode="lin" valueType="num">
                                      <p:cBhvr additive="base">
                                        <p:cTn id="1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anim calcmode="lin" valueType="num">
                                      <p:cBhvr additive="base">
                                        <p:cTn id="23" dur="20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24" dur="200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par>
                          <p:cTn id="25" fill="hold">
                            <p:stCondLst>
                              <p:cond delay="2000"/>
                            </p:stCondLst>
                            <p:childTnLst>
                              <p:par>
                                <p:cTn id="26" presetID="2" presetClass="entr" presetSubtype="8" fill="hold" grpId="0" nodeType="afterEffect">
                                  <p:stCondLst>
                                    <p:cond delay="0"/>
                                  </p:stCondLst>
                                  <p:childTnLst>
                                    <p:set>
                                      <p:cBhvr>
                                        <p:cTn id="27" dur="1" fill="hold">
                                          <p:stCondLst>
                                            <p:cond delay="0"/>
                                          </p:stCondLst>
                                        </p:cTn>
                                        <p:tgtEl>
                                          <p:spTgt spid="7">
                                            <p:txEl>
                                              <p:pRg st="2" end="2"/>
                                            </p:txEl>
                                          </p:spTgt>
                                        </p:tgtEl>
                                        <p:attrNameLst>
                                          <p:attrName>style.visibility</p:attrName>
                                        </p:attrNameLst>
                                      </p:cBhvr>
                                      <p:to>
                                        <p:strVal val="visible"/>
                                      </p:to>
                                    </p:set>
                                    <p:anim calcmode="lin" valueType="num">
                                      <p:cBhvr additive="base">
                                        <p:cTn id="28" dur="200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29" dur="2000" fill="hold"/>
                                        <p:tgtEl>
                                          <p:spTgt spid="7">
                                            <p:txEl>
                                              <p:pRg st="2" end="2"/>
                                            </p:txEl>
                                          </p:spTgt>
                                        </p:tgtEl>
                                        <p:attrNameLst>
                                          <p:attrName>ppt_y</p:attrName>
                                        </p:attrNameLst>
                                      </p:cBhvr>
                                      <p:tavLst>
                                        <p:tav tm="0">
                                          <p:val>
                                            <p:strVal val="#ppt_y"/>
                                          </p:val>
                                        </p:tav>
                                        <p:tav tm="100000">
                                          <p:val>
                                            <p:strVal val="#ppt_y"/>
                                          </p:val>
                                        </p:tav>
                                      </p:tavLst>
                                    </p:anim>
                                  </p:childTnLst>
                                </p:cTn>
                              </p:par>
                            </p:childTnLst>
                          </p:cTn>
                        </p:par>
                        <p:par>
                          <p:cTn id="30" fill="hold">
                            <p:stCondLst>
                              <p:cond delay="4000"/>
                            </p:stCondLst>
                            <p:childTnLst>
                              <p:par>
                                <p:cTn id="31" presetID="2" presetClass="entr" presetSubtype="8" fill="hold" grpId="0" nodeType="afterEffect">
                                  <p:stCondLst>
                                    <p:cond delay="0"/>
                                  </p:stCondLst>
                                  <p:childTnLst>
                                    <p:set>
                                      <p:cBhvr>
                                        <p:cTn id="32" dur="1" fill="hold">
                                          <p:stCondLst>
                                            <p:cond delay="0"/>
                                          </p:stCondLst>
                                        </p:cTn>
                                        <p:tgtEl>
                                          <p:spTgt spid="7">
                                            <p:txEl>
                                              <p:pRg st="3" end="3"/>
                                            </p:txEl>
                                          </p:spTgt>
                                        </p:tgtEl>
                                        <p:attrNameLst>
                                          <p:attrName>style.visibility</p:attrName>
                                        </p:attrNameLst>
                                      </p:cBhvr>
                                      <p:to>
                                        <p:strVal val="visible"/>
                                      </p:to>
                                    </p:set>
                                    <p:anim calcmode="lin" valueType="num">
                                      <p:cBhvr additive="base">
                                        <p:cTn id="33" dur="2000" fill="hold"/>
                                        <p:tgtEl>
                                          <p:spTgt spid="7">
                                            <p:txEl>
                                              <p:pRg st="3" end="3"/>
                                            </p:txEl>
                                          </p:spTgt>
                                        </p:tgtEl>
                                        <p:attrNameLst>
                                          <p:attrName>ppt_x</p:attrName>
                                        </p:attrNameLst>
                                      </p:cBhvr>
                                      <p:tavLst>
                                        <p:tav tm="0">
                                          <p:val>
                                            <p:strVal val="0-#ppt_w/2"/>
                                          </p:val>
                                        </p:tav>
                                        <p:tav tm="100000">
                                          <p:val>
                                            <p:strVal val="#ppt_x"/>
                                          </p:val>
                                        </p:tav>
                                      </p:tavLst>
                                    </p:anim>
                                    <p:anim calcmode="lin" valueType="num">
                                      <p:cBhvr additive="base">
                                        <p:cTn id="34" dur="2000" fill="hold"/>
                                        <p:tgtEl>
                                          <p:spTgt spid="7">
                                            <p:txEl>
                                              <p:pRg st="3" end="3"/>
                                            </p:txEl>
                                          </p:spTgt>
                                        </p:tgtEl>
                                        <p:attrNameLst>
                                          <p:attrName>ppt_y</p:attrName>
                                        </p:attrNameLst>
                                      </p:cBhvr>
                                      <p:tavLst>
                                        <p:tav tm="0">
                                          <p:val>
                                            <p:strVal val="#ppt_y"/>
                                          </p:val>
                                        </p:tav>
                                        <p:tav tm="100000">
                                          <p:val>
                                            <p:strVal val="#ppt_y"/>
                                          </p:val>
                                        </p:tav>
                                      </p:tavLst>
                                    </p:anim>
                                  </p:childTnLst>
                                </p:cTn>
                              </p:par>
                            </p:childTnLst>
                          </p:cTn>
                        </p:par>
                        <p:par>
                          <p:cTn id="35" fill="hold">
                            <p:stCondLst>
                              <p:cond delay="6000"/>
                            </p:stCondLst>
                            <p:childTnLst>
                              <p:par>
                                <p:cTn id="36" presetID="2" presetClass="entr" presetSubtype="8" fill="hold" grpId="0" nodeType="afterEffect">
                                  <p:stCondLst>
                                    <p:cond delay="0"/>
                                  </p:stCondLst>
                                  <p:childTnLst>
                                    <p:set>
                                      <p:cBhvr>
                                        <p:cTn id="37" dur="1" fill="hold">
                                          <p:stCondLst>
                                            <p:cond delay="0"/>
                                          </p:stCondLst>
                                        </p:cTn>
                                        <p:tgtEl>
                                          <p:spTgt spid="7">
                                            <p:txEl>
                                              <p:pRg st="4" end="4"/>
                                            </p:txEl>
                                          </p:spTgt>
                                        </p:tgtEl>
                                        <p:attrNameLst>
                                          <p:attrName>style.visibility</p:attrName>
                                        </p:attrNameLst>
                                      </p:cBhvr>
                                      <p:to>
                                        <p:strVal val="visible"/>
                                      </p:to>
                                    </p:set>
                                    <p:anim calcmode="lin" valueType="num">
                                      <p:cBhvr additive="base">
                                        <p:cTn id="38" dur="2000" fill="hold"/>
                                        <p:tgtEl>
                                          <p:spTgt spid="7">
                                            <p:txEl>
                                              <p:pRg st="4" end="4"/>
                                            </p:txEl>
                                          </p:spTgt>
                                        </p:tgtEl>
                                        <p:attrNameLst>
                                          <p:attrName>ppt_x</p:attrName>
                                        </p:attrNameLst>
                                      </p:cBhvr>
                                      <p:tavLst>
                                        <p:tav tm="0">
                                          <p:val>
                                            <p:strVal val="0-#ppt_w/2"/>
                                          </p:val>
                                        </p:tav>
                                        <p:tav tm="100000">
                                          <p:val>
                                            <p:strVal val="#ppt_x"/>
                                          </p:val>
                                        </p:tav>
                                      </p:tavLst>
                                    </p:anim>
                                    <p:anim calcmode="lin" valueType="num">
                                      <p:cBhvr additive="base">
                                        <p:cTn id="39" dur="2000" fill="hold"/>
                                        <p:tgtEl>
                                          <p:spTgt spid="7">
                                            <p:txEl>
                                              <p:pRg st="4" end="4"/>
                                            </p:txEl>
                                          </p:spTgt>
                                        </p:tgtEl>
                                        <p:attrNameLst>
                                          <p:attrName>ppt_y</p:attrName>
                                        </p:attrNameLst>
                                      </p:cBhvr>
                                      <p:tavLst>
                                        <p:tav tm="0">
                                          <p:val>
                                            <p:strVal val="#ppt_y"/>
                                          </p:val>
                                        </p:tav>
                                        <p:tav tm="100000">
                                          <p:val>
                                            <p:strVal val="#ppt_y"/>
                                          </p:val>
                                        </p:tav>
                                      </p:tavLst>
                                    </p:anim>
                                  </p:childTnLst>
                                </p:cTn>
                              </p:par>
                            </p:childTnLst>
                          </p:cTn>
                        </p:par>
                        <p:par>
                          <p:cTn id="40" fill="hold">
                            <p:stCondLst>
                              <p:cond delay="8000"/>
                            </p:stCondLst>
                            <p:childTnLst>
                              <p:par>
                                <p:cTn id="41" presetID="2" presetClass="entr" presetSubtype="8" fill="hold" grpId="0" nodeType="afterEffect">
                                  <p:stCondLst>
                                    <p:cond delay="0"/>
                                  </p:stCondLst>
                                  <p:childTnLst>
                                    <p:set>
                                      <p:cBhvr>
                                        <p:cTn id="42" dur="1" fill="hold">
                                          <p:stCondLst>
                                            <p:cond delay="0"/>
                                          </p:stCondLst>
                                        </p:cTn>
                                        <p:tgtEl>
                                          <p:spTgt spid="7">
                                            <p:txEl>
                                              <p:pRg st="5" end="5"/>
                                            </p:txEl>
                                          </p:spTgt>
                                        </p:tgtEl>
                                        <p:attrNameLst>
                                          <p:attrName>style.visibility</p:attrName>
                                        </p:attrNameLst>
                                      </p:cBhvr>
                                      <p:to>
                                        <p:strVal val="visible"/>
                                      </p:to>
                                    </p:set>
                                    <p:anim calcmode="lin" valueType="num">
                                      <p:cBhvr additive="base">
                                        <p:cTn id="43" dur="2000" fill="hold"/>
                                        <p:tgtEl>
                                          <p:spTgt spid="7">
                                            <p:txEl>
                                              <p:pRg st="5" end="5"/>
                                            </p:txEl>
                                          </p:spTgt>
                                        </p:tgtEl>
                                        <p:attrNameLst>
                                          <p:attrName>ppt_x</p:attrName>
                                        </p:attrNameLst>
                                      </p:cBhvr>
                                      <p:tavLst>
                                        <p:tav tm="0">
                                          <p:val>
                                            <p:strVal val="0-#ppt_w/2"/>
                                          </p:val>
                                        </p:tav>
                                        <p:tav tm="100000">
                                          <p:val>
                                            <p:strVal val="#ppt_x"/>
                                          </p:val>
                                        </p:tav>
                                      </p:tavLst>
                                    </p:anim>
                                    <p:anim calcmode="lin" valueType="num">
                                      <p:cBhvr additive="base">
                                        <p:cTn id="44" dur="2000" fill="hold"/>
                                        <p:tgtEl>
                                          <p:spTgt spid="7">
                                            <p:txEl>
                                              <p:pRg st="5" end="5"/>
                                            </p:txEl>
                                          </p:spTgt>
                                        </p:tgtEl>
                                        <p:attrNameLst>
                                          <p:attrName>ppt_y</p:attrName>
                                        </p:attrNameLst>
                                      </p:cBhvr>
                                      <p:tavLst>
                                        <p:tav tm="0">
                                          <p:val>
                                            <p:strVal val="#ppt_y"/>
                                          </p:val>
                                        </p:tav>
                                        <p:tav tm="100000">
                                          <p:val>
                                            <p:strVal val="#ppt_y"/>
                                          </p:val>
                                        </p:tav>
                                      </p:tavLst>
                                    </p:anim>
                                  </p:childTnLst>
                                </p:cTn>
                              </p:par>
                            </p:childTnLst>
                          </p:cTn>
                        </p:par>
                        <p:par>
                          <p:cTn id="45" fill="hold">
                            <p:stCondLst>
                              <p:cond delay="10000"/>
                            </p:stCondLst>
                            <p:childTnLst>
                              <p:par>
                                <p:cTn id="46" presetID="2" presetClass="entr" presetSubtype="8" fill="hold" grpId="0" nodeType="afterEffect">
                                  <p:stCondLst>
                                    <p:cond delay="0"/>
                                  </p:stCondLst>
                                  <p:childTnLst>
                                    <p:set>
                                      <p:cBhvr>
                                        <p:cTn id="47" dur="1" fill="hold">
                                          <p:stCondLst>
                                            <p:cond delay="0"/>
                                          </p:stCondLst>
                                        </p:cTn>
                                        <p:tgtEl>
                                          <p:spTgt spid="7">
                                            <p:txEl>
                                              <p:pRg st="6" end="6"/>
                                            </p:txEl>
                                          </p:spTgt>
                                        </p:tgtEl>
                                        <p:attrNameLst>
                                          <p:attrName>style.visibility</p:attrName>
                                        </p:attrNameLst>
                                      </p:cBhvr>
                                      <p:to>
                                        <p:strVal val="visible"/>
                                      </p:to>
                                    </p:set>
                                    <p:anim calcmode="lin" valueType="num">
                                      <p:cBhvr additive="base">
                                        <p:cTn id="48" dur="2000" fill="hold"/>
                                        <p:tgtEl>
                                          <p:spTgt spid="7">
                                            <p:txEl>
                                              <p:pRg st="6" end="6"/>
                                            </p:txEl>
                                          </p:spTgt>
                                        </p:tgtEl>
                                        <p:attrNameLst>
                                          <p:attrName>ppt_x</p:attrName>
                                        </p:attrNameLst>
                                      </p:cBhvr>
                                      <p:tavLst>
                                        <p:tav tm="0">
                                          <p:val>
                                            <p:strVal val="0-#ppt_w/2"/>
                                          </p:val>
                                        </p:tav>
                                        <p:tav tm="100000">
                                          <p:val>
                                            <p:strVal val="#ppt_x"/>
                                          </p:val>
                                        </p:tav>
                                      </p:tavLst>
                                    </p:anim>
                                    <p:anim calcmode="lin" valueType="num">
                                      <p:cBhvr additive="base">
                                        <p:cTn id="49" dur="2000" fill="hold"/>
                                        <p:tgtEl>
                                          <p:spTgt spid="7">
                                            <p:txEl>
                                              <p:pRg st="6" end="6"/>
                                            </p:txEl>
                                          </p:spTgt>
                                        </p:tgtEl>
                                        <p:attrNameLst>
                                          <p:attrName>ppt_y</p:attrName>
                                        </p:attrNameLst>
                                      </p:cBhvr>
                                      <p:tavLst>
                                        <p:tav tm="0">
                                          <p:val>
                                            <p:strVal val="#ppt_y"/>
                                          </p:val>
                                        </p:tav>
                                        <p:tav tm="100000">
                                          <p:val>
                                            <p:strVal val="#ppt_y"/>
                                          </p:val>
                                        </p:tav>
                                      </p:tavLst>
                                    </p:anim>
                                  </p:childTnLst>
                                </p:cTn>
                              </p:par>
                            </p:childTnLst>
                          </p:cTn>
                        </p:par>
                        <p:par>
                          <p:cTn id="50" fill="hold">
                            <p:stCondLst>
                              <p:cond delay="12000"/>
                            </p:stCondLst>
                            <p:childTnLst>
                              <p:par>
                                <p:cTn id="51" presetID="2" presetClass="entr" presetSubtype="8" fill="hold" grpId="0" nodeType="afterEffect">
                                  <p:stCondLst>
                                    <p:cond delay="0"/>
                                  </p:stCondLst>
                                  <p:childTnLst>
                                    <p:set>
                                      <p:cBhvr>
                                        <p:cTn id="52" dur="1" fill="hold">
                                          <p:stCondLst>
                                            <p:cond delay="0"/>
                                          </p:stCondLst>
                                        </p:cTn>
                                        <p:tgtEl>
                                          <p:spTgt spid="7">
                                            <p:txEl>
                                              <p:pRg st="7" end="7"/>
                                            </p:txEl>
                                          </p:spTgt>
                                        </p:tgtEl>
                                        <p:attrNameLst>
                                          <p:attrName>style.visibility</p:attrName>
                                        </p:attrNameLst>
                                      </p:cBhvr>
                                      <p:to>
                                        <p:strVal val="visible"/>
                                      </p:to>
                                    </p:set>
                                    <p:anim calcmode="lin" valueType="num">
                                      <p:cBhvr additive="base">
                                        <p:cTn id="53" dur="2000" fill="hold"/>
                                        <p:tgtEl>
                                          <p:spTgt spid="7">
                                            <p:txEl>
                                              <p:pRg st="7" end="7"/>
                                            </p:txEl>
                                          </p:spTgt>
                                        </p:tgtEl>
                                        <p:attrNameLst>
                                          <p:attrName>ppt_x</p:attrName>
                                        </p:attrNameLst>
                                      </p:cBhvr>
                                      <p:tavLst>
                                        <p:tav tm="0">
                                          <p:val>
                                            <p:strVal val="0-#ppt_w/2"/>
                                          </p:val>
                                        </p:tav>
                                        <p:tav tm="100000">
                                          <p:val>
                                            <p:strVal val="#ppt_x"/>
                                          </p:val>
                                        </p:tav>
                                      </p:tavLst>
                                    </p:anim>
                                    <p:anim calcmode="lin" valueType="num">
                                      <p:cBhvr additive="base">
                                        <p:cTn id="54" dur="2000" fill="hold"/>
                                        <p:tgtEl>
                                          <p:spTgt spid="7">
                                            <p:txEl>
                                              <p:pRg st="7" end="7"/>
                                            </p:txEl>
                                          </p:spTgt>
                                        </p:tgtEl>
                                        <p:attrNameLst>
                                          <p:attrName>ppt_y</p:attrName>
                                        </p:attrNameLst>
                                      </p:cBhvr>
                                      <p:tavLst>
                                        <p:tav tm="0">
                                          <p:val>
                                            <p:strVal val="#ppt_y"/>
                                          </p:val>
                                        </p:tav>
                                        <p:tav tm="100000">
                                          <p:val>
                                            <p:strVal val="#ppt_y"/>
                                          </p:val>
                                        </p:tav>
                                      </p:tavLst>
                                    </p:anim>
                                  </p:childTnLst>
                                </p:cTn>
                              </p:par>
                            </p:childTnLst>
                          </p:cTn>
                        </p:par>
                        <p:par>
                          <p:cTn id="55" fill="hold">
                            <p:stCondLst>
                              <p:cond delay="14000"/>
                            </p:stCondLst>
                            <p:childTnLst>
                              <p:par>
                                <p:cTn id="56" presetID="2" presetClass="entr" presetSubtype="8" fill="hold" grpId="0" nodeType="afterEffect">
                                  <p:stCondLst>
                                    <p:cond delay="0"/>
                                  </p:stCondLst>
                                  <p:childTnLst>
                                    <p:set>
                                      <p:cBhvr>
                                        <p:cTn id="57" dur="1" fill="hold">
                                          <p:stCondLst>
                                            <p:cond delay="0"/>
                                          </p:stCondLst>
                                        </p:cTn>
                                        <p:tgtEl>
                                          <p:spTgt spid="7">
                                            <p:txEl>
                                              <p:pRg st="8" end="8"/>
                                            </p:txEl>
                                          </p:spTgt>
                                        </p:tgtEl>
                                        <p:attrNameLst>
                                          <p:attrName>style.visibility</p:attrName>
                                        </p:attrNameLst>
                                      </p:cBhvr>
                                      <p:to>
                                        <p:strVal val="visible"/>
                                      </p:to>
                                    </p:set>
                                    <p:anim calcmode="lin" valueType="num">
                                      <p:cBhvr additive="base">
                                        <p:cTn id="58" dur="2000" fill="hold"/>
                                        <p:tgtEl>
                                          <p:spTgt spid="7">
                                            <p:txEl>
                                              <p:pRg st="8" end="8"/>
                                            </p:txEl>
                                          </p:spTgt>
                                        </p:tgtEl>
                                        <p:attrNameLst>
                                          <p:attrName>ppt_x</p:attrName>
                                        </p:attrNameLst>
                                      </p:cBhvr>
                                      <p:tavLst>
                                        <p:tav tm="0">
                                          <p:val>
                                            <p:strVal val="0-#ppt_w/2"/>
                                          </p:val>
                                        </p:tav>
                                        <p:tav tm="100000">
                                          <p:val>
                                            <p:strVal val="#ppt_x"/>
                                          </p:val>
                                        </p:tav>
                                      </p:tavLst>
                                    </p:anim>
                                    <p:anim calcmode="lin" valueType="num">
                                      <p:cBhvr additive="base">
                                        <p:cTn id="59" dur="2000" fill="hold"/>
                                        <p:tgtEl>
                                          <p:spTgt spid="7">
                                            <p:txEl>
                                              <p:pRg st="8" end="8"/>
                                            </p:txEl>
                                          </p:spTgt>
                                        </p:tgtEl>
                                        <p:attrNameLst>
                                          <p:attrName>ppt_y</p:attrName>
                                        </p:attrNameLst>
                                      </p:cBhvr>
                                      <p:tavLst>
                                        <p:tav tm="0">
                                          <p:val>
                                            <p:strVal val="#ppt_y"/>
                                          </p:val>
                                        </p:tav>
                                        <p:tav tm="100000">
                                          <p:val>
                                            <p:strVal val="#ppt_y"/>
                                          </p:val>
                                        </p:tav>
                                      </p:tavLst>
                                    </p:anim>
                                  </p:childTnLst>
                                </p:cTn>
                              </p:par>
                            </p:childTnLst>
                          </p:cTn>
                        </p:par>
                        <p:par>
                          <p:cTn id="60" fill="hold">
                            <p:stCondLst>
                              <p:cond delay="16000"/>
                            </p:stCondLst>
                            <p:childTnLst>
                              <p:par>
                                <p:cTn id="61" presetID="2" presetClass="entr" presetSubtype="8" fill="hold" grpId="0" nodeType="afterEffect">
                                  <p:stCondLst>
                                    <p:cond delay="0"/>
                                  </p:stCondLst>
                                  <p:childTnLst>
                                    <p:set>
                                      <p:cBhvr>
                                        <p:cTn id="62" dur="1" fill="hold">
                                          <p:stCondLst>
                                            <p:cond delay="0"/>
                                          </p:stCondLst>
                                        </p:cTn>
                                        <p:tgtEl>
                                          <p:spTgt spid="7">
                                            <p:txEl>
                                              <p:pRg st="9" end="9"/>
                                            </p:txEl>
                                          </p:spTgt>
                                        </p:tgtEl>
                                        <p:attrNameLst>
                                          <p:attrName>style.visibility</p:attrName>
                                        </p:attrNameLst>
                                      </p:cBhvr>
                                      <p:to>
                                        <p:strVal val="visible"/>
                                      </p:to>
                                    </p:set>
                                    <p:anim calcmode="lin" valueType="num">
                                      <p:cBhvr additive="base">
                                        <p:cTn id="63" dur="2000" fill="hold"/>
                                        <p:tgtEl>
                                          <p:spTgt spid="7">
                                            <p:txEl>
                                              <p:pRg st="9" end="9"/>
                                            </p:txEl>
                                          </p:spTgt>
                                        </p:tgtEl>
                                        <p:attrNameLst>
                                          <p:attrName>ppt_x</p:attrName>
                                        </p:attrNameLst>
                                      </p:cBhvr>
                                      <p:tavLst>
                                        <p:tav tm="0">
                                          <p:val>
                                            <p:strVal val="0-#ppt_w/2"/>
                                          </p:val>
                                        </p:tav>
                                        <p:tav tm="100000">
                                          <p:val>
                                            <p:strVal val="#ppt_x"/>
                                          </p:val>
                                        </p:tav>
                                      </p:tavLst>
                                    </p:anim>
                                    <p:anim calcmode="lin" valueType="num">
                                      <p:cBhvr additive="base">
                                        <p:cTn id="64" dur="2000" fill="hold"/>
                                        <p:tgtEl>
                                          <p:spTgt spid="7">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490066"/>
          </a:xfrm>
          <a:solidFill>
            <a:srgbClr val="0066FF"/>
          </a:solidFill>
        </p:spPr>
        <p:txBody>
          <a:bodyPr>
            <a:normAutofit/>
          </a:bodyPr>
          <a:lstStyle/>
          <a:p>
            <a:pPr algn="l"/>
            <a:r>
              <a:rPr lang="id-ID" sz="2400" b="1" dirty="0" smtClean="0">
                <a:solidFill>
                  <a:schemeClr val="bg1"/>
                </a:solidFill>
                <a:latin typeface="Arial" pitchFamily="34" charset="0"/>
                <a:cs typeface="Arial" pitchFamily="34" charset="0"/>
              </a:rPr>
              <a:t>6. Pengawasan produksi</a:t>
            </a:r>
            <a:endParaRPr lang="id-ID" sz="2400" b="1"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0" y="404664"/>
            <a:ext cx="9144000" cy="6453336"/>
          </a:xfrm>
          <a:solidFill>
            <a:srgbClr val="000066"/>
          </a:solidFill>
        </p:spPr>
        <p:txBody>
          <a:bodyPr>
            <a:normAutofit/>
          </a:bodyPr>
          <a:lstStyle/>
          <a:p>
            <a:pPr>
              <a:buNone/>
            </a:pPr>
            <a:r>
              <a:rPr lang="id-ID" sz="2000" b="1" dirty="0" smtClean="0">
                <a:solidFill>
                  <a:schemeClr val="bg1"/>
                </a:solidFill>
                <a:latin typeface="Arial" pitchFamily="34" charset="0"/>
                <a:cs typeface="Arial" pitchFamily="34" charset="0"/>
              </a:rPr>
              <a:t>Tujuan dari pengawasan produksi ialah menjaga kelancaran pekerjaan dari bahan baku sampai barang jadi.sehingga dapat diselesaikan dalam tempo sesingkat mungkin dan biaya serendah mungkin.</a:t>
            </a:r>
          </a:p>
          <a:p>
            <a:pPr>
              <a:buNone/>
            </a:pPr>
            <a:r>
              <a:rPr lang="id-ID" sz="2000" b="1" dirty="0" smtClean="0">
                <a:solidFill>
                  <a:schemeClr val="bg1"/>
                </a:solidFill>
                <a:latin typeface="Arial" pitchFamily="34" charset="0"/>
                <a:cs typeface="Arial" pitchFamily="34" charset="0"/>
              </a:rPr>
              <a:t>Ada empat macam langkah dalam pengawasan produksi yaitu :</a:t>
            </a:r>
          </a:p>
          <a:p>
            <a:pPr marL="457200" indent="-457200">
              <a:buFont typeface="+mj-lt"/>
              <a:buAutoNum type="arabicParenR"/>
            </a:pPr>
            <a:r>
              <a:rPr lang="id-ID" sz="2000" b="1" dirty="0" smtClean="0">
                <a:solidFill>
                  <a:schemeClr val="bg1"/>
                </a:solidFill>
                <a:latin typeface="Arial" pitchFamily="34" charset="0"/>
                <a:cs typeface="Arial" pitchFamily="34" charset="0"/>
              </a:rPr>
              <a:t>Planning, proses produksi akan berjalan dengan lancar jika direncanakan lebih dulu. Langkah-langkah selanjutnya seperi routing, scheduling dan dispatching akan berpungsi jika planing sudah di buat pada saat permulaan. (misal jumlah material, jenis materia, jika diperlukan bahan setengah jadi harus sudah diprsiapkan secara rinci)</a:t>
            </a:r>
          </a:p>
          <a:p>
            <a:pPr marL="457200" indent="-457200">
              <a:buFont typeface="+mj-lt"/>
              <a:buAutoNum type="arabicParenR"/>
            </a:pPr>
            <a:r>
              <a:rPr lang="id-ID" sz="2000" b="1" dirty="0" smtClean="0">
                <a:solidFill>
                  <a:schemeClr val="bg1"/>
                </a:solidFill>
                <a:latin typeface="Arial" pitchFamily="34" charset="0"/>
                <a:cs typeface="Arial" pitchFamily="34" charset="0"/>
              </a:rPr>
              <a:t>Routing, Pengawasan atas tingkat pekerjaan tertentu, routing (jalan) yang harus ditempuh dalam perusahaan oleh bahan atau barang produksi harus rasional dan efisien (contoh : membuat gula dari tebu)</a:t>
            </a:r>
          </a:p>
          <a:p>
            <a:pPr marL="457200" indent="-457200">
              <a:buFont typeface="+mj-lt"/>
              <a:buAutoNum type="arabicParenR"/>
            </a:pPr>
            <a:r>
              <a:rPr lang="id-ID" sz="2000" b="1" dirty="0" smtClean="0">
                <a:solidFill>
                  <a:schemeClr val="bg1"/>
                </a:solidFill>
                <a:latin typeface="Arial" pitchFamily="34" charset="0"/>
                <a:cs typeface="Arial" pitchFamily="34" charset="0"/>
              </a:rPr>
              <a:t>Scheduling. Tujuan scheduling ialah menjaga kelancaran pekerjaan menghindarkan konflik dan kelalaian dalam menggunakan mesin. Dan membuat tabel waktu kapan bahan mentah diperlukan, kapan hasil jadi harus siap.</a:t>
            </a:r>
          </a:p>
          <a:p>
            <a:pPr marL="457200" indent="-457200">
              <a:buFont typeface="+mj-lt"/>
              <a:buAutoNum type="arabicParenR"/>
            </a:pPr>
            <a:r>
              <a:rPr lang="id-ID" sz="2000" b="1" dirty="0" smtClean="0">
                <a:solidFill>
                  <a:schemeClr val="bg1"/>
                </a:solidFill>
                <a:latin typeface="Arial" pitchFamily="34" charset="0"/>
                <a:cs typeface="Arial" pitchFamily="34" charset="0"/>
              </a:rPr>
              <a:t>Dispatching, dalam hal ini dibuatkan perintah kerja untuk masing-masing pekerjaan, dan ini penting agar planning dapat dilaksanakan, routing dapat diatur, dan scheduling dapat dijaga.</a:t>
            </a:r>
          </a:p>
          <a:p>
            <a:pPr marL="457200" indent="-457200">
              <a:buFont typeface="+mj-lt"/>
              <a:buAutoNum type="arabicParenR"/>
            </a:pPr>
            <a:endParaRPr lang="id-ID" sz="2000" b="1" dirty="0" smtClean="0">
              <a:latin typeface="Arial" pitchFamily="34" charset="0"/>
              <a:cs typeface="Arial" pitchFamily="34" charset="0"/>
            </a:endParaRPr>
          </a:p>
          <a:p>
            <a:pPr marL="457200" indent="-457200">
              <a:buFont typeface="+mj-lt"/>
              <a:buAutoNum type="arabicParenR"/>
            </a:pPr>
            <a:endParaRPr lang="id-ID" sz="2000" b="1" dirty="0">
              <a:latin typeface="Arial" pitchFamily="34" charset="0"/>
              <a:cs typeface="Arial" pitchFamily="34" charset="0"/>
            </a:endParaRPr>
          </a:p>
        </p:txBody>
      </p:sp>
    </p:spTree>
  </p:cSld>
  <p:clrMapOvr>
    <a:masterClrMapping/>
  </p:clrMapOvr>
  <p:transition spd="med">
    <p:wheel spokes="3"/>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490066"/>
          </a:xfrm>
          <a:solidFill>
            <a:srgbClr val="FF0000"/>
          </a:solidFill>
        </p:spPr>
        <p:txBody>
          <a:bodyPr>
            <a:normAutofit/>
          </a:bodyPr>
          <a:lstStyle/>
          <a:p>
            <a:pPr algn="l"/>
            <a:r>
              <a:rPr lang="id-ID" sz="2400" b="1" dirty="0" smtClean="0">
                <a:latin typeface="Arial" pitchFamily="34" charset="0"/>
                <a:cs typeface="Arial" pitchFamily="34" charset="0"/>
              </a:rPr>
              <a:t>7. Pelaksanaan Pengawasan</a:t>
            </a:r>
            <a:endParaRPr lang="id-ID" sz="2400" b="1" dirty="0">
              <a:latin typeface="Arial" pitchFamily="34" charset="0"/>
              <a:cs typeface="Arial" pitchFamily="34" charset="0"/>
            </a:endParaRPr>
          </a:p>
        </p:txBody>
      </p:sp>
      <p:sp>
        <p:nvSpPr>
          <p:cNvPr id="3" name="Content Placeholder 2"/>
          <p:cNvSpPr>
            <a:spLocks noGrp="1"/>
          </p:cNvSpPr>
          <p:nvPr>
            <p:ph idx="1"/>
          </p:nvPr>
        </p:nvSpPr>
        <p:spPr>
          <a:xfrm>
            <a:off x="0" y="404664"/>
            <a:ext cx="9144000" cy="6453336"/>
          </a:xfrm>
          <a:solidFill>
            <a:srgbClr val="800000"/>
          </a:solidFill>
        </p:spPr>
        <p:txBody>
          <a:bodyPr>
            <a:normAutofit fontScale="92500"/>
          </a:bodyPr>
          <a:lstStyle/>
          <a:p>
            <a:pPr>
              <a:buNone/>
            </a:pPr>
            <a:r>
              <a:rPr lang="id-ID" sz="2400" b="1" dirty="0" smtClean="0">
                <a:solidFill>
                  <a:schemeClr val="bg1"/>
                </a:solidFill>
                <a:latin typeface="Arial" pitchFamily="34" charset="0"/>
                <a:cs typeface="Arial" pitchFamily="34" charset="0"/>
              </a:rPr>
              <a:t>Pelaksanaan pengawasan dapat dilakukan dengan berbagai teknik yaitu : papan rencana dan diagram kemajuan, studi gerak, studi waktu, standar, inspeksi.</a:t>
            </a:r>
          </a:p>
          <a:p>
            <a:pPr marL="457200" indent="-457200">
              <a:buFont typeface="+mj-lt"/>
              <a:buAutoNum type="arabicParenR"/>
            </a:pPr>
            <a:r>
              <a:rPr lang="id-ID" sz="2400" b="1" dirty="0" smtClean="0">
                <a:solidFill>
                  <a:schemeClr val="bg1"/>
                </a:solidFill>
                <a:latin typeface="Arial" pitchFamily="34" charset="0"/>
                <a:cs typeface="Arial" pitchFamily="34" charset="0"/>
              </a:rPr>
              <a:t>Papan rencana  dan diagram kemajuan, jika dalam perusahaan ada beberapa pekerjaan dilakukan dengan berbagai tipe mesin, manajemen dapat melaksanakan pengawasan  dengan menggunakan papan rencana. Dalam hal ini tugasnya meliputi 3 kelas pekerjaan</a:t>
            </a:r>
          </a:p>
          <a:p>
            <a:pPr marL="457200" indent="-457200">
              <a:buNone/>
            </a:pPr>
            <a:r>
              <a:rPr lang="id-ID" sz="2400" b="1" dirty="0" smtClean="0">
                <a:solidFill>
                  <a:schemeClr val="bg1"/>
                </a:solidFill>
                <a:latin typeface="Arial" pitchFamily="34" charset="0"/>
                <a:cs typeface="Arial" pitchFamily="34" charset="0"/>
              </a:rPr>
              <a:t>      1) Pekerjaan yang sedang dikerjakan.</a:t>
            </a:r>
          </a:p>
          <a:p>
            <a:pPr marL="457200" indent="-457200">
              <a:buNone/>
            </a:pPr>
            <a:r>
              <a:rPr lang="id-ID" sz="2400" b="1" dirty="0" smtClean="0">
                <a:solidFill>
                  <a:schemeClr val="bg1"/>
                </a:solidFill>
                <a:latin typeface="Arial" pitchFamily="34" charset="0"/>
                <a:cs typeface="Arial" pitchFamily="34" charset="0"/>
              </a:rPr>
              <a:t>      2) Pekerjaan yang akan dilakukan bila proses sudah selesai.</a:t>
            </a:r>
          </a:p>
          <a:p>
            <a:pPr marL="457200" indent="-457200">
              <a:buNone/>
            </a:pPr>
            <a:r>
              <a:rPr lang="id-ID" sz="2400" b="1" dirty="0" smtClean="0">
                <a:solidFill>
                  <a:schemeClr val="bg1"/>
                </a:solidFill>
                <a:latin typeface="Arial" pitchFamily="34" charset="0"/>
                <a:cs typeface="Arial" pitchFamily="34" charset="0"/>
              </a:rPr>
              <a:t>      3) Pekerjaan yang belum dikerjakan atau sedang  </a:t>
            </a:r>
          </a:p>
          <a:p>
            <a:pPr marL="457200" indent="-457200">
              <a:buNone/>
            </a:pPr>
            <a:r>
              <a:rPr lang="id-ID" sz="2400" b="1" dirty="0" smtClean="0">
                <a:solidFill>
                  <a:schemeClr val="bg1"/>
                </a:solidFill>
                <a:latin typeface="Arial" pitchFamily="34" charset="0"/>
                <a:cs typeface="Arial" pitchFamily="34" charset="0"/>
              </a:rPr>
              <a:t>          direncanakan..</a:t>
            </a:r>
          </a:p>
          <a:p>
            <a:pPr marL="457200" indent="-457200">
              <a:buNone/>
            </a:pPr>
            <a:r>
              <a:rPr lang="id-ID" sz="2400" b="1" dirty="0" smtClean="0">
                <a:solidFill>
                  <a:schemeClr val="bg1"/>
                </a:solidFill>
                <a:latin typeface="Arial" pitchFamily="34" charset="0"/>
                <a:cs typeface="Arial" pitchFamily="34" charset="0"/>
              </a:rPr>
              <a:t>Papan rencana juga disediakan secara terpisah untuk masing-masing-masing mesin. mandor memperhatikan tiap pagi atau tiap minggu, apa yang telah direncanakan oleh manajemen yang menyangkut departemenya. (lanjutan)</a:t>
            </a:r>
          </a:p>
          <a:p>
            <a:pPr>
              <a:buNone/>
            </a:pPr>
            <a:endParaRPr lang="id-ID" sz="2400" dirty="0">
              <a:latin typeface="Arial" pitchFamily="34" charset="0"/>
              <a:cs typeface="Arial" pitchFamily="34" charset="0"/>
            </a:endParaRPr>
          </a:p>
        </p:txBody>
      </p:sp>
    </p:spTree>
  </p:cSld>
  <p:clrMapOvr>
    <a:masterClrMapping/>
  </p:clrMapOvr>
  <p:transition spd="med">
    <p:pull dir="r"/>
    <p:sndAc>
      <p:stSnd>
        <p:snd r:embed="rId2" name="coin.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55" presetClass="entr" presetSubtype="0"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 calcmode="lin" valueType="num">
                                      <p:cBhvr>
                                        <p:cTn id="11" dur="2000" fill="hold"/>
                                        <p:tgtEl>
                                          <p:spTgt spid="3">
                                            <p:bg/>
                                          </p:spTgt>
                                        </p:tgtEl>
                                        <p:attrNameLst>
                                          <p:attrName>ppt_w</p:attrName>
                                        </p:attrNameLst>
                                      </p:cBhvr>
                                      <p:tavLst>
                                        <p:tav tm="0">
                                          <p:val>
                                            <p:strVal val="#ppt_w*0.70"/>
                                          </p:val>
                                        </p:tav>
                                        <p:tav tm="100000">
                                          <p:val>
                                            <p:strVal val="#ppt_w"/>
                                          </p:val>
                                        </p:tav>
                                      </p:tavLst>
                                    </p:anim>
                                    <p:anim calcmode="lin" valueType="num">
                                      <p:cBhvr>
                                        <p:cTn id="12" dur="2000" fill="hold"/>
                                        <p:tgtEl>
                                          <p:spTgt spid="3">
                                            <p:bg/>
                                          </p:spTgt>
                                        </p:tgtEl>
                                        <p:attrNameLst>
                                          <p:attrName>ppt_h</p:attrName>
                                        </p:attrNameLst>
                                      </p:cBhvr>
                                      <p:tavLst>
                                        <p:tav tm="0">
                                          <p:val>
                                            <p:strVal val="#ppt_h"/>
                                          </p:val>
                                        </p:tav>
                                        <p:tav tm="100000">
                                          <p:val>
                                            <p:strVal val="#ppt_h"/>
                                          </p:val>
                                        </p:tav>
                                      </p:tavLst>
                                    </p:anim>
                                    <p:animEffect transition="in" filter="fade">
                                      <p:cBhvr>
                                        <p:cTn id="13" dur="2000"/>
                                        <p:tgtEl>
                                          <p:spTgt spid="3">
                                            <p:bg/>
                                          </p:spTgt>
                                        </p:tgtEl>
                                      </p:cBhvr>
                                    </p:animEffect>
                                  </p:childTnLst>
                                </p:cTn>
                              </p:par>
                            </p:childTnLst>
                          </p:cTn>
                        </p:par>
                        <p:par>
                          <p:cTn id="14" fill="hold">
                            <p:stCondLst>
                              <p:cond delay="4000"/>
                            </p:stCondLst>
                            <p:childTnLst>
                              <p:par>
                                <p:cTn id="15" presetID="55" presetClass="entr" presetSubtype="0"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p:cTn id="17" dur="2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8" dur="2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9" dur="2000"/>
                                        <p:tgtEl>
                                          <p:spTgt spid="3">
                                            <p:txEl>
                                              <p:pRg st="0" end="0"/>
                                            </p:txEl>
                                          </p:spTgt>
                                        </p:tgtEl>
                                      </p:cBhvr>
                                    </p:animEffect>
                                  </p:childTnLst>
                                </p:cTn>
                              </p:par>
                            </p:childTnLst>
                          </p:cTn>
                        </p:par>
                        <p:par>
                          <p:cTn id="20" fill="hold">
                            <p:stCondLst>
                              <p:cond delay="6000"/>
                            </p:stCondLst>
                            <p:childTnLst>
                              <p:par>
                                <p:cTn id="21" presetID="55" presetClass="entr" presetSubtype="0" fill="hold" grpId="0"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2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4" dur="2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5" dur="2000"/>
                                        <p:tgtEl>
                                          <p:spTgt spid="3">
                                            <p:txEl>
                                              <p:pRg st="1" end="1"/>
                                            </p:txEl>
                                          </p:spTgt>
                                        </p:tgtEl>
                                      </p:cBhvr>
                                    </p:animEffect>
                                  </p:childTnLst>
                                </p:cTn>
                              </p:par>
                            </p:childTnLst>
                          </p:cTn>
                        </p:par>
                        <p:par>
                          <p:cTn id="26" fill="hold">
                            <p:stCondLst>
                              <p:cond delay="8000"/>
                            </p:stCondLst>
                            <p:childTnLst>
                              <p:par>
                                <p:cTn id="27" presetID="55" presetClass="entr" presetSubtype="0" fill="hold" grpId="0" nodeType="after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2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30" dur="2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1" dur="2000"/>
                                        <p:tgtEl>
                                          <p:spTgt spid="3">
                                            <p:txEl>
                                              <p:pRg st="2" end="2"/>
                                            </p:txEl>
                                          </p:spTgt>
                                        </p:tgtEl>
                                      </p:cBhvr>
                                    </p:animEffect>
                                  </p:childTnLst>
                                </p:cTn>
                              </p:par>
                            </p:childTnLst>
                          </p:cTn>
                        </p:par>
                        <p:par>
                          <p:cTn id="32" fill="hold">
                            <p:stCondLst>
                              <p:cond delay="10000"/>
                            </p:stCondLst>
                            <p:childTnLst>
                              <p:par>
                                <p:cTn id="33" presetID="55" presetClass="entr" presetSubtype="0" fill="hold" grpId="0" nodeType="after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2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6" dur="2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7" dur="2000"/>
                                        <p:tgtEl>
                                          <p:spTgt spid="3">
                                            <p:txEl>
                                              <p:pRg st="3" end="3"/>
                                            </p:txEl>
                                          </p:spTgt>
                                        </p:tgtEl>
                                      </p:cBhvr>
                                    </p:animEffect>
                                  </p:childTnLst>
                                </p:cTn>
                              </p:par>
                            </p:childTnLst>
                          </p:cTn>
                        </p:par>
                        <p:par>
                          <p:cTn id="38" fill="hold">
                            <p:stCondLst>
                              <p:cond delay="12000"/>
                            </p:stCondLst>
                            <p:childTnLst>
                              <p:par>
                                <p:cTn id="39" presetID="55" presetClass="entr" presetSubtype="0" fill="hold" grpId="0" nodeType="after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2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2" dur="2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3" dur="2000"/>
                                        <p:tgtEl>
                                          <p:spTgt spid="3">
                                            <p:txEl>
                                              <p:pRg st="4" end="4"/>
                                            </p:txEl>
                                          </p:spTgt>
                                        </p:tgtEl>
                                      </p:cBhvr>
                                    </p:animEffect>
                                  </p:childTnLst>
                                </p:cTn>
                              </p:par>
                            </p:childTnLst>
                          </p:cTn>
                        </p:par>
                        <p:par>
                          <p:cTn id="44" fill="hold">
                            <p:stCondLst>
                              <p:cond delay="14000"/>
                            </p:stCondLst>
                            <p:childTnLst>
                              <p:par>
                                <p:cTn id="45" presetID="55" presetClass="entr" presetSubtype="0" fill="hold" grpId="0" nodeType="after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2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8" dur="2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9" dur="2000"/>
                                        <p:tgtEl>
                                          <p:spTgt spid="3">
                                            <p:txEl>
                                              <p:pRg st="5" end="5"/>
                                            </p:txEl>
                                          </p:spTgt>
                                        </p:tgtEl>
                                      </p:cBhvr>
                                    </p:animEffect>
                                  </p:childTnLst>
                                </p:cTn>
                              </p:par>
                            </p:childTnLst>
                          </p:cTn>
                        </p:par>
                        <p:par>
                          <p:cTn id="50" fill="hold">
                            <p:stCondLst>
                              <p:cond delay="16000"/>
                            </p:stCondLst>
                            <p:childTnLst>
                              <p:par>
                                <p:cTn id="51" presetID="55" presetClass="entr" presetSubtype="0" fill="hold" grpId="0" nodeType="after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 calcmode="lin" valueType="num">
                                      <p:cBhvr>
                                        <p:cTn id="53" dur="2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4" dur="2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5"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504056"/>
          </a:xfrm>
          <a:solidFill>
            <a:srgbClr val="800000"/>
          </a:solidFill>
        </p:spPr>
        <p:txBody>
          <a:bodyPr>
            <a:normAutofit/>
          </a:bodyPr>
          <a:lstStyle/>
          <a:p>
            <a:pPr algn="l"/>
            <a:r>
              <a:rPr lang="id-ID" sz="2400" b="1" dirty="0" smtClean="0">
                <a:solidFill>
                  <a:schemeClr val="bg1"/>
                </a:solidFill>
                <a:latin typeface="Arial" pitchFamily="34" charset="0"/>
                <a:cs typeface="Arial" pitchFamily="34" charset="0"/>
              </a:rPr>
              <a:t>lanjutan</a:t>
            </a:r>
            <a:endParaRPr lang="id-ID" sz="2400" b="1"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0" y="404664"/>
            <a:ext cx="9144000" cy="6453336"/>
          </a:xfrm>
          <a:solidFill>
            <a:schemeClr val="tx1"/>
          </a:solidFill>
        </p:spPr>
        <p:txBody>
          <a:bodyPr>
            <a:normAutofit lnSpcReduction="10000"/>
          </a:bodyPr>
          <a:lstStyle/>
          <a:p>
            <a:pPr marL="457200" indent="-457200">
              <a:buAutoNum type="arabicParenR" startAt="2"/>
            </a:pPr>
            <a:r>
              <a:rPr lang="id-ID" sz="2400" dirty="0" smtClean="0">
                <a:solidFill>
                  <a:schemeClr val="bg1"/>
                </a:solidFill>
                <a:latin typeface="Arial" pitchFamily="34" charset="0"/>
                <a:cs typeface="Arial" pitchFamily="34" charset="0"/>
              </a:rPr>
              <a:t>Studi Gerak, tujuan studi gerak mengatasi atau mengurangi pemborosan gerak yang tidak perlu, dan mencari gerakan yang efektif, orang yang menganalisa gerak merinci pekerjaan dalam bentuk gerakan yang digunakan, seperti mengangkat barang, memilih, menempatkan barang diatas ban berjalan dan sebagainya.</a:t>
            </a:r>
          </a:p>
          <a:p>
            <a:pPr marL="457200" indent="-457200">
              <a:buAutoNum type="arabicParenR" startAt="2"/>
            </a:pPr>
            <a:r>
              <a:rPr lang="id-ID" sz="2400" dirty="0" smtClean="0">
                <a:solidFill>
                  <a:schemeClr val="bg1"/>
                </a:solidFill>
                <a:latin typeface="Arial" pitchFamily="34" charset="0"/>
                <a:cs typeface="Arial" pitchFamily="34" charset="0"/>
              </a:rPr>
              <a:t>Studi waktu, biasanya bergabung dngan studi gerak, setelah pekerjaan dirinci, waktu yang digunakan untuk masing-masing gerak diukur dengan stopwatch. Pengawas melihat dari tempat strategis di mana ia dapat mengawasi seluruh gerakan pekerja.</a:t>
            </a:r>
          </a:p>
          <a:p>
            <a:pPr marL="457200" indent="-457200">
              <a:buAutoNum type="arabicParenR" startAt="2"/>
            </a:pPr>
            <a:r>
              <a:rPr lang="id-ID" sz="2400" dirty="0" smtClean="0">
                <a:solidFill>
                  <a:schemeClr val="bg1"/>
                </a:solidFill>
                <a:latin typeface="Arial" pitchFamily="34" charset="0"/>
                <a:cs typeface="Arial" pitchFamily="34" charset="0"/>
              </a:rPr>
              <a:t>Standar, tidak  akan ada pekerjaan pengawasan dapat berpungsi secara baik jika tidak ada standar pelaksanaan kerja, standar mutu dan standar kondisi kerja. Bagian pengawasan mutu membuat contoh mutu standar untuk bahan perbandingan. Standar kerja yang baik harus mencakup cahaya, penerangan,pengawasan suara hiruk  pikuk , tempat kerja yang rapih dan bersih, dan bebas dari gangguan.</a:t>
            </a:r>
            <a:endParaRPr lang="id-ID" sz="2400" dirty="0">
              <a:solidFill>
                <a:schemeClr val="bg1"/>
              </a:solidFill>
              <a:latin typeface="Arial" pitchFamily="34" charset="0"/>
              <a:cs typeface="Arial" pitchFamily="34" charset="0"/>
            </a:endParaRPr>
          </a:p>
        </p:txBody>
      </p:sp>
    </p:spTree>
  </p:cSld>
  <p:clrMapOvr>
    <a:masterClrMapping/>
  </p:clrMapOvr>
  <p:transition spd="med">
    <p:circle/>
    <p:sndAc>
      <p:stSnd>
        <p:snd r:embed="rId2" name="explod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10" presetClass="entr" presetSubtype="0"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2000"/>
                                        <p:tgtEl>
                                          <p:spTgt spid="3">
                                            <p:bg/>
                                          </p:spTgt>
                                        </p:tgtEl>
                                      </p:cBhvr>
                                    </p:animEffect>
                                  </p:childTnLst>
                                </p:cTn>
                              </p:par>
                            </p:childTnLst>
                          </p:cTn>
                        </p:par>
                        <p:par>
                          <p:cTn id="13" fill="hold">
                            <p:stCondLst>
                              <p:cond delay="4000"/>
                            </p:stCondLst>
                            <p:childTnLst>
                              <p:par>
                                <p:cTn id="14" presetID="10" presetClass="entr" presetSubtype="0"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2000"/>
                                        <p:tgtEl>
                                          <p:spTgt spid="3">
                                            <p:txEl>
                                              <p:pRg st="0" end="0"/>
                                            </p:txEl>
                                          </p:spTgt>
                                        </p:tgtEl>
                                      </p:cBhvr>
                                    </p:animEffect>
                                  </p:childTnLst>
                                </p:cTn>
                              </p:par>
                            </p:childTnLst>
                          </p:cTn>
                        </p:par>
                        <p:par>
                          <p:cTn id="17" fill="hold">
                            <p:stCondLst>
                              <p:cond delay="6000"/>
                            </p:stCondLst>
                            <p:childTnLst>
                              <p:par>
                                <p:cTn id="18" presetID="10" presetClass="entr" presetSubtype="0"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2000"/>
                                        <p:tgtEl>
                                          <p:spTgt spid="3">
                                            <p:txEl>
                                              <p:pRg st="1" end="1"/>
                                            </p:txEl>
                                          </p:spTgt>
                                        </p:tgtEl>
                                      </p:cBhvr>
                                    </p:animEffect>
                                  </p:childTnLst>
                                </p:cTn>
                              </p:par>
                            </p:childTnLst>
                          </p:cTn>
                        </p:par>
                        <p:par>
                          <p:cTn id="21" fill="hold">
                            <p:stCondLst>
                              <p:cond delay="8000"/>
                            </p:stCondLst>
                            <p:childTnLst>
                              <p:par>
                                <p:cTn id="22" presetID="10" presetClass="entr" presetSubtype="0"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432048"/>
          </a:xfrm>
          <a:solidFill>
            <a:srgbClr val="C00000"/>
          </a:solidFill>
        </p:spPr>
        <p:txBody>
          <a:bodyPr>
            <a:noAutofit/>
          </a:bodyPr>
          <a:lstStyle/>
          <a:p>
            <a:pPr algn="l"/>
            <a:r>
              <a:rPr lang="id-ID" sz="2400" b="1" dirty="0" smtClean="0">
                <a:solidFill>
                  <a:schemeClr val="bg1"/>
                </a:solidFill>
                <a:latin typeface="Arial" pitchFamily="34" charset="0"/>
                <a:cs typeface="Arial" pitchFamily="34" charset="0"/>
              </a:rPr>
              <a:t>lanjutan</a:t>
            </a:r>
            <a:endParaRPr lang="id-ID" sz="2400" b="1"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0" y="476672"/>
            <a:ext cx="9144000" cy="6381328"/>
          </a:xfrm>
          <a:solidFill>
            <a:schemeClr val="tx1"/>
          </a:solidFill>
        </p:spPr>
        <p:txBody>
          <a:bodyPr>
            <a:normAutofit/>
          </a:bodyPr>
          <a:lstStyle/>
          <a:p>
            <a:pPr>
              <a:buNone/>
            </a:pPr>
            <a:r>
              <a:rPr lang="id-ID" sz="2400" b="1" dirty="0" smtClean="0">
                <a:solidFill>
                  <a:schemeClr val="bg1"/>
                </a:solidFill>
                <a:latin typeface="Arial" pitchFamily="34" charset="0"/>
                <a:cs typeface="Arial" pitchFamily="34" charset="0"/>
              </a:rPr>
              <a:t>Inspeksi, Fungsi penting dari inspeksi ialah mengwasi pekerjaan agar berjalan sesuai dengan standar. Perencanaan yang dibuat secara baik, dan schedule  yang sudah disusun tidak akan ada artinya jika produksi yang dihasilkan tidak memenuhi syarat kualitas.</a:t>
            </a:r>
          </a:p>
          <a:p>
            <a:pPr>
              <a:buNone/>
            </a:pPr>
            <a:r>
              <a:rPr lang="id-ID" sz="2400" b="1" dirty="0" smtClean="0">
                <a:solidFill>
                  <a:schemeClr val="bg1"/>
                </a:solidFill>
                <a:latin typeface="Arial" pitchFamily="34" charset="0"/>
                <a:cs typeface="Arial" pitchFamily="34" charset="0"/>
              </a:rPr>
              <a:t>Untuk menjaga kualitas standar, maka inspeksi mencakup 3 fungsi ;</a:t>
            </a:r>
          </a:p>
          <a:p>
            <a:pPr marL="457200" indent="-457200">
              <a:buAutoNum type="arabicPeriod"/>
            </a:pPr>
            <a:r>
              <a:rPr lang="id-ID" sz="2400" b="1" dirty="0" smtClean="0">
                <a:solidFill>
                  <a:schemeClr val="bg1"/>
                </a:solidFill>
                <a:latin typeface="Arial" pitchFamily="34" charset="0"/>
                <a:cs typeface="Arial" pitchFamily="34" charset="0"/>
              </a:rPr>
              <a:t>Jika anda dapat mengawasi kecerobohan lebih awal, maka pemborosan yang lebih besar akan dapat dihindarkan.</a:t>
            </a:r>
          </a:p>
          <a:p>
            <a:pPr marL="457200" indent="-457200">
              <a:buAutoNum type="arabicPeriod"/>
            </a:pPr>
            <a:r>
              <a:rPr lang="id-ID" sz="2400" b="1" dirty="0" smtClean="0">
                <a:solidFill>
                  <a:schemeClr val="bg1"/>
                </a:solidFill>
                <a:latin typeface="Arial" pitchFamily="34" charset="0"/>
                <a:cs typeface="Arial" pitchFamily="34" charset="0"/>
              </a:rPr>
              <a:t>Inspeksi yang dilakukan selama pekerjaan berlangsung, akan dapat menemukan kelemahan – kelemahan yang terjadi.</a:t>
            </a:r>
          </a:p>
          <a:p>
            <a:pPr marL="457200" indent="-457200">
              <a:buAutoNum type="arabicPeriod"/>
            </a:pPr>
            <a:r>
              <a:rPr lang="id-ID" sz="2400" b="1" dirty="0" smtClean="0">
                <a:solidFill>
                  <a:schemeClr val="bg1"/>
                </a:solidFill>
                <a:latin typeface="Arial" pitchFamily="34" charset="0"/>
                <a:cs typeface="Arial" pitchFamily="34" charset="0"/>
              </a:rPr>
              <a:t>Dengan inspeksi perusahaan dapat menghindarkan hasil produksi yang tidak memenuhi syarat kualitas, dan tidak mengirimkannya kepada konsumen. Dengan demikian maka nama baik atau goodwill perusahaan dapat di jaga.</a:t>
            </a:r>
            <a:endParaRPr lang="id-ID" sz="2400" b="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432048"/>
          </a:xfrm>
          <a:solidFill>
            <a:schemeClr val="tx2"/>
          </a:solidFill>
        </p:spPr>
        <p:txBody>
          <a:bodyPr>
            <a:noAutofit/>
          </a:bodyPr>
          <a:lstStyle/>
          <a:p>
            <a:pPr algn="l"/>
            <a:r>
              <a:rPr lang="id-ID" sz="2400" dirty="0" smtClean="0">
                <a:solidFill>
                  <a:schemeClr val="bg1"/>
                </a:solidFill>
                <a:latin typeface="Arial" pitchFamily="34" charset="0"/>
                <a:cs typeface="Arial" pitchFamily="34" charset="0"/>
              </a:rPr>
              <a:t>Soal/evaluasi</a:t>
            </a:r>
            <a:endParaRPr lang="id-ID" sz="2400"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0" y="404664"/>
            <a:ext cx="9144000" cy="6453336"/>
          </a:xfrm>
          <a:solidFill>
            <a:srgbClr val="000066"/>
          </a:solidFill>
        </p:spPr>
        <p:txBody>
          <a:bodyPr>
            <a:normAutofit/>
          </a:bodyPr>
          <a:lstStyle/>
          <a:p>
            <a:pPr marL="457200" indent="-457200">
              <a:buFont typeface="+mj-lt"/>
              <a:buAutoNum type="arabicParenR"/>
            </a:pPr>
            <a:r>
              <a:rPr lang="id-ID" sz="2400" dirty="0" smtClean="0">
                <a:solidFill>
                  <a:schemeClr val="bg1"/>
                </a:solidFill>
                <a:latin typeface="Arial" pitchFamily="34" charset="0"/>
                <a:cs typeface="Arial" pitchFamily="34" charset="0"/>
              </a:rPr>
              <a:t> coba sauadar tuliskan apa yang dimaksud dengan manajemen produksi ?</a:t>
            </a:r>
          </a:p>
          <a:p>
            <a:pPr marL="457200" indent="-457200">
              <a:buFont typeface="+mj-lt"/>
              <a:buAutoNum type="arabicParenR"/>
            </a:pPr>
            <a:r>
              <a:rPr lang="id-ID" sz="2400" dirty="0" smtClean="0">
                <a:solidFill>
                  <a:schemeClr val="bg1"/>
                </a:solidFill>
                <a:latin typeface="Arial" pitchFamily="34" charset="0"/>
                <a:cs typeface="Arial" pitchFamily="34" charset="0"/>
              </a:rPr>
              <a:t>Coba saudara tuliskan masalah-masalah yang dihadapi industri dalam memilih lokasi ?</a:t>
            </a:r>
          </a:p>
          <a:p>
            <a:pPr marL="457200" indent="-457200">
              <a:buFont typeface="+mj-lt"/>
              <a:buAutoNum type="arabicParenR"/>
            </a:pPr>
            <a:r>
              <a:rPr lang="id-ID" sz="2400" dirty="0" smtClean="0">
                <a:solidFill>
                  <a:schemeClr val="bg1"/>
                </a:solidFill>
                <a:latin typeface="Arial" pitchFamily="34" charset="0"/>
                <a:cs typeface="Arial" pitchFamily="34" charset="0"/>
              </a:rPr>
              <a:t>Coba saudara tuliskan dan terangkan tiga pola layout yang  ada. </a:t>
            </a:r>
          </a:p>
          <a:p>
            <a:pPr marL="457200" indent="-457200">
              <a:buFont typeface="+mj-lt"/>
              <a:buAutoNum type="arabicParenR"/>
            </a:pPr>
            <a:r>
              <a:rPr lang="id-ID" sz="2400" dirty="0" smtClean="0">
                <a:solidFill>
                  <a:schemeClr val="bg1"/>
                </a:solidFill>
                <a:latin typeface="Arial" pitchFamily="34" charset="0"/>
                <a:cs typeface="Arial" pitchFamily="34" charset="0"/>
              </a:rPr>
              <a:t>Industri moderen telah mengembangkan beberapa tipe  proses produksi, coba saudara tuliska empat tipe proses produksi itu.</a:t>
            </a:r>
          </a:p>
          <a:p>
            <a:pPr marL="457200" indent="-457200">
              <a:buFont typeface="+mj-lt"/>
              <a:buAutoNum type="arabicParenR"/>
            </a:pPr>
            <a:r>
              <a:rPr lang="id-ID" sz="2400" dirty="0" smtClean="0">
                <a:solidFill>
                  <a:schemeClr val="bg1"/>
                </a:solidFill>
                <a:latin typeface="Arial" pitchFamily="34" charset="0"/>
                <a:cs typeface="Arial" pitchFamily="34" charset="0"/>
              </a:rPr>
              <a:t>Tujuan pengawas ialah menjaga kelancaran pekerjaan dari bahan baku sampai ke barang jadi coba sudara tuliskan 4 macam langkah dalam pengawasan produksi.</a:t>
            </a:r>
          </a:p>
          <a:p>
            <a:pPr marL="457200" indent="-457200">
              <a:buFont typeface="+mj-lt"/>
              <a:buAutoNum type="arabicParenR"/>
            </a:pPr>
            <a:r>
              <a:rPr lang="id-ID" sz="2400" dirty="0" smtClean="0">
                <a:solidFill>
                  <a:schemeClr val="bg1"/>
                </a:solidFill>
                <a:latin typeface="Arial" pitchFamily="34" charset="0"/>
                <a:cs typeface="Arial" pitchFamily="34" charset="0"/>
              </a:rPr>
              <a:t>Coba saudara tuliskan pelaksanaan pengawasan dengan berbagai teknik  (ada 5)</a:t>
            </a:r>
          </a:p>
          <a:p>
            <a:pPr marL="457200" indent="-457200">
              <a:buFont typeface="+mj-lt"/>
              <a:buAutoNum type="arabicParenR"/>
            </a:pPr>
            <a:endParaRPr lang="id-ID" sz="2400" dirty="0" smtClean="0">
              <a:solidFill>
                <a:schemeClr val="bg1"/>
              </a:solidFill>
              <a:latin typeface="Arial" pitchFamily="34" charset="0"/>
              <a:cs typeface="Arial" pitchFamily="34" charset="0"/>
            </a:endParaRPr>
          </a:p>
          <a:p>
            <a:pPr marL="457200" indent="-457200">
              <a:buFont typeface="+mj-lt"/>
              <a:buAutoNum type="arabicParenR"/>
            </a:pPr>
            <a:endParaRPr lang="id-ID" sz="2400" dirty="0">
              <a:latin typeface="Arial" pitchFamily="34" charset="0"/>
              <a:cs typeface="Arial" pitchFamily="34" charset="0"/>
            </a:endParaRPr>
          </a:p>
        </p:txBody>
      </p:sp>
    </p:spTree>
  </p:cSld>
  <p:clrMapOvr>
    <a:masterClrMapping/>
  </p:clrMapOvr>
  <p:transition spd="med">
    <p:plus/>
    <p:sndAc>
      <p:stSnd>
        <p:snd r:embed="rId2" name="hammer.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13" presetClass="entr" presetSubtype="16"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plus(in)">
                                      <p:cBhvr>
                                        <p:cTn id="12" dur="2000"/>
                                        <p:tgtEl>
                                          <p:spTgt spid="3">
                                            <p:bg/>
                                          </p:spTgt>
                                        </p:tgtEl>
                                      </p:cBhvr>
                                    </p:animEffect>
                                  </p:childTnLst>
                                </p:cTn>
                              </p:par>
                            </p:childTnLst>
                          </p:cTn>
                        </p:par>
                        <p:par>
                          <p:cTn id="13" fill="hold">
                            <p:stCondLst>
                              <p:cond delay="4000"/>
                            </p:stCondLst>
                            <p:childTnLst>
                              <p:par>
                                <p:cTn id="14" presetID="13" presetClass="entr" presetSubtype="16"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plus(in)">
                                      <p:cBhvr>
                                        <p:cTn id="16" dur="2000"/>
                                        <p:tgtEl>
                                          <p:spTgt spid="3">
                                            <p:txEl>
                                              <p:pRg st="0" end="0"/>
                                            </p:txEl>
                                          </p:spTgt>
                                        </p:tgtEl>
                                      </p:cBhvr>
                                    </p:animEffect>
                                  </p:childTnLst>
                                </p:cTn>
                              </p:par>
                            </p:childTnLst>
                          </p:cTn>
                        </p:par>
                        <p:par>
                          <p:cTn id="17" fill="hold">
                            <p:stCondLst>
                              <p:cond delay="6000"/>
                            </p:stCondLst>
                            <p:childTnLst>
                              <p:par>
                                <p:cTn id="18" presetID="13" presetClass="entr" presetSubtype="16"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plus(in)">
                                      <p:cBhvr>
                                        <p:cTn id="20" dur="2000"/>
                                        <p:tgtEl>
                                          <p:spTgt spid="3">
                                            <p:txEl>
                                              <p:pRg st="1" end="1"/>
                                            </p:txEl>
                                          </p:spTgt>
                                        </p:tgtEl>
                                      </p:cBhvr>
                                    </p:animEffect>
                                  </p:childTnLst>
                                </p:cTn>
                              </p:par>
                            </p:childTnLst>
                          </p:cTn>
                        </p:par>
                        <p:par>
                          <p:cTn id="21" fill="hold">
                            <p:stCondLst>
                              <p:cond delay="8000"/>
                            </p:stCondLst>
                            <p:childTnLst>
                              <p:par>
                                <p:cTn id="22" presetID="13" presetClass="entr" presetSubtype="16"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plus(in)">
                                      <p:cBhvr>
                                        <p:cTn id="24" dur="2000"/>
                                        <p:tgtEl>
                                          <p:spTgt spid="3">
                                            <p:txEl>
                                              <p:pRg st="2" end="2"/>
                                            </p:txEl>
                                          </p:spTgt>
                                        </p:tgtEl>
                                      </p:cBhvr>
                                    </p:animEffect>
                                  </p:childTnLst>
                                </p:cTn>
                              </p:par>
                            </p:childTnLst>
                          </p:cTn>
                        </p:par>
                        <p:par>
                          <p:cTn id="25" fill="hold">
                            <p:stCondLst>
                              <p:cond delay="10000"/>
                            </p:stCondLst>
                            <p:childTnLst>
                              <p:par>
                                <p:cTn id="26" presetID="13" presetClass="entr" presetSubtype="16"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plus(in)">
                                      <p:cBhvr>
                                        <p:cTn id="28" dur="2000"/>
                                        <p:tgtEl>
                                          <p:spTgt spid="3">
                                            <p:txEl>
                                              <p:pRg st="3" end="3"/>
                                            </p:txEl>
                                          </p:spTgt>
                                        </p:tgtEl>
                                      </p:cBhvr>
                                    </p:animEffect>
                                  </p:childTnLst>
                                </p:cTn>
                              </p:par>
                            </p:childTnLst>
                          </p:cTn>
                        </p:par>
                        <p:par>
                          <p:cTn id="29" fill="hold">
                            <p:stCondLst>
                              <p:cond delay="12000"/>
                            </p:stCondLst>
                            <p:childTnLst>
                              <p:par>
                                <p:cTn id="30" presetID="13" presetClass="entr" presetSubtype="16"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plus(in)">
                                      <p:cBhvr>
                                        <p:cTn id="32" dur="2000"/>
                                        <p:tgtEl>
                                          <p:spTgt spid="3">
                                            <p:txEl>
                                              <p:pRg st="4" end="4"/>
                                            </p:txEl>
                                          </p:spTgt>
                                        </p:tgtEl>
                                      </p:cBhvr>
                                    </p:animEffect>
                                  </p:childTnLst>
                                </p:cTn>
                              </p:par>
                            </p:childTnLst>
                          </p:cTn>
                        </p:par>
                        <p:par>
                          <p:cTn id="33" fill="hold">
                            <p:stCondLst>
                              <p:cond delay="14000"/>
                            </p:stCondLst>
                            <p:childTnLst>
                              <p:par>
                                <p:cTn id="34" presetID="13" presetClass="entr" presetSubtype="16" fill="hold" grpId="0" nodeType="after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plus(in)">
                                      <p:cBhvr>
                                        <p:cTn id="36"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648072"/>
          </a:xfrm>
        </p:spPr>
        <p:txBody>
          <a:bodyPr>
            <a:normAutofit fontScale="90000"/>
          </a:bodyPr>
          <a:lstStyle/>
          <a:p>
            <a:endParaRPr lang="id-ID" dirty="0"/>
          </a:p>
        </p:txBody>
      </p:sp>
      <p:sp>
        <p:nvSpPr>
          <p:cNvPr id="3" name="Content Placeholder 2"/>
          <p:cNvSpPr>
            <a:spLocks noGrp="1"/>
          </p:cNvSpPr>
          <p:nvPr>
            <p:ph idx="1"/>
          </p:nvPr>
        </p:nvSpPr>
        <p:spPr>
          <a:xfrm>
            <a:off x="457200" y="1600200"/>
            <a:ext cx="8229600" cy="5257800"/>
          </a:xfrm>
        </p:spPr>
        <p:txBody>
          <a:bodyPr/>
          <a:lstStyle/>
          <a:p>
            <a:endParaRPr lang="id-ID" dirty="0"/>
          </a:p>
        </p:txBody>
      </p:sp>
      <p:pic>
        <p:nvPicPr>
          <p:cNvPr id="4" name="Picture 2" descr="pe01561_"/>
          <p:cNvPicPr>
            <a:picLocks noChangeAspect="1" noChangeArrowheads="1"/>
          </p:cNvPicPr>
          <p:nvPr/>
        </p:nvPicPr>
        <p:blipFill>
          <a:blip r:embed="rId2" cstate="print"/>
          <a:srcRect/>
          <a:stretch>
            <a:fillRect/>
          </a:stretch>
        </p:blipFill>
        <p:spPr bwMode="auto">
          <a:xfrm>
            <a:off x="457200" y="980728"/>
            <a:ext cx="8305800" cy="4886672"/>
          </a:xfrm>
          <a:prstGeom prst="rect">
            <a:avLst/>
          </a:prstGeom>
          <a:solidFill>
            <a:schemeClr val="accent6">
              <a:lumMod val="75000"/>
            </a:schemeClr>
          </a:solidFill>
          <a:ln w="9525">
            <a:noFill/>
            <a:miter lim="800000"/>
            <a:headEnd/>
            <a:tailEnd/>
          </a:ln>
        </p:spPr>
      </p:pic>
      <p:sp>
        <p:nvSpPr>
          <p:cNvPr id="6" name="TextBox 5"/>
          <p:cNvSpPr txBox="1"/>
          <p:nvPr/>
        </p:nvSpPr>
        <p:spPr>
          <a:xfrm>
            <a:off x="1312830" y="5949280"/>
            <a:ext cx="6859570" cy="707886"/>
          </a:xfrm>
          <a:prstGeom prst="rect">
            <a:avLst/>
          </a:prstGeom>
          <a:solidFill>
            <a:srgbClr val="FFC000"/>
          </a:solidFill>
        </p:spPr>
        <p:txBody>
          <a:bodyPr wrap="none" rtlCol="0">
            <a:spAutoFit/>
          </a:bodyPr>
          <a:lstStyle/>
          <a:p>
            <a:r>
              <a:rPr lang="id-ID" sz="4000" dirty="0" smtClean="0">
                <a:latin typeface="Arial" pitchFamily="34" charset="0"/>
                <a:cs typeface="Arial" pitchFamily="34" charset="0"/>
              </a:rPr>
              <a:t>Sampai jumpa minggu depan</a:t>
            </a:r>
            <a:endParaRPr lang="id-ID" sz="40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1+#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624"/>
            <a:ext cx="9144000" cy="504056"/>
          </a:xfrm>
          <a:solidFill>
            <a:schemeClr val="accent3">
              <a:lumMod val="50000"/>
            </a:schemeClr>
          </a:solidFill>
        </p:spPr>
        <p:txBody>
          <a:bodyPr>
            <a:normAutofit/>
          </a:bodyPr>
          <a:lstStyle/>
          <a:p>
            <a:pPr algn="l"/>
            <a:r>
              <a:rPr lang="id-ID" sz="2400" b="1" dirty="0" smtClean="0">
                <a:solidFill>
                  <a:srgbClr val="FFC000"/>
                </a:solidFill>
                <a:latin typeface="Arial" pitchFamily="34" charset="0"/>
                <a:cs typeface="Arial" pitchFamily="34" charset="0"/>
              </a:rPr>
              <a:t>1. PENDAHULUAN</a:t>
            </a:r>
            <a:endParaRPr lang="id-ID" sz="2400" b="1" dirty="0">
              <a:solidFill>
                <a:srgbClr val="FFC000"/>
              </a:solidFill>
              <a:latin typeface="Arial" pitchFamily="34" charset="0"/>
              <a:cs typeface="Arial" pitchFamily="34" charset="0"/>
            </a:endParaRPr>
          </a:p>
        </p:txBody>
      </p:sp>
      <p:sp>
        <p:nvSpPr>
          <p:cNvPr id="3" name="Content Placeholder 2"/>
          <p:cNvSpPr>
            <a:spLocks noGrp="1"/>
          </p:cNvSpPr>
          <p:nvPr>
            <p:ph idx="1"/>
          </p:nvPr>
        </p:nvSpPr>
        <p:spPr>
          <a:xfrm>
            <a:off x="0" y="548680"/>
            <a:ext cx="9144000" cy="6309320"/>
          </a:xfrm>
          <a:solidFill>
            <a:srgbClr val="003300"/>
          </a:solidFill>
        </p:spPr>
        <p:txBody>
          <a:bodyPr>
            <a:normAutofit fontScale="92500" lnSpcReduction="10000"/>
          </a:bodyPr>
          <a:lstStyle/>
          <a:p>
            <a:pPr>
              <a:buNone/>
            </a:pPr>
            <a:r>
              <a:rPr lang="id-ID" sz="2600" b="1" dirty="0" smtClean="0">
                <a:solidFill>
                  <a:srgbClr val="FFFF00"/>
                </a:solidFill>
                <a:latin typeface="Arial" pitchFamily="34" charset="0"/>
                <a:cs typeface="Arial" pitchFamily="34" charset="0"/>
              </a:rPr>
              <a:t>Apa yang dimaksud dengan  manajemen produksi dan produksi</a:t>
            </a:r>
            <a:r>
              <a:rPr lang="id-ID" sz="2400" dirty="0" smtClean="0">
                <a:solidFill>
                  <a:srgbClr val="FFFF00"/>
                </a:solidFill>
                <a:latin typeface="Arial" pitchFamily="34" charset="0"/>
                <a:cs typeface="Arial" pitchFamily="34" charset="0"/>
              </a:rPr>
              <a:t>?</a:t>
            </a:r>
          </a:p>
          <a:p>
            <a:pPr>
              <a:buNone/>
            </a:pPr>
            <a:r>
              <a:rPr lang="id-ID" sz="2800" b="1" dirty="0" smtClean="0">
                <a:solidFill>
                  <a:srgbClr val="FFFF00"/>
                </a:solidFill>
                <a:latin typeface="Arial" pitchFamily="34" charset="0"/>
                <a:cs typeface="Arial" pitchFamily="34" charset="0"/>
              </a:rPr>
              <a:t>Manajemen produksi adalah : </a:t>
            </a:r>
            <a:r>
              <a:rPr lang="id-ID" sz="2800" b="1" i="1" u="sng" dirty="0" smtClean="0">
                <a:solidFill>
                  <a:srgbClr val="FFFF00"/>
                </a:solidFill>
                <a:latin typeface="Arial" pitchFamily="34" charset="0"/>
                <a:cs typeface="Arial" pitchFamily="34" charset="0"/>
              </a:rPr>
              <a:t>kegitan mengelola secara optimal penggunaan sumber daya (faktor Produksi) dalam proses tranformasi menjadi produk barang dan jasa.</a:t>
            </a:r>
          </a:p>
          <a:p>
            <a:pPr>
              <a:buNone/>
            </a:pPr>
            <a:r>
              <a:rPr lang="id-ID" sz="2800" b="1" dirty="0" smtClean="0">
                <a:solidFill>
                  <a:srgbClr val="FFFF00"/>
                </a:solidFill>
                <a:latin typeface="Arial" pitchFamily="34" charset="0"/>
                <a:cs typeface="Arial" pitchFamily="34" charset="0"/>
              </a:rPr>
              <a:t>Produksi adalah </a:t>
            </a:r>
            <a:r>
              <a:rPr lang="id-ID" sz="2800" b="1" i="1" dirty="0" smtClean="0">
                <a:solidFill>
                  <a:srgbClr val="FFFF00"/>
                </a:solidFill>
                <a:latin typeface="Arial" pitchFamily="34" charset="0"/>
                <a:cs typeface="Arial" pitchFamily="34" charset="0"/>
              </a:rPr>
              <a:t>: </a:t>
            </a:r>
            <a:r>
              <a:rPr lang="id-ID" sz="2800" b="1" i="1" u="sng" dirty="0" smtClean="0">
                <a:solidFill>
                  <a:srgbClr val="FFFF00"/>
                </a:solidFill>
                <a:latin typeface="Arial" pitchFamily="34" charset="0"/>
                <a:cs typeface="Arial" pitchFamily="34" charset="0"/>
              </a:rPr>
              <a:t>Pengubahan bahan - bahan  dari sumber-sumber  menjadi hasil  yang dinginkan oleh konsumen. Hasil itu dapat berupa barang dan jasa.</a:t>
            </a:r>
            <a:endParaRPr lang="id-ID" sz="2800" b="1" u="sng" dirty="0" smtClean="0">
              <a:solidFill>
                <a:srgbClr val="FFFF00"/>
              </a:solidFill>
              <a:latin typeface="Arial" pitchFamily="34" charset="0"/>
              <a:cs typeface="Arial" pitchFamily="34" charset="0"/>
            </a:endParaRPr>
          </a:p>
          <a:p>
            <a:pPr>
              <a:buNone/>
            </a:pPr>
            <a:r>
              <a:rPr lang="id-ID" sz="2800" b="1" dirty="0" smtClean="0">
                <a:solidFill>
                  <a:srgbClr val="FFFF00"/>
                </a:solidFill>
                <a:latin typeface="Arial" pitchFamily="34" charset="0"/>
                <a:cs typeface="Arial" pitchFamily="34" charset="0"/>
              </a:rPr>
              <a:t>Jadi untuk menghasilkan barang-barang dan jasa perusahaan menggunakan sebagai  sumber daya, sumber daya harus dikelola secara optimal dalam bentuk tentukan lokasi yang tepat, mencari sumber bahan baku, daerah konsumen, mengatur penempatan mesin, merencanakan proses produksi, menjaga  pekerjaan lain yang bersifat teknis dalam pabrik.</a:t>
            </a:r>
            <a:endParaRPr lang="id-ID" sz="2800" b="1" dirty="0">
              <a:solidFill>
                <a:srgbClr val="FFFF00"/>
              </a:solidFill>
              <a:latin typeface="Arial" pitchFamily="34" charset="0"/>
              <a:cs typeface="Arial" pitchFamily="34" charset="0"/>
            </a:endParaRPr>
          </a:p>
        </p:txBody>
      </p:sp>
    </p:spTree>
  </p:cSld>
  <p:clrMapOvr>
    <a:masterClrMapping/>
  </p:clrMapOvr>
  <p:transition spd="med">
    <p:wedg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5" presetClass="entr" presetSubtype="10"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heckerboard(across)">
                                      <p:cBhvr>
                                        <p:cTn id="12" dur="2000"/>
                                        <p:tgtEl>
                                          <p:spTgt spid="3">
                                            <p:bg/>
                                          </p:spTgt>
                                        </p:tgtEl>
                                      </p:cBhvr>
                                    </p:animEffect>
                                  </p:childTnLst>
                                </p:cTn>
                              </p:par>
                            </p:childTnLst>
                          </p:cTn>
                        </p:par>
                        <p:par>
                          <p:cTn id="13" fill="hold">
                            <p:stCondLst>
                              <p:cond delay="4000"/>
                            </p:stCondLst>
                            <p:childTnLst>
                              <p:par>
                                <p:cTn id="14" presetID="5" presetClass="entr" presetSubtype="10"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checkerboard(across)">
                                      <p:cBhvr>
                                        <p:cTn id="16" dur="2000"/>
                                        <p:tgtEl>
                                          <p:spTgt spid="3">
                                            <p:txEl>
                                              <p:pRg st="0" end="0"/>
                                            </p:txEl>
                                          </p:spTgt>
                                        </p:tgtEl>
                                      </p:cBhvr>
                                    </p:animEffect>
                                  </p:childTnLst>
                                </p:cTn>
                              </p:par>
                            </p:childTnLst>
                          </p:cTn>
                        </p:par>
                        <p:par>
                          <p:cTn id="17" fill="hold">
                            <p:stCondLst>
                              <p:cond delay="6000"/>
                            </p:stCondLst>
                            <p:childTnLst>
                              <p:par>
                                <p:cTn id="18" presetID="5" presetClass="entr" presetSubtype="10"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checkerboard(across)">
                                      <p:cBhvr>
                                        <p:cTn id="20" dur="2000"/>
                                        <p:tgtEl>
                                          <p:spTgt spid="3">
                                            <p:txEl>
                                              <p:pRg st="1" end="1"/>
                                            </p:txEl>
                                          </p:spTgt>
                                        </p:tgtEl>
                                      </p:cBhvr>
                                    </p:animEffect>
                                  </p:childTnLst>
                                </p:cTn>
                              </p:par>
                            </p:childTnLst>
                          </p:cTn>
                        </p:par>
                        <p:par>
                          <p:cTn id="21" fill="hold">
                            <p:stCondLst>
                              <p:cond delay="8000"/>
                            </p:stCondLst>
                            <p:childTnLst>
                              <p:par>
                                <p:cTn id="22" presetID="5" presetClass="entr" presetSubtype="10"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checkerboard(across)">
                                      <p:cBhvr>
                                        <p:cTn id="24" dur="2000"/>
                                        <p:tgtEl>
                                          <p:spTgt spid="3">
                                            <p:txEl>
                                              <p:pRg st="2" end="2"/>
                                            </p:txEl>
                                          </p:spTgt>
                                        </p:tgtEl>
                                      </p:cBhvr>
                                    </p:animEffect>
                                  </p:childTnLst>
                                </p:cTn>
                              </p:par>
                            </p:childTnLst>
                          </p:cTn>
                        </p:par>
                        <p:par>
                          <p:cTn id="25" fill="hold">
                            <p:stCondLst>
                              <p:cond delay="10000"/>
                            </p:stCondLst>
                            <p:childTnLst>
                              <p:par>
                                <p:cTn id="26" presetID="5" presetClass="entr" presetSubtype="10"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checkerboard(across)">
                                      <p:cBhvr>
                                        <p:cTn id="2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576064"/>
          </a:xfrm>
          <a:solidFill>
            <a:srgbClr val="CCCC00"/>
          </a:solidFill>
        </p:spPr>
        <p:txBody>
          <a:bodyPr>
            <a:normAutofit/>
          </a:bodyPr>
          <a:lstStyle/>
          <a:p>
            <a:pPr algn="l"/>
            <a:r>
              <a:rPr lang="id-ID" sz="2400" b="1" dirty="0" smtClean="0">
                <a:latin typeface="Arial" pitchFamily="34" charset="0"/>
                <a:cs typeface="Arial" pitchFamily="34" charset="0"/>
              </a:rPr>
              <a:t>2. Memilih Lokasi Pabrik</a:t>
            </a:r>
            <a:r>
              <a:rPr lang="id-ID" sz="2400" dirty="0" smtClean="0">
                <a:latin typeface="Arial" pitchFamily="34" charset="0"/>
                <a:cs typeface="Arial" pitchFamily="34" charset="0"/>
              </a:rPr>
              <a:t>.</a:t>
            </a:r>
            <a:endParaRPr lang="id-ID" sz="2400" dirty="0">
              <a:latin typeface="Arial" pitchFamily="34" charset="0"/>
              <a:cs typeface="Arial" pitchFamily="34" charset="0"/>
            </a:endParaRPr>
          </a:p>
        </p:txBody>
      </p:sp>
      <p:sp>
        <p:nvSpPr>
          <p:cNvPr id="3" name="Content Placeholder 2"/>
          <p:cNvSpPr>
            <a:spLocks noGrp="1"/>
          </p:cNvSpPr>
          <p:nvPr>
            <p:ph idx="1"/>
          </p:nvPr>
        </p:nvSpPr>
        <p:spPr>
          <a:xfrm>
            <a:off x="0" y="476672"/>
            <a:ext cx="9144000" cy="6381328"/>
          </a:xfrm>
          <a:solidFill>
            <a:srgbClr val="663300"/>
          </a:solidFill>
        </p:spPr>
        <p:txBody>
          <a:bodyPr>
            <a:normAutofit fontScale="92500" lnSpcReduction="20000"/>
          </a:bodyPr>
          <a:lstStyle/>
          <a:p>
            <a:pPr>
              <a:buNone/>
            </a:pPr>
            <a:r>
              <a:rPr lang="id-ID" sz="2400" b="1" dirty="0" smtClean="0">
                <a:solidFill>
                  <a:srgbClr val="FFFF00"/>
                </a:solidFill>
                <a:latin typeface="Arial" pitchFamily="34" charset="0"/>
                <a:cs typeface="Arial" pitchFamily="34" charset="0"/>
              </a:rPr>
              <a:t>Karena perkembangan ekonomi demikian pesatnya, industri </a:t>
            </a:r>
          </a:p>
          <a:p>
            <a:pPr>
              <a:buNone/>
            </a:pPr>
            <a:r>
              <a:rPr lang="id-ID" sz="2400" b="1" dirty="0" smtClean="0">
                <a:solidFill>
                  <a:srgbClr val="FFFF00"/>
                </a:solidFill>
                <a:latin typeface="Arial" pitchFamily="34" charset="0"/>
                <a:cs typeface="Arial" pitchFamily="34" charset="0"/>
              </a:rPr>
              <a:t>menghadapi masalah dalam hal lokasi untuk ekpansi. Apakah </a:t>
            </a:r>
          </a:p>
          <a:p>
            <a:pPr>
              <a:buNone/>
            </a:pPr>
            <a:r>
              <a:rPr lang="id-ID" sz="2400" b="1" dirty="0" smtClean="0">
                <a:solidFill>
                  <a:srgbClr val="FFFF00"/>
                </a:solidFill>
                <a:latin typeface="Arial" pitchFamily="34" charset="0"/>
                <a:cs typeface="Arial" pitchFamily="34" charset="0"/>
              </a:rPr>
              <a:t>perusahaan yang sudah ada bisa diperbesar lagi, atau apakah </a:t>
            </a:r>
          </a:p>
          <a:p>
            <a:pPr>
              <a:buNone/>
            </a:pPr>
            <a:r>
              <a:rPr lang="id-ID" sz="2400" b="1" dirty="0" smtClean="0">
                <a:solidFill>
                  <a:srgbClr val="FFFF00"/>
                </a:solidFill>
                <a:latin typeface="Arial" pitchFamily="34" charset="0"/>
                <a:cs typeface="Arial" pitchFamily="34" charset="0"/>
              </a:rPr>
              <a:t>akan di banguna pabrik baru di tempat atau dalam lingkungan</a:t>
            </a:r>
          </a:p>
          <a:p>
            <a:pPr>
              <a:buNone/>
            </a:pPr>
            <a:r>
              <a:rPr lang="id-ID" sz="2400" b="1" dirty="0" smtClean="0">
                <a:solidFill>
                  <a:srgbClr val="FFFF00"/>
                </a:solidFill>
                <a:latin typeface="Arial" pitchFamily="34" charset="0"/>
                <a:cs typeface="Arial" pitchFamily="34" charset="0"/>
              </a:rPr>
              <a:t>Sama atau lingkungan yang lain.</a:t>
            </a:r>
          </a:p>
          <a:p>
            <a:pPr>
              <a:buNone/>
            </a:pPr>
            <a:r>
              <a:rPr lang="id-ID" sz="2400" b="1" dirty="0" smtClean="0">
                <a:solidFill>
                  <a:srgbClr val="FFFF00"/>
                </a:solidFill>
                <a:latin typeface="Arial" pitchFamily="34" charset="0"/>
                <a:cs typeface="Arial" pitchFamily="34" charset="0"/>
              </a:rPr>
              <a:t>Pemerintah telah menetapkan tempat kosentrasi industri biasanya </a:t>
            </a:r>
          </a:p>
          <a:p>
            <a:pPr>
              <a:buNone/>
            </a:pPr>
            <a:r>
              <a:rPr lang="id-ID" sz="2400" b="1" dirty="0" smtClean="0">
                <a:solidFill>
                  <a:srgbClr val="FFFF00"/>
                </a:solidFill>
                <a:latin typeface="Arial" pitchFamily="34" charset="0"/>
                <a:cs typeface="Arial" pitchFamily="34" charset="0"/>
              </a:rPr>
              <a:t>di luar kota sehingga indsustri dapat menyerap tenaga kerja di</a:t>
            </a:r>
          </a:p>
          <a:p>
            <a:pPr>
              <a:buNone/>
            </a:pPr>
            <a:r>
              <a:rPr lang="id-ID" sz="2400" b="1" dirty="0" smtClean="0">
                <a:solidFill>
                  <a:srgbClr val="FFFF00"/>
                </a:solidFill>
                <a:latin typeface="Arial" pitchFamily="34" charset="0"/>
                <a:cs typeface="Arial" pitchFamily="34" charset="0"/>
              </a:rPr>
              <a:t>daerah sekitarnya dan daerah pemasaran lebih dekat. Serta</a:t>
            </a:r>
          </a:p>
          <a:p>
            <a:pPr>
              <a:buNone/>
            </a:pPr>
            <a:r>
              <a:rPr lang="id-ID" sz="2400" b="1" dirty="0" smtClean="0">
                <a:solidFill>
                  <a:srgbClr val="FFFF00"/>
                </a:solidFill>
                <a:latin typeface="Arial" pitchFamily="34" charset="0"/>
                <a:cs typeface="Arial" pitchFamily="34" charset="0"/>
              </a:rPr>
              <a:t> mengindari polusi.  </a:t>
            </a:r>
          </a:p>
          <a:p>
            <a:pPr>
              <a:buNone/>
            </a:pPr>
            <a:r>
              <a:rPr lang="id-ID" sz="2400" b="1" dirty="0" smtClean="0">
                <a:solidFill>
                  <a:srgbClr val="FFFF00"/>
                </a:solidFill>
                <a:latin typeface="Arial" pitchFamily="34" charset="0"/>
                <a:cs typeface="Arial" pitchFamily="34" charset="0"/>
              </a:rPr>
              <a:t>Maslah-maslah yang dihadapi industri  dalam memilih lokasi diantaranya :</a:t>
            </a:r>
          </a:p>
          <a:p>
            <a:pPr marL="457200" indent="-457200">
              <a:buFont typeface="+mj-lt"/>
              <a:buAutoNum type="arabicParenR"/>
            </a:pPr>
            <a:r>
              <a:rPr lang="id-ID" sz="2400" b="1" dirty="0" smtClean="0">
                <a:solidFill>
                  <a:srgbClr val="FFFF00"/>
                </a:solidFill>
                <a:latin typeface="Arial" pitchFamily="34" charset="0"/>
                <a:cs typeface="Arial" pitchFamily="34" charset="0"/>
              </a:rPr>
              <a:t>Dekat  dengan lokasi sumber material.</a:t>
            </a:r>
          </a:p>
          <a:p>
            <a:pPr marL="457200" indent="-457200">
              <a:buFont typeface="+mj-lt"/>
              <a:buAutoNum type="arabicParenR"/>
            </a:pPr>
            <a:r>
              <a:rPr lang="id-ID" sz="2400" b="1" dirty="0" smtClean="0">
                <a:solidFill>
                  <a:srgbClr val="FFFF00"/>
                </a:solidFill>
                <a:latin typeface="Arial" pitchFamily="34" charset="0"/>
                <a:cs typeface="Arial" pitchFamily="34" charset="0"/>
              </a:rPr>
              <a:t>Dekat dengan pasar.</a:t>
            </a:r>
          </a:p>
          <a:p>
            <a:pPr marL="457200" indent="-457200">
              <a:buFont typeface="+mj-lt"/>
              <a:buAutoNum type="arabicParenR"/>
            </a:pPr>
            <a:r>
              <a:rPr lang="id-ID" sz="2400" b="1" dirty="0" smtClean="0">
                <a:solidFill>
                  <a:srgbClr val="FFFF00"/>
                </a:solidFill>
                <a:latin typeface="Arial" pitchFamily="34" charset="0"/>
                <a:cs typeface="Arial" pitchFamily="34" charset="0"/>
              </a:rPr>
              <a:t>Mudah mendapatkan tenaga kerja.</a:t>
            </a:r>
          </a:p>
          <a:p>
            <a:pPr marL="457200" indent="-457200">
              <a:buFont typeface="+mj-lt"/>
              <a:buAutoNum type="arabicParenR"/>
            </a:pPr>
            <a:r>
              <a:rPr lang="id-ID" sz="2400" b="1" dirty="0" smtClean="0">
                <a:solidFill>
                  <a:srgbClr val="FFFF00"/>
                </a:solidFill>
                <a:latin typeface="Arial" pitchFamily="34" charset="0"/>
                <a:cs typeface="Arial" pitchFamily="34" charset="0"/>
              </a:rPr>
              <a:t>Mudah fasilitas tranportasi.</a:t>
            </a:r>
          </a:p>
          <a:p>
            <a:pPr marL="457200" indent="-457200">
              <a:buFont typeface="+mj-lt"/>
              <a:buAutoNum type="arabicParenR"/>
            </a:pPr>
            <a:r>
              <a:rPr lang="id-ID" sz="2400" b="1" dirty="0" smtClean="0">
                <a:solidFill>
                  <a:srgbClr val="FFFF00"/>
                </a:solidFill>
                <a:latin typeface="Arial" pitchFamily="34" charset="0"/>
                <a:cs typeface="Arial" pitchFamily="34" charset="0"/>
              </a:rPr>
              <a:t>Mudah memperoleh bahan bakar.</a:t>
            </a:r>
          </a:p>
          <a:p>
            <a:pPr marL="457200" indent="-457200">
              <a:buFont typeface="+mj-lt"/>
              <a:buAutoNum type="arabicParenR"/>
            </a:pPr>
            <a:r>
              <a:rPr lang="id-ID" sz="2400" b="1" dirty="0" smtClean="0">
                <a:solidFill>
                  <a:srgbClr val="FFFF00"/>
                </a:solidFill>
                <a:latin typeface="Arial" pitchFamily="34" charset="0"/>
                <a:cs typeface="Arial" pitchFamily="34" charset="0"/>
              </a:rPr>
              <a:t>Mudah memperoleh air.</a:t>
            </a:r>
          </a:p>
          <a:p>
            <a:pPr marL="457200" indent="-457200">
              <a:buFont typeface="+mj-lt"/>
              <a:buAutoNum type="arabicParenR"/>
            </a:pPr>
            <a:r>
              <a:rPr lang="id-ID" sz="2400" b="1" dirty="0" smtClean="0">
                <a:solidFill>
                  <a:srgbClr val="FFFF00"/>
                </a:solidFill>
                <a:latin typeface="Arial" pitchFamily="34" charset="0"/>
                <a:cs typeface="Arial" pitchFamily="34" charset="0"/>
              </a:rPr>
              <a:t>Sikap pemerintah setempat serta masyarakatnya.</a:t>
            </a:r>
            <a:endParaRPr lang="id-ID" sz="2400" b="1" dirty="0">
              <a:solidFill>
                <a:srgbClr val="FFFF00"/>
              </a:solidFill>
              <a:latin typeface="Arial" pitchFamily="34" charset="0"/>
              <a:cs typeface="Arial" pitchFamily="34" charset="0"/>
            </a:endParaRPr>
          </a:p>
        </p:txBody>
      </p:sp>
    </p:spTree>
  </p:cSld>
  <p:clrMapOvr>
    <a:masterClrMapping/>
  </p:clrMapOvr>
  <p:transition spd="med">
    <p:sndAc>
      <p:stSnd>
        <p:snd r:embed="rId2" name="breez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6"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2000" fill="hold"/>
                                        <p:tgtEl>
                                          <p:spTgt spid="3">
                                            <p:bg/>
                                          </p:spTgt>
                                        </p:tgtEl>
                                        <p:attrNameLst>
                                          <p:attrName>ppt_x</p:attrName>
                                        </p:attrNameLst>
                                      </p:cBhvr>
                                      <p:tavLst>
                                        <p:tav tm="0">
                                          <p:val>
                                            <p:strVal val="1+#ppt_w/2"/>
                                          </p:val>
                                        </p:tav>
                                        <p:tav tm="100000">
                                          <p:val>
                                            <p:strVal val="#ppt_x"/>
                                          </p:val>
                                        </p:tav>
                                      </p:tavLst>
                                    </p:anim>
                                    <p:anim calcmode="lin" valueType="num">
                                      <p:cBhvr additive="base">
                                        <p:cTn id="13" dur="2000" fill="hold"/>
                                        <p:tgtEl>
                                          <p:spTgt spid="3">
                                            <p:bg/>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6"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2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6"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2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3"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4" fill="hold">
                            <p:stCondLst>
                              <p:cond delay="8000"/>
                            </p:stCondLst>
                            <p:childTnLst>
                              <p:par>
                                <p:cTn id="25" presetID="2" presetClass="entr" presetSubtype="6"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2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8"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0000"/>
                            </p:stCondLst>
                            <p:childTnLst>
                              <p:par>
                                <p:cTn id="30" presetID="2" presetClass="entr" presetSubtype="6" fill="hold" grpId="0"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2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3"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2000"/>
                            </p:stCondLst>
                            <p:childTnLst>
                              <p:par>
                                <p:cTn id="35" presetID="2" presetClass="entr" presetSubtype="6"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2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8"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4000"/>
                            </p:stCondLst>
                            <p:childTnLst>
                              <p:par>
                                <p:cTn id="40" presetID="2" presetClass="entr" presetSubtype="6" fill="hold" grpId="0" nodeType="after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20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3"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44" fill="hold">
                            <p:stCondLst>
                              <p:cond delay="16000"/>
                            </p:stCondLst>
                            <p:childTnLst>
                              <p:par>
                                <p:cTn id="45" presetID="2" presetClass="entr" presetSubtype="6" fill="hold" grpId="0" nodeType="after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additive="base">
                                        <p:cTn id="47" dur="20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8"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49" fill="hold">
                            <p:stCondLst>
                              <p:cond delay="18000"/>
                            </p:stCondLst>
                            <p:childTnLst>
                              <p:par>
                                <p:cTn id="50" presetID="2" presetClass="entr" presetSubtype="6" fill="hold" grpId="0" nodeType="after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 calcmode="lin" valueType="num">
                                      <p:cBhvr additive="base">
                                        <p:cTn id="52" dur="20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3" dur="2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54" fill="hold">
                            <p:stCondLst>
                              <p:cond delay="20000"/>
                            </p:stCondLst>
                            <p:childTnLst>
                              <p:par>
                                <p:cTn id="55" presetID="2" presetClass="entr" presetSubtype="6" fill="hold" grpId="0" nodeType="after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 calcmode="lin" valueType="num">
                                      <p:cBhvr additive="base">
                                        <p:cTn id="57" dur="20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58" dur="2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59" fill="hold">
                            <p:stCondLst>
                              <p:cond delay="22000"/>
                            </p:stCondLst>
                            <p:childTnLst>
                              <p:par>
                                <p:cTn id="60" presetID="2" presetClass="entr" presetSubtype="6" fill="hold" grpId="0" nodeType="afterEffect">
                                  <p:stCondLst>
                                    <p:cond delay="0"/>
                                  </p:stCondLst>
                                  <p:childTnLst>
                                    <p:set>
                                      <p:cBhvr>
                                        <p:cTn id="61" dur="1" fill="hold">
                                          <p:stCondLst>
                                            <p:cond delay="0"/>
                                          </p:stCondLst>
                                        </p:cTn>
                                        <p:tgtEl>
                                          <p:spTgt spid="3">
                                            <p:txEl>
                                              <p:pRg st="9" end="9"/>
                                            </p:txEl>
                                          </p:spTgt>
                                        </p:tgtEl>
                                        <p:attrNameLst>
                                          <p:attrName>style.visibility</p:attrName>
                                        </p:attrNameLst>
                                      </p:cBhvr>
                                      <p:to>
                                        <p:strVal val="visible"/>
                                      </p:to>
                                    </p:set>
                                    <p:anim calcmode="lin" valueType="num">
                                      <p:cBhvr additive="base">
                                        <p:cTn id="62" dur="20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63" dur="2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par>
                          <p:cTn id="64" fill="hold">
                            <p:stCondLst>
                              <p:cond delay="24000"/>
                            </p:stCondLst>
                            <p:childTnLst>
                              <p:par>
                                <p:cTn id="65" presetID="2" presetClass="entr" presetSubtype="6" fill="hold" grpId="0" nodeType="after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20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68" dur="2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par>
                          <p:cTn id="69" fill="hold">
                            <p:stCondLst>
                              <p:cond delay="26000"/>
                            </p:stCondLst>
                            <p:childTnLst>
                              <p:par>
                                <p:cTn id="70" presetID="2" presetClass="entr" presetSubtype="6" fill="hold" grpId="0" nodeType="afterEffect">
                                  <p:stCondLst>
                                    <p:cond delay="0"/>
                                  </p:stCondLst>
                                  <p:childTnLst>
                                    <p:set>
                                      <p:cBhvr>
                                        <p:cTn id="71" dur="1" fill="hold">
                                          <p:stCondLst>
                                            <p:cond delay="0"/>
                                          </p:stCondLst>
                                        </p:cTn>
                                        <p:tgtEl>
                                          <p:spTgt spid="3">
                                            <p:txEl>
                                              <p:pRg st="11" end="11"/>
                                            </p:txEl>
                                          </p:spTgt>
                                        </p:tgtEl>
                                        <p:attrNameLst>
                                          <p:attrName>style.visibility</p:attrName>
                                        </p:attrNameLst>
                                      </p:cBhvr>
                                      <p:to>
                                        <p:strVal val="visible"/>
                                      </p:to>
                                    </p:set>
                                    <p:anim calcmode="lin" valueType="num">
                                      <p:cBhvr additive="base">
                                        <p:cTn id="72" dur="20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73" dur="2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par>
                          <p:cTn id="74" fill="hold">
                            <p:stCondLst>
                              <p:cond delay="28000"/>
                            </p:stCondLst>
                            <p:childTnLst>
                              <p:par>
                                <p:cTn id="75" presetID="2" presetClass="entr" presetSubtype="6" fill="hold" grpId="0" nodeType="afterEffect">
                                  <p:stCondLst>
                                    <p:cond delay="0"/>
                                  </p:stCondLst>
                                  <p:childTnLst>
                                    <p:set>
                                      <p:cBhvr>
                                        <p:cTn id="76" dur="1" fill="hold">
                                          <p:stCondLst>
                                            <p:cond delay="0"/>
                                          </p:stCondLst>
                                        </p:cTn>
                                        <p:tgtEl>
                                          <p:spTgt spid="3">
                                            <p:txEl>
                                              <p:pRg st="12" end="12"/>
                                            </p:txEl>
                                          </p:spTgt>
                                        </p:tgtEl>
                                        <p:attrNameLst>
                                          <p:attrName>style.visibility</p:attrName>
                                        </p:attrNameLst>
                                      </p:cBhvr>
                                      <p:to>
                                        <p:strVal val="visible"/>
                                      </p:to>
                                    </p:set>
                                    <p:anim calcmode="lin" valueType="num">
                                      <p:cBhvr additive="base">
                                        <p:cTn id="77" dur="2000" fill="hold"/>
                                        <p:tgtEl>
                                          <p:spTgt spid="3">
                                            <p:txEl>
                                              <p:pRg st="12" end="12"/>
                                            </p:txEl>
                                          </p:spTgt>
                                        </p:tgtEl>
                                        <p:attrNameLst>
                                          <p:attrName>ppt_x</p:attrName>
                                        </p:attrNameLst>
                                      </p:cBhvr>
                                      <p:tavLst>
                                        <p:tav tm="0">
                                          <p:val>
                                            <p:strVal val="1+#ppt_w/2"/>
                                          </p:val>
                                        </p:tav>
                                        <p:tav tm="100000">
                                          <p:val>
                                            <p:strVal val="#ppt_x"/>
                                          </p:val>
                                        </p:tav>
                                      </p:tavLst>
                                    </p:anim>
                                    <p:anim calcmode="lin" valueType="num">
                                      <p:cBhvr additive="base">
                                        <p:cTn id="78" dur="2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par>
                          <p:cTn id="79" fill="hold">
                            <p:stCondLst>
                              <p:cond delay="30000"/>
                            </p:stCondLst>
                            <p:childTnLst>
                              <p:par>
                                <p:cTn id="80" presetID="2" presetClass="entr" presetSubtype="6" fill="hold" grpId="0" nodeType="afterEffect">
                                  <p:stCondLst>
                                    <p:cond delay="0"/>
                                  </p:stCondLst>
                                  <p:childTnLst>
                                    <p:set>
                                      <p:cBhvr>
                                        <p:cTn id="81" dur="1" fill="hold">
                                          <p:stCondLst>
                                            <p:cond delay="0"/>
                                          </p:stCondLst>
                                        </p:cTn>
                                        <p:tgtEl>
                                          <p:spTgt spid="3">
                                            <p:txEl>
                                              <p:pRg st="13" end="13"/>
                                            </p:txEl>
                                          </p:spTgt>
                                        </p:tgtEl>
                                        <p:attrNameLst>
                                          <p:attrName>style.visibility</p:attrName>
                                        </p:attrNameLst>
                                      </p:cBhvr>
                                      <p:to>
                                        <p:strVal val="visible"/>
                                      </p:to>
                                    </p:set>
                                    <p:anim calcmode="lin" valueType="num">
                                      <p:cBhvr additive="base">
                                        <p:cTn id="82" dur="2000" fill="hold"/>
                                        <p:tgtEl>
                                          <p:spTgt spid="3">
                                            <p:txEl>
                                              <p:pRg st="13" end="13"/>
                                            </p:txEl>
                                          </p:spTgt>
                                        </p:tgtEl>
                                        <p:attrNameLst>
                                          <p:attrName>ppt_x</p:attrName>
                                        </p:attrNameLst>
                                      </p:cBhvr>
                                      <p:tavLst>
                                        <p:tav tm="0">
                                          <p:val>
                                            <p:strVal val="1+#ppt_w/2"/>
                                          </p:val>
                                        </p:tav>
                                        <p:tav tm="100000">
                                          <p:val>
                                            <p:strVal val="#ppt_x"/>
                                          </p:val>
                                        </p:tav>
                                      </p:tavLst>
                                    </p:anim>
                                    <p:anim calcmode="lin" valueType="num">
                                      <p:cBhvr additive="base">
                                        <p:cTn id="83" dur="20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par>
                          <p:cTn id="84" fill="hold">
                            <p:stCondLst>
                              <p:cond delay="32000"/>
                            </p:stCondLst>
                            <p:childTnLst>
                              <p:par>
                                <p:cTn id="85" presetID="2" presetClass="entr" presetSubtype="6" fill="hold" grpId="0" nodeType="afterEffect">
                                  <p:stCondLst>
                                    <p:cond delay="0"/>
                                  </p:stCondLst>
                                  <p:childTnLst>
                                    <p:set>
                                      <p:cBhvr>
                                        <p:cTn id="86" dur="1" fill="hold">
                                          <p:stCondLst>
                                            <p:cond delay="0"/>
                                          </p:stCondLst>
                                        </p:cTn>
                                        <p:tgtEl>
                                          <p:spTgt spid="3">
                                            <p:txEl>
                                              <p:pRg st="14" end="14"/>
                                            </p:txEl>
                                          </p:spTgt>
                                        </p:tgtEl>
                                        <p:attrNameLst>
                                          <p:attrName>style.visibility</p:attrName>
                                        </p:attrNameLst>
                                      </p:cBhvr>
                                      <p:to>
                                        <p:strVal val="visible"/>
                                      </p:to>
                                    </p:set>
                                    <p:anim calcmode="lin" valueType="num">
                                      <p:cBhvr additive="base">
                                        <p:cTn id="87" dur="2000" fill="hold"/>
                                        <p:tgtEl>
                                          <p:spTgt spid="3">
                                            <p:txEl>
                                              <p:pRg st="14" end="14"/>
                                            </p:txEl>
                                          </p:spTgt>
                                        </p:tgtEl>
                                        <p:attrNameLst>
                                          <p:attrName>ppt_x</p:attrName>
                                        </p:attrNameLst>
                                      </p:cBhvr>
                                      <p:tavLst>
                                        <p:tav tm="0">
                                          <p:val>
                                            <p:strVal val="1+#ppt_w/2"/>
                                          </p:val>
                                        </p:tav>
                                        <p:tav tm="100000">
                                          <p:val>
                                            <p:strVal val="#ppt_x"/>
                                          </p:val>
                                        </p:tav>
                                      </p:tavLst>
                                    </p:anim>
                                    <p:anim calcmode="lin" valueType="num">
                                      <p:cBhvr additive="base">
                                        <p:cTn id="88" dur="20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par>
                          <p:cTn id="89" fill="hold">
                            <p:stCondLst>
                              <p:cond delay="34000"/>
                            </p:stCondLst>
                            <p:childTnLst>
                              <p:par>
                                <p:cTn id="90" presetID="2" presetClass="entr" presetSubtype="6" fill="hold" grpId="0" nodeType="afterEffect">
                                  <p:stCondLst>
                                    <p:cond delay="0"/>
                                  </p:stCondLst>
                                  <p:childTnLst>
                                    <p:set>
                                      <p:cBhvr>
                                        <p:cTn id="91" dur="1" fill="hold">
                                          <p:stCondLst>
                                            <p:cond delay="0"/>
                                          </p:stCondLst>
                                        </p:cTn>
                                        <p:tgtEl>
                                          <p:spTgt spid="3">
                                            <p:txEl>
                                              <p:pRg st="15" end="15"/>
                                            </p:txEl>
                                          </p:spTgt>
                                        </p:tgtEl>
                                        <p:attrNameLst>
                                          <p:attrName>style.visibility</p:attrName>
                                        </p:attrNameLst>
                                      </p:cBhvr>
                                      <p:to>
                                        <p:strVal val="visible"/>
                                      </p:to>
                                    </p:set>
                                    <p:anim calcmode="lin" valueType="num">
                                      <p:cBhvr additive="base">
                                        <p:cTn id="92" dur="2000" fill="hold"/>
                                        <p:tgtEl>
                                          <p:spTgt spid="3">
                                            <p:txEl>
                                              <p:pRg st="15" end="15"/>
                                            </p:txEl>
                                          </p:spTgt>
                                        </p:tgtEl>
                                        <p:attrNameLst>
                                          <p:attrName>ppt_x</p:attrName>
                                        </p:attrNameLst>
                                      </p:cBhvr>
                                      <p:tavLst>
                                        <p:tav tm="0">
                                          <p:val>
                                            <p:strVal val="1+#ppt_w/2"/>
                                          </p:val>
                                        </p:tav>
                                        <p:tav tm="100000">
                                          <p:val>
                                            <p:strVal val="#ppt_x"/>
                                          </p:val>
                                        </p:tav>
                                      </p:tavLst>
                                    </p:anim>
                                    <p:anim calcmode="lin" valueType="num">
                                      <p:cBhvr additive="base">
                                        <p:cTn id="93" dur="20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par>
                          <p:cTn id="94" fill="hold">
                            <p:stCondLst>
                              <p:cond delay="36000"/>
                            </p:stCondLst>
                            <p:childTnLst>
                              <p:par>
                                <p:cTn id="95" presetID="2" presetClass="entr" presetSubtype="6" fill="hold" grpId="0" nodeType="afterEffect">
                                  <p:stCondLst>
                                    <p:cond delay="0"/>
                                  </p:stCondLst>
                                  <p:childTnLst>
                                    <p:set>
                                      <p:cBhvr>
                                        <p:cTn id="96" dur="1" fill="hold">
                                          <p:stCondLst>
                                            <p:cond delay="0"/>
                                          </p:stCondLst>
                                        </p:cTn>
                                        <p:tgtEl>
                                          <p:spTgt spid="3">
                                            <p:txEl>
                                              <p:pRg st="16" end="16"/>
                                            </p:txEl>
                                          </p:spTgt>
                                        </p:tgtEl>
                                        <p:attrNameLst>
                                          <p:attrName>style.visibility</p:attrName>
                                        </p:attrNameLst>
                                      </p:cBhvr>
                                      <p:to>
                                        <p:strVal val="visible"/>
                                      </p:to>
                                    </p:set>
                                    <p:anim calcmode="lin" valueType="num">
                                      <p:cBhvr additive="base">
                                        <p:cTn id="97" dur="2000" fill="hold"/>
                                        <p:tgtEl>
                                          <p:spTgt spid="3">
                                            <p:txEl>
                                              <p:pRg st="16" end="16"/>
                                            </p:txEl>
                                          </p:spTgt>
                                        </p:tgtEl>
                                        <p:attrNameLst>
                                          <p:attrName>ppt_x</p:attrName>
                                        </p:attrNameLst>
                                      </p:cBhvr>
                                      <p:tavLst>
                                        <p:tav tm="0">
                                          <p:val>
                                            <p:strVal val="1+#ppt_w/2"/>
                                          </p:val>
                                        </p:tav>
                                        <p:tav tm="100000">
                                          <p:val>
                                            <p:strVal val="#ppt_x"/>
                                          </p:val>
                                        </p:tav>
                                      </p:tavLst>
                                    </p:anim>
                                    <p:anim calcmode="lin" valueType="num">
                                      <p:cBhvr additive="base">
                                        <p:cTn id="98" dur="20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432048"/>
          </a:xfrm>
          <a:solidFill>
            <a:schemeClr val="tx1"/>
          </a:solidFill>
        </p:spPr>
        <p:txBody>
          <a:bodyPr>
            <a:normAutofit/>
          </a:bodyPr>
          <a:lstStyle/>
          <a:p>
            <a:pPr algn="l"/>
            <a:r>
              <a:rPr lang="id-ID" sz="2000" b="1" dirty="0" smtClean="0">
                <a:solidFill>
                  <a:srgbClr val="FFFF00"/>
                </a:solidFill>
                <a:latin typeface="Arial" pitchFamily="34" charset="0"/>
                <a:cs typeface="Arial" pitchFamily="34" charset="0"/>
              </a:rPr>
              <a:t>Lanjutan;</a:t>
            </a:r>
            <a:endParaRPr lang="id-ID" sz="20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0" y="404664"/>
            <a:ext cx="9144000" cy="6453336"/>
          </a:xfrm>
          <a:solidFill>
            <a:srgbClr val="CC0000"/>
          </a:solidFill>
        </p:spPr>
        <p:txBody>
          <a:bodyPr>
            <a:normAutofit fontScale="77500" lnSpcReduction="20000"/>
          </a:bodyPr>
          <a:lstStyle/>
          <a:p>
            <a:pPr>
              <a:buNone/>
            </a:pPr>
            <a:r>
              <a:rPr lang="id-ID" sz="2400" b="1" dirty="0" smtClean="0">
                <a:solidFill>
                  <a:schemeClr val="bg1"/>
                </a:solidFill>
                <a:latin typeface="Arial" pitchFamily="34" charset="0"/>
                <a:cs typeface="Arial" pitchFamily="34" charset="0"/>
              </a:rPr>
              <a:t>Pertimbangan mana yang paling penting bagi suatu industri tidaklah </a:t>
            </a:r>
          </a:p>
          <a:p>
            <a:pPr>
              <a:buNone/>
            </a:pPr>
            <a:r>
              <a:rPr lang="id-ID" sz="2400" b="1" dirty="0" smtClean="0">
                <a:solidFill>
                  <a:schemeClr val="bg1"/>
                </a:solidFill>
                <a:latin typeface="Arial" pitchFamily="34" charset="0"/>
                <a:cs typeface="Arial" pitchFamily="34" charset="0"/>
              </a:rPr>
              <a:t> sama, karena bagi suatu idustri mungkin, yan paling penting sumber</a:t>
            </a:r>
          </a:p>
          <a:p>
            <a:pPr>
              <a:buNone/>
            </a:pPr>
            <a:r>
              <a:rPr lang="id-ID" sz="2400" b="1" dirty="0" smtClean="0">
                <a:solidFill>
                  <a:schemeClr val="bg1"/>
                </a:solidFill>
                <a:latin typeface="Arial" pitchFamily="34" charset="0"/>
                <a:cs typeface="Arial" pitchFamily="34" charset="0"/>
              </a:rPr>
              <a:t> bahan baku dan bagi yang lainya fasilitas tranport. Lokasi yang baik ialah </a:t>
            </a:r>
          </a:p>
          <a:p>
            <a:pPr>
              <a:buNone/>
            </a:pPr>
            <a:r>
              <a:rPr lang="id-ID" sz="2400" b="1" dirty="0" smtClean="0">
                <a:solidFill>
                  <a:schemeClr val="bg1"/>
                </a:solidFill>
                <a:latin typeface="Arial" pitchFamily="34" charset="0"/>
                <a:cs typeface="Arial" pitchFamily="34" charset="0"/>
              </a:rPr>
              <a:t>yang mempertimbangkan faktor-faktor di atas secara seimbang.</a:t>
            </a:r>
          </a:p>
          <a:p>
            <a:pPr>
              <a:buNone/>
            </a:pPr>
            <a:endParaRPr lang="id-ID" sz="2400" b="1" dirty="0" smtClean="0">
              <a:solidFill>
                <a:schemeClr val="bg1"/>
              </a:solidFill>
              <a:latin typeface="Arial" pitchFamily="34" charset="0"/>
              <a:cs typeface="Arial" pitchFamily="34" charset="0"/>
            </a:endParaRPr>
          </a:p>
          <a:p>
            <a:pPr>
              <a:buNone/>
            </a:pPr>
            <a:r>
              <a:rPr lang="id-ID" sz="2400" b="1" dirty="0" smtClean="0">
                <a:solidFill>
                  <a:schemeClr val="bg1"/>
                </a:solidFill>
                <a:latin typeface="Arial" pitchFamily="34" charset="0"/>
                <a:cs typeface="Arial" pitchFamily="34" charset="0"/>
              </a:rPr>
              <a:t> Contoh : Pabrik yang harus dekat pasar misalnya pabrik roti, sehingga</a:t>
            </a:r>
          </a:p>
          <a:p>
            <a:pPr>
              <a:buNone/>
            </a:pPr>
            <a:r>
              <a:rPr lang="id-ID" sz="2400" b="1" dirty="0" smtClean="0">
                <a:solidFill>
                  <a:schemeClr val="bg1"/>
                </a:solidFill>
                <a:latin typeface="Arial" pitchFamily="34" charset="0"/>
                <a:cs typeface="Arial" pitchFamily="34" charset="0"/>
              </a:rPr>
              <a:t> roti dengan mudah di salurkan ke konsumen. Demikian pula  usaha </a:t>
            </a:r>
          </a:p>
          <a:p>
            <a:pPr>
              <a:buNone/>
            </a:pPr>
            <a:r>
              <a:rPr lang="id-ID" sz="2400" b="1" dirty="0" smtClean="0">
                <a:solidFill>
                  <a:schemeClr val="bg1"/>
                </a:solidFill>
                <a:latin typeface="Arial" pitchFamily="34" charset="0"/>
                <a:cs typeface="Arial" pitchFamily="34" charset="0"/>
              </a:rPr>
              <a:t>perakitan mobil harus mendekati daerah konsumen, karena biaya </a:t>
            </a:r>
          </a:p>
          <a:p>
            <a:pPr>
              <a:buNone/>
            </a:pPr>
            <a:r>
              <a:rPr lang="id-ID" sz="2400" b="1" dirty="0" smtClean="0">
                <a:solidFill>
                  <a:schemeClr val="bg1"/>
                </a:solidFill>
                <a:latin typeface="Arial" pitchFamily="34" charset="0"/>
                <a:cs typeface="Arial" pitchFamily="34" charset="0"/>
              </a:rPr>
              <a:t>tranportasi onderdil – onderdil mobil yang harus dirakit akan lebih murah,</a:t>
            </a:r>
          </a:p>
          <a:p>
            <a:pPr>
              <a:buNone/>
            </a:pPr>
            <a:r>
              <a:rPr lang="id-ID" sz="2400" b="1" dirty="0" smtClean="0">
                <a:solidFill>
                  <a:schemeClr val="bg1"/>
                </a:solidFill>
                <a:latin typeface="Arial" pitchFamily="34" charset="0"/>
                <a:cs typeface="Arial" pitchFamily="34" charset="0"/>
              </a:rPr>
              <a:t> jika dibandingkan dengan mengangkut mobil jadi, satu persatu lansung</a:t>
            </a:r>
          </a:p>
          <a:p>
            <a:pPr>
              <a:buNone/>
            </a:pPr>
            <a:r>
              <a:rPr lang="id-ID" sz="2400" b="1" dirty="0" smtClean="0">
                <a:solidFill>
                  <a:schemeClr val="bg1"/>
                </a:solidFill>
                <a:latin typeface="Arial" pitchFamily="34" charset="0"/>
                <a:cs typeface="Arial" pitchFamily="34" charset="0"/>
              </a:rPr>
              <a:t> dari pabriknya.</a:t>
            </a:r>
          </a:p>
          <a:p>
            <a:pPr>
              <a:buNone/>
            </a:pPr>
            <a:r>
              <a:rPr lang="id-ID" sz="2400" b="1" dirty="0" smtClean="0">
                <a:solidFill>
                  <a:schemeClr val="bg1"/>
                </a:solidFill>
                <a:latin typeface="Arial" pitchFamily="34" charset="0"/>
                <a:cs typeface="Arial" pitchFamily="34" charset="0"/>
              </a:rPr>
              <a:t> </a:t>
            </a:r>
          </a:p>
          <a:p>
            <a:pPr>
              <a:buNone/>
            </a:pPr>
            <a:r>
              <a:rPr lang="id-ID" sz="2400" b="1" dirty="0" smtClean="0">
                <a:solidFill>
                  <a:schemeClr val="bg1"/>
                </a:solidFill>
                <a:latin typeface="Arial" pitchFamily="34" charset="0"/>
                <a:cs typeface="Arial" pitchFamily="34" charset="0"/>
              </a:rPr>
              <a:t>Mengenai bahan baku, ada tiga bentuk bahan baku yg dipakai  diantaranya</a:t>
            </a:r>
          </a:p>
          <a:p>
            <a:pPr marL="457200" indent="-457200">
              <a:buFont typeface="+mj-lt"/>
              <a:buAutoNum type="arabicPeriod"/>
            </a:pPr>
            <a:r>
              <a:rPr lang="id-ID" sz="2400" b="1" dirty="0" smtClean="0">
                <a:solidFill>
                  <a:schemeClr val="bg1"/>
                </a:solidFill>
                <a:latin typeface="Arial" pitchFamily="34" charset="0"/>
                <a:cs typeface="Arial" pitchFamily="34" charset="0"/>
              </a:rPr>
              <a:t>Yang cepat rusak, seperti sayur, buah-buahan.</a:t>
            </a:r>
          </a:p>
          <a:p>
            <a:pPr marL="457200" indent="-457200">
              <a:buFont typeface="+mj-lt"/>
              <a:buAutoNum type="arabicPeriod"/>
            </a:pPr>
            <a:r>
              <a:rPr lang="id-ID" sz="2400" b="1" dirty="0" smtClean="0">
                <a:solidFill>
                  <a:schemeClr val="bg1"/>
                </a:solidFill>
                <a:latin typeface="Arial" pitchFamily="34" charset="0"/>
                <a:cs typeface="Arial" pitchFamily="34" charset="0"/>
              </a:rPr>
              <a:t>Material yang tidak di proses seperti batu bara, tanah liat.</a:t>
            </a:r>
          </a:p>
          <a:p>
            <a:pPr marL="457200" indent="-457200">
              <a:buFont typeface="+mj-lt"/>
              <a:buAutoNum type="arabicPeriod"/>
            </a:pPr>
            <a:r>
              <a:rPr lang="id-ID" sz="2400" b="1" dirty="0" smtClean="0">
                <a:solidFill>
                  <a:schemeClr val="bg1"/>
                </a:solidFill>
                <a:latin typeface="Arial" pitchFamily="34" charset="0"/>
                <a:cs typeface="Arial" pitchFamily="34" charset="0"/>
              </a:rPr>
              <a:t>Barang – barang setengah jadi seperti  plat besi, kulit, bahan kimia.</a:t>
            </a:r>
          </a:p>
          <a:p>
            <a:pPr marL="457200" indent="-457200">
              <a:buNone/>
            </a:pPr>
            <a:r>
              <a:rPr lang="id-ID" sz="2400" b="1" dirty="0" smtClean="0">
                <a:solidFill>
                  <a:schemeClr val="bg1"/>
                </a:solidFill>
                <a:latin typeface="Arial" pitchFamily="34" charset="0"/>
                <a:cs typeface="Arial" pitchFamily="34" charset="0"/>
              </a:rPr>
              <a:t> </a:t>
            </a:r>
          </a:p>
          <a:p>
            <a:pPr marL="457200" indent="-457200">
              <a:buNone/>
            </a:pPr>
            <a:r>
              <a:rPr lang="id-ID" sz="2400" b="1" dirty="0" smtClean="0">
                <a:solidFill>
                  <a:schemeClr val="bg1"/>
                </a:solidFill>
                <a:latin typeface="Arial" pitchFamily="34" charset="0"/>
                <a:cs typeface="Arial" pitchFamily="34" charset="0"/>
              </a:rPr>
              <a:t>Untuk pabrik makanan dan sayuran kaleng tiada pilihan lain harus berlokasi dekat daerah pertanian. Biaya angkut akan lebih ringan karena banyak bahan yang terbuang dari proses  produksinya.</a:t>
            </a:r>
          </a:p>
          <a:p>
            <a:pPr marL="457200" indent="-457200">
              <a:buFont typeface="+mj-lt"/>
              <a:buAutoNum type="arabicPeriod"/>
            </a:pPr>
            <a:endParaRPr lang="id-ID" sz="2400" b="1" dirty="0" smtClean="0">
              <a:latin typeface="Arial" pitchFamily="34" charset="0"/>
              <a:cs typeface="Arial" pitchFamily="34" charset="0"/>
            </a:endParaRPr>
          </a:p>
          <a:p>
            <a:pPr marL="457200" indent="-457200">
              <a:buNone/>
            </a:pPr>
            <a:r>
              <a:rPr lang="id-ID" sz="2400" b="1" dirty="0" smtClean="0">
                <a:latin typeface="Arial" pitchFamily="34" charset="0"/>
                <a:cs typeface="Arial" pitchFamily="34" charset="0"/>
              </a:rPr>
              <a:t> </a:t>
            </a:r>
            <a:endParaRPr lang="id-ID" sz="2400" b="1" dirty="0">
              <a:latin typeface="Arial" pitchFamily="34" charset="0"/>
              <a:cs typeface="Arial" pitchFamily="34" charset="0"/>
            </a:endParaRPr>
          </a:p>
        </p:txBody>
      </p:sp>
    </p:spTree>
  </p:cSld>
  <p:clrMapOvr>
    <a:masterClrMapping/>
  </p:clrMapOvr>
  <p:transition spd="med">
    <p:wheel spokes="8"/>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13" presetClass="entr" presetSubtype="16"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plus(in)">
                                      <p:cBhvr>
                                        <p:cTn id="12" dur="2000"/>
                                        <p:tgtEl>
                                          <p:spTgt spid="3">
                                            <p:bg/>
                                          </p:spTgt>
                                        </p:tgtEl>
                                      </p:cBhvr>
                                    </p:animEffect>
                                  </p:childTnLst>
                                </p:cTn>
                              </p:par>
                            </p:childTnLst>
                          </p:cTn>
                        </p:par>
                        <p:par>
                          <p:cTn id="13" fill="hold">
                            <p:stCondLst>
                              <p:cond delay="4000"/>
                            </p:stCondLst>
                            <p:childTnLst>
                              <p:par>
                                <p:cTn id="14" presetID="13" presetClass="entr" presetSubtype="16"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plus(in)">
                                      <p:cBhvr>
                                        <p:cTn id="16" dur="2000"/>
                                        <p:tgtEl>
                                          <p:spTgt spid="3">
                                            <p:txEl>
                                              <p:pRg st="0" end="0"/>
                                            </p:txEl>
                                          </p:spTgt>
                                        </p:tgtEl>
                                      </p:cBhvr>
                                    </p:animEffect>
                                  </p:childTnLst>
                                </p:cTn>
                              </p:par>
                            </p:childTnLst>
                          </p:cTn>
                        </p:par>
                        <p:par>
                          <p:cTn id="17" fill="hold">
                            <p:stCondLst>
                              <p:cond delay="6000"/>
                            </p:stCondLst>
                            <p:childTnLst>
                              <p:par>
                                <p:cTn id="18" presetID="13" presetClass="entr" presetSubtype="16"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plus(in)">
                                      <p:cBhvr>
                                        <p:cTn id="20" dur="2000"/>
                                        <p:tgtEl>
                                          <p:spTgt spid="3">
                                            <p:txEl>
                                              <p:pRg st="1" end="1"/>
                                            </p:txEl>
                                          </p:spTgt>
                                        </p:tgtEl>
                                      </p:cBhvr>
                                    </p:animEffect>
                                  </p:childTnLst>
                                </p:cTn>
                              </p:par>
                            </p:childTnLst>
                          </p:cTn>
                        </p:par>
                        <p:par>
                          <p:cTn id="21" fill="hold">
                            <p:stCondLst>
                              <p:cond delay="8000"/>
                            </p:stCondLst>
                            <p:childTnLst>
                              <p:par>
                                <p:cTn id="22" presetID="13" presetClass="entr" presetSubtype="16"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plus(in)">
                                      <p:cBhvr>
                                        <p:cTn id="24" dur="2000"/>
                                        <p:tgtEl>
                                          <p:spTgt spid="3">
                                            <p:txEl>
                                              <p:pRg st="2" end="2"/>
                                            </p:txEl>
                                          </p:spTgt>
                                        </p:tgtEl>
                                      </p:cBhvr>
                                    </p:animEffect>
                                  </p:childTnLst>
                                </p:cTn>
                              </p:par>
                            </p:childTnLst>
                          </p:cTn>
                        </p:par>
                        <p:par>
                          <p:cTn id="25" fill="hold">
                            <p:stCondLst>
                              <p:cond delay="10000"/>
                            </p:stCondLst>
                            <p:childTnLst>
                              <p:par>
                                <p:cTn id="26" presetID="13" presetClass="entr" presetSubtype="16"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plus(in)">
                                      <p:cBhvr>
                                        <p:cTn id="28" dur="2000"/>
                                        <p:tgtEl>
                                          <p:spTgt spid="3">
                                            <p:txEl>
                                              <p:pRg st="3" end="3"/>
                                            </p:txEl>
                                          </p:spTgt>
                                        </p:tgtEl>
                                      </p:cBhvr>
                                    </p:animEffect>
                                  </p:childTnLst>
                                </p:cTn>
                              </p:par>
                            </p:childTnLst>
                          </p:cTn>
                        </p:par>
                        <p:par>
                          <p:cTn id="29" fill="hold">
                            <p:stCondLst>
                              <p:cond delay="12000"/>
                            </p:stCondLst>
                            <p:childTnLst>
                              <p:par>
                                <p:cTn id="30" presetID="13" presetClass="entr" presetSubtype="16"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plus(in)">
                                      <p:cBhvr>
                                        <p:cTn id="32" dur="2000"/>
                                        <p:tgtEl>
                                          <p:spTgt spid="3">
                                            <p:txEl>
                                              <p:pRg st="5" end="5"/>
                                            </p:txEl>
                                          </p:spTgt>
                                        </p:tgtEl>
                                      </p:cBhvr>
                                    </p:animEffect>
                                  </p:childTnLst>
                                </p:cTn>
                              </p:par>
                            </p:childTnLst>
                          </p:cTn>
                        </p:par>
                        <p:par>
                          <p:cTn id="33" fill="hold">
                            <p:stCondLst>
                              <p:cond delay="14000"/>
                            </p:stCondLst>
                            <p:childTnLst>
                              <p:par>
                                <p:cTn id="34" presetID="13" presetClass="entr" presetSubtype="16" fill="hold" grpId="0" nodeType="after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plus(in)">
                                      <p:cBhvr>
                                        <p:cTn id="36" dur="2000"/>
                                        <p:tgtEl>
                                          <p:spTgt spid="3">
                                            <p:txEl>
                                              <p:pRg st="6" end="6"/>
                                            </p:txEl>
                                          </p:spTgt>
                                        </p:tgtEl>
                                      </p:cBhvr>
                                    </p:animEffect>
                                  </p:childTnLst>
                                </p:cTn>
                              </p:par>
                            </p:childTnLst>
                          </p:cTn>
                        </p:par>
                        <p:par>
                          <p:cTn id="37" fill="hold">
                            <p:stCondLst>
                              <p:cond delay="16000"/>
                            </p:stCondLst>
                            <p:childTnLst>
                              <p:par>
                                <p:cTn id="38" presetID="13" presetClass="entr" presetSubtype="16" fill="hold" grpId="0" nodeType="after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plus(in)">
                                      <p:cBhvr>
                                        <p:cTn id="40" dur="2000"/>
                                        <p:tgtEl>
                                          <p:spTgt spid="3">
                                            <p:txEl>
                                              <p:pRg st="7" end="7"/>
                                            </p:txEl>
                                          </p:spTgt>
                                        </p:tgtEl>
                                      </p:cBhvr>
                                    </p:animEffect>
                                  </p:childTnLst>
                                </p:cTn>
                              </p:par>
                            </p:childTnLst>
                          </p:cTn>
                        </p:par>
                        <p:par>
                          <p:cTn id="41" fill="hold">
                            <p:stCondLst>
                              <p:cond delay="18000"/>
                            </p:stCondLst>
                            <p:childTnLst>
                              <p:par>
                                <p:cTn id="42" presetID="13" presetClass="entr" presetSubtype="16" fill="hold" grpId="0" nodeType="after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plus(in)">
                                      <p:cBhvr>
                                        <p:cTn id="44" dur="2000"/>
                                        <p:tgtEl>
                                          <p:spTgt spid="3">
                                            <p:txEl>
                                              <p:pRg st="8" end="8"/>
                                            </p:txEl>
                                          </p:spTgt>
                                        </p:tgtEl>
                                      </p:cBhvr>
                                    </p:animEffect>
                                  </p:childTnLst>
                                </p:cTn>
                              </p:par>
                            </p:childTnLst>
                          </p:cTn>
                        </p:par>
                        <p:par>
                          <p:cTn id="45" fill="hold">
                            <p:stCondLst>
                              <p:cond delay="20000"/>
                            </p:stCondLst>
                            <p:childTnLst>
                              <p:par>
                                <p:cTn id="46" presetID="13" presetClass="entr" presetSubtype="16" fill="hold" grpId="0" nodeType="after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plus(in)">
                                      <p:cBhvr>
                                        <p:cTn id="48" dur="2000"/>
                                        <p:tgtEl>
                                          <p:spTgt spid="3">
                                            <p:txEl>
                                              <p:pRg st="9" end="9"/>
                                            </p:txEl>
                                          </p:spTgt>
                                        </p:tgtEl>
                                      </p:cBhvr>
                                    </p:animEffect>
                                  </p:childTnLst>
                                </p:cTn>
                              </p:par>
                            </p:childTnLst>
                          </p:cTn>
                        </p:par>
                        <p:par>
                          <p:cTn id="49" fill="hold">
                            <p:stCondLst>
                              <p:cond delay="22000"/>
                            </p:stCondLst>
                            <p:childTnLst>
                              <p:par>
                                <p:cTn id="50" presetID="13" presetClass="entr" presetSubtype="16" fill="hold" grpId="0" nodeType="after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plus(in)">
                                      <p:cBhvr>
                                        <p:cTn id="52" dur="2000"/>
                                        <p:tgtEl>
                                          <p:spTgt spid="3">
                                            <p:txEl>
                                              <p:pRg st="10" end="10"/>
                                            </p:txEl>
                                          </p:spTgt>
                                        </p:tgtEl>
                                      </p:cBhvr>
                                    </p:animEffect>
                                  </p:childTnLst>
                                </p:cTn>
                              </p:par>
                            </p:childTnLst>
                          </p:cTn>
                        </p:par>
                        <p:par>
                          <p:cTn id="53" fill="hold">
                            <p:stCondLst>
                              <p:cond delay="24000"/>
                            </p:stCondLst>
                            <p:childTnLst>
                              <p:par>
                                <p:cTn id="54" presetID="13" presetClass="entr" presetSubtype="16" fill="hold" grpId="0" nodeType="afterEffect">
                                  <p:stCondLst>
                                    <p:cond delay="0"/>
                                  </p:stCondLst>
                                  <p:childTnLst>
                                    <p:set>
                                      <p:cBhvr>
                                        <p:cTn id="55" dur="1" fill="hold">
                                          <p:stCondLst>
                                            <p:cond delay="0"/>
                                          </p:stCondLst>
                                        </p:cTn>
                                        <p:tgtEl>
                                          <p:spTgt spid="3">
                                            <p:txEl>
                                              <p:pRg st="11" end="11"/>
                                            </p:txEl>
                                          </p:spTgt>
                                        </p:tgtEl>
                                        <p:attrNameLst>
                                          <p:attrName>style.visibility</p:attrName>
                                        </p:attrNameLst>
                                      </p:cBhvr>
                                      <p:to>
                                        <p:strVal val="visible"/>
                                      </p:to>
                                    </p:set>
                                    <p:animEffect transition="in" filter="plus(in)">
                                      <p:cBhvr>
                                        <p:cTn id="56" dur="2000"/>
                                        <p:tgtEl>
                                          <p:spTgt spid="3">
                                            <p:txEl>
                                              <p:pRg st="11" end="11"/>
                                            </p:txEl>
                                          </p:spTgt>
                                        </p:tgtEl>
                                      </p:cBhvr>
                                    </p:animEffect>
                                  </p:childTnLst>
                                </p:cTn>
                              </p:par>
                            </p:childTnLst>
                          </p:cTn>
                        </p:par>
                        <p:par>
                          <p:cTn id="57" fill="hold">
                            <p:stCondLst>
                              <p:cond delay="26000"/>
                            </p:stCondLst>
                            <p:childTnLst>
                              <p:par>
                                <p:cTn id="58" presetID="13" presetClass="entr" presetSubtype="16" fill="hold" grpId="0" nodeType="afterEffect">
                                  <p:stCondLst>
                                    <p:cond delay="0"/>
                                  </p:stCondLst>
                                  <p:childTnLst>
                                    <p:set>
                                      <p:cBhvr>
                                        <p:cTn id="59" dur="1" fill="hold">
                                          <p:stCondLst>
                                            <p:cond delay="0"/>
                                          </p:stCondLst>
                                        </p:cTn>
                                        <p:tgtEl>
                                          <p:spTgt spid="3">
                                            <p:txEl>
                                              <p:pRg st="12" end="12"/>
                                            </p:txEl>
                                          </p:spTgt>
                                        </p:tgtEl>
                                        <p:attrNameLst>
                                          <p:attrName>style.visibility</p:attrName>
                                        </p:attrNameLst>
                                      </p:cBhvr>
                                      <p:to>
                                        <p:strVal val="visible"/>
                                      </p:to>
                                    </p:set>
                                    <p:animEffect transition="in" filter="plus(in)">
                                      <p:cBhvr>
                                        <p:cTn id="60" dur="2000"/>
                                        <p:tgtEl>
                                          <p:spTgt spid="3">
                                            <p:txEl>
                                              <p:pRg st="12" end="12"/>
                                            </p:txEl>
                                          </p:spTgt>
                                        </p:tgtEl>
                                      </p:cBhvr>
                                    </p:animEffect>
                                  </p:childTnLst>
                                </p:cTn>
                              </p:par>
                            </p:childTnLst>
                          </p:cTn>
                        </p:par>
                        <p:par>
                          <p:cTn id="61" fill="hold">
                            <p:stCondLst>
                              <p:cond delay="28000"/>
                            </p:stCondLst>
                            <p:childTnLst>
                              <p:par>
                                <p:cTn id="62" presetID="13" presetClass="entr" presetSubtype="16" fill="hold" grpId="0" nodeType="afterEffect">
                                  <p:stCondLst>
                                    <p:cond delay="0"/>
                                  </p:stCondLst>
                                  <p:childTnLst>
                                    <p:set>
                                      <p:cBhvr>
                                        <p:cTn id="63" dur="1" fill="hold">
                                          <p:stCondLst>
                                            <p:cond delay="0"/>
                                          </p:stCondLst>
                                        </p:cTn>
                                        <p:tgtEl>
                                          <p:spTgt spid="3">
                                            <p:txEl>
                                              <p:pRg st="13" end="13"/>
                                            </p:txEl>
                                          </p:spTgt>
                                        </p:tgtEl>
                                        <p:attrNameLst>
                                          <p:attrName>style.visibility</p:attrName>
                                        </p:attrNameLst>
                                      </p:cBhvr>
                                      <p:to>
                                        <p:strVal val="visible"/>
                                      </p:to>
                                    </p:set>
                                    <p:animEffect transition="in" filter="plus(in)">
                                      <p:cBhvr>
                                        <p:cTn id="64" dur="2000"/>
                                        <p:tgtEl>
                                          <p:spTgt spid="3">
                                            <p:txEl>
                                              <p:pRg st="13" end="13"/>
                                            </p:txEl>
                                          </p:spTgt>
                                        </p:tgtEl>
                                      </p:cBhvr>
                                    </p:animEffect>
                                  </p:childTnLst>
                                </p:cTn>
                              </p:par>
                            </p:childTnLst>
                          </p:cTn>
                        </p:par>
                        <p:par>
                          <p:cTn id="65" fill="hold">
                            <p:stCondLst>
                              <p:cond delay="30000"/>
                            </p:stCondLst>
                            <p:childTnLst>
                              <p:par>
                                <p:cTn id="66" presetID="13" presetClass="entr" presetSubtype="16" fill="hold" grpId="0" nodeType="afterEffect">
                                  <p:stCondLst>
                                    <p:cond delay="0"/>
                                  </p:stCondLst>
                                  <p:childTnLst>
                                    <p:set>
                                      <p:cBhvr>
                                        <p:cTn id="67" dur="1" fill="hold">
                                          <p:stCondLst>
                                            <p:cond delay="0"/>
                                          </p:stCondLst>
                                        </p:cTn>
                                        <p:tgtEl>
                                          <p:spTgt spid="3">
                                            <p:txEl>
                                              <p:pRg st="14" end="14"/>
                                            </p:txEl>
                                          </p:spTgt>
                                        </p:tgtEl>
                                        <p:attrNameLst>
                                          <p:attrName>style.visibility</p:attrName>
                                        </p:attrNameLst>
                                      </p:cBhvr>
                                      <p:to>
                                        <p:strVal val="visible"/>
                                      </p:to>
                                    </p:set>
                                    <p:animEffect transition="in" filter="plus(in)">
                                      <p:cBhvr>
                                        <p:cTn id="68" dur="2000"/>
                                        <p:tgtEl>
                                          <p:spTgt spid="3">
                                            <p:txEl>
                                              <p:pRg st="14" end="14"/>
                                            </p:txEl>
                                          </p:spTgt>
                                        </p:tgtEl>
                                      </p:cBhvr>
                                    </p:animEffect>
                                  </p:childTnLst>
                                </p:cTn>
                              </p:par>
                            </p:childTnLst>
                          </p:cTn>
                        </p:par>
                        <p:par>
                          <p:cTn id="69" fill="hold">
                            <p:stCondLst>
                              <p:cond delay="32000"/>
                            </p:stCondLst>
                            <p:childTnLst>
                              <p:par>
                                <p:cTn id="70" presetID="13" presetClass="entr" presetSubtype="16" fill="hold" grpId="0" nodeType="afterEffect">
                                  <p:stCondLst>
                                    <p:cond delay="0"/>
                                  </p:stCondLst>
                                  <p:childTnLst>
                                    <p:set>
                                      <p:cBhvr>
                                        <p:cTn id="71" dur="1" fill="hold">
                                          <p:stCondLst>
                                            <p:cond delay="0"/>
                                          </p:stCondLst>
                                        </p:cTn>
                                        <p:tgtEl>
                                          <p:spTgt spid="3">
                                            <p:txEl>
                                              <p:pRg st="15" end="15"/>
                                            </p:txEl>
                                          </p:spTgt>
                                        </p:tgtEl>
                                        <p:attrNameLst>
                                          <p:attrName>style.visibility</p:attrName>
                                        </p:attrNameLst>
                                      </p:cBhvr>
                                      <p:to>
                                        <p:strVal val="visible"/>
                                      </p:to>
                                    </p:set>
                                    <p:animEffect transition="in" filter="plus(in)">
                                      <p:cBhvr>
                                        <p:cTn id="72" dur="2000"/>
                                        <p:tgtEl>
                                          <p:spTgt spid="3">
                                            <p:txEl>
                                              <p:pRg st="15" end="15"/>
                                            </p:txEl>
                                          </p:spTgt>
                                        </p:tgtEl>
                                      </p:cBhvr>
                                    </p:animEffect>
                                  </p:childTnLst>
                                </p:cTn>
                              </p:par>
                            </p:childTnLst>
                          </p:cTn>
                        </p:par>
                        <p:par>
                          <p:cTn id="73" fill="hold">
                            <p:stCondLst>
                              <p:cond delay="34000"/>
                            </p:stCondLst>
                            <p:childTnLst>
                              <p:par>
                                <p:cTn id="74" presetID="13" presetClass="entr" presetSubtype="16" fill="hold" grpId="0" nodeType="afterEffect">
                                  <p:stCondLst>
                                    <p:cond delay="0"/>
                                  </p:stCondLst>
                                  <p:childTnLst>
                                    <p:set>
                                      <p:cBhvr>
                                        <p:cTn id="75" dur="1" fill="hold">
                                          <p:stCondLst>
                                            <p:cond delay="0"/>
                                          </p:stCondLst>
                                        </p:cTn>
                                        <p:tgtEl>
                                          <p:spTgt spid="3">
                                            <p:txEl>
                                              <p:pRg st="16" end="16"/>
                                            </p:txEl>
                                          </p:spTgt>
                                        </p:tgtEl>
                                        <p:attrNameLst>
                                          <p:attrName>style.visibility</p:attrName>
                                        </p:attrNameLst>
                                      </p:cBhvr>
                                      <p:to>
                                        <p:strVal val="visible"/>
                                      </p:to>
                                    </p:set>
                                    <p:animEffect transition="in" filter="plus(in)">
                                      <p:cBhvr>
                                        <p:cTn id="76" dur="2000"/>
                                        <p:tgtEl>
                                          <p:spTgt spid="3">
                                            <p:txEl>
                                              <p:pRg st="16" end="16"/>
                                            </p:txEl>
                                          </p:spTgt>
                                        </p:tgtEl>
                                      </p:cBhvr>
                                    </p:animEffect>
                                  </p:childTnLst>
                                </p:cTn>
                              </p:par>
                            </p:childTnLst>
                          </p:cTn>
                        </p:par>
                        <p:par>
                          <p:cTn id="77" fill="hold">
                            <p:stCondLst>
                              <p:cond delay="36000"/>
                            </p:stCondLst>
                            <p:childTnLst>
                              <p:par>
                                <p:cTn id="78" presetID="13" presetClass="entr" presetSubtype="16" fill="hold" grpId="0" nodeType="afterEffect">
                                  <p:stCondLst>
                                    <p:cond delay="0"/>
                                  </p:stCondLst>
                                  <p:childTnLst>
                                    <p:set>
                                      <p:cBhvr>
                                        <p:cTn id="79" dur="1" fill="hold">
                                          <p:stCondLst>
                                            <p:cond delay="0"/>
                                          </p:stCondLst>
                                        </p:cTn>
                                        <p:tgtEl>
                                          <p:spTgt spid="3">
                                            <p:txEl>
                                              <p:pRg st="17" end="17"/>
                                            </p:txEl>
                                          </p:spTgt>
                                        </p:tgtEl>
                                        <p:attrNameLst>
                                          <p:attrName>style.visibility</p:attrName>
                                        </p:attrNameLst>
                                      </p:cBhvr>
                                      <p:to>
                                        <p:strVal val="visible"/>
                                      </p:to>
                                    </p:set>
                                    <p:animEffect transition="in" filter="plus(in)">
                                      <p:cBhvr>
                                        <p:cTn id="80" dur="2000"/>
                                        <p:tgtEl>
                                          <p:spTgt spid="3">
                                            <p:txEl>
                                              <p:pRg st="17" end="17"/>
                                            </p:txEl>
                                          </p:spTgt>
                                        </p:tgtEl>
                                      </p:cBhvr>
                                    </p:animEffect>
                                  </p:childTnLst>
                                </p:cTn>
                              </p:par>
                            </p:childTnLst>
                          </p:cTn>
                        </p:par>
                        <p:par>
                          <p:cTn id="81" fill="hold">
                            <p:stCondLst>
                              <p:cond delay="38000"/>
                            </p:stCondLst>
                            <p:childTnLst>
                              <p:par>
                                <p:cTn id="82" presetID="13" presetClass="entr" presetSubtype="16" fill="hold" grpId="0" nodeType="afterEffect">
                                  <p:stCondLst>
                                    <p:cond delay="0"/>
                                  </p:stCondLst>
                                  <p:childTnLst>
                                    <p:set>
                                      <p:cBhvr>
                                        <p:cTn id="83" dur="1" fill="hold">
                                          <p:stCondLst>
                                            <p:cond delay="0"/>
                                          </p:stCondLst>
                                        </p:cTn>
                                        <p:tgtEl>
                                          <p:spTgt spid="3">
                                            <p:txEl>
                                              <p:pRg st="19" end="19"/>
                                            </p:txEl>
                                          </p:spTgt>
                                        </p:tgtEl>
                                        <p:attrNameLst>
                                          <p:attrName>style.visibility</p:attrName>
                                        </p:attrNameLst>
                                      </p:cBhvr>
                                      <p:to>
                                        <p:strVal val="visible"/>
                                      </p:to>
                                    </p:set>
                                    <p:animEffect transition="in" filter="plus(in)">
                                      <p:cBhvr>
                                        <p:cTn id="84" dur="2000"/>
                                        <p:tgtEl>
                                          <p:spTgt spid="3">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432048"/>
          </a:xfrm>
          <a:solidFill>
            <a:srgbClr val="FFC000"/>
          </a:solidFill>
        </p:spPr>
        <p:txBody>
          <a:bodyPr>
            <a:normAutofit fontScale="90000"/>
          </a:bodyPr>
          <a:lstStyle/>
          <a:p>
            <a:pPr algn="l"/>
            <a:r>
              <a:rPr lang="id-ID" sz="2400" b="1" dirty="0" smtClean="0">
                <a:latin typeface="Arial" pitchFamily="34" charset="0"/>
                <a:cs typeface="Arial" pitchFamily="34" charset="0"/>
              </a:rPr>
              <a:t>3. Lay Out.</a:t>
            </a:r>
            <a:endParaRPr lang="id-ID" sz="2400" b="1" dirty="0">
              <a:latin typeface="Arial" pitchFamily="34" charset="0"/>
              <a:cs typeface="Arial" pitchFamily="34" charset="0"/>
            </a:endParaRPr>
          </a:p>
        </p:txBody>
      </p:sp>
      <p:sp>
        <p:nvSpPr>
          <p:cNvPr id="3" name="Content Placeholder 2"/>
          <p:cNvSpPr>
            <a:spLocks noGrp="1"/>
          </p:cNvSpPr>
          <p:nvPr>
            <p:ph idx="1"/>
          </p:nvPr>
        </p:nvSpPr>
        <p:spPr>
          <a:xfrm>
            <a:off x="0" y="332656"/>
            <a:ext cx="9144000" cy="6525344"/>
          </a:xfrm>
          <a:solidFill>
            <a:srgbClr val="663300"/>
          </a:solidFill>
        </p:spPr>
        <p:txBody>
          <a:bodyPr>
            <a:noAutofit/>
          </a:bodyPr>
          <a:lstStyle/>
          <a:p>
            <a:pPr algn="just">
              <a:buNone/>
            </a:pPr>
            <a:r>
              <a:rPr lang="id-ID" sz="2800" b="1" dirty="0" smtClean="0">
                <a:solidFill>
                  <a:srgbClr val="FFC000"/>
                </a:solidFill>
                <a:latin typeface="Arial" pitchFamily="34" charset="0"/>
                <a:cs typeface="Arial" pitchFamily="34" charset="0"/>
              </a:rPr>
              <a:t>Lay oaut ini biasanya berkaitan</a:t>
            </a:r>
          </a:p>
          <a:p>
            <a:pPr algn="just">
              <a:buNone/>
            </a:pPr>
            <a:r>
              <a:rPr lang="id-ID" sz="2800" b="1" dirty="0" smtClean="0">
                <a:solidFill>
                  <a:srgbClr val="FFC000"/>
                </a:solidFill>
                <a:latin typeface="Arial" pitchFamily="34" charset="0"/>
                <a:cs typeface="Arial" pitchFamily="34" charset="0"/>
              </a:rPr>
              <a:t> erat  dengan jumlah ruangan</a:t>
            </a:r>
          </a:p>
          <a:p>
            <a:pPr algn="just">
              <a:buNone/>
            </a:pPr>
            <a:r>
              <a:rPr lang="id-ID" sz="2800" b="1" dirty="0" smtClean="0">
                <a:solidFill>
                  <a:srgbClr val="FFC000"/>
                </a:solidFill>
                <a:latin typeface="Arial" pitchFamily="34" charset="0"/>
                <a:cs typeface="Arial" pitchFamily="34" charset="0"/>
              </a:rPr>
              <a:t> yang dikehendaki  dan peralatan</a:t>
            </a:r>
          </a:p>
          <a:p>
            <a:pPr algn="just">
              <a:buNone/>
            </a:pPr>
            <a:r>
              <a:rPr lang="id-ID" sz="2800" b="1" dirty="0" smtClean="0">
                <a:solidFill>
                  <a:srgbClr val="FFC000"/>
                </a:solidFill>
                <a:latin typeface="Arial" pitchFamily="34" charset="0"/>
                <a:cs typeface="Arial" pitchFamily="34" charset="0"/>
              </a:rPr>
              <a:t> yang akan digunakan,  </a:t>
            </a:r>
          </a:p>
          <a:p>
            <a:pPr algn="just">
              <a:buNone/>
            </a:pPr>
            <a:r>
              <a:rPr lang="id-ID" sz="2800" b="1" dirty="0" smtClean="0">
                <a:solidFill>
                  <a:srgbClr val="FFC000"/>
                </a:solidFill>
                <a:latin typeface="Arial" pitchFamily="34" charset="0"/>
                <a:cs typeface="Arial" pitchFamily="34" charset="0"/>
              </a:rPr>
              <a:t>penempatannya sangat </a:t>
            </a:r>
          </a:p>
          <a:p>
            <a:pPr algn="just">
              <a:buNone/>
            </a:pPr>
            <a:r>
              <a:rPr lang="id-ID" sz="2800" b="1" dirty="0" smtClean="0">
                <a:solidFill>
                  <a:srgbClr val="FFC000"/>
                </a:solidFill>
                <a:latin typeface="Arial" pitchFamily="34" charset="0"/>
                <a:cs typeface="Arial" pitchFamily="34" charset="0"/>
              </a:rPr>
              <a:t>menentukan bentuk dan </a:t>
            </a:r>
          </a:p>
          <a:p>
            <a:pPr algn="just">
              <a:buNone/>
            </a:pPr>
            <a:r>
              <a:rPr lang="id-ID" sz="2800" b="1" dirty="0" smtClean="0">
                <a:solidFill>
                  <a:srgbClr val="FFC000"/>
                </a:solidFill>
                <a:latin typeface="Arial" pitchFamily="34" charset="0"/>
                <a:cs typeface="Arial" pitchFamily="34" charset="0"/>
              </a:rPr>
              <a:t>Letak  bangunan,  </a:t>
            </a:r>
          </a:p>
          <a:p>
            <a:pPr algn="just">
              <a:buNone/>
            </a:pPr>
            <a:r>
              <a:rPr lang="id-ID" sz="2800" b="1" dirty="0" smtClean="0">
                <a:solidFill>
                  <a:srgbClr val="FFC000"/>
                </a:solidFill>
                <a:latin typeface="Arial" pitchFamily="34" charset="0"/>
                <a:cs typeface="Arial" pitchFamily="34" charset="0"/>
              </a:rPr>
              <a:t>Untuk menghemat biaya,</a:t>
            </a:r>
          </a:p>
          <a:p>
            <a:pPr algn="just">
              <a:buNone/>
            </a:pPr>
            <a:r>
              <a:rPr lang="id-ID" sz="2800" b="1" dirty="0" smtClean="0">
                <a:solidFill>
                  <a:srgbClr val="FFC000"/>
                </a:solidFill>
                <a:latin typeface="Arial" pitchFamily="34" charset="0"/>
                <a:cs typeface="Arial" pitchFamily="34" charset="0"/>
              </a:rPr>
              <a:t> lay out harus diatur sedemikian</a:t>
            </a:r>
          </a:p>
          <a:p>
            <a:pPr algn="just">
              <a:buNone/>
            </a:pPr>
            <a:r>
              <a:rPr lang="id-ID" sz="2800" b="1" dirty="0" smtClean="0">
                <a:solidFill>
                  <a:srgbClr val="FFC000"/>
                </a:solidFill>
                <a:latin typeface="Arial" pitchFamily="34" charset="0"/>
                <a:cs typeface="Arial" pitchFamily="34" charset="0"/>
              </a:rPr>
              <a:t> rupa sehingga memudahkan aliran</a:t>
            </a:r>
          </a:p>
          <a:p>
            <a:pPr algn="just">
              <a:buNone/>
            </a:pPr>
            <a:r>
              <a:rPr lang="id-ID" sz="2800" b="1" dirty="0" smtClean="0">
                <a:solidFill>
                  <a:srgbClr val="FFC000"/>
                </a:solidFill>
                <a:latin typeface="Arial" pitchFamily="34" charset="0"/>
                <a:cs typeface="Arial" pitchFamily="34" charset="0"/>
              </a:rPr>
              <a:t> kerja dan kondisi kerja</a:t>
            </a:r>
          </a:p>
          <a:p>
            <a:pPr algn="just">
              <a:buNone/>
            </a:pPr>
            <a:r>
              <a:rPr lang="id-ID" sz="2800" b="1" dirty="0" smtClean="0">
                <a:solidFill>
                  <a:srgbClr val="FFC000"/>
                </a:solidFill>
                <a:latin typeface="Arial" pitchFamily="34" charset="0"/>
                <a:cs typeface="Arial" pitchFamily="34" charset="0"/>
              </a:rPr>
              <a:t> yang baik.</a:t>
            </a:r>
            <a:endParaRPr lang="id-ID" sz="2800" b="1" dirty="0">
              <a:latin typeface="Arial" pitchFamily="34" charset="0"/>
              <a:cs typeface="Arial" pitchFamily="34" charset="0"/>
            </a:endParaRPr>
          </a:p>
        </p:txBody>
      </p:sp>
      <p:pic>
        <p:nvPicPr>
          <p:cNvPr id="2050" name="Picture 2" descr="E:\pencemaran lingkungan.jpg"/>
          <p:cNvPicPr>
            <a:picLocks noChangeAspect="1" noChangeArrowheads="1"/>
          </p:cNvPicPr>
          <p:nvPr/>
        </p:nvPicPr>
        <p:blipFill>
          <a:blip r:embed="rId3" cstate="print"/>
          <a:srcRect/>
          <a:stretch>
            <a:fillRect/>
          </a:stretch>
        </p:blipFill>
        <p:spPr bwMode="auto">
          <a:xfrm>
            <a:off x="5004048" y="0"/>
            <a:ext cx="4104457" cy="6858000"/>
          </a:xfrm>
          <a:prstGeom prst="rect">
            <a:avLst/>
          </a:prstGeom>
          <a:noFill/>
        </p:spPr>
      </p:pic>
    </p:spTree>
  </p:cSld>
  <p:clrMapOvr>
    <a:masterClrMapping/>
  </p:clrMapOvr>
  <p:transition spd="med">
    <p:checker dir="vert"/>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5" presetClass="entr" presetSubtype="10"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heckerboard(across)">
                                      <p:cBhvr>
                                        <p:cTn id="12" dur="2000"/>
                                        <p:tgtEl>
                                          <p:spTgt spid="3">
                                            <p:bg/>
                                          </p:spTgt>
                                        </p:tgtEl>
                                      </p:cBhvr>
                                    </p:animEffect>
                                  </p:childTnLst>
                                </p:cTn>
                              </p:par>
                            </p:childTnLst>
                          </p:cTn>
                        </p:par>
                        <p:par>
                          <p:cTn id="13" fill="hold">
                            <p:stCondLst>
                              <p:cond delay="4000"/>
                            </p:stCondLst>
                            <p:childTnLst>
                              <p:par>
                                <p:cTn id="14" presetID="5" presetClass="entr" presetSubtype="10"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checkerboard(across)">
                                      <p:cBhvr>
                                        <p:cTn id="16" dur="2000"/>
                                        <p:tgtEl>
                                          <p:spTgt spid="3">
                                            <p:txEl>
                                              <p:pRg st="0" end="0"/>
                                            </p:txEl>
                                          </p:spTgt>
                                        </p:tgtEl>
                                      </p:cBhvr>
                                    </p:animEffect>
                                  </p:childTnLst>
                                </p:cTn>
                              </p:par>
                            </p:childTnLst>
                          </p:cTn>
                        </p:par>
                        <p:par>
                          <p:cTn id="17" fill="hold">
                            <p:stCondLst>
                              <p:cond delay="6000"/>
                            </p:stCondLst>
                            <p:childTnLst>
                              <p:par>
                                <p:cTn id="18" presetID="5" presetClass="entr" presetSubtype="10"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checkerboard(across)">
                                      <p:cBhvr>
                                        <p:cTn id="20" dur="2000"/>
                                        <p:tgtEl>
                                          <p:spTgt spid="3">
                                            <p:txEl>
                                              <p:pRg st="1" end="1"/>
                                            </p:txEl>
                                          </p:spTgt>
                                        </p:tgtEl>
                                      </p:cBhvr>
                                    </p:animEffect>
                                  </p:childTnLst>
                                </p:cTn>
                              </p:par>
                            </p:childTnLst>
                          </p:cTn>
                        </p:par>
                        <p:par>
                          <p:cTn id="21" fill="hold">
                            <p:stCondLst>
                              <p:cond delay="8000"/>
                            </p:stCondLst>
                            <p:childTnLst>
                              <p:par>
                                <p:cTn id="22" presetID="5" presetClass="entr" presetSubtype="10"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checkerboard(across)">
                                      <p:cBhvr>
                                        <p:cTn id="24" dur="2000"/>
                                        <p:tgtEl>
                                          <p:spTgt spid="3">
                                            <p:txEl>
                                              <p:pRg st="2" end="2"/>
                                            </p:txEl>
                                          </p:spTgt>
                                        </p:tgtEl>
                                      </p:cBhvr>
                                    </p:animEffect>
                                  </p:childTnLst>
                                </p:cTn>
                              </p:par>
                            </p:childTnLst>
                          </p:cTn>
                        </p:par>
                        <p:par>
                          <p:cTn id="25" fill="hold">
                            <p:stCondLst>
                              <p:cond delay="10000"/>
                            </p:stCondLst>
                            <p:childTnLst>
                              <p:par>
                                <p:cTn id="26" presetID="5" presetClass="entr" presetSubtype="10"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checkerboard(across)">
                                      <p:cBhvr>
                                        <p:cTn id="28" dur="2000"/>
                                        <p:tgtEl>
                                          <p:spTgt spid="3">
                                            <p:txEl>
                                              <p:pRg st="3" end="3"/>
                                            </p:txEl>
                                          </p:spTgt>
                                        </p:tgtEl>
                                      </p:cBhvr>
                                    </p:animEffect>
                                  </p:childTnLst>
                                </p:cTn>
                              </p:par>
                            </p:childTnLst>
                          </p:cTn>
                        </p:par>
                        <p:par>
                          <p:cTn id="29" fill="hold">
                            <p:stCondLst>
                              <p:cond delay="12000"/>
                            </p:stCondLst>
                            <p:childTnLst>
                              <p:par>
                                <p:cTn id="30" presetID="5" presetClass="entr" presetSubtype="10"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2000"/>
                                        <p:tgtEl>
                                          <p:spTgt spid="3">
                                            <p:txEl>
                                              <p:pRg st="4" end="4"/>
                                            </p:txEl>
                                          </p:spTgt>
                                        </p:tgtEl>
                                      </p:cBhvr>
                                    </p:animEffect>
                                  </p:childTnLst>
                                </p:cTn>
                              </p:par>
                            </p:childTnLst>
                          </p:cTn>
                        </p:par>
                        <p:par>
                          <p:cTn id="33" fill="hold">
                            <p:stCondLst>
                              <p:cond delay="14000"/>
                            </p:stCondLst>
                            <p:childTnLst>
                              <p:par>
                                <p:cTn id="34" presetID="5" presetClass="entr" presetSubtype="10" fill="hold" grpId="0" nodeType="after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checkerboard(across)">
                                      <p:cBhvr>
                                        <p:cTn id="36" dur="2000"/>
                                        <p:tgtEl>
                                          <p:spTgt spid="3">
                                            <p:txEl>
                                              <p:pRg st="5" end="5"/>
                                            </p:txEl>
                                          </p:spTgt>
                                        </p:tgtEl>
                                      </p:cBhvr>
                                    </p:animEffect>
                                  </p:childTnLst>
                                </p:cTn>
                              </p:par>
                            </p:childTnLst>
                          </p:cTn>
                        </p:par>
                        <p:par>
                          <p:cTn id="37" fill="hold">
                            <p:stCondLst>
                              <p:cond delay="16000"/>
                            </p:stCondLst>
                            <p:childTnLst>
                              <p:par>
                                <p:cTn id="38" presetID="5" presetClass="entr" presetSubtype="10" fill="hold" grpId="0" nodeType="after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checkerboard(across)">
                                      <p:cBhvr>
                                        <p:cTn id="40" dur="2000"/>
                                        <p:tgtEl>
                                          <p:spTgt spid="3">
                                            <p:txEl>
                                              <p:pRg st="6" end="6"/>
                                            </p:txEl>
                                          </p:spTgt>
                                        </p:tgtEl>
                                      </p:cBhvr>
                                    </p:animEffect>
                                  </p:childTnLst>
                                </p:cTn>
                              </p:par>
                            </p:childTnLst>
                          </p:cTn>
                        </p:par>
                        <p:par>
                          <p:cTn id="41" fill="hold">
                            <p:stCondLst>
                              <p:cond delay="18000"/>
                            </p:stCondLst>
                            <p:childTnLst>
                              <p:par>
                                <p:cTn id="42" presetID="5" presetClass="entr" presetSubtype="10" fill="hold" grpId="0" nodeType="after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checkerboard(across)">
                                      <p:cBhvr>
                                        <p:cTn id="44" dur="2000"/>
                                        <p:tgtEl>
                                          <p:spTgt spid="3">
                                            <p:txEl>
                                              <p:pRg st="7" end="7"/>
                                            </p:txEl>
                                          </p:spTgt>
                                        </p:tgtEl>
                                      </p:cBhvr>
                                    </p:animEffect>
                                  </p:childTnLst>
                                </p:cTn>
                              </p:par>
                            </p:childTnLst>
                          </p:cTn>
                        </p:par>
                        <p:par>
                          <p:cTn id="45" fill="hold">
                            <p:stCondLst>
                              <p:cond delay="20000"/>
                            </p:stCondLst>
                            <p:childTnLst>
                              <p:par>
                                <p:cTn id="46" presetID="5" presetClass="entr" presetSubtype="10" fill="hold" grpId="0" nodeType="after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checkerboard(across)">
                                      <p:cBhvr>
                                        <p:cTn id="48" dur="2000"/>
                                        <p:tgtEl>
                                          <p:spTgt spid="3">
                                            <p:txEl>
                                              <p:pRg st="8" end="8"/>
                                            </p:txEl>
                                          </p:spTgt>
                                        </p:tgtEl>
                                      </p:cBhvr>
                                    </p:animEffect>
                                  </p:childTnLst>
                                </p:cTn>
                              </p:par>
                            </p:childTnLst>
                          </p:cTn>
                        </p:par>
                        <p:par>
                          <p:cTn id="49" fill="hold">
                            <p:stCondLst>
                              <p:cond delay="22000"/>
                            </p:stCondLst>
                            <p:childTnLst>
                              <p:par>
                                <p:cTn id="50" presetID="5" presetClass="entr" presetSubtype="10" fill="hold" grpId="0" nodeType="after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heckerboard(across)">
                                      <p:cBhvr>
                                        <p:cTn id="52" dur="2000"/>
                                        <p:tgtEl>
                                          <p:spTgt spid="3">
                                            <p:txEl>
                                              <p:pRg st="9" end="9"/>
                                            </p:txEl>
                                          </p:spTgt>
                                        </p:tgtEl>
                                      </p:cBhvr>
                                    </p:animEffect>
                                  </p:childTnLst>
                                </p:cTn>
                              </p:par>
                            </p:childTnLst>
                          </p:cTn>
                        </p:par>
                        <p:par>
                          <p:cTn id="53" fill="hold">
                            <p:stCondLst>
                              <p:cond delay="24000"/>
                            </p:stCondLst>
                            <p:childTnLst>
                              <p:par>
                                <p:cTn id="54" presetID="5" presetClass="entr" presetSubtype="10" fill="hold" grpId="0" nodeType="after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56" dur="2000"/>
                                        <p:tgtEl>
                                          <p:spTgt spid="3">
                                            <p:txEl>
                                              <p:pRg st="10" end="10"/>
                                            </p:txEl>
                                          </p:spTgt>
                                        </p:tgtEl>
                                      </p:cBhvr>
                                    </p:animEffect>
                                  </p:childTnLst>
                                </p:cTn>
                              </p:par>
                            </p:childTnLst>
                          </p:cTn>
                        </p:par>
                        <p:par>
                          <p:cTn id="57" fill="hold">
                            <p:stCondLst>
                              <p:cond delay="26000"/>
                            </p:stCondLst>
                            <p:childTnLst>
                              <p:par>
                                <p:cTn id="58" presetID="5" presetClass="entr" presetSubtype="10" fill="hold" grpId="0" nodeType="afterEffect">
                                  <p:stCondLst>
                                    <p:cond delay="0"/>
                                  </p:stCondLst>
                                  <p:childTnLst>
                                    <p:set>
                                      <p:cBhvr>
                                        <p:cTn id="59"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60"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432048"/>
          </a:xfrm>
          <a:solidFill>
            <a:srgbClr val="663300"/>
          </a:solidFill>
        </p:spPr>
        <p:txBody>
          <a:bodyPr>
            <a:noAutofit/>
          </a:bodyPr>
          <a:lstStyle/>
          <a:p>
            <a:pPr algn="l"/>
            <a:r>
              <a:rPr lang="id-ID" sz="2400" b="1" dirty="0" smtClean="0">
                <a:solidFill>
                  <a:srgbClr val="FFC000"/>
                </a:solidFill>
                <a:latin typeface="Arial" pitchFamily="34" charset="0"/>
                <a:cs typeface="Arial" pitchFamily="34" charset="0"/>
              </a:rPr>
              <a:t>Beberapa faktor pertimbangan untuk rencana lay out ialah :</a:t>
            </a:r>
            <a:endParaRPr lang="id-ID" sz="2400" b="1" dirty="0">
              <a:solidFill>
                <a:srgbClr val="FFC000"/>
              </a:solidFill>
              <a:latin typeface="Arial" pitchFamily="34" charset="0"/>
              <a:cs typeface="Arial" pitchFamily="34" charset="0"/>
            </a:endParaRPr>
          </a:p>
        </p:txBody>
      </p:sp>
      <p:sp>
        <p:nvSpPr>
          <p:cNvPr id="3" name="Content Placeholder 2"/>
          <p:cNvSpPr>
            <a:spLocks noGrp="1"/>
          </p:cNvSpPr>
          <p:nvPr>
            <p:ph idx="1"/>
          </p:nvPr>
        </p:nvSpPr>
        <p:spPr>
          <a:xfrm>
            <a:off x="0" y="332656"/>
            <a:ext cx="9144000" cy="6525344"/>
          </a:xfrm>
          <a:solidFill>
            <a:srgbClr val="FFFF00"/>
          </a:solidFill>
        </p:spPr>
        <p:txBody>
          <a:bodyPr>
            <a:normAutofit/>
          </a:bodyPr>
          <a:lstStyle/>
          <a:p>
            <a:pPr>
              <a:buNone/>
            </a:pPr>
            <a:r>
              <a:rPr lang="id-ID" sz="900" dirty="0" smtClean="0">
                <a:latin typeface="Arial" pitchFamily="34" charset="0"/>
                <a:cs typeface="Arial" pitchFamily="34" charset="0"/>
              </a:rPr>
              <a:t>dt</a:t>
            </a:r>
            <a:endParaRPr lang="id-ID" sz="900" dirty="0">
              <a:latin typeface="Arial" pitchFamily="34" charset="0"/>
              <a:cs typeface="Arial" pitchFamily="34" charset="0"/>
            </a:endParaRPr>
          </a:p>
        </p:txBody>
      </p:sp>
      <p:sp>
        <p:nvSpPr>
          <p:cNvPr id="5" name="TextBox 4"/>
          <p:cNvSpPr txBox="1"/>
          <p:nvPr/>
        </p:nvSpPr>
        <p:spPr>
          <a:xfrm>
            <a:off x="0" y="427311"/>
            <a:ext cx="9090672" cy="769441"/>
          </a:xfrm>
          <a:prstGeom prst="rect">
            <a:avLst/>
          </a:prstGeom>
          <a:noFill/>
        </p:spPr>
        <p:txBody>
          <a:bodyPr wrap="square" numCol="1" spcCol="0" rtlCol="0">
            <a:spAutoFit/>
          </a:bodyPr>
          <a:lstStyle/>
          <a:p>
            <a:pPr marL="457200" indent="-457200">
              <a:buAutoNum type="arabicPeriod"/>
            </a:pPr>
            <a:r>
              <a:rPr lang="id-ID" sz="2000" b="1" u="sng" dirty="0" smtClean="0">
                <a:latin typeface="Arial" pitchFamily="34" charset="0"/>
                <a:cs typeface="Arial" pitchFamily="34" charset="0"/>
              </a:rPr>
              <a:t>Keadaan proses produksi</a:t>
            </a:r>
            <a:r>
              <a:rPr lang="id-ID" sz="2000" b="1" dirty="0" smtClean="0">
                <a:latin typeface="Arial" pitchFamily="34" charset="0"/>
                <a:cs typeface="Arial" pitchFamily="34" charset="0"/>
              </a:rPr>
              <a:t>, harus dilihat apakah proses produksi di lakukan untuk membuat satu macam barang atau banyak barang </a:t>
            </a:r>
            <a:r>
              <a:rPr lang="id-ID" sz="2400" b="1" dirty="0" smtClean="0">
                <a:latin typeface="Arial" pitchFamily="34" charset="0"/>
                <a:cs typeface="Arial" pitchFamily="34" charset="0"/>
              </a:rPr>
              <a:t>      </a:t>
            </a:r>
            <a:endParaRPr lang="id-ID" sz="2400" b="1" dirty="0">
              <a:latin typeface="Arial" pitchFamily="34" charset="0"/>
              <a:cs typeface="Arial" pitchFamily="34" charset="0"/>
            </a:endParaRPr>
          </a:p>
        </p:txBody>
      </p:sp>
      <p:sp>
        <p:nvSpPr>
          <p:cNvPr id="6" name="TextBox 5"/>
          <p:cNvSpPr txBox="1"/>
          <p:nvPr/>
        </p:nvSpPr>
        <p:spPr>
          <a:xfrm>
            <a:off x="-36512" y="1280954"/>
            <a:ext cx="8791381" cy="1015663"/>
          </a:xfrm>
          <a:prstGeom prst="rect">
            <a:avLst/>
          </a:prstGeom>
          <a:noFill/>
        </p:spPr>
        <p:txBody>
          <a:bodyPr wrap="none" rtlCol="0">
            <a:spAutoFit/>
          </a:bodyPr>
          <a:lstStyle/>
          <a:p>
            <a:pPr marL="457200" indent="-457200">
              <a:buAutoNum type="arabicPeriod" startAt="2"/>
            </a:pPr>
            <a:r>
              <a:rPr lang="id-ID" sz="2000" b="1" u="sng" dirty="0" smtClean="0">
                <a:latin typeface="Arial" pitchFamily="34" charset="0"/>
                <a:cs typeface="Arial" pitchFamily="34" charset="0"/>
              </a:rPr>
              <a:t>Tipe produksi</a:t>
            </a:r>
            <a:r>
              <a:rPr lang="id-ID" sz="2000" b="1" dirty="0" smtClean="0">
                <a:latin typeface="Arial" pitchFamily="34" charset="0"/>
                <a:cs typeface="Arial" pitchFamily="34" charset="0"/>
              </a:rPr>
              <a:t>, apakah produksi di buat berdasarkan pesanan atau </a:t>
            </a:r>
          </a:p>
          <a:p>
            <a:pPr marL="457200" indent="-457200"/>
            <a:r>
              <a:rPr lang="id-ID" sz="2000" b="1" dirty="0" smtClean="0">
                <a:latin typeface="Arial" pitchFamily="34" charset="0"/>
                <a:cs typeface="Arial" pitchFamily="34" charset="0"/>
              </a:rPr>
              <a:t>       produksi massal (jika dibuat secara masal maka perlu disediakan</a:t>
            </a:r>
          </a:p>
          <a:p>
            <a:pPr marL="457200" indent="-457200"/>
            <a:r>
              <a:rPr lang="id-ID" sz="2000" b="1" dirty="0" smtClean="0">
                <a:latin typeface="Arial" pitchFamily="34" charset="0"/>
                <a:cs typeface="Arial" pitchFamily="34" charset="0"/>
              </a:rPr>
              <a:t>       gudang sebelum barang itu dijual) </a:t>
            </a:r>
            <a:endParaRPr lang="id-ID" sz="2000" b="1" dirty="0">
              <a:latin typeface="Arial" pitchFamily="34" charset="0"/>
              <a:cs typeface="Arial" pitchFamily="34" charset="0"/>
            </a:endParaRPr>
          </a:p>
        </p:txBody>
      </p:sp>
      <p:sp>
        <p:nvSpPr>
          <p:cNvPr id="7" name="TextBox 6"/>
          <p:cNvSpPr txBox="1"/>
          <p:nvPr/>
        </p:nvSpPr>
        <p:spPr>
          <a:xfrm>
            <a:off x="-36512" y="2423790"/>
            <a:ext cx="9180512" cy="1077218"/>
          </a:xfrm>
          <a:prstGeom prst="rect">
            <a:avLst/>
          </a:prstGeom>
          <a:noFill/>
        </p:spPr>
        <p:txBody>
          <a:bodyPr wrap="square" rtlCol="0">
            <a:spAutoFit/>
          </a:bodyPr>
          <a:lstStyle/>
          <a:p>
            <a:pPr marL="457200" indent="-457200">
              <a:buAutoNum type="arabicPeriod" startAt="3"/>
            </a:pPr>
            <a:r>
              <a:rPr lang="id-ID" sz="2000" b="1" u="sng" dirty="0" smtClean="0">
                <a:latin typeface="Arial" pitchFamily="34" charset="0"/>
                <a:cs typeface="Arial" pitchFamily="34" charset="0"/>
              </a:rPr>
              <a:t>Bentuk mesin yang digunakan,</a:t>
            </a:r>
            <a:r>
              <a:rPr lang="id-ID" sz="2000" b="1" dirty="0" smtClean="0">
                <a:latin typeface="Arial" pitchFamily="34" charset="0"/>
                <a:cs typeface="Arial" pitchFamily="34" charset="0"/>
              </a:rPr>
              <a:t> jika pabrik menggunakan mesin berat maka lay outnya harus diatur sedemikian rupa sehingga ada kebebasan bergerak bagi tenaga kerja yang melayani mesin tersebut.</a:t>
            </a:r>
            <a:r>
              <a:rPr lang="id-ID" sz="2400" b="1" dirty="0" smtClean="0">
                <a:latin typeface="Arial" pitchFamily="34" charset="0"/>
                <a:cs typeface="Arial" pitchFamily="34" charset="0"/>
              </a:rPr>
              <a:t>          </a:t>
            </a:r>
            <a:endParaRPr lang="id-ID" sz="2400" b="1" dirty="0">
              <a:latin typeface="Arial" pitchFamily="34" charset="0"/>
              <a:cs typeface="Arial" pitchFamily="34" charset="0"/>
            </a:endParaRPr>
          </a:p>
        </p:txBody>
      </p:sp>
      <p:sp>
        <p:nvSpPr>
          <p:cNvPr id="8" name="TextBox 7"/>
          <p:cNvSpPr txBox="1"/>
          <p:nvPr/>
        </p:nvSpPr>
        <p:spPr>
          <a:xfrm>
            <a:off x="-36512" y="3525976"/>
            <a:ext cx="9180512" cy="1631216"/>
          </a:xfrm>
          <a:prstGeom prst="rect">
            <a:avLst/>
          </a:prstGeom>
          <a:noFill/>
        </p:spPr>
        <p:txBody>
          <a:bodyPr wrap="square" rtlCol="0">
            <a:spAutoFit/>
          </a:bodyPr>
          <a:lstStyle/>
          <a:p>
            <a:pPr marL="457200" indent="-457200">
              <a:buAutoNum type="arabicPeriod" startAt="4"/>
            </a:pPr>
            <a:r>
              <a:rPr lang="id-ID" sz="2000" b="1" u="sng" dirty="0" smtClean="0">
                <a:latin typeface="Arial" pitchFamily="34" charset="0"/>
                <a:cs typeface="Arial" pitchFamily="34" charset="0"/>
              </a:rPr>
              <a:t>Persyaratan penerangan,</a:t>
            </a:r>
            <a:r>
              <a:rPr lang="id-ID" sz="2000" b="1" dirty="0" smtClean="0">
                <a:latin typeface="Arial" pitchFamily="34" charset="0"/>
                <a:cs typeface="Arial" pitchFamily="34" charset="0"/>
              </a:rPr>
              <a:t> dan tenaga listrik, kondisi kerja sangat    mempengaruhi moral pekerja dan efisiensi, Misalnya pengaturan cahaya dan warna yang digunakan, dapat mengurangi biaya karena jarang kecelakaan, tidak mudah merasa lelah, merasa betah bekerja, dan produktifitas akan meningkat, </a:t>
            </a:r>
            <a:endParaRPr lang="id-ID" sz="2000" b="1" dirty="0">
              <a:latin typeface="Arial" pitchFamily="34" charset="0"/>
              <a:cs typeface="Arial" pitchFamily="34" charset="0"/>
            </a:endParaRPr>
          </a:p>
        </p:txBody>
      </p:sp>
      <p:sp>
        <p:nvSpPr>
          <p:cNvPr id="9" name="TextBox 8"/>
          <p:cNvSpPr txBox="1"/>
          <p:nvPr/>
        </p:nvSpPr>
        <p:spPr>
          <a:xfrm>
            <a:off x="-1" y="5301208"/>
            <a:ext cx="9144001" cy="1384995"/>
          </a:xfrm>
          <a:prstGeom prst="rect">
            <a:avLst/>
          </a:prstGeom>
          <a:solidFill>
            <a:srgbClr val="FFFF00"/>
          </a:solidFill>
        </p:spPr>
        <p:txBody>
          <a:bodyPr wrap="square" rtlCol="0">
            <a:spAutoFit/>
          </a:bodyPr>
          <a:lstStyle/>
          <a:p>
            <a:pPr marL="457200" indent="-457200">
              <a:buAutoNum type="arabicPeriod" startAt="5"/>
            </a:pPr>
            <a:r>
              <a:rPr lang="id-ID" sz="2000" b="1" u="sng" dirty="0" smtClean="0">
                <a:latin typeface="Arial" pitchFamily="34" charset="0"/>
                <a:cs typeface="Arial" pitchFamily="34" charset="0"/>
              </a:rPr>
              <a:t>Kemungkinan ekpansi</a:t>
            </a:r>
            <a:r>
              <a:rPr lang="id-ID" sz="2000" b="1" dirty="0" smtClean="0">
                <a:latin typeface="Arial" pitchFamily="34" charset="0"/>
                <a:cs typeface="Arial" pitchFamily="34" charset="0"/>
              </a:rPr>
              <a:t>. Dikemudian hari  harus diprtimbangkan jauh  sebelumnya. Karena untuk expansi di perlukan pemasangan mesin baru atau bangunan baru. Untuk itu perlu disediakan ruang atau tanah yang cukup. </a:t>
            </a:r>
            <a:r>
              <a:rPr lang="id-ID" sz="2400" b="1" dirty="0" smtClean="0">
                <a:latin typeface="Arial" pitchFamily="34" charset="0"/>
                <a:cs typeface="Arial" pitchFamily="34" charset="0"/>
              </a:rPr>
              <a:t>   </a:t>
            </a:r>
            <a:endParaRPr lang="id-ID" sz="2400" b="1" dirty="0">
              <a:latin typeface="Arial" pitchFamily="34" charset="0"/>
              <a:cs typeface="Arial" pitchFamily="34" charset="0"/>
            </a:endParaRPr>
          </a:p>
        </p:txBody>
      </p:sp>
    </p:spTree>
  </p:cSld>
  <p:clrMapOvr>
    <a:masterClrMapping/>
  </p:clrMapOvr>
  <p:transition spd="med">
    <p:comb dir="vert"/>
    <p:sndAc>
      <p:stSnd>
        <p:snd r:embed="rId2" name="cashreg.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5" presetClass="entr" presetSubtype="10"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heckerboard(across)">
                                      <p:cBhvr>
                                        <p:cTn id="12" dur="2000"/>
                                        <p:tgtEl>
                                          <p:spTgt spid="3">
                                            <p:bg/>
                                          </p:spTgt>
                                        </p:tgtEl>
                                      </p:cBhvr>
                                    </p:animEffect>
                                  </p:childTnLst>
                                </p:cTn>
                              </p:par>
                            </p:childTnLst>
                          </p:cTn>
                        </p:par>
                        <p:par>
                          <p:cTn id="13" fill="hold">
                            <p:stCondLst>
                              <p:cond delay="4000"/>
                            </p:stCondLst>
                            <p:childTnLst>
                              <p:par>
                                <p:cTn id="14" presetID="5" presetClass="entr" presetSubtype="10"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checkerboard(across)">
                                      <p:cBhvr>
                                        <p:cTn id="16"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576064"/>
          </a:xfrm>
          <a:solidFill>
            <a:srgbClr val="CC0000"/>
          </a:solidFill>
        </p:spPr>
        <p:txBody>
          <a:bodyPr>
            <a:normAutofit/>
          </a:bodyPr>
          <a:lstStyle/>
          <a:p>
            <a:pPr algn="l"/>
            <a:r>
              <a:rPr lang="id-ID" sz="2400" b="1" dirty="0" smtClean="0">
                <a:solidFill>
                  <a:schemeClr val="bg1"/>
                </a:solidFill>
                <a:latin typeface="Arial" pitchFamily="34" charset="0"/>
                <a:cs typeface="Arial" pitchFamily="34" charset="0"/>
              </a:rPr>
              <a:t>Beberapa Pola Layout </a:t>
            </a:r>
            <a:r>
              <a:rPr lang="id-ID" sz="2000" b="1" dirty="0" smtClean="0">
                <a:latin typeface="Arial" pitchFamily="34" charset="0"/>
                <a:cs typeface="Arial" pitchFamily="34" charset="0"/>
              </a:rPr>
              <a:t>;</a:t>
            </a:r>
            <a:endParaRPr lang="id-ID" sz="2000" b="1" dirty="0">
              <a:latin typeface="Arial" pitchFamily="34" charset="0"/>
              <a:cs typeface="Arial" pitchFamily="34" charset="0"/>
            </a:endParaRPr>
          </a:p>
        </p:txBody>
      </p:sp>
      <p:sp>
        <p:nvSpPr>
          <p:cNvPr id="3" name="Content Placeholder 2"/>
          <p:cNvSpPr>
            <a:spLocks noGrp="1"/>
          </p:cNvSpPr>
          <p:nvPr>
            <p:ph idx="1"/>
          </p:nvPr>
        </p:nvSpPr>
        <p:spPr>
          <a:xfrm>
            <a:off x="0" y="476672"/>
            <a:ext cx="9144000" cy="6381328"/>
          </a:xfrm>
          <a:solidFill>
            <a:srgbClr val="000066"/>
          </a:solidFill>
        </p:spPr>
        <p:txBody>
          <a:bodyPr>
            <a:normAutofit lnSpcReduction="10000"/>
          </a:bodyPr>
          <a:lstStyle/>
          <a:p>
            <a:pPr>
              <a:buNone/>
            </a:pPr>
            <a:r>
              <a:rPr lang="id-ID" sz="2400" b="1" dirty="0" smtClean="0">
                <a:solidFill>
                  <a:srgbClr val="FFC000"/>
                </a:solidFill>
                <a:latin typeface="Arial" pitchFamily="34" charset="0"/>
                <a:cs typeface="Arial" pitchFamily="34" charset="0"/>
              </a:rPr>
              <a:t>Ada (3) tiga pola Layout :</a:t>
            </a:r>
          </a:p>
          <a:p>
            <a:pPr marL="457200" indent="-457200">
              <a:buFont typeface="+mj-lt"/>
              <a:buAutoNum type="arabicPeriod"/>
            </a:pPr>
            <a:r>
              <a:rPr lang="id-ID" sz="2400" b="1" dirty="0" smtClean="0">
                <a:solidFill>
                  <a:srgbClr val="FFC000"/>
                </a:solidFill>
                <a:latin typeface="Arial" pitchFamily="34" charset="0"/>
                <a:cs typeface="Arial" pitchFamily="34" charset="0"/>
              </a:rPr>
              <a:t>Layout Fungsional ; di sebut juga layout proses, atau job lot, artinya pengelompokan mesin berdasarkan pekerjaan sejenis. Misalnya pada sebuah perusahaan otomotif, dikelompokan pada bagian husus seprti bagian pekerjaan mesin, pekerjaan pengecatan, bagian roda dsb, artinya layout mesin berdasarkan departemen-departemen pekerjaan yang dilaksanakan dalam pabrik.   (departementalisasi)</a:t>
            </a:r>
          </a:p>
          <a:p>
            <a:pPr marL="457200" indent="-457200">
              <a:buFont typeface="+mj-lt"/>
              <a:buAutoNum type="arabicPeriod"/>
            </a:pPr>
            <a:r>
              <a:rPr lang="id-ID" sz="2400" b="1" dirty="0" smtClean="0">
                <a:solidFill>
                  <a:srgbClr val="FFC000"/>
                </a:solidFill>
                <a:latin typeface="Arial" pitchFamily="34" charset="0"/>
                <a:cs typeface="Arial" pitchFamily="34" charset="0"/>
              </a:rPr>
              <a:t>Layout prodak, disebut juga layout garis. Untuk pola layout ini, mesin-mesin ditempatkan berurutan menurut proses produksi yang akan dilewati. Dari bahan baku sampai menjadi produk ahir. Dalam prosesnya biasanya digunakan bantuan ban berjalan. (proses Produksi obat) </a:t>
            </a:r>
          </a:p>
          <a:p>
            <a:pPr marL="457200" indent="-457200">
              <a:buFont typeface="+mj-lt"/>
              <a:buAutoNum type="arabicPeriod"/>
            </a:pPr>
            <a:r>
              <a:rPr lang="id-ID" sz="2400" b="1" dirty="0" smtClean="0">
                <a:solidFill>
                  <a:srgbClr val="FFC000"/>
                </a:solidFill>
                <a:latin typeface="Arial" pitchFamily="34" charset="0"/>
                <a:cs typeface="Arial" pitchFamily="34" charset="0"/>
              </a:rPr>
              <a:t>Layout kelompok, dalam hal ini mesin ditempatkan menurut kelompok produk, dalam pengelompokan ini, produk dikerjakan sampai tuntas,sehingga menghemat biaya dan waktu pengangkutan trasport intern.</a:t>
            </a:r>
            <a:endParaRPr lang="id-ID" sz="2400" b="1" dirty="0">
              <a:solidFill>
                <a:srgbClr val="FFC000"/>
              </a:solidFill>
              <a:latin typeface="Arial" pitchFamily="34" charset="0"/>
              <a:cs typeface="Arial" pitchFamily="34" charset="0"/>
            </a:endParaRPr>
          </a:p>
        </p:txBody>
      </p:sp>
    </p:spTree>
  </p:cSld>
  <p:clrMapOvr>
    <a:masterClrMapping/>
  </p:clrMapOvr>
  <p:transition spd="med">
    <p:comb/>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2000" fill="hold"/>
                                        <p:tgtEl>
                                          <p:spTgt spid="3">
                                            <p:bg/>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bg/>
                                          </p:spTgt>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2" presetClass="entr" presetSubtype="9"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14" fill="hold">
                            <p:stCondLst>
                              <p:cond delay="4000"/>
                            </p:stCondLst>
                            <p:childTnLst>
                              <p:par>
                                <p:cTn id="15" presetID="2" presetClass="entr" presetSubtype="9"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19" fill="hold">
                            <p:stCondLst>
                              <p:cond delay="6000"/>
                            </p:stCondLst>
                            <p:childTnLst>
                              <p:par>
                                <p:cTn id="20" presetID="2" presetClass="entr" presetSubtype="9" fill="hold" grpId="0"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par>
                          <p:cTn id="24" fill="hold">
                            <p:stCondLst>
                              <p:cond delay="8000"/>
                            </p:stCondLst>
                            <p:childTnLst>
                              <p:par>
                                <p:cTn id="25" presetID="2" presetClass="entr" presetSubtype="9"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576064"/>
          </a:xfrm>
          <a:solidFill>
            <a:srgbClr val="CC00CC"/>
          </a:solidFill>
        </p:spPr>
        <p:txBody>
          <a:bodyPr>
            <a:normAutofit/>
          </a:bodyPr>
          <a:lstStyle/>
          <a:p>
            <a:pPr algn="l"/>
            <a:r>
              <a:rPr lang="id-ID" sz="2400" b="1" dirty="0" smtClean="0">
                <a:latin typeface="Arial" pitchFamily="34" charset="0"/>
                <a:cs typeface="Arial" pitchFamily="34" charset="0"/>
              </a:rPr>
              <a:t>4. Riset Industri.</a:t>
            </a:r>
            <a:endParaRPr lang="id-ID" sz="2400" b="1" dirty="0">
              <a:latin typeface="Arial" pitchFamily="34" charset="0"/>
              <a:cs typeface="Arial" pitchFamily="34" charset="0"/>
            </a:endParaRPr>
          </a:p>
        </p:txBody>
      </p:sp>
      <p:sp>
        <p:nvSpPr>
          <p:cNvPr id="3" name="Content Placeholder 2"/>
          <p:cNvSpPr>
            <a:spLocks noGrp="1"/>
          </p:cNvSpPr>
          <p:nvPr>
            <p:ph idx="1"/>
          </p:nvPr>
        </p:nvSpPr>
        <p:spPr>
          <a:xfrm>
            <a:off x="0" y="476672"/>
            <a:ext cx="9144000" cy="6381328"/>
          </a:xfrm>
          <a:solidFill>
            <a:srgbClr val="660033"/>
          </a:solidFill>
        </p:spPr>
        <p:txBody>
          <a:bodyPr>
            <a:normAutofit/>
          </a:bodyPr>
          <a:lstStyle/>
          <a:p>
            <a:pPr>
              <a:buNone/>
            </a:pPr>
            <a:r>
              <a:rPr lang="id-ID" sz="2400" b="1" dirty="0" smtClean="0">
                <a:solidFill>
                  <a:srgbClr val="FFFF00"/>
                </a:solidFill>
                <a:latin typeface="Arial" pitchFamily="34" charset="0"/>
                <a:cs typeface="Arial" pitchFamily="34" charset="0"/>
              </a:rPr>
              <a:t>Usaha riset industri sama usianya dengan usaha produksi itu</a:t>
            </a:r>
          </a:p>
          <a:p>
            <a:pPr>
              <a:buNone/>
            </a:pPr>
            <a:r>
              <a:rPr lang="id-ID" sz="2400" b="1" dirty="0" smtClean="0">
                <a:solidFill>
                  <a:srgbClr val="FFFF00"/>
                </a:solidFill>
                <a:latin typeface="Arial" pitchFamily="34" charset="0"/>
                <a:cs typeface="Arial" pitchFamily="34" charset="0"/>
              </a:rPr>
              <a:t> sendiri, tetapi kurang mendapat perhatian di bandingkan </a:t>
            </a:r>
          </a:p>
          <a:p>
            <a:pPr>
              <a:buNone/>
            </a:pPr>
            <a:r>
              <a:rPr lang="id-ID" sz="2400" b="1" dirty="0" smtClean="0">
                <a:solidFill>
                  <a:srgbClr val="FFFF00"/>
                </a:solidFill>
                <a:latin typeface="Arial" pitchFamily="34" charset="0"/>
                <a:cs typeface="Arial" pitchFamily="34" charset="0"/>
              </a:rPr>
              <a:t>dengan usaha penjualan dan permodalan tetapi ahir-ahir ini </a:t>
            </a:r>
          </a:p>
          <a:p>
            <a:pPr>
              <a:buNone/>
            </a:pPr>
            <a:r>
              <a:rPr lang="id-ID" sz="2400" b="1" dirty="0" smtClean="0">
                <a:solidFill>
                  <a:srgbClr val="FFFF00"/>
                </a:solidFill>
                <a:latin typeface="Arial" pitchFamily="34" charset="0"/>
                <a:cs typeface="Arial" pitchFamily="34" charset="0"/>
              </a:rPr>
              <a:t>sangat menarik kaum idustriawan.</a:t>
            </a:r>
          </a:p>
          <a:p>
            <a:pPr>
              <a:buNone/>
            </a:pPr>
            <a:r>
              <a:rPr lang="id-ID" sz="2400" b="1" dirty="0" smtClean="0">
                <a:solidFill>
                  <a:srgbClr val="FFFF00"/>
                </a:solidFill>
                <a:latin typeface="Arial" pitchFamily="34" charset="0"/>
                <a:cs typeface="Arial" pitchFamily="34" charset="0"/>
              </a:rPr>
              <a:t>Pada mulanya riset digunakan untuk memecahkan masalah</a:t>
            </a:r>
          </a:p>
          <a:p>
            <a:pPr>
              <a:buNone/>
            </a:pPr>
            <a:r>
              <a:rPr lang="id-ID" sz="2400" b="1" dirty="0" smtClean="0">
                <a:solidFill>
                  <a:srgbClr val="FFFF00"/>
                </a:solidFill>
                <a:latin typeface="Arial" pitchFamily="34" charset="0"/>
                <a:cs typeface="Arial" pitchFamily="34" charset="0"/>
              </a:rPr>
              <a:t> husus, kemudian diarahkan untuk mengembangkan proses</a:t>
            </a:r>
          </a:p>
          <a:p>
            <a:pPr>
              <a:buNone/>
            </a:pPr>
            <a:r>
              <a:rPr lang="id-ID" sz="2400" b="1" dirty="0" smtClean="0">
                <a:solidFill>
                  <a:srgbClr val="FFFF00"/>
                </a:solidFill>
                <a:latin typeface="Arial" pitchFamily="34" charset="0"/>
                <a:cs typeface="Arial" pitchFamily="34" charset="0"/>
              </a:rPr>
              <a:t> produksi dan tumbuh makin pesat dan makin lama makin</a:t>
            </a:r>
          </a:p>
          <a:p>
            <a:pPr>
              <a:buNone/>
            </a:pPr>
            <a:r>
              <a:rPr lang="id-ID" sz="2400" b="1" dirty="0" smtClean="0">
                <a:solidFill>
                  <a:srgbClr val="FFFF00"/>
                </a:solidFill>
                <a:latin typeface="Arial" pitchFamily="34" charset="0"/>
                <a:cs typeface="Arial" pitchFamily="34" charset="0"/>
              </a:rPr>
              <a:t> meningkat jumlah uang yang dibelanjakan untuk</a:t>
            </a:r>
          </a:p>
          <a:p>
            <a:pPr>
              <a:buNone/>
            </a:pPr>
            <a:r>
              <a:rPr lang="id-ID" sz="2400" b="1" dirty="0" smtClean="0">
                <a:solidFill>
                  <a:srgbClr val="FFFF00"/>
                </a:solidFill>
                <a:latin typeface="Arial" pitchFamily="34" charset="0"/>
                <a:cs typeface="Arial" pitchFamily="34" charset="0"/>
              </a:rPr>
              <a:t> kepentingan riset indutri. </a:t>
            </a:r>
          </a:p>
          <a:p>
            <a:pPr>
              <a:buNone/>
            </a:pPr>
            <a:r>
              <a:rPr lang="id-ID" sz="2400" b="1" dirty="0" smtClean="0">
                <a:solidFill>
                  <a:srgbClr val="FFFF00"/>
                </a:solidFill>
                <a:latin typeface="Arial" pitchFamily="34" charset="0"/>
                <a:cs typeface="Arial" pitchFamily="34" charset="0"/>
              </a:rPr>
              <a:t>Di negara maju rata-rata semua industri membelanjakan </a:t>
            </a:r>
          </a:p>
          <a:p>
            <a:pPr>
              <a:buNone/>
            </a:pPr>
            <a:r>
              <a:rPr lang="id-ID" sz="2400" b="1" dirty="0" smtClean="0">
                <a:solidFill>
                  <a:srgbClr val="FFFF00"/>
                </a:solidFill>
                <a:latin typeface="Arial" pitchFamily="34" charset="0"/>
                <a:cs typeface="Arial" pitchFamily="34" charset="0"/>
              </a:rPr>
              <a:t>hampir 3% dari jumlah penghasilan mereka untuk keperluan </a:t>
            </a:r>
          </a:p>
          <a:p>
            <a:pPr>
              <a:buNone/>
            </a:pPr>
            <a:r>
              <a:rPr lang="id-ID" sz="2400" b="1" dirty="0" smtClean="0">
                <a:solidFill>
                  <a:srgbClr val="FFFF00"/>
                </a:solidFill>
                <a:latin typeface="Arial" pitchFamily="34" charset="0"/>
                <a:cs typeface="Arial" pitchFamily="34" charset="0"/>
              </a:rPr>
              <a:t>riset dan pengembangan. Industri pesawat tebang </a:t>
            </a:r>
          </a:p>
          <a:p>
            <a:pPr>
              <a:buNone/>
            </a:pPr>
            <a:r>
              <a:rPr lang="id-ID" sz="2400" b="1" dirty="0" smtClean="0">
                <a:solidFill>
                  <a:srgbClr val="FFFF00"/>
                </a:solidFill>
                <a:latin typeface="Arial" pitchFamily="34" charset="0"/>
                <a:cs typeface="Arial" pitchFamily="34" charset="0"/>
              </a:rPr>
              <a:t>membelanjakan 9% dari penjualannya untuk riset dan</a:t>
            </a:r>
          </a:p>
          <a:p>
            <a:pPr>
              <a:buNone/>
            </a:pPr>
            <a:r>
              <a:rPr lang="id-ID" sz="2400" b="1" dirty="0" smtClean="0">
                <a:solidFill>
                  <a:srgbClr val="FFFF00"/>
                </a:solidFill>
                <a:latin typeface="Arial" pitchFamily="34" charset="0"/>
                <a:cs typeface="Arial" pitchFamily="34" charset="0"/>
              </a:rPr>
              <a:t> perusahaan elektrik 6%</a:t>
            </a:r>
            <a:endParaRPr lang="id-ID" sz="2400" b="1" dirty="0">
              <a:solidFill>
                <a:srgbClr val="FFFF00"/>
              </a:solidFill>
              <a:latin typeface="Arial" pitchFamily="34" charset="0"/>
              <a:cs typeface="Arial" pitchFamily="34" charset="0"/>
            </a:endParaRPr>
          </a:p>
        </p:txBody>
      </p:sp>
    </p:spTree>
  </p:cSld>
  <p:clrMapOvr>
    <a:masterClrMapping/>
  </p:clrMapOvr>
  <p:transition spd="med">
    <p:pull dir="ld"/>
    <p:sndAc>
      <p:stSnd>
        <p:snd r:embed="rId2" name="explod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2000"/>
                                        <p:tgtEl>
                                          <p:spTgt spid="2"/>
                                        </p:tgtEl>
                                      </p:cBhvr>
                                    </p:animEffect>
                                  </p:childTnLst>
                                </p:cTn>
                              </p:par>
                            </p:childTnLst>
                          </p:cTn>
                        </p:par>
                        <p:par>
                          <p:cTn id="8" fill="hold">
                            <p:stCondLst>
                              <p:cond delay="2000"/>
                            </p:stCondLst>
                            <p:childTnLst>
                              <p:par>
                                <p:cTn id="9" presetID="2" presetClass="entr" presetSubtype="4"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 calcmode="lin" valueType="num">
                                      <p:cBhvr additive="base">
                                        <p:cTn id="11" dur="2000" fill="hold"/>
                                        <p:tgtEl>
                                          <p:spTgt spid="3">
                                            <p:bg/>
                                          </p:spTgt>
                                        </p:tgtEl>
                                        <p:attrNameLst>
                                          <p:attrName>ppt_x</p:attrName>
                                        </p:attrNameLst>
                                      </p:cBhvr>
                                      <p:tavLst>
                                        <p:tav tm="0">
                                          <p:val>
                                            <p:strVal val="#ppt_x"/>
                                          </p:val>
                                        </p:tav>
                                        <p:tav tm="100000">
                                          <p:val>
                                            <p:strVal val="#ppt_x"/>
                                          </p:val>
                                        </p:tav>
                                      </p:tavLst>
                                    </p:anim>
                                    <p:anim calcmode="lin" valueType="num">
                                      <p:cBhvr additive="base">
                                        <p:cTn id="12" dur="2000" fill="hold"/>
                                        <p:tgtEl>
                                          <p:spTgt spid="3">
                                            <p:bg/>
                                          </p:spTgt>
                                        </p:tgtEl>
                                        <p:attrNameLst>
                                          <p:attrName>ppt_y</p:attrName>
                                        </p:attrNameLst>
                                      </p:cBhvr>
                                      <p:tavLst>
                                        <p:tav tm="0">
                                          <p:val>
                                            <p:strVal val="1+#ppt_h/2"/>
                                          </p:val>
                                        </p:tav>
                                        <p:tav tm="100000">
                                          <p:val>
                                            <p:strVal val="#ppt_y"/>
                                          </p:val>
                                        </p:tav>
                                      </p:tavLst>
                                    </p:anim>
                                  </p:childTnLst>
                                </p:cTn>
                              </p:par>
                            </p:childTnLst>
                          </p:cTn>
                        </p:par>
                        <p:par>
                          <p:cTn id="13" fill="hold">
                            <p:stCondLst>
                              <p:cond delay="4000"/>
                            </p:stCondLst>
                            <p:childTnLst>
                              <p:par>
                                <p:cTn id="14" presetID="2" presetClass="entr" presetSubtype="4"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additive="base">
                                        <p:cTn id="16"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7"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8" fill="hold">
                            <p:stCondLst>
                              <p:cond delay="6000"/>
                            </p:stCondLst>
                            <p:childTnLst>
                              <p:par>
                                <p:cTn id="19" presetID="2" presetClass="entr" presetSubtype="4" fill="hold" grpId="0"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3" fill="hold">
                            <p:stCondLst>
                              <p:cond delay="8000"/>
                            </p:stCondLst>
                            <p:childTnLst>
                              <p:par>
                                <p:cTn id="24" presetID="2" presetClass="entr" presetSubtype="4" fill="hold" grpId="0" nodeType="after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8" fill="hold">
                            <p:stCondLst>
                              <p:cond delay="10000"/>
                            </p:stCondLst>
                            <p:childTnLst>
                              <p:par>
                                <p:cTn id="29" presetID="2" presetClass="entr" presetSubtype="4"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3" fill="hold">
                            <p:stCondLst>
                              <p:cond delay="12000"/>
                            </p:stCondLst>
                            <p:childTnLst>
                              <p:par>
                                <p:cTn id="34" presetID="2" presetClass="entr" presetSubtype="4" fill="hold" grpId="0" nodeType="after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8" fill="hold">
                            <p:stCondLst>
                              <p:cond delay="14000"/>
                            </p:stCondLst>
                            <p:childTnLst>
                              <p:par>
                                <p:cTn id="39" presetID="2" presetClass="entr" presetSubtype="4" fill="hold" grpId="0" nodeType="after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43" fill="hold">
                            <p:stCondLst>
                              <p:cond delay="16000"/>
                            </p:stCondLst>
                            <p:childTnLst>
                              <p:par>
                                <p:cTn id="44" presetID="2" presetClass="entr" presetSubtype="4" fill="hold" grpId="0" nodeType="after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 calcmode="lin" valueType="num">
                                      <p:cBhvr additive="base">
                                        <p:cTn id="46"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7"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48" fill="hold">
                            <p:stCondLst>
                              <p:cond delay="18000"/>
                            </p:stCondLst>
                            <p:childTnLst>
                              <p:par>
                                <p:cTn id="49" presetID="2" presetClass="entr" presetSubtype="4" fill="hold" grpId="0" nodeType="after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 calcmode="lin" valueType="num">
                                      <p:cBhvr additive="base">
                                        <p:cTn id="51"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2" dur="2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53" fill="hold">
                            <p:stCondLst>
                              <p:cond delay="20000"/>
                            </p:stCondLst>
                            <p:childTnLst>
                              <p:par>
                                <p:cTn id="54" presetID="2" presetClass="entr" presetSubtype="4" fill="hold" grpId="0" nodeType="after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additive="base">
                                        <p:cTn id="56" dur="2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7" dur="2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58" fill="hold">
                            <p:stCondLst>
                              <p:cond delay="22000"/>
                            </p:stCondLst>
                            <p:childTnLst>
                              <p:par>
                                <p:cTn id="59" presetID="2" presetClass="entr" presetSubtype="4" fill="hold" grpId="0" nodeType="after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2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2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par>
                          <p:cTn id="63" fill="hold">
                            <p:stCondLst>
                              <p:cond delay="24000"/>
                            </p:stCondLst>
                            <p:childTnLst>
                              <p:par>
                                <p:cTn id="64" presetID="2" presetClass="entr" presetSubtype="4" fill="hold" grpId="0" nodeType="afterEffect">
                                  <p:stCondLst>
                                    <p:cond delay="0"/>
                                  </p:stCondLst>
                                  <p:childTnLst>
                                    <p:set>
                                      <p:cBhvr>
                                        <p:cTn id="65" dur="1" fill="hold">
                                          <p:stCondLst>
                                            <p:cond delay="0"/>
                                          </p:stCondLst>
                                        </p:cTn>
                                        <p:tgtEl>
                                          <p:spTgt spid="3">
                                            <p:txEl>
                                              <p:pRg st="10" end="10"/>
                                            </p:txEl>
                                          </p:spTgt>
                                        </p:tgtEl>
                                        <p:attrNameLst>
                                          <p:attrName>style.visibility</p:attrName>
                                        </p:attrNameLst>
                                      </p:cBhvr>
                                      <p:to>
                                        <p:strVal val="visible"/>
                                      </p:to>
                                    </p:set>
                                    <p:anim calcmode="lin" valueType="num">
                                      <p:cBhvr additive="base">
                                        <p:cTn id="66" dur="2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7" dur="2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par>
                          <p:cTn id="68" fill="hold">
                            <p:stCondLst>
                              <p:cond delay="26000"/>
                            </p:stCondLst>
                            <p:childTnLst>
                              <p:par>
                                <p:cTn id="69" presetID="2" presetClass="entr" presetSubtype="4" fill="hold" grpId="0" nodeType="afterEffect">
                                  <p:stCondLst>
                                    <p:cond delay="0"/>
                                  </p:stCondLst>
                                  <p:childTnLst>
                                    <p:set>
                                      <p:cBhvr>
                                        <p:cTn id="70" dur="1" fill="hold">
                                          <p:stCondLst>
                                            <p:cond delay="0"/>
                                          </p:stCondLst>
                                        </p:cTn>
                                        <p:tgtEl>
                                          <p:spTgt spid="3">
                                            <p:txEl>
                                              <p:pRg st="11" end="11"/>
                                            </p:txEl>
                                          </p:spTgt>
                                        </p:tgtEl>
                                        <p:attrNameLst>
                                          <p:attrName>style.visibility</p:attrName>
                                        </p:attrNameLst>
                                      </p:cBhvr>
                                      <p:to>
                                        <p:strVal val="visible"/>
                                      </p:to>
                                    </p:set>
                                    <p:anim calcmode="lin" valueType="num">
                                      <p:cBhvr additive="base">
                                        <p:cTn id="71" dur="2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2" dur="2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par>
                          <p:cTn id="73" fill="hold">
                            <p:stCondLst>
                              <p:cond delay="28000"/>
                            </p:stCondLst>
                            <p:childTnLst>
                              <p:par>
                                <p:cTn id="74" presetID="2" presetClass="entr" presetSubtype="4" fill="hold" grpId="0" nodeType="afterEffect">
                                  <p:stCondLst>
                                    <p:cond delay="0"/>
                                  </p:stCondLst>
                                  <p:childTnLst>
                                    <p:set>
                                      <p:cBhvr>
                                        <p:cTn id="75" dur="1" fill="hold">
                                          <p:stCondLst>
                                            <p:cond delay="0"/>
                                          </p:stCondLst>
                                        </p:cTn>
                                        <p:tgtEl>
                                          <p:spTgt spid="3">
                                            <p:txEl>
                                              <p:pRg st="12" end="12"/>
                                            </p:txEl>
                                          </p:spTgt>
                                        </p:tgtEl>
                                        <p:attrNameLst>
                                          <p:attrName>style.visibility</p:attrName>
                                        </p:attrNameLst>
                                      </p:cBhvr>
                                      <p:to>
                                        <p:strVal val="visible"/>
                                      </p:to>
                                    </p:set>
                                    <p:anim calcmode="lin" valueType="num">
                                      <p:cBhvr additive="base">
                                        <p:cTn id="76" dur="2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77" dur="2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par>
                          <p:cTn id="78" fill="hold">
                            <p:stCondLst>
                              <p:cond delay="30000"/>
                            </p:stCondLst>
                            <p:childTnLst>
                              <p:par>
                                <p:cTn id="79" presetID="2" presetClass="entr" presetSubtype="4" fill="hold" grpId="0" nodeType="afterEffect">
                                  <p:stCondLst>
                                    <p:cond delay="0"/>
                                  </p:stCondLst>
                                  <p:childTnLst>
                                    <p:set>
                                      <p:cBhvr>
                                        <p:cTn id="80" dur="1" fill="hold">
                                          <p:stCondLst>
                                            <p:cond delay="0"/>
                                          </p:stCondLst>
                                        </p:cTn>
                                        <p:tgtEl>
                                          <p:spTgt spid="3">
                                            <p:txEl>
                                              <p:pRg st="13" end="13"/>
                                            </p:txEl>
                                          </p:spTgt>
                                        </p:tgtEl>
                                        <p:attrNameLst>
                                          <p:attrName>style.visibility</p:attrName>
                                        </p:attrNameLst>
                                      </p:cBhvr>
                                      <p:to>
                                        <p:strVal val="visible"/>
                                      </p:to>
                                    </p:set>
                                    <p:anim calcmode="lin" valueType="num">
                                      <p:cBhvr additive="base">
                                        <p:cTn id="81" dur="20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2" dur="20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432048"/>
          </a:xfrm>
          <a:solidFill>
            <a:srgbClr val="003300"/>
          </a:solidFill>
        </p:spPr>
        <p:txBody>
          <a:bodyPr>
            <a:noAutofit/>
          </a:bodyPr>
          <a:lstStyle/>
          <a:p>
            <a:pPr algn="l"/>
            <a:r>
              <a:rPr lang="id-ID" sz="2400" b="1" dirty="0" smtClean="0">
                <a:solidFill>
                  <a:srgbClr val="FFFF00"/>
                </a:solidFill>
                <a:latin typeface="Arial" pitchFamily="34" charset="0"/>
                <a:cs typeface="Arial" pitchFamily="34" charset="0"/>
              </a:rPr>
              <a:t>5. Macam-macam proses produksi</a:t>
            </a:r>
            <a:endParaRPr lang="id-ID" sz="24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0" y="404664"/>
            <a:ext cx="9144000" cy="6453336"/>
          </a:xfrm>
          <a:solidFill>
            <a:srgbClr val="333300"/>
          </a:solidFill>
        </p:spPr>
        <p:txBody>
          <a:bodyPr>
            <a:normAutofit/>
          </a:bodyPr>
          <a:lstStyle/>
          <a:p>
            <a:pPr>
              <a:buNone/>
            </a:pPr>
            <a:r>
              <a:rPr lang="id-ID" sz="2000" b="1" dirty="0" smtClean="0">
                <a:solidFill>
                  <a:srgbClr val="FFFF00"/>
                </a:solidFill>
                <a:latin typeface="Arial" pitchFamily="34" charset="0"/>
                <a:cs typeface="Arial" pitchFamily="34" charset="0"/>
              </a:rPr>
              <a:t>Industri moderen telah mengembangkan  beberapa tipe produksi yang</a:t>
            </a:r>
          </a:p>
          <a:p>
            <a:pPr>
              <a:buNone/>
            </a:pPr>
            <a:r>
              <a:rPr lang="id-ID" sz="2000" b="1" dirty="0" smtClean="0">
                <a:solidFill>
                  <a:srgbClr val="FFFF00"/>
                </a:solidFill>
                <a:latin typeface="Arial" pitchFamily="34" charset="0"/>
                <a:cs typeface="Arial" pitchFamily="34" charset="0"/>
              </a:rPr>
              <a:t> berbeda yaitu ektraktif, analitis, sintentis, dan fabricating.</a:t>
            </a:r>
          </a:p>
          <a:p>
            <a:pPr>
              <a:buNone/>
            </a:pPr>
            <a:endParaRPr lang="id-ID" sz="2400" b="1" dirty="0">
              <a:latin typeface="Arial" pitchFamily="34" charset="0"/>
              <a:cs typeface="Arial" pitchFamily="34" charset="0"/>
            </a:endParaRPr>
          </a:p>
        </p:txBody>
      </p:sp>
      <p:sp>
        <p:nvSpPr>
          <p:cNvPr id="4" name="TextBox 3"/>
          <p:cNvSpPr txBox="1"/>
          <p:nvPr/>
        </p:nvSpPr>
        <p:spPr>
          <a:xfrm>
            <a:off x="-36512" y="1052736"/>
            <a:ext cx="9180512" cy="1938992"/>
          </a:xfrm>
          <a:prstGeom prst="rect">
            <a:avLst/>
          </a:prstGeom>
          <a:noFill/>
        </p:spPr>
        <p:txBody>
          <a:bodyPr wrap="square" rtlCol="0">
            <a:spAutoFit/>
          </a:bodyPr>
          <a:lstStyle/>
          <a:p>
            <a:r>
              <a:rPr lang="id-ID" sz="2000" b="1" u="sng" dirty="0" smtClean="0">
                <a:solidFill>
                  <a:schemeClr val="bg1"/>
                </a:solidFill>
                <a:latin typeface="Arial" pitchFamily="34" charset="0"/>
                <a:cs typeface="Arial" pitchFamily="34" charset="0"/>
              </a:rPr>
              <a:t>Proses ektraktif :</a:t>
            </a:r>
          </a:p>
          <a:p>
            <a:r>
              <a:rPr lang="id-ID" sz="2000" b="1" dirty="0" smtClean="0">
                <a:solidFill>
                  <a:srgbClr val="FFC000"/>
                </a:solidFill>
                <a:latin typeface="Arial" pitchFamily="34" charset="0"/>
                <a:cs typeface="Arial" pitchFamily="34" charset="0"/>
              </a:rPr>
              <a:t>ini  dijumpai pengambilan dari tanah,udara dan laut. Istilah proses ektraktif  menunjukan metode pengambilan material sepeti pertambangan </a:t>
            </a:r>
          </a:p>
          <a:p>
            <a:r>
              <a:rPr lang="id-ID" sz="2000" b="1" dirty="0" smtClean="0">
                <a:solidFill>
                  <a:srgbClr val="FFC000"/>
                </a:solidFill>
                <a:latin typeface="Arial" pitchFamily="34" charset="0"/>
                <a:cs typeface="Arial" pitchFamily="34" charset="0"/>
              </a:rPr>
              <a:t>batu bara, tembaga, seng dan sebagainya. Beberapa bahan tambang </a:t>
            </a:r>
          </a:p>
          <a:p>
            <a:r>
              <a:rPr lang="id-ID" sz="2000" b="1" dirty="0" smtClean="0">
                <a:solidFill>
                  <a:srgbClr val="FFC000"/>
                </a:solidFill>
                <a:latin typeface="Arial" pitchFamily="34" charset="0"/>
                <a:cs typeface="Arial" pitchFamily="34" charset="0"/>
              </a:rPr>
              <a:t>Seperti magnesium cholorine dan sodium diambil dari laut. Nitrogen dan</a:t>
            </a:r>
          </a:p>
          <a:p>
            <a:r>
              <a:rPr lang="id-ID" sz="2000" b="1" dirty="0" smtClean="0">
                <a:solidFill>
                  <a:srgbClr val="FFC000"/>
                </a:solidFill>
                <a:latin typeface="Arial" pitchFamily="34" charset="0"/>
                <a:cs typeface="Arial" pitchFamily="34" charset="0"/>
              </a:rPr>
              <a:t>oksigen diambil dari udara.</a:t>
            </a:r>
            <a:endParaRPr lang="id-ID" sz="2000" b="1" dirty="0">
              <a:solidFill>
                <a:srgbClr val="FFC000"/>
              </a:solidFill>
              <a:latin typeface="Arial" pitchFamily="34" charset="0"/>
              <a:cs typeface="Arial" pitchFamily="34" charset="0"/>
            </a:endParaRPr>
          </a:p>
        </p:txBody>
      </p:sp>
      <p:sp>
        <p:nvSpPr>
          <p:cNvPr id="5" name="TextBox 4"/>
          <p:cNvSpPr txBox="1"/>
          <p:nvPr/>
        </p:nvSpPr>
        <p:spPr>
          <a:xfrm>
            <a:off x="-36512" y="2852936"/>
            <a:ext cx="9296135" cy="1631216"/>
          </a:xfrm>
          <a:prstGeom prst="rect">
            <a:avLst/>
          </a:prstGeom>
          <a:noFill/>
        </p:spPr>
        <p:txBody>
          <a:bodyPr wrap="none" rtlCol="0">
            <a:spAutoFit/>
          </a:bodyPr>
          <a:lstStyle/>
          <a:p>
            <a:r>
              <a:rPr lang="id-ID" sz="2000" b="1" u="sng" dirty="0" smtClean="0">
                <a:solidFill>
                  <a:schemeClr val="bg1"/>
                </a:solidFill>
                <a:latin typeface="Arial" pitchFamily="34" charset="0"/>
                <a:cs typeface="Arial" pitchFamily="34" charset="0"/>
              </a:rPr>
              <a:t>Proses Analisis:</a:t>
            </a:r>
          </a:p>
          <a:p>
            <a:r>
              <a:rPr lang="id-ID" sz="2000" b="1" dirty="0" smtClean="0">
                <a:solidFill>
                  <a:srgbClr val="FFFF00"/>
                </a:solidFill>
                <a:latin typeface="Arial" pitchFamily="34" charset="0"/>
                <a:cs typeface="Arial" pitchFamily="34" charset="0"/>
              </a:rPr>
              <a:t>Proses anlisiss mencakup pemecahan material menjadi beberapa macam.</a:t>
            </a:r>
          </a:p>
          <a:p>
            <a:r>
              <a:rPr lang="id-ID" sz="2000" b="1" dirty="0" smtClean="0">
                <a:solidFill>
                  <a:srgbClr val="FFFF00"/>
                </a:solidFill>
                <a:latin typeface="Arial" pitchFamily="34" charset="0"/>
                <a:cs typeface="Arial" pitchFamily="34" charset="0"/>
              </a:rPr>
              <a:t>Misalnya pertambangan minyak, setelah menggali minyak bumi dialirkan</a:t>
            </a:r>
          </a:p>
          <a:p>
            <a:r>
              <a:rPr lang="id-ID" sz="2000" b="1" dirty="0" smtClean="0">
                <a:solidFill>
                  <a:srgbClr val="FFFF00"/>
                </a:solidFill>
                <a:latin typeface="Arial" pitchFamily="34" charset="0"/>
                <a:cs typeface="Arial" pitchFamily="34" charset="0"/>
              </a:rPr>
              <a:t>kemudian dipisahkan menjadi, gas, oli, bensin,aspal, perapin dan</a:t>
            </a:r>
          </a:p>
          <a:p>
            <a:r>
              <a:rPr lang="id-ID" sz="2000" b="1" dirty="0" smtClean="0">
                <a:solidFill>
                  <a:srgbClr val="FFFF00"/>
                </a:solidFill>
                <a:latin typeface="Arial" pitchFamily="34" charset="0"/>
                <a:cs typeface="Arial" pitchFamily="34" charset="0"/>
              </a:rPr>
              <a:t>Berbagai jenis lainnya. (daging juga kulit untuk sepatu)  </a:t>
            </a:r>
            <a:endParaRPr lang="id-ID" sz="2000" b="1" dirty="0">
              <a:solidFill>
                <a:srgbClr val="FFFF00"/>
              </a:solidFill>
              <a:latin typeface="Arial" pitchFamily="34" charset="0"/>
              <a:cs typeface="Arial" pitchFamily="34" charset="0"/>
            </a:endParaRPr>
          </a:p>
        </p:txBody>
      </p:sp>
      <p:sp>
        <p:nvSpPr>
          <p:cNvPr id="6" name="TextBox 5"/>
          <p:cNvSpPr txBox="1"/>
          <p:nvPr/>
        </p:nvSpPr>
        <p:spPr>
          <a:xfrm>
            <a:off x="0" y="4437112"/>
            <a:ext cx="8951489" cy="1323439"/>
          </a:xfrm>
          <a:prstGeom prst="rect">
            <a:avLst/>
          </a:prstGeom>
          <a:noFill/>
        </p:spPr>
        <p:txBody>
          <a:bodyPr wrap="square" rtlCol="0">
            <a:spAutoFit/>
          </a:bodyPr>
          <a:lstStyle/>
          <a:p>
            <a:r>
              <a:rPr lang="id-ID" sz="2000" b="1" u="sng" dirty="0" smtClean="0">
                <a:solidFill>
                  <a:schemeClr val="bg1"/>
                </a:solidFill>
                <a:latin typeface="Arial" pitchFamily="34" charset="0"/>
                <a:cs typeface="Arial" pitchFamily="34" charset="0"/>
              </a:rPr>
              <a:t>Proses sintetis:</a:t>
            </a:r>
          </a:p>
          <a:p>
            <a:r>
              <a:rPr lang="id-ID" sz="2000" b="1" dirty="0" smtClean="0">
                <a:solidFill>
                  <a:srgbClr val="FFC000"/>
                </a:solidFill>
                <a:latin typeface="Arial" pitchFamily="34" charset="0"/>
                <a:cs typeface="Arial" pitchFamily="34" charset="0"/>
              </a:rPr>
              <a:t>Menghimpun berbagai meterial itu  menjadi satu hasil produksi ini lawan </a:t>
            </a:r>
          </a:p>
          <a:p>
            <a:r>
              <a:rPr lang="id-ID" sz="2000" b="1" dirty="0" smtClean="0">
                <a:solidFill>
                  <a:srgbClr val="FFC000"/>
                </a:solidFill>
                <a:latin typeface="Arial" pitchFamily="34" charset="0"/>
                <a:cs typeface="Arial" pitchFamily="34" charset="0"/>
              </a:rPr>
              <a:t>Dari proses analisis, misalnya produk krayon, karet, dan plastik di hasilkan secara sintetis, proses ini memerlukan berbagai bahan mentah.</a:t>
            </a:r>
            <a:endParaRPr lang="id-ID" sz="2000" b="1" dirty="0">
              <a:solidFill>
                <a:srgbClr val="FFC000"/>
              </a:solidFill>
              <a:latin typeface="Arial" pitchFamily="34" charset="0"/>
              <a:cs typeface="Arial" pitchFamily="34" charset="0"/>
            </a:endParaRPr>
          </a:p>
        </p:txBody>
      </p:sp>
      <p:sp>
        <p:nvSpPr>
          <p:cNvPr id="7" name="TextBox 6"/>
          <p:cNvSpPr txBox="1"/>
          <p:nvPr/>
        </p:nvSpPr>
        <p:spPr>
          <a:xfrm>
            <a:off x="-36512" y="5542200"/>
            <a:ext cx="9302547" cy="1631216"/>
          </a:xfrm>
          <a:prstGeom prst="rect">
            <a:avLst/>
          </a:prstGeom>
          <a:noFill/>
        </p:spPr>
        <p:txBody>
          <a:bodyPr wrap="none" rtlCol="0">
            <a:spAutoFit/>
          </a:bodyPr>
          <a:lstStyle/>
          <a:p>
            <a:r>
              <a:rPr lang="id-ID" sz="2000" b="1" u="sng" dirty="0" smtClean="0">
                <a:solidFill>
                  <a:schemeClr val="bg1"/>
                </a:solidFill>
                <a:latin typeface="Arial" pitchFamily="34" charset="0"/>
                <a:cs typeface="Arial" pitchFamily="34" charset="0"/>
              </a:rPr>
              <a:t>Proses fabricating</a:t>
            </a:r>
            <a:r>
              <a:rPr lang="id-ID" sz="2000" b="1" u="sng" dirty="0" smtClean="0">
                <a:latin typeface="Arial" pitchFamily="34" charset="0"/>
                <a:cs typeface="Arial" pitchFamily="34" charset="0"/>
              </a:rPr>
              <a:t>.</a:t>
            </a:r>
          </a:p>
          <a:p>
            <a:r>
              <a:rPr lang="id-ID" sz="2000" b="1" dirty="0" smtClean="0">
                <a:solidFill>
                  <a:srgbClr val="FFFF00"/>
                </a:solidFill>
                <a:latin typeface="Arial" pitchFamily="34" charset="0"/>
                <a:cs typeface="Arial" pitchFamily="34" charset="0"/>
              </a:rPr>
              <a:t>Dalam prose fabrikating bahan baku dirobah menjadi bentuk yang berbeda</a:t>
            </a:r>
          </a:p>
          <a:p>
            <a:r>
              <a:rPr lang="id-ID" sz="2000" b="1" dirty="0" smtClean="0">
                <a:solidFill>
                  <a:srgbClr val="FFFF00"/>
                </a:solidFill>
                <a:latin typeface="Arial" pitchFamily="34" charset="0"/>
                <a:cs typeface="Arial" pitchFamily="34" charset="0"/>
              </a:rPr>
              <a:t>Membuat pesawat terbang dan mobil, menggunakan lempengan metal dan</a:t>
            </a:r>
          </a:p>
          <a:p>
            <a:r>
              <a:rPr lang="id-ID" sz="2000" b="1" dirty="0" smtClean="0">
                <a:solidFill>
                  <a:srgbClr val="FFFF00"/>
                </a:solidFill>
                <a:latin typeface="Arial" pitchFamily="34" charset="0"/>
                <a:cs typeface="Arial" pitchFamily="34" charset="0"/>
              </a:rPr>
              <a:t>Dibenetuk menjadi badan pesawat, atau badan mobil melalui fabrikating.</a:t>
            </a:r>
          </a:p>
          <a:p>
            <a:r>
              <a:rPr lang="id-ID" sz="2000" b="1" dirty="0" smtClean="0">
                <a:solidFill>
                  <a:srgbClr val="FFFF00"/>
                </a:solidFill>
                <a:latin typeface="Arial" pitchFamily="34" charset="0"/>
                <a:cs typeface="Arial" pitchFamily="34" charset="0"/>
              </a:rPr>
              <a:t> </a:t>
            </a:r>
          </a:p>
        </p:txBody>
      </p:sp>
    </p:spTree>
  </p:cSld>
  <p:clrMapOvr>
    <a:masterClrMapping/>
  </p:clrMapOvr>
  <p:transition spd="med">
    <p:wheel/>
    <p:sndAc>
      <p:stSnd>
        <p:snd r:embed="rId2" name="cashreg.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18" presetClass="entr" presetSubtype="12"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strips(downLeft)">
                                      <p:cBhvr>
                                        <p:cTn id="12" dur="2000"/>
                                        <p:tgtEl>
                                          <p:spTgt spid="3">
                                            <p:bg/>
                                          </p:spTgt>
                                        </p:tgtEl>
                                      </p:cBhvr>
                                    </p:animEffect>
                                  </p:childTnLst>
                                </p:cTn>
                              </p:par>
                            </p:childTnLst>
                          </p:cTn>
                        </p:par>
                        <p:par>
                          <p:cTn id="13" fill="hold">
                            <p:stCondLst>
                              <p:cond delay="4000"/>
                            </p:stCondLst>
                            <p:childTnLst>
                              <p:par>
                                <p:cTn id="14" presetID="18" presetClass="entr" presetSubtype="12"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strips(downLeft)">
                                      <p:cBhvr>
                                        <p:cTn id="16" dur="2000"/>
                                        <p:tgtEl>
                                          <p:spTgt spid="3">
                                            <p:txEl>
                                              <p:pRg st="0" end="0"/>
                                            </p:txEl>
                                          </p:spTgt>
                                        </p:tgtEl>
                                      </p:cBhvr>
                                    </p:animEffect>
                                  </p:childTnLst>
                                </p:cTn>
                              </p:par>
                            </p:childTnLst>
                          </p:cTn>
                        </p:par>
                        <p:par>
                          <p:cTn id="17" fill="hold">
                            <p:stCondLst>
                              <p:cond delay="6000"/>
                            </p:stCondLst>
                            <p:childTnLst>
                              <p:par>
                                <p:cTn id="18" presetID="18" presetClass="entr" presetSubtype="12"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strips(downLeft)">
                                      <p:cBhvr>
                                        <p:cTn id="2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963</TotalTime>
  <Words>1763</Words>
  <Application>Microsoft Office PowerPoint</Application>
  <PresentationFormat>On-screen Show (4:3)</PresentationFormat>
  <Paragraphs>152</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  Manajemen produksi</vt:lpstr>
      <vt:lpstr>1. PENDAHULUAN</vt:lpstr>
      <vt:lpstr>2. Memilih Lokasi Pabrik.</vt:lpstr>
      <vt:lpstr>Lanjutan;</vt:lpstr>
      <vt:lpstr>3. Lay Out.</vt:lpstr>
      <vt:lpstr>Beberapa faktor pertimbangan untuk rencana lay out ialah :</vt:lpstr>
      <vt:lpstr>Beberapa Pola Layout ;</vt:lpstr>
      <vt:lpstr>4. Riset Industri.</vt:lpstr>
      <vt:lpstr>5. Macam-macam proses produksi</vt:lpstr>
      <vt:lpstr>6. Pengawasan produksi</vt:lpstr>
      <vt:lpstr>7. Pelaksanaan Pengawasan</vt:lpstr>
      <vt:lpstr>lanjutan</vt:lpstr>
      <vt:lpstr>lanjutan</vt:lpstr>
      <vt:lpstr>Soal/evaluasi</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Manajemen produksi</dc:title>
  <dc:creator>ACER</dc:creator>
  <cp:lastModifiedBy>ACER</cp:lastModifiedBy>
  <cp:revision>91</cp:revision>
  <dcterms:created xsi:type="dcterms:W3CDTF">2012-10-05T06:58:43Z</dcterms:created>
  <dcterms:modified xsi:type="dcterms:W3CDTF">2013-12-07T10:46:46Z</dcterms:modified>
</cp:coreProperties>
</file>