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6"/>
  </p:notes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1092" autoAdjust="0"/>
  </p:normalViewPr>
  <p:slideViewPr>
    <p:cSldViewPr>
      <p:cViewPr>
        <p:scale>
          <a:sx n="40" d="100"/>
          <a:sy n="40" d="100"/>
        </p:scale>
        <p:origin x="-859" y="-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E2A38-7CB7-4A3D-AEFE-DA2752664043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D5886-8855-4F8D-A62D-27429DA72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D5886-8855-4F8D-A62D-27429DA72A6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D5886-8855-4F8D-A62D-27429DA72A6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D5886-8855-4F8D-A62D-27429DA72A6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D5886-8855-4F8D-A62D-27429DA72A6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D5886-8855-4F8D-A62D-27429DA72A6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D5886-8855-4F8D-A62D-27429DA72A6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D5886-8855-4F8D-A62D-27429DA72A6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D5886-8855-4F8D-A62D-27429DA72A6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D5886-8855-4F8D-A62D-27429DA72A6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D5886-8855-4F8D-A62D-27429DA72A6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D5886-8855-4F8D-A62D-27429DA72A6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D5886-8855-4F8D-A62D-27429DA72A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D5886-8855-4F8D-A62D-27429DA72A6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D5886-8855-4F8D-A62D-27429DA72A6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D5886-8855-4F8D-A62D-27429DA72A6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D5886-8855-4F8D-A62D-27429DA72A6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D5886-8855-4F8D-A62D-27429DA72A6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D5886-8855-4F8D-A62D-27429DA72A6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D5886-8855-4F8D-A62D-27429DA72A6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D5886-8855-4F8D-A62D-27429DA72A6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D5886-8855-4F8D-A62D-27429DA72A6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D5886-8855-4F8D-A62D-27429DA72A6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D5886-8855-4F8D-A62D-27429DA72A6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A97B-B5E8-4781-A8A6-23F5BF700026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0F64-4197-4ADA-95FF-35B6E06F3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las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A97B-B5E8-4781-A8A6-23F5BF700026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0F64-4197-4ADA-95FF-35B6E06F3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las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A97B-B5E8-4781-A8A6-23F5BF700026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0F64-4197-4ADA-95FF-35B6E06F3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lase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A97B-B5E8-4781-A8A6-23F5BF700026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0F64-4197-4ADA-95FF-35B6E06F3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laser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A97B-B5E8-4781-A8A6-23F5BF700026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0F64-4197-4ADA-95FF-35B6E06F3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lase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A97B-B5E8-4781-A8A6-23F5BF700026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0F64-4197-4ADA-95FF-35B6E06F3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las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A97B-B5E8-4781-A8A6-23F5BF700026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0F64-4197-4ADA-95FF-35B6E06F3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lase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A97B-B5E8-4781-A8A6-23F5BF700026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0F64-4197-4ADA-95FF-35B6E06F3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lase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A97B-B5E8-4781-A8A6-23F5BF700026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0F64-4197-4ADA-95FF-35B6E06F3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las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A97B-B5E8-4781-A8A6-23F5BF700026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0F64-4197-4ADA-95FF-35B6E06F3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las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A97B-B5E8-4781-A8A6-23F5BF700026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A0F64-4197-4ADA-95FF-35B6E06F3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las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AA97B-B5E8-4781-A8A6-23F5BF700026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A0F64-4197-4ADA-95FF-35B6E06F3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sndAc>
      <p:stSnd>
        <p:snd r:embed="rId13" name="laser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733799"/>
          </a:xfrm>
          <a:solidFill>
            <a:srgbClr val="0099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PERTEMUAN  VII</a:t>
            </a:r>
            <a:endParaRPr lang="en-US" sz="8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733800"/>
            <a:ext cx="9144000" cy="3124200"/>
          </a:xfr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4000" dirty="0" err="1" smtClean="0">
                <a:solidFill>
                  <a:srgbClr val="FFFF00"/>
                </a:solidFill>
              </a:rPr>
              <a:t>Manajemen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umum</a:t>
            </a:r>
            <a:r>
              <a:rPr lang="en-US" sz="4000" dirty="0" smtClean="0">
                <a:solidFill>
                  <a:srgbClr val="FFFF00"/>
                </a:solidFill>
              </a:rPr>
              <a:t> (</a:t>
            </a:r>
            <a:r>
              <a:rPr lang="en-US" sz="4000" dirty="0" err="1" smtClean="0">
                <a:solidFill>
                  <a:srgbClr val="FFFF00"/>
                </a:solidFill>
              </a:rPr>
              <a:t>Perencanaan</a:t>
            </a:r>
            <a:r>
              <a:rPr lang="en-US" sz="4000" dirty="0" smtClean="0">
                <a:solidFill>
                  <a:srgbClr val="FFFF00"/>
                </a:solidFill>
              </a:rPr>
              <a:t>, </a:t>
            </a:r>
            <a:r>
              <a:rPr lang="en-US" sz="4000" dirty="0" err="1" smtClean="0">
                <a:solidFill>
                  <a:srgbClr val="FFFF00"/>
                </a:solidFill>
              </a:rPr>
              <a:t>Pengorganisasian</a:t>
            </a:r>
            <a:r>
              <a:rPr lang="en-US" sz="4000" dirty="0" smtClean="0">
                <a:solidFill>
                  <a:srgbClr val="FFFF00"/>
                </a:solidFill>
              </a:rPr>
              <a:t>, </a:t>
            </a:r>
            <a:r>
              <a:rPr lang="en-US" sz="4000" dirty="0" err="1" smtClean="0">
                <a:solidFill>
                  <a:srgbClr val="FFFF00"/>
                </a:solidFill>
              </a:rPr>
              <a:t>Pengarahan</a:t>
            </a:r>
            <a:r>
              <a:rPr lang="en-US" sz="4000" dirty="0" smtClean="0">
                <a:solidFill>
                  <a:srgbClr val="FFFF00"/>
                </a:solidFill>
              </a:rPr>
              <a:t>, </a:t>
            </a:r>
            <a:r>
              <a:rPr lang="en-US" sz="4000" dirty="0" err="1" smtClean="0">
                <a:solidFill>
                  <a:srgbClr val="FFFF00"/>
                </a:solidFill>
              </a:rPr>
              <a:t>Pengkoordinasian</a:t>
            </a:r>
            <a:r>
              <a:rPr lang="en-US" sz="4000" dirty="0" smtClean="0">
                <a:solidFill>
                  <a:srgbClr val="FFFF00"/>
                </a:solidFill>
              </a:rPr>
              <a:t>, </a:t>
            </a:r>
            <a:r>
              <a:rPr lang="en-US" sz="4000" dirty="0" err="1" smtClean="0">
                <a:solidFill>
                  <a:srgbClr val="FFFF00"/>
                </a:solidFill>
              </a:rPr>
              <a:t>Pengawasan</a:t>
            </a:r>
            <a:r>
              <a:rPr lang="en-US" sz="4000" dirty="0" smtClean="0">
                <a:solidFill>
                  <a:srgbClr val="FFFF00"/>
                </a:solidFill>
              </a:rPr>
              <a:t>)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sz="3600" dirty="0"/>
          </a:p>
        </p:txBody>
      </p:sp>
    </p:spTree>
  </p:cSld>
  <p:clrMapOvr>
    <a:masterClrMapping/>
  </p:clrMapOvr>
  <p:transition spd="slow"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0"/>
          </a:xfr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:</a:t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d)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Mengadakan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penilaian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alternatif-alternatif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tindakan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sudah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dipilih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: </a:t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(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usaha-usaha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mencari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alternatif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mana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id-ID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maksimal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dibandingkan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pengeluaran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.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berlaku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prinsip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ekonomi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).</a:t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e)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Mengambil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Setelah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diadakan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penilaian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mengadakan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perbandingan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pertimbanagan-pertimbangan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masak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alternatip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barulah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diambil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  </a:t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f)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Menyusun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rencana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pendukung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walaupun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selesai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langkah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lima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namun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demikian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sering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buatnya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membutuhkan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pula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pendukung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Conoh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: PJKA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memutuskan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menambah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kereta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api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baru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diambil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guna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pelayanan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degangan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rencana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PJKA 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merencanakan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tenaga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baru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pemeliharaan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dll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 </a:t>
            </a:r>
            <a:br>
              <a:rPr lang="en-US" sz="2000" b="1" dirty="0" smtClean="0">
                <a:latin typeface="Arial" pitchFamily="34" charset="0"/>
                <a:cs typeface="Arial" pitchFamily="34" charset="0"/>
              </a:rPr>
            </a:b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0"/>
            <a:ext cx="9144000" cy="304800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000" b="1" dirty="0" err="1" smtClean="0"/>
              <a:t>Jangka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waktu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perencanaan</a:t>
            </a:r>
            <a:r>
              <a:rPr lang="en-US" sz="2000" b="1" dirty="0" smtClean="0"/>
              <a:t> : 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 </a:t>
            </a:r>
            <a:r>
              <a:rPr lang="en-US" sz="2000" dirty="0" err="1" smtClean="0"/>
              <a:t>jangka</a:t>
            </a:r>
            <a:r>
              <a:rPr lang="en-US" sz="2000" dirty="0" smtClean="0"/>
              <a:t> </a:t>
            </a:r>
            <a:r>
              <a:rPr lang="en-US" sz="2000" dirty="0" err="1" smtClean="0"/>
              <a:t>waktunya</a:t>
            </a:r>
            <a:r>
              <a:rPr lang="en-US" sz="2000" dirty="0" smtClean="0"/>
              <a:t>,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dikelompokan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tiga</a:t>
            </a:r>
            <a:r>
              <a:rPr lang="en-US" sz="2000" dirty="0" smtClean="0"/>
              <a:t> </a:t>
            </a:r>
            <a:r>
              <a:rPr lang="en-US" sz="2000" dirty="0" err="1" smtClean="0"/>
              <a:t>golongan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: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err="1" smtClean="0"/>
              <a:t>Perencanaan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jangka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panjang</a:t>
            </a:r>
            <a:r>
              <a:rPr lang="en-US" sz="2000" b="1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di</a:t>
            </a:r>
            <a:r>
              <a:rPr lang="en-US" sz="2000" dirty="0" smtClean="0"/>
              <a:t> Indonesia  yang </a:t>
            </a:r>
            <a:r>
              <a:rPr lang="en-US" sz="2000" dirty="0" err="1" smtClean="0"/>
              <a:t>dikenal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i="1" dirty="0" smtClean="0"/>
              <a:t>Era </a:t>
            </a:r>
            <a:r>
              <a:rPr lang="en-US" sz="2000" i="1" dirty="0" err="1" smtClean="0"/>
              <a:t>pembangunan</a:t>
            </a:r>
            <a:r>
              <a:rPr lang="en-US" sz="2000" i="1" dirty="0" smtClean="0"/>
              <a:t> </a:t>
            </a:r>
            <a:r>
              <a:rPr lang="en-US" sz="2000" dirty="0" smtClean="0"/>
              <a:t>25 </a:t>
            </a:r>
            <a:r>
              <a:rPr lang="en-US" sz="2000" dirty="0" err="1" smtClean="0"/>
              <a:t>tahun</a:t>
            </a:r>
            <a:r>
              <a:rPr lang="en-US" sz="2000" dirty="0" smtClean="0"/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err="1" smtClean="0"/>
              <a:t>Perencanaan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jangka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menengah</a:t>
            </a:r>
            <a:r>
              <a:rPr lang="en-US" sz="2000" b="1" dirty="0" smtClean="0"/>
              <a:t>: </a:t>
            </a:r>
            <a:r>
              <a:rPr lang="en-US" sz="2000" dirty="0" smtClean="0"/>
              <a:t>(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sebut</a:t>
            </a:r>
            <a:r>
              <a:rPr lang="en-US" sz="2000" dirty="0" smtClean="0"/>
              <a:t> </a:t>
            </a:r>
            <a:r>
              <a:rPr lang="en-US" sz="2000" dirty="0" err="1" smtClean="0"/>
              <a:t>pembangunan</a:t>
            </a:r>
            <a:r>
              <a:rPr lang="en-US" sz="2000" dirty="0" smtClean="0"/>
              <a:t> lima </a:t>
            </a:r>
            <a:r>
              <a:rPr lang="en-US" sz="2000" dirty="0" err="1" smtClean="0"/>
              <a:t>tahun</a:t>
            </a:r>
            <a:r>
              <a:rPr lang="en-US" sz="2000" dirty="0" smtClean="0"/>
              <a:t>  PELITA .)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err="1" smtClean="0"/>
              <a:t>Perencanaan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jangka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pendek</a:t>
            </a:r>
            <a:r>
              <a:rPr lang="en-US" sz="2000" b="1" dirty="0" smtClean="0"/>
              <a:t> : </a:t>
            </a:r>
            <a:r>
              <a:rPr lang="en-US" sz="2000" dirty="0" smtClean="0"/>
              <a:t>(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jangka</a:t>
            </a:r>
            <a:r>
              <a:rPr lang="en-US" sz="2000" dirty="0" smtClean="0"/>
              <a:t> </a:t>
            </a:r>
            <a:r>
              <a:rPr lang="en-US" sz="2000" dirty="0" err="1" smtClean="0"/>
              <a:t>pendek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selalu</a:t>
            </a:r>
            <a:r>
              <a:rPr lang="en-US" sz="2000" dirty="0" smtClean="0"/>
              <a:t> </a:t>
            </a:r>
            <a:r>
              <a:rPr lang="en-US" sz="2000" dirty="0" err="1" smtClean="0"/>
              <a:t>diperuntukan</a:t>
            </a:r>
            <a:r>
              <a:rPr lang="en-US" sz="2000" dirty="0" smtClean="0"/>
              <a:t>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 </a:t>
            </a: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) </a:t>
            </a:r>
            <a:endParaRPr lang="en-US" sz="2000" b="1" dirty="0" smtClean="0"/>
          </a:p>
          <a:p>
            <a:pPr marL="457200" indent="-457200">
              <a:buFont typeface="+mj-lt"/>
              <a:buAutoNum type="arabicParenR"/>
            </a:pPr>
            <a:endParaRPr lang="en-US" sz="2000" dirty="0" smtClean="0"/>
          </a:p>
          <a:p>
            <a:pPr marL="457200" indent="-457200">
              <a:buNone/>
            </a:pPr>
            <a:endParaRPr lang="en-US" sz="2000" dirty="0" smtClean="0"/>
          </a:p>
        </p:txBody>
      </p:sp>
    </p:spTree>
  </p:cSld>
  <p:clrMapOvr>
    <a:masterClrMapping/>
  </p:clrMapOvr>
  <p:transition spd="slow"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381000"/>
          </a:xfrm>
        </p:spPr>
        <p:txBody>
          <a:bodyPr>
            <a:noAutofit/>
          </a:bodyPr>
          <a:lstStyle/>
          <a:p>
            <a:r>
              <a:rPr lang="en-US" sz="2000" b="1" dirty="0" err="1" smtClean="0"/>
              <a:t>Faktor-faktor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membatasi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perencanaan</a:t>
            </a:r>
            <a:r>
              <a:rPr lang="en-US" sz="2000" b="1" dirty="0" smtClean="0"/>
              <a:t> :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324600"/>
          </a:xfr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   </a:t>
            </a:r>
            <a:endParaRPr lang="en-US" sz="2000" dirty="0"/>
          </a:p>
        </p:txBody>
      </p:sp>
      <p:sp>
        <p:nvSpPr>
          <p:cNvPr id="4" name="Oval 3"/>
          <p:cNvSpPr/>
          <p:nvPr/>
        </p:nvSpPr>
        <p:spPr>
          <a:xfrm>
            <a:off x="152400" y="533400"/>
            <a:ext cx="3352800" cy="3200400"/>
          </a:xfrm>
          <a:prstGeom prst="ellipse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04800" y="685800"/>
            <a:ext cx="3048000" cy="2895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1143000" y="1447800"/>
            <a:ext cx="1295400" cy="1219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Perencanaan</a:t>
            </a:r>
            <a:endParaRPr lang="en-US" b="1" dirty="0"/>
          </a:p>
        </p:txBody>
      </p:sp>
      <p:sp>
        <p:nvSpPr>
          <p:cNvPr id="7" name="Right Arrow 6"/>
          <p:cNvSpPr/>
          <p:nvPr/>
        </p:nvSpPr>
        <p:spPr>
          <a:xfrm>
            <a:off x="2450592" y="1801368"/>
            <a:ext cx="3493008" cy="4846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6019800" y="1219200"/>
            <a:ext cx="1447800" cy="1371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Tujuan</a:t>
            </a:r>
            <a:r>
              <a:rPr lang="en-US" sz="2000" dirty="0" smtClean="0"/>
              <a:t>/</a:t>
            </a:r>
            <a:r>
              <a:rPr lang="en-US" sz="2000" dirty="0" err="1" smtClean="0"/>
              <a:t>sasasan</a:t>
            </a:r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>
          <a:xfrm rot="10800000">
            <a:off x="609600" y="1219200"/>
            <a:ext cx="609600" cy="533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3"/>
            <a:endCxn id="6" idx="3"/>
          </p:cNvCxnSpPr>
          <p:nvPr/>
        </p:nvCxnSpPr>
        <p:spPr>
          <a:xfrm rot="5400000" flipH="1" flipV="1">
            <a:off x="707489" y="2532132"/>
            <a:ext cx="668897" cy="5815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6" idx="5"/>
          </p:cNvCxnSpPr>
          <p:nvPr/>
        </p:nvCxnSpPr>
        <p:spPr>
          <a:xfrm rot="16200000" flipV="1">
            <a:off x="1987573" y="2749572"/>
            <a:ext cx="864348" cy="34210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7"/>
          </p:cNvCxnSpPr>
          <p:nvPr/>
        </p:nvCxnSpPr>
        <p:spPr>
          <a:xfrm rot="16200000" flipH="1" flipV="1">
            <a:off x="2312942" y="1082911"/>
            <a:ext cx="566548" cy="6204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14400" y="838200"/>
            <a:ext cx="179453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/>
              <a:t>Anggapan</a:t>
            </a:r>
            <a:r>
              <a:rPr lang="en-US" sz="1200" b="1" dirty="0" smtClean="0"/>
              <a:t> –</a:t>
            </a:r>
            <a:r>
              <a:rPr lang="en-US" sz="1200" b="1" dirty="0" err="1" smtClean="0"/>
              <a:t>anggapan</a:t>
            </a:r>
            <a:endParaRPr lang="en-US" sz="1200" b="1" dirty="0" smtClean="0"/>
          </a:p>
          <a:p>
            <a:pPr algn="ctr"/>
            <a:r>
              <a:rPr lang="en-US" sz="1200" b="1" dirty="0" err="1" smtClean="0"/>
              <a:t>Tentang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keadaan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di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masa</a:t>
            </a:r>
            <a:endParaRPr lang="en-US" sz="1200" b="1" dirty="0" smtClean="0"/>
          </a:p>
          <a:p>
            <a:pPr algn="ctr"/>
            <a:r>
              <a:rPr lang="en-US" sz="1200" b="1" dirty="0" err="1" smtClean="0"/>
              <a:t>mendatang</a:t>
            </a:r>
            <a:r>
              <a:rPr lang="en-US" sz="1200" b="1" dirty="0" smtClean="0"/>
              <a:t> </a:t>
            </a:r>
          </a:p>
          <a:p>
            <a:endParaRPr lang="en-US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533400" y="1792069"/>
            <a:ext cx="603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/>
              <a:t>Waktu</a:t>
            </a:r>
            <a:endParaRPr lang="en-US" sz="1200" b="1" dirty="0" smtClean="0"/>
          </a:p>
          <a:p>
            <a:pPr algn="ctr"/>
            <a:r>
              <a:rPr lang="en-US" sz="1200" b="1" dirty="0" smtClean="0"/>
              <a:t>Dan</a:t>
            </a:r>
          </a:p>
          <a:p>
            <a:pPr algn="ctr"/>
            <a:r>
              <a:rPr lang="en-US" sz="1200" b="1" dirty="0" err="1" smtClean="0"/>
              <a:t>biaya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1369570" y="2743200"/>
            <a:ext cx="840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/>
              <a:t>Kekakuan</a:t>
            </a:r>
            <a:r>
              <a:rPr lang="en-US" sz="1200" b="1" dirty="0" smtClean="0"/>
              <a:t> </a:t>
            </a:r>
          </a:p>
          <a:p>
            <a:r>
              <a:rPr lang="en-US" sz="1200" b="1" dirty="0" smtClean="0"/>
              <a:t>internal</a:t>
            </a:r>
            <a:endParaRPr lang="en-US" sz="1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286000" y="2433935"/>
            <a:ext cx="879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/>
              <a:t>Perubahan</a:t>
            </a:r>
            <a:endParaRPr lang="en-US" sz="1200" b="1" dirty="0" smtClean="0"/>
          </a:p>
          <a:p>
            <a:pPr algn="ctr"/>
            <a:r>
              <a:rPr lang="en-US" sz="1200" b="1" dirty="0" err="1" smtClean="0"/>
              <a:t>kondisi</a:t>
            </a:r>
            <a:endParaRPr lang="en-US" sz="1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426509" y="485001"/>
            <a:ext cx="804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/>
              <a:t>Kekakuan</a:t>
            </a:r>
            <a:endParaRPr lang="en-US" sz="1200" b="1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667000" y="457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2209800" y="457200"/>
            <a:ext cx="45720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124200" y="304800"/>
            <a:ext cx="6019801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Keadaan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mendatang</a:t>
            </a:r>
            <a:r>
              <a:rPr lang="en-US" sz="1600" b="1" dirty="0" smtClean="0"/>
              <a:t>  yang </a:t>
            </a:r>
            <a:r>
              <a:rPr lang="en-US" sz="1600" b="1" dirty="0" err="1" smtClean="0"/>
              <a:t>penuh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ketidak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pastian</a:t>
            </a:r>
            <a:r>
              <a:rPr lang="en-US" sz="1600" b="1" dirty="0" smtClean="0"/>
              <a:t>  </a:t>
            </a:r>
            <a:r>
              <a:rPr lang="en-US" sz="1600" b="1" dirty="0" err="1" smtClean="0"/>
              <a:t>sulit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untuk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ramalkan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Secara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pasti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tepat</a:t>
            </a:r>
            <a:r>
              <a:rPr lang="en-US" sz="1600" b="1" dirty="0" smtClean="0"/>
              <a:t>. </a:t>
            </a:r>
            <a:r>
              <a:rPr lang="en-US" sz="1600" b="1" dirty="0" err="1" smtClean="0"/>
              <a:t>Maka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untuk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dapatlah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buat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suatu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peramalan</a:t>
            </a:r>
            <a:r>
              <a:rPr lang="en-US" sz="1600" b="1" dirty="0" smtClean="0"/>
              <a:t>  (</a:t>
            </a:r>
            <a:r>
              <a:rPr lang="en-US" sz="1600" b="1" dirty="0" err="1" smtClean="0"/>
              <a:t>forecssting</a:t>
            </a:r>
            <a:r>
              <a:rPr lang="en-US" sz="1600" b="1" dirty="0" smtClean="0"/>
              <a:t>) </a:t>
            </a:r>
            <a:r>
              <a:rPr lang="en-US" sz="1600" b="1" dirty="0" err="1" smtClean="0"/>
              <a:t>Dengan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mengikutkan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beberapa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anggapan</a:t>
            </a:r>
            <a:r>
              <a:rPr lang="en-US" sz="1600" b="1" dirty="0" smtClean="0"/>
              <a:t>.</a:t>
            </a:r>
            <a:endParaRPr lang="en-US" sz="1600" b="1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819400" y="2971800"/>
            <a:ext cx="6096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429001" y="2750403"/>
            <a:ext cx="5562600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Perubahan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yg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terlalu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cepat</a:t>
            </a:r>
            <a:r>
              <a:rPr lang="en-US" sz="1600" b="1" dirty="0" smtClean="0"/>
              <a:t> , </a:t>
            </a:r>
            <a:r>
              <a:rPr lang="en-US" sz="1600" b="1" dirty="0" err="1" smtClean="0"/>
              <a:t>maka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dapat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menimbulkan</a:t>
            </a:r>
            <a:r>
              <a:rPr lang="en-US" sz="1600" b="1" dirty="0" smtClean="0"/>
              <a:t>  </a:t>
            </a:r>
          </a:p>
          <a:p>
            <a:r>
              <a:rPr lang="en-US" sz="1600" b="1" dirty="0" err="1" smtClean="0"/>
              <a:t>Berbagai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Kesulitan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dalam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menyusun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suatu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perencanaan</a:t>
            </a:r>
            <a:r>
              <a:rPr lang="en-US" sz="1600" b="1" dirty="0" smtClean="0"/>
              <a:t> , </a:t>
            </a:r>
            <a:r>
              <a:rPr lang="en-US" sz="1600" b="1" dirty="0" err="1" smtClean="0"/>
              <a:t>jadi</a:t>
            </a:r>
            <a:r>
              <a:rPr lang="en-US" sz="1600" b="1" dirty="0" smtClean="0"/>
              <a:t> </a:t>
            </a:r>
          </a:p>
          <a:p>
            <a:r>
              <a:rPr lang="en-US" sz="1600" b="1" dirty="0" err="1" smtClean="0"/>
              <a:t>perubahan</a:t>
            </a:r>
            <a:r>
              <a:rPr lang="en-US" sz="1600" b="1" dirty="0" smtClean="0"/>
              <a:t> yang </a:t>
            </a:r>
            <a:r>
              <a:rPr lang="en-US" sz="1600" b="1" dirty="0" err="1" smtClean="0"/>
              <a:t>cepat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akan</a:t>
            </a:r>
            <a:r>
              <a:rPr lang="en-US" sz="1600" b="1" dirty="0" smtClean="0"/>
              <a:t>  </a:t>
            </a:r>
            <a:r>
              <a:rPr lang="en-US" sz="1600" b="1" dirty="0" err="1" smtClean="0"/>
              <a:t>membatasi</a:t>
            </a:r>
            <a:r>
              <a:rPr lang="en-US" sz="1600" b="1" dirty="0" smtClean="0"/>
              <a:t>  </a:t>
            </a:r>
            <a:r>
              <a:rPr lang="en-US" sz="1600" b="1" dirty="0" err="1" smtClean="0"/>
              <a:t>perencanaan</a:t>
            </a:r>
            <a:r>
              <a:rPr lang="en-US" sz="1600" b="1" dirty="0" smtClean="0"/>
              <a:t>.</a:t>
            </a:r>
            <a:endParaRPr lang="en-US" sz="1600" b="1" dirty="0"/>
          </a:p>
        </p:txBody>
      </p:sp>
      <p:cxnSp>
        <p:nvCxnSpPr>
          <p:cNvPr id="50" name="Straight Connector 49"/>
          <p:cNvCxnSpPr>
            <a:stCxn id="23" idx="2"/>
          </p:cNvCxnSpPr>
          <p:nvPr/>
        </p:nvCxnSpPr>
        <p:spPr>
          <a:xfrm rot="16200000" flipH="1">
            <a:off x="1430475" y="3564074"/>
            <a:ext cx="757535" cy="391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828800" y="39624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209800" y="3657600"/>
            <a:ext cx="6781800" cy="181588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Merupakan</a:t>
            </a:r>
            <a:r>
              <a:rPr lang="en-US" sz="1600" b="1" dirty="0" smtClean="0"/>
              <a:t>  </a:t>
            </a:r>
            <a:r>
              <a:rPr lang="en-US" sz="1600" b="1" dirty="0" err="1" smtClean="0"/>
              <a:t>kekuatan</a:t>
            </a:r>
            <a:r>
              <a:rPr lang="en-US" sz="1600" b="1" dirty="0" smtClean="0"/>
              <a:t> yang </a:t>
            </a:r>
            <a:r>
              <a:rPr lang="en-US" sz="1600" b="1" dirty="0" err="1" smtClean="0"/>
              <a:t>tercipta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berasal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dari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dalam</a:t>
            </a:r>
            <a:r>
              <a:rPr lang="en-US" sz="1600" b="1" dirty="0" smtClean="0"/>
              <a:t>  </a:t>
            </a:r>
            <a:r>
              <a:rPr lang="en-US" sz="1600" b="1" dirty="0" err="1" smtClean="0"/>
              <a:t>organisasi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perusahaan</a:t>
            </a:r>
            <a:r>
              <a:rPr lang="en-US" sz="1600" b="1" dirty="0" smtClean="0"/>
              <a:t>  </a:t>
            </a:r>
            <a:r>
              <a:rPr lang="en-US" sz="1600" b="1" dirty="0" err="1" smtClean="0"/>
              <a:t>berupa</a:t>
            </a:r>
            <a:r>
              <a:rPr lang="en-US" sz="1600" b="1" dirty="0" smtClean="0"/>
              <a:t> : 1. </a:t>
            </a:r>
            <a:r>
              <a:rPr lang="en-US" sz="1600" b="1" dirty="0" err="1" smtClean="0"/>
              <a:t>Kekuatan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psikologis</a:t>
            </a:r>
            <a:r>
              <a:rPr lang="en-US" sz="1600" b="1" dirty="0" smtClean="0"/>
              <a:t>, 2. </a:t>
            </a:r>
            <a:r>
              <a:rPr lang="en-US" sz="1600" b="1" dirty="0" err="1" smtClean="0"/>
              <a:t>Kekuatan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karena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adanya</a:t>
            </a:r>
            <a:r>
              <a:rPr lang="en-US" sz="1600" b="1" dirty="0" smtClean="0"/>
              <a:t>  </a:t>
            </a:r>
            <a:r>
              <a:rPr lang="en-US" sz="1600" b="1" dirty="0" err="1" smtClean="0"/>
              <a:t>prosedure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kebijakan</a:t>
            </a:r>
            <a:r>
              <a:rPr lang="en-US" sz="1600" b="1" dirty="0" smtClean="0"/>
              <a:t>, 3. </a:t>
            </a:r>
            <a:r>
              <a:rPr lang="en-US" sz="1600" b="1" dirty="0" err="1" smtClean="0"/>
              <a:t>kekuatan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sumber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daya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dana</a:t>
            </a:r>
            <a:r>
              <a:rPr lang="en-US" sz="1600" b="1" dirty="0" smtClean="0"/>
              <a:t>.</a:t>
            </a:r>
          </a:p>
          <a:p>
            <a:r>
              <a:rPr lang="en-US" sz="1600" b="1" dirty="0" err="1" smtClean="0"/>
              <a:t>Kekuatan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Ekternal</a:t>
            </a:r>
            <a:r>
              <a:rPr lang="en-US" sz="1600" b="1" dirty="0" smtClean="0"/>
              <a:t> : </a:t>
            </a:r>
            <a:r>
              <a:rPr lang="en-US" sz="1600" b="1" dirty="0" err="1" smtClean="0"/>
              <a:t>ini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sangat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sulit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dikendalikan</a:t>
            </a:r>
            <a:r>
              <a:rPr lang="en-US" sz="1600" b="1" dirty="0" smtClean="0"/>
              <a:t>  </a:t>
            </a:r>
            <a:r>
              <a:rPr lang="en-US" sz="1600" b="1" dirty="0" err="1" smtClean="0"/>
              <a:t>dan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diawasi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oleh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para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manaajer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karena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berkaitan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dengan</a:t>
            </a:r>
            <a:r>
              <a:rPr lang="en-US" sz="1600" b="1" dirty="0" smtClean="0"/>
              <a:t>  </a:t>
            </a:r>
            <a:r>
              <a:rPr lang="en-US" sz="1600" b="1" dirty="0" err="1" smtClean="0"/>
              <a:t>masalah</a:t>
            </a:r>
            <a:r>
              <a:rPr lang="en-US" sz="1600" b="1" dirty="0" smtClean="0"/>
              <a:t> . </a:t>
            </a:r>
            <a:r>
              <a:rPr lang="en-US" sz="1600" b="1" dirty="0" err="1" smtClean="0"/>
              <a:t>Sosial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politik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teknologi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kebudayaan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geografi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perekonomian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dengan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demikian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sangat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membatasi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perencanaan</a:t>
            </a:r>
            <a:endParaRPr lang="en-US" sz="1600" b="1" dirty="0"/>
          </a:p>
        </p:txBody>
      </p:sp>
      <p:cxnSp>
        <p:nvCxnSpPr>
          <p:cNvPr id="60" name="Straight Connector 59"/>
          <p:cNvCxnSpPr>
            <a:stCxn id="22" idx="2"/>
          </p:cNvCxnSpPr>
          <p:nvPr/>
        </p:nvCxnSpPr>
        <p:spPr>
          <a:xfrm rot="16200000" flipH="1">
            <a:off x="-725523" y="3998879"/>
            <a:ext cx="3200402" cy="794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914400" y="5637212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143000" y="5569803"/>
            <a:ext cx="7808869" cy="8309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Perlu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diadakan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prioritas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mana</a:t>
            </a:r>
            <a:r>
              <a:rPr lang="en-US" sz="1600" b="1" dirty="0" smtClean="0"/>
              <a:t> yang </a:t>
            </a:r>
            <a:r>
              <a:rPr lang="en-US" sz="1600" b="1" dirty="0" err="1" smtClean="0"/>
              <a:t>perlu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dikerjakan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terlebih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dahulu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banyaknya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aktivitas</a:t>
            </a:r>
            <a:endParaRPr lang="en-US" sz="1600" b="1" dirty="0" smtClean="0"/>
          </a:p>
          <a:p>
            <a:r>
              <a:rPr lang="en-US" sz="1600" b="1" dirty="0" smtClean="0"/>
              <a:t>Yang </a:t>
            </a:r>
            <a:r>
              <a:rPr lang="en-US" sz="1600" b="1" dirty="0" err="1" smtClean="0"/>
              <a:t>dilakukan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oleh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seseorang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membatasi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tersedianya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waktu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untuk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melaksanakan</a:t>
            </a:r>
            <a:r>
              <a:rPr lang="en-US" sz="1600" b="1" dirty="0" smtClean="0"/>
              <a:t> </a:t>
            </a:r>
          </a:p>
          <a:p>
            <a:r>
              <a:rPr lang="en-US" sz="1600" b="1" dirty="0" err="1" smtClean="0"/>
              <a:t>Aktivitas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lainnya,jadi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waktu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yg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tersedia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untuk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menyusun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perencanaan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terbatas</a:t>
            </a:r>
            <a:r>
              <a:rPr lang="en-US" sz="1600" b="1" dirty="0" smtClean="0"/>
              <a:t>.</a:t>
            </a:r>
            <a:endParaRPr lang="en-US" sz="1600" b="1" dirty="0"/>
          </a:p>
        </p:txBody>
      </p:sp>
    </p:spTree>
  </p:cSld>
  <p:clrMapOvr>
    <a:masterClrMapping/>
  </p:clrMapOvr>
  <p:transition spd="slow">
    <p:sndAc>
      <p:stSnd>
        <p:snd r:embed="rId3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38" grpId="0" animBg="1"/>
      <p:bldP spid="48" grpId="0" animBg="1"/>
      <p:bldP spid="57" grpId="0" animBg="1"/>
      <p:bldP spid="6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  <a:solidFill>
            <a:schemeClr val="accent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</a:rPr>
              <a:t>PENGORGANISASIAN: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  <a:solidFill>
            <a:schemeClr val="bg2">
              <a:lumMod val="90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tiga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komponen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pokok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2000" b="1" u="sng" dirty="0" err="1" smtClean="0">
                <a:latin typeface="Arial" pitchFamily="34" charset="0"/>
                <a:cs typeface="Arial" pitchFamily="34" charset="0"/>
              </a:rPr>
              <a:t>Personalia</a:t>
            </a:r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u="sng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u="sng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u="sng" dirty="0" err="1" smtClean="0">
                <a:latin typeface="Arial" pitchFamily="34" charset="0"/>
                <a:cs typeface="Arial" pitchFamily="34" charset="0"/>
              </a:rPr>
              <a:t>faktor-faktor</a:t>
            </a:r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u="sng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kesemuanya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sarana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mencapai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tujua</a:t>
            </a:r>
            <a:r>
              <a:rPr lang="id-ID" sz="20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ditetapkan.jadi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komponen-komponen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mencerminkan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tugas-tugas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melaksanakan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tugas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peralatan-peralatan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melaksanakan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tugas-tugas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demikian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pengorganisasian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dikatakan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menciptakan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personalia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faktor-faktor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fisik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agar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pekerjaan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bermanfaat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terarah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timbul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berbentuk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: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informal , (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timbul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tugas;pekerjaannya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formal , (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tunjukan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bagan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organisasi,pedoman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deskripsi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jabatan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buNone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formal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tiga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dasar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Tanggung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jawab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Kewajiban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melaksanakan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tugas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ditetapkan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Wewenang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Hak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menganbil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Pertanggung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jawaban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, (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mengalir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bawah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keatas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buNone/>
            </a:pPr>
            <a:endParaRPr lang="en-US" sz="2000" dirty="0"/>
          </a:p>
        </p:txBody>
      </p:sp>
    </p:spTree>
  </p:cSld>
  <p:clrMapOvr>
    <a:masterClrMapping/>
  </p:clrMapOvr>
  <p:transition spd="slow">
    <p:comb/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8000"/>
                            </p:stCondLst>
                            <p:childTnLst>
                              <p:par>
                                <p:cTn id="6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0"/>
                            </p:stCondLst>
                            <p:childTnLst>
                              <p:par>
                                <p:cTn id="7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2000" u="sng" dirty="0" err="1" smtClean="0">
                <a:solidFill>
                  <a:srgbClr val="FFFF00"/>
                </a:solidFill>
              </a:rPr>
              <a:t>Pola</a:t>
            </a:r>
            <a:r>
              <a:rPr lang="en-US" sz="2000" u="sng" dirty="0" smtClean="0">
                <a:solidFill>
                  <a:srgbClr val="FFFF00"/>
                </a:solidFill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</a:rPr>
              <a:t>hubungan</a:t>
            </a:r>
            <a:r>
              <a:rPr lang="en-US" sz="2000" u="sng" dirty="0" smtClean="0">
                <a:solidFill>
                  <a:srgbClr val="FFFF00"/>
                </a:solidFill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</a:rPr>
              <a:t>antara</a:t>
            </a:r>
            <a:r>
              <a:rPr lang="en-US" sz="2000" u="sng" dirty="0" smtClean="0">
                <a:solidFill>
                  <a:srgbClr val="FFFF00"/>
                </a:solidFill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</a:rPr>
              <a:t>komponen</a:t>
            </a:r>
            <a:r>
              <a:rPr lang="en-US" sz="2000" u="sng" dirty="0" smtClean="0">
                <a:solidFill>
                  <a:srgbClr val="FFFF00"/>
                </a:solidFill>
              </a:rPr>
              <a:t> </a:t>
            </a:r>
            <a:r>
              <a:rPr lang="en-US" sz="2000" u="sng" dirty="0" err="1" smtClean="0">
                <a:solidFill>
                  <a:srgbClr val="FFFF00"/>
                </a:solidFill>
              </a:rPr>
              <a:t>organisasi</a:t>
            </a:r>
            <a:r>
              <a:rPr lang="en-US" sz="2000" u="sng" dirty="0" smtClean="0">
                <a:solidFill>
                  <a:srgbClr val="FFFF00"/>
                </a:solidFill>
              </a:rPr>
              <a:t> :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Hubungan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antara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tujuan</a:t>
            </a:r>
            <a:r>
              <a:rPr lang="en-US" sz="2000" dirty="0" smtClean="0">
                <a:solidFill>
                  <a:srgbClr val="FFFF00"/>
                </a:solidFill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</a:rPr>
              <a:t>fungsi</a:t>
            </a:r>
            <a:r>
              <a:rPr lang="en-US" sz="2000" dirty="0" smtClean="0">
                <a:solidFill>
                  <a:srgbClr val="FFFF00"/>
                </a:solidFill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</a:rPr>
              <a:t>tanggung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jawab</a:t>
            </a:r>
            <a:r>
              <a:rPr lang="en-US" sz="2000" dirty="0" smtClean="0">
                <a:solidFill>
                  <a:srgbClr val="FFFF00"/>
                </a:solidFill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</a:rPr>
              <a:t>wewenang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serta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pertnggung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jawaban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mempunyain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hubungan</a:t>
            </a:r>
            <a:r>
              <a:rPr lang="en-US" sz="2000" dirty="0" smtClean="0">
                <a:solidFill>
                  <a:srgbClr val="FFFF00"/>
                </a:solidFill>
              </a:rPr>
              <a:t> yang </a:t>
            </a:r>
            <a:r>
              <a:rPr lang="en-US" sz="2000" dirty="0" err="1" smtClean="0">
                <a:solidFill>
                  <a:srgbClr val="FFFF00"/>
                </a:solidFill>
              </a:rPr>
              <a:t>erat</a:t>
            </a:r>
            <a:r>
              <a:rPr lang="en-US" sz="2000" dirty="0" smtClean="0">
                <a:solidFill>
                  <a:srgbClr val="FFFF00"/>
                </a:solidFill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</a:rPr>
              <a:t>dan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berkaitan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satu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dengan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lainnya</a:t>
            </a:r>
            <a:r>
              <a:rPr lang="en-US" sz="2000" dirty="0" smtClean="0">
                <a:solidFill>
                  <a:srgbClr val="FFFF00"/>
                </a:solidFill>
              </a:rPr>
              <a:t>, </a:t>
            </a:r>
            <a:r>
              <a:rPr lang="en-US" sz="2000" dirty="0" err="1" smtClean="0">
                <a:solidFill>
                  <a:srgbClr val="FFFF00"/>
                </a:solidFill>
              </a:rPr>
              <a:t>seperti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dalam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gambar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di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bawah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ini</a:t>
            </a:r>
            <a:r>
              <a:rPr lang="en-US" sz="2000" dirty="0" smtClean="0">
                <a:solidFill>
                  <a:srgbClr val="FFFF00"/>
                </a:solidFill>
              </a:rPr>
              <a:t> ;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334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dirty="0" err="1" smtClean="0"/>
              <a:t>Gambar</a:t>
            </a:r>
            <a:r>
              <a:rPr lang="en-US" sz="2000" dirty="0" smtClean="0"/>
              <a:t>  </a:t>
            </a:r>
            <a:r>
              <a:rPr lang="en-US" sz="2000" dirty="0" err="1" smtClean="0"/>
              <a:t>Pola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kompenen-komponen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: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57200" y="1752600"/>
            <a:ext cx="1447800" cy="533400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057400" y="2514600"/>
            <a:ext cx="1447800" cy="533400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657600" y="3276600"/>
            <a:ext cx="1447800" cy="533400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334000" y="4038600"/>
            <a:ext cx="1447800" cy="533400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wewenang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7086600" y="4800600"/>
            <a:ext cx="1447800" cy="533400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Pertanggung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913606" y="2514600"/>
            <a:ext cx="457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1" idx="1"/>
          </p:cNvCxnSpPr>
          <p:nvPr/>
        </p:nvCxnSpPr>
        <p:spPr>
          <a:xfrm>
            <a:off x="1143000" y="2743200"/>
            <a:ext cx="914400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2513806" y="3275806"/>
            <a:ext cx="457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4190206" y="4037806"/>
            <a:ext cx="457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5942806" y="4799806"/>
            <a:ext cx="457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419600" y="4229100"/>
            <a:ext cx="914400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743200" y="3505200"/>
            <a:ext cx="914400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172200" y="4991100"/>
            <a:ext cx="914400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6419850" y="3409950"/>
            <a:ext cx="2743200" cy="38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9" idx="3"/>
          </p:cNvCxnSpPr>
          <p:nvPr/>
        </p:nvCxnSpPr>
        <p:spPr>
          <a:xfrm rot="10800000">
            <a:off x="1905000" y="2019300"/>
            <a:ext cx="5867400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000"/>
                            </p:stCondLst>
                            <p:childTnLst>
                              <p:par>
                                <p:cTn id="5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4000"/>
                            </p:stCondLst>
                            <p:childTnLst>
                              <p:par>
                                <p:cTn id="5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</a:rPr>
              <a:t>Pengarahan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  <a:solidFill>
            <a:schemeClr val="bg2">
              <a:lumMod val="1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Prinsip-prinsip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pengarahan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: (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Pengarahan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merupkan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aspek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kepemimpinan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mengikat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bawahan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bersedia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mengerti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menyumbangkan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tenaganya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efektif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efisien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mencapai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Di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pengarahan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bersifat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sangata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komplek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disamping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menyangkut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menyangkut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tingkah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laku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manusia-manusia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sendiri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tingkah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lakunya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berbeda-beda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pandangan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pola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berbeda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pula.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pengarahan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pimpinan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berpegang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prinsip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diantaranya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Prinsip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mengarah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(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efektifnya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pengarahan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semakin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sumbangan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bawahan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usaha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mencapai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Prinsip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harmonisasi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 (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orang-orang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bekerja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memnuhi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kebutuhan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mungkin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persis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menghendaki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demikian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harapan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penyimpangan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terlalu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keutuhan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dijadikan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pelengkap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harmonis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kepentingan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Prinsip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kesatuan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komando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: (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menyatukan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arah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tanggung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jawab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bawahan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pertentangan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pemberian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instruksi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dikurangi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makin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rasa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tanggung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jawab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memperoleh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hasil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maksimal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9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9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9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9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9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  <a:solidFill>
            <a:schemeClr val="accent6"/>
          </a:solidFill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Cara-</a:t>
            </a:r>
            <a:r>
              <a:rPr lang="en-US" sz="2400" b="1" dirty="0" err="1" smtClean="0">
                <a:solidFill>
                  <a:schemeClr val="bg1"/>
                </a:solidFill>
              </a:rPr>
              <a:t>cara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pengarahan</a:t>
            </a:r>
            <a:r>
              <a:rPr lang="en-US" sz="2400" b="1" dirty="0" smtClean="0">
                <a:solidFill>
                  <a:schemeClr val="bg1"/>
                </a:solidFill>
              </a:rPr>
              <a:t> :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err="1" smtClean="0">
                <a:solidFill>
                  <a:schemeClr val="bg1"/>
                </a:solidFill>
              </a:rPr>
              <a:t>Pada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umumnya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pimpinan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menginginkan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pengarahan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kepada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bawahan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dengan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maksud</a:t>
            </a:r>
            <a:r>
              <a:rPr lang="en-US" sz="1800" b="1" dirty="0" smtClean="0">
                <a:solidFill>
                  <a:schemeClr val="bg1"/>
                </a:solidFill>
              </a:rPr>
              <a:t> agar </a:t>
            </a:r>
            <a:r>
              <a:rPr lang="en-US" sz="1800" b="1" dirty="0" err="1" smtClean="0">
                <a:solidFill>
                  <a:schemeClr val="bg1"/>
                </a:solidFill>
              </a:rPr>
              <a:t>mereka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bersedia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untuk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bekerja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sebaik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mungkin</a:t>
            </a:r>
            <a:r>
              <a:rPr lang="en-US" sz="1800" b="1" dirty="0" smtClean="0">
                <a:solidFill>
                  <a:schemeClr val="bg1"/>
                </a:solidFill>
              </a:rPr>
              <a:t>. </a:t>
            </a:r>
            <a:r>
              <a:rPr lang="en-US" sz="1800" b="1" dirty="0" err="1" smtClean="0">
                <a:solidFill>
                  <a:schemeClr val="bg1"/>
                </a:solidFill>
              </a:rPr>
              <a:t>Adapun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cara-cara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pengarahan</a:t>
            </a:r>
            <a:r>
              <a:rPr lang="en-US" sz="1800" b="1" dirty="0" smtClean="0">
                <a:solidFill>
                  <a:schemeClr val="bg1"/>
                </a:solidFill>
              </a:rPr>
              <a:t> yang </a:t>
            </a:r>
            <a:r>
              <a:rPr lang="en-US" sz="1800" b="1" dirty="0" err="1" smtClean="0">
                <a:solidFill>
                  <a:schemeClr val="bg1"/>
                </a:solidFill>
              </a:rPr>
              <a:t>dilakukan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dengan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berupa</a:t>
            </a:r>
            <a:r>
              <a:rPr lang="en-US" sz="1800" b="1" dirty="0" smtClean="0">
                <a:solidFill>
                  <a:schemeClr val="bg1"/>
                </a:solidFill>
              </a:rPr>
              <a:t> :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1800" b="1" dirty="0" err="1" smtClean="0">
                <a:solidFill>
                  <a:schemeClr val="bg1"/>
                </a:solidFill>
              </a:rPr>
              <a:t>Orientasi</a:t>
            </a:r>
            <a:r>
              <a:rPr lang="en-US" sz="1800" b="1" dirty="0" smtClean="0">
                <a:solidFill>
                  <a:schemeClr val="bg1"/>
                </a:solidFill>
              </a:rPr>
              <a:t>, (</a:t>
            </a:r>
            <a:r>
              <a:rPr lang="en-US" sz="1800" b="1" dirty="0" err="1" smtClean="0">
                <a:solidFill>
                  <a:schemeClr val="bg1"/>
                </a:solidFill>
              </a:rPr>
              <a:t>meupakan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cara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pengarahan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dengan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memberikan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informasi</a:t>
            </a:r>
            <a:r>
              <a:rPr lang="en-US" sz="1800" b="1" dirty="0" smtClean="0">
                <a:solidFill>
                  <a:schemeClr val="bg1"/>
                </a:solidFill>
              </a:rPr>
              <a:t> yang </a:t>
            </a:r>
            <a:r>
              <a:rPr lang="en-US" sz="1800" b="1" dirty="0" err="1" smtClean="0">
                <a:solidFill>
                  <a:schemeClr val="bg1"/>
                </a:solidFill>
              </a:rPr>
              <a:t>perlu</a:t>
            </a:r>
            <a:r>
              <a:rPr lang="en-US" sz="1800" b="1" dirty="0" smtClean="0">
                <a:solidFill>
                  <a:schemeClr val="bg1"/>
                </a:solidFill>
              </a:rPr>
              <a:t> agar </a:t>
            </a:r>
            <a:r>
              <a:rPr lang="en-US" sz="1800" b="1" dirty="0" err="1" smtClean="0">
                <a:solidFill>
                  <a:schemeClr val="bg1"/>
                </a:solidFill>
              </a:rPr>
              <a:t>supaya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kegiatan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dapat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dilakukan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dengan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baik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baik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kepada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pegawai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baru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maupun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pegawai</a:t>
            </a:r>
            <a:r>
              <a:rPr lang="en-US" sz="1800" b="1" dirty="0" smtClean="0">
                <a:solidFill>
                  <a:schemeClr val="bg1"/>
                </a:solidFill>
              </a:rPr>
              <a:t> lama </a:t>
            </a:r>
            <a:r>
              <a:rPr lang="en-US" sz="1800" b="1" dirty="0" err="1" smtClean="0">
                <a:solidFill>
                  <a:schemeClr val="bg1"/>
                </a:solidFill>
              </a:rPr>
              <a:t>untuk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mengingatkan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kembali</a:t>
            </a:r>
            <a:r>
              <a:rPr lang="en-US" sz="1800" b="1" dirty="0" smtClean="0">
                <a:solidFill>
                  <a:schemeClr val="bg1"/>
                </a:solidFill>
              </a:rPr>
              <a:t>) </a:t>
            </a:r>
            <a:r>
              <a:rPr lang="en-US" sz="1800" b="1" dirty="0" err="1" smtClean="0">
                <a:solidFill>
                  <a:schemeClr val="bg1"/>
                </a:solidFill>
              </a:rPr>
              <a:t>antara</a:t>
            </a:r>
            <a:r>
              <a:rPr lang="en-US" sz="1800" b="1" dirty="0" smtClean="0">
                <a:solidFill>
                  <a:schemeClr val="bg1"/>
                </a:solidFill>
              </a:rPr>
              <a:t> lain 1. </a:t>
            </a:r>
            <a:r>
              <a:rPr lang="en-US" sz="1800" b="1" dirty="0" err="1" smtClean="0">
                <a:solidFill>
                  <a:schemeClr val="bg1"/>
                </a:solidFill>
              </a:rPr>
              <a:t>Tugas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itu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sendiri</a:t>
            </a:r>
            <a:r>
              <a:rPr lang="en-US" sz="1800" b="1" dirty="0" smtClean="0">
                <a:solidFill>
                  <a:schemeClr val="bg1"/>
                </a:solidFill>
              </a:rPr>
              <a:t>  2. </a:t>
            </a:r>
            <a:r>
              <a:rPr lang="en-US" sz="1800" b="1" dirty="0" err="1" smtClean="0">
                <a:solidFill>
                  <a:schemeClr val="bg1"/>
                </a:solidFill>
              </a:rPr>
              <a:t>Tugas</a:t>
            </a:r>
            <a:r>
              <a:rPr lang="en-US" sz="1800" b="1" dirty="0" smtClean="0">
                <a:solidFill>
                  <a:schemeClr val="bg1"/>
                </a:solidFill>
              </a:rPr>
              <a:t> lain yang </a:t>
            </a:r>
            <a:r>
              <a:rPr lang="en-US" sz="1800" b="1" dirty="0" err="1" smtClean="0">
                <a:solidFill>
                  <a:schemeClr val="bg1"/>
                </a:solidFill>
              </a:rPr>
              <a:t>ada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hubungannya</a:t>
            </a:r>
            <a:r>
              <a:rPr lang="en-US" sz="1800" b="1" dirty="0" smtClean="0">
                <a:solidFill>
                  <a:schemeClr val="bg1"/>
                </a:solidFill>
              </a:rPr>
              <a:t>  3. </a:t>
            </a:r>
            <a:r>
              <a:rPr lang="en-US" sz="1800" b="1" dirty="0" err="1" smtClean="0">
                <a:solidFill>
                  <a:schemeClr val="bg1"/>
                </a:solidFill>
              </a:rPr>
              <a:t>Ruang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lingkup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tugas</a:t>
            </a:r>
            <a:r>
              <a:rPr lang="en-US" sz="1800" b="1" dirty="0" smtClean="0">
                <a:solidFill>
                  <a:schemeClr val="bg1"/>
                </a:solidFill>
              </a:rPr>
              <a:t>   4. </a:t>
            </a:r>
            <a:r>
              <a:rPr lang="en-US" sz="1800" b="1" dirty="0" err="1" smtClean="0">
                <a:solidFill>
                  <a:schemeClr val="bg1"/>
                </a:solidFill>
              </a:rPr>
              <a:t>Tujuan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dari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tugas</a:t>
            </a:r>
            <a:r>
              <a:rPr lang="en-US" sz="1800" b="1" dirty="0" smtClean="0">
                <a:solidFill>
                  <a:schemeClr val="bg1"/>
                </a:solidFill>
              </a:rPr>
              <a:t>.  5. </a:t>
            </a:r>
            <a:r>
              <a:rPr lang="en-US" sz="1800" b="1" dirty="0" err="1" smtClean="0">
                <a:solidFill>
                  <a:schemeClr val="bg1"/>
                </a:solidFill>
              </a:rPr>
              <a:t>Delegasi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wewenang</a:t>
            </a:r>
            <a:r>
              <a:rPr lang="en-US" sz="1800" b="1" dirty="0" smtClean="0">
                <a:solidFill>
                  <a:schemeClr val="bg1"/>
                </a:solidFill>
              </a:rPr>
              <a:t>  6. </a:t>
            </a:r>
            <a:r>
              <a:rPr lang="en-US" sz="1800" b="1" dirty="0" err="1" smtClean="0">
                <a:solidFill>
                  <a:schemeClr val="bg1"/>
                </a:solidFill>
              </a:rPr>
              <a:t>cara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melaporkan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cara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mengukur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prestasi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kerja</a:t>
            </a:r>
            <a:r>
              <a:rPr lang="en-US" sz="1800" b="1" dirty="0" smtClean="0">
                <a:solidFill>
                  <a:schemeClr val="bg1"/>
                </a:solidFill>
              </a:rPr>
              <a:t>  7. </a:t>
            </a:r>
            <a:r>
              <a:rPr lang="en-US" sz="1800" b="1" dirty="0" err="1" smtClean="0">
                <a:solidFill>
                  <a:schemeClr val="bg1"/>
                </a:solidFill>
              </a:rPr>
              <a:t>Hubungan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antara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masing-masing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tenga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kerja</a:t>
            </a:r>
            <a:r>
              <a:rPr lang="en-US" sz="1800" b="1" dirty="0" smtClean="0">
                <a:solidFill>
                  <a:schemeClr val="bg1"/>
                </a:solidFill>
              </a:rPr>
              <a:t>  8. Dan </a:t>
            </a:r>
            <a:r>
              <a:rPr lang="en-US" sz="1800" b="1" dirty="0" err="1" smtClean="0">
                <a:solidFill>
                  <a:schemeClr val="bg1"/>
                </a:solidFill>
              </a:rPr>
              <a:t>sebgainya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1800" b="1" dirty="0" err="1" smtClean="0">
                <a:solidFill>
                  <a:schemeClr val="bg1"/>
                </a:solidFill>
              </a:rPr>
              <a:t>Perintah</a:t>
            </a:r>
            <a:r>
              <a:rPr lang="en-US" sz="1800" b="1" dirty="0" smtClean="0">
                <a:solidFill>
                  <a:schemeClr val="bg1"/>
                </a:solidFill>
              </a:rPr>
              <a:t>, (</a:t>
            </a:r>
            <a:r>
              <a:rPr lang="en-US" sz="1800" b="1" dirty="0" err="1" smtClean="0">
                <a:solidFill>
                  <a:schemeClr val="bg1"/>
                </a:solidFill>
              </a:rPr>
              <a:t>Merupakan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permintaan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dari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pimpinan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kepada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orang</a:t>
            </a:r>
            <a:r>
              <a:rPr lang="en-US" sz="1800" b="1" dirty="0" smtClean="0">
                <a:solidFill>
                  <a:schemeClr val="bg1"/>
                </a:solidFill>
              </a:rPr>
              <a:t> yang </a:t>
            </a:r>
            <a:r>
              <a:rPr lang="en-US" sz="1800" b="1" dirty="0" err="1" smtClean="0">
                <a:solidFill>
                  <a:schemeClr val="bg1"/>
                </a:solidFill>
              </a:rPr>
              <a:t>ada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dibawahnya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untuk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melakukan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atau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mengulang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suatu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kegiatan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tertentu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pada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keadaan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tertentu</a:t>
            </a:r>
            <a:r>
              <a:rPr lang="en-US" sz="1800" b="1" dirty="0" smtClean="0">
                <a:solidFill>
                  <a:schemeClr val="bg1"/>
                </a:solidFill>
              </a:rPr>
              <a:t>) </a:t>
            </a:r>
            <a:r>
              <a:rPr lang="en-US" sz="1800" b="1" dirty="0" err="1" smtClean="0">
                <a:solidFill>
                  <a:schemeClr val="bg1"/>
                </a:solidFill>
              </a:rPr>
              <a:t>Adapun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perintah</a:t>
            </a:r>
            <a:r>
              <a:rPr lang="en-US" sz="1800" b="1" dirty="0" smtClean="0">
                <a:solidFill>
                  <a:schemeClr val="bg1"/>
                </a:solidFill>
              </a:rPr>
              <a:t> yang </a:t>
            </a:r>
            <a:r>
              <a:rPr lang="en-US" sz="1800" b="1" dirty="0" err="1" smtClean="0">
                <a:solidFill>
                  <a:schemeClr val="bg1"/>
                </a:solidFill>
              </a:rPr>
              <a:t>diberikan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kepada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bawahan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dapat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berupa</a:t>
            </a:r>
            <a:r>
              <a:rPr lang="en-US" sz="1800" b="1" dirty="0" smtClean="0">
                <a:solidFill>
                  <a:schemeClr val="bg1"/>
                </a:solidFill>
              </a:rPr>
              <a:t> : </a:t>
            </a:r>
          </a:p>
          <a:p>
            <a:pPr marL="457200" indent="-457200"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        1.  </a:t>
            </a:r>
            <a:r>
              <a:rPr lang="en-US" sz="1800" b="1" dirty="0" err="1" smtClean="0">
                <a:solidFill>
                  <a:schemeClr val="bg1"/>
                </a:solidFill>
              </a:rPr>
              <a:t>Perintah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umum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khusus</a:t>
            </a:r>
            <a:r>
              <a:rPr lang="en-US" sz="1800" b="1" dirty="0" smtClean="0">
                <a:solidFill>
                  <a:schemeClr val="bg1"/>
                </a:solidFill>
              </a:rPr>
              <a:t>, (</a:t>
            </a:r>
            <a:r>
              <a:rPr lang="en-US" sz="1800" b="1" dirty="0" err="1" smtClean="0">
                <a:solidFill>
                  <a:schemeClr val="bg1"/>
                </a:solidFill>
              </a:rPr>
              <a:t>peritah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umum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sangat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luas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sedangkan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perintah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457200" indent="-457200"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              </a:t>
            </a:r>
            <a:r>
              <a:rPr lang="en-US" sz="1800" b="1" dirty="0" err="1" smtClean="0">
                <a:solidFill>
                  <a:schemeClr val="bg1"/>
                </a:solidFill>
              </a:rPr>
              <a:t>husus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bersifat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lebih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mendetail</a:t>
            </a:r>
            <a:r>
              <a:rPr lang="en-US" sz="1800" b="1" dirty="0" smtClean="0">
                <a:solidFill>
                  <a:schemeClr val="bg1"/>
                </a:solidFill>
              </a:rPr>
              <a:t>)</a:t>
            </a:r>
          </a:p>
          <a:p>
            <a:pPr marL="457200" indent="-457200"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        2.  </a:t>
            </a:r>
            <a:r>
              <a:rPr lang="en-US" sz="1800" b="1" dirty="0" err="1" smtClean="0">
                <a:solidFill>
                  <a:schemeClr val="bg1"/>
                </a:solidFill>
              </a:rPr>
              <a:t>Perintah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lisan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tertulis</a:t>
            </a:r>
            <a:r>
              <a:rPr lang="en-US" sz="1800" b="1" dirty="0" smtClean="0">
                <a:solidFill>
                  <a:schemeClr val="bg1"/>
                </a:solidFill>
              </a:rPr>
              <a:t> (</a:t>
            </a:r>
            <a:r>
              <a:rPr lang="en-US" sz="1800" b="1" dirty="0" err="1" smtClean="0">
                <a:solidFill>
                  <a:schemeClr val="bg1"/>
                </a:solidFill>
              </a:rPr>
              <a:t>Perintah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lisan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dapat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lebih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cepat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dilakukan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              </a:t>
            </a:r>
            <a:r>
              <a:rPr lang="en-US" sz="1800" b="1" dirty="0" err="1" smtClean="0">
                <a:solidFill>
                  <a:schemeClr val="bg1"/>
                </a:solidFill>
              </a:rPr>
              <a:t>sedangkan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tertulis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memakan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waktu</a:t>
            </a:r>
            <a:r>
              <a:rPr lang="en-US" sz="1800" b="1" dirty="0" smtClean="0">
                <a:solidFill>
                  <a:schemeClr val="bg1"/>
                </a:solidFill>
              </a:rPr>
              <a:t> yang </a:t>
            </a:r>
            <a:r>
              <a:rPr lang="en-US" sz="1800" b="1" dirty="0" err="1" smtClean="0">
                <a:solidFill>
                  <a:schemeClr val="bg1"/>
                </a:solidFill>
              </a:rPr>
              <a:t>lebih</a:t>
            </a:r>
            <a:r>
              <a:rPr lang="en-US" sz="1800" b="1" dirty="0" smtClean="0">
                <a:solidFill>
                  <a:schemeClr val="bg1"/>
                </a:solidFill>
              </a:rPr>
              <a:t> lama)</a:t>
            </a:r>
          </a:p>
          <a:p>
            <a:pPr marL="457200" indent="-457200"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        3.  </a:t>
            </a:r>
            <a:r>
              <a:rPr lang="en-US" sz="1800" b="1" dirty="0" err="1" smtClean="0">
                <a:solidFill>
                  <a:schemeClr val="bg1"/>
                </a:solidFill>
              </a:rPr>
              <a:t>Perintah</a:t>
            </a:r>
            <a:r>
              <a:rPr lang="en-US" sz="1800" b="1" dirty="0" smtClean="0">
                <a:solidFill>
                  <a:schemeClr val="bg1"/>
                </a:solidFill>
              </a:rPr>
              <a:t> formal </a:t>
            </a:r>
            <a:r>
              <a:rPr lang="en-US" sz="1800" b="1" dirty="0" err="1" smtClean="0">
                <a:solidFill>
                  <a:schemeClr val="bg1"/>
                </a:solidFill>
              </a:rPr>
              <a:t>dan</a:t>
            </a:r>
            <a:r>
              <a:rPr lang="en-US" sz="1800" b="1" dirty="0" smtClean="0">
                <a:solidFill>
                  <a:schemeClr val="bg1"/>
                </a:solidFill>
              </a:rPr>
              <a:t> In formal :(</a:t>
            </a:r>
            <a:r>
              <a:rPr lang="en-US" sz="1800" b="1" dirty="0" err="1" smtClean="0">
                <a:solidFill>
                  <a:schemeClr val="bg1"/>
                </a:solidFill>
              </a:rPr>
              <a:t>Perintah</a:t>
            </a:r>
            <a:r>
              <a:rPr lang="en-US" sz="1800" b="1" dirty="0" smtClean="0">
                <a:solidFill>
                  <a:schemeClr val="bg1"/>
                </a:solidFill>
              </a:rPr>
              <a:t> formal </a:t>
            </a:r>
            <a:r>
              <a:rPr lang="en-US" sz="1800" b="1" dirty="0" err="1" smtClean="0">
                <a:solidFill>
                  <a:schemeClr val="bg1"/>
                </a:solidFill>
              </a:rPr>
              <a:t>adalah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pemberian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tugas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sesuai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             </a:t>
            </a:r>
            <a:r>
              <a:rPr lang="en-US" sz="1800" b="1" dirty="0" err="1" smtClean="0">
                <a:solidFill>
                  <a:schemeClr val="bg1"/>
                </a:solidFill>
              </a:rPr>
              <a:t>dengan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tugas</a:t>
            </a:r>
            <a:r>
              <a:rPr lang="en-US" sz="1800" b="1" dirty="0" smtClean="0">
                <a:solidFill>
                  <a:schemeClr val="bg1"/>
                </a:solidFill>
              </a:rPr>
              <a:t>/</a:t>
            </a:r>
            <a:r>
              <a:rPr lang="en-US" sz="1800" b="1" dirty="0" err="1" smtClean="0">
                <a:solidFill>
                  <a:schemeClr val="bg1"/>
                </a:solidFill>
              </a:rPr>
              <a:t>aktivitas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yg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telah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ditetapkan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sedang</a:t>
            </a:r>
            <a:r>
              <a:rPr lang="en-US" sz="1800" b="1" dirty="0" smtClean="0">
                <a:solidFill>
                  <a:schemeClr val="bg1"/>
                </a:solidFill>
              </a:rPr>
              <a:t> informal </a:t>
            </a:r>
            <a:r>
              <a:rPr lang="en-US" sz="1800" b="1" dirty="0" err="1" smtClean="0">
                <a:solidFill>
                  <a:schemeClr val="bg1"/>
                </a:solidFill>
              </a:rPr>
              <a:t>adalah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lebih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banyak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457200" indent="-457200"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              </a:t>
            </a:r>
            <a:r>
              <a:rPr lang="en-US" sz="1800" b="1" dirty="0" err="1" smtClean="0">
                <a:solidFill>
                  <a:schemeClr val="bg1"/>
                </a:solidFill>
              </a:rPr>
              <a:t>mengandung</a:t>
            </a:r>
            <a:r>
              <a:rPr lang="en-US" sz="1800" b="1" dirty="0" smtClean="0">
                <a:solidFill>
                  <a:schemeClr val="bg1"/>
                </a:solidFill>
              </a:rPr>
              <a:t> saran </a:t>
            </a:r>
            <a:r>
              <a:rPr lang="en-US" sz="1800" b="1" dirty="0" err="1" smtClean="0">
                <a:solidFill>
                  <a:schemeClr val="bg1"/>
                </a:solidFill>
              </a:rPr>
              <a:t>atau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berupa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bujukan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atau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ajakan</a:t>
            </a:r>
            <a:r>
              <a:rPr lang="en-US" sz="1800" b="1" dirty="0" smtClean="0">
                <a:solidFill>
                  <a:schemeClr val="bg1"/>
                </a:solidFill>
              </a:rPr>
              <a:t>)</a:t>
            </a:r>
          </a:p>
          <a:p>
            <a:pPr marL="457200" indent="-457200">
              <a:buNone/>
            </a:pPr>
            <a:r>
              <a:rPr lang="en-US" sz="1800" b="1" dirty="0" smtClean="0">
                <a:solidFill>
                  <a:schemeClr val="bg1"/>
                </a:solidFill>
              </a:rPr>
              <a:t>C)    </a:t>
            </a:r>
            <a:r>
              <a:rPr lang="en-US" sz="1800" b="1" dirty="0" err="1" smtClean="0">
                <a:solidFill>
                  <a:schemeClr val="bg1"/>
                </a:solidFill>
              </a:rPr>
              <a:t>Delegasi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wewenag</a:t>
            </a:r>
            <a:r>
              <a:rPr lang="en-US" sz="1800" b="1" dirty="0" smtClean="0">
                <a:solidFill>
                  <a:schemeClr val="bg1"/>
                </a:solidFill>
              </a:rPr>
              <a:t> : ( </a:t>
            </a:r>
            <a:r>
              <a:rPr lang="en-US" sz="1800" b="1" dirty="0" err="1" smtClean="0">
                <a:solidFill>
                  <a:schemeClr val="bg1"/>
                </a:solidFill>
              </a:rPr>
              <a:t>pimpinan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melimpahkan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sebagian</a:t>
            </a:r>
            <a:r>
              <a:rPr lang="en-US" sz="1800" b="1" dirty="0" smtClean="0">
                <a:solidFill>
                  <a:schemeClr val="bg1"/>
                </a:solidFill>
              </a:rPr>
              <a:t>  </a:t>
            </a:r>
            <a:r>
              <a:rPr lang="en-US" sz="1800" b="1" dirty="0" err="1" smtClean="0">
                <a:solidFill>
                  <a:schemeClr val="bg1"/>
                </a:solidFill>
              </a:rPr>
              <a:t>kewenangan</a:t>
            </a:r>
            <a:r>
              <a:rPr lang="en-US" sz="1800" b="1" dirty="0" smtClean="0">
                <a:solidFill>
                  <a:schemeClr val="bg1"/>
                </a:solidFill>
              </a:rPr>
              <a:t> yang </a:t>
            </a:r>
            <a:r>
              <a:rPr lang="en-US" sz="1800" b="1" dirty="0" err="1" smtClean="0">
                <a:solidFill>
                  <a:schemeClr val="bg1"/>
                </a:solidFill>
              </a:rPr>
              <a:t>dimilikinya</a:t>
            </a:r>
            <a:r>
              <a:rPr lang="en-US" sz="1800" b="1" dirty="0" smtClean="0">
                <a:solidFill>
                  <a:schemeClr val="bg1"/>
                </a:solidFill>
              </a:rPr>
              <a:t>  </a:t>
            </a:r>
            <a:r>
              <a:rPr lang="en-US" sz="1800" b="1" dirty="0" err="1" smtClean="0">
                <a:solidFill>
                  <a:schemeClr val="bg1"/>
                </a:solidFill>
              </a:rPr>
              <a:t>kepada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bawahan</a:t>
            </a:r>
            <a:r>
              <a:rPr lang="en-US" sz="1800" b="1" dirty="0" smtClean="0">
                <a:solidFill>
                  <a:schemeClr val="bg1"/>
                </a:solidFill>
              </a:rPr>
              <a:t>)  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endParaRPr lang="en-US" sz="2000" dirty="0"/>
          </a:p>
        </p:txBody>
      </p:sp>
    </p:spTree>
  </p:cSld>
  <p:clrMapOvr>
    <a:masterClrMapping/>
  </p:clrMapOvr>
  <p:transition spd="slow"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5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45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45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45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45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45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45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45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450"/>
                            </p:stCondLst>
                            <p:childTnLst>
                              <p:par>
                                <p:cTn id="5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450"/>
                            </p:stCondLst>
                            <p:childTnLst>
                              <p:par>
                                <p:cTn id="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1450"/>
                            </p:stCondLst>
                            <p:childTnLst>
                              <p:par>
                                <p:cTn id="7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3450"/>
                            </p:stCondLst>
                            <p:childTnLst>
                              <p:par>
                                <p:cTn id="7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</p:spPr>
        <p:txBody>
          <a:bodyPr>
            <a:noAutofit/>
          </a:bodyPr>
          <a:lstStyle/>
          <a:p>
            <a:pPr marL="457200" indent="-457200"/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KOMONIKASI :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000" b="1" u="sng" dirty="0" err="1" smtClean="0"/>
              <a:t>Komonikasi</a:t>
            </a:r>
            <a:endParaRPr lang="en-US" sz="2000" b="1" u="sng" dirty="0" smtClean="0"/>
          </a:p>
          <a:p>
            <a:pPr>
              <a:buNone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beberpa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pendapat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komonikasi,antara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lain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dikemukakan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Amerika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Traning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Director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definisi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pertukaran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pikiran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agar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supaya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saling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pengertian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manusia-manusia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serasi.sedangkan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Newman lain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lagi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mengemukakan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komonikasi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pertukaran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fakta-fakta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gagasan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Pendapat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perasaan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Pertukaran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diwujudkan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surat-surat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simbol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kode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sedangka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kontz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Odonell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mengertikan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komonikasi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pemindahan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lainnya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 Dari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definisi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diam</a:t>
            </a:r>
            <a:r>
              <a:rPr lang="id-ID" sz="20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il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kesimpulan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komonikasi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Didalam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komonikasi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terdapat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lembaga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sebaliknya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timbul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komonikasi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itu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menyalurkam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gagasan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pendapat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Komonikasi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berguna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menciptakan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serasi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menciptakan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saling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pengertia</a:t>
            </a:r>
            <a:r>
              <a:rPr lang="id-ID" sz="20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mengdakan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komonikasi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kata-kata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surat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kode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simbul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304800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000" b="1" dirty="0" err="1" smtClean="0"/>
              <a:t>Jaringan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komonikasi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553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komonikasi</a:t>
            </a:r>
            <a:r>
              <a:rPr lang="en-US" sz="2000" dirty="0" smtClean="0"/>
              <a:t>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erat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tipe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dipakai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pengumpulan</a:t>
            </a:r>
            <a:r>
              <a:rPr lang="en-US" sz="2000" dirty="0" smtClean="0"/>
              <a:t> </a:t>
            </a:r>
            <a:r>
              <a:rPr lang="en-US" sz="2000" dirty="0" err="1" smtClean="0"/>
              <a:t>aupun</a:t>
            </a:r>
            <a:r>
              <a:rPr lang="en-US" sz="2000" dirty="0" smtClean="0"/>
              <a:t> </a:t>
            </a:r>
            <a:r>
              <a:rPr lang="en-US" sz="2000" dirty="0" err="1" smtClean="0"/>
              <a:t>penyebaran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.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gambaran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jelas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arus</a:t>
            </a:r>
            <a:r>
              <a:rPr lang="en-US" sz="2000" dirty="0" smtClean="0"/>
              <a:t> </a:t>
            </a:r>
            <a:r>
              <a:rPr lang="en-US" sz="2000" dirty="0" err="1" smtClean="0"/>
              <a:t>komonikasi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masing-masing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</a:t>
            </a:r>
            <a:r>
              <a:rPr lang="en-US" sz="2000" dirty="0" err="1" smtClean="0"/>
              <a:t>dibawah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</a:t>
            </a:r>
            <a:endParaRPr lang="en-US" sz="2000" dirty="0"/>
          </a:p>
        </p:txBody>
      </p:sp>
      <p:sp>
        <p:nvSpPr>
          <p:cNvPr id="4" name="Oval 3"/>
          <p:cNvSpPr/>
          <p:nvPr/>
        </p:nvSpPr>
        <p:spPr>
          <a:xfrm>
            <a:off x="609600" y="1905000"/>
            <a:ext cx="685800" cy="685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524000" y="2667000"/>
            <a:ext cx="685800" cy="6858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905000" y="1600200"/>
            <a:ext cx="685800" cy="685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743200" y="2438400"/>
            <a:ext cx="685800" cy="685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09600" y="3276600"/>
            <a:ext cx="685800" cy="685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209800" y="3505200"/>
            <a:ext cx="685800" cy="685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28600" y="5410200"/>
            <a:ext cx="685800" cy="685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219200" y="5791200"/>
            <a:ext cx="685800" cy="685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209800" y="5562600"/>
            <a:ext cx="685800" cy="685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200400" y="5410200"/>
            <a:ext cx="685800" cy="6858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971800" y="4419600"/>
            <a:ext cx="685800" cy="685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1752600" y="4343400"/>
            <a:ext cx="685800" cy="685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705600" y="6172200"/>
            <a:ext cx="685800" cy="685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696200" y="5638800"/>
            <a:ext cx="685800" cy="685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562600" y="5562600"/>
            <a:ext cx="685800" cy="685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791200" y="4419600"/>
            <a:ext cx="685800" cy="685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543800" y="4419600"/>
            <a:ext cx="685800" cy="685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629400" y="5105400"/>
            <a:ext cx="685800" cy="685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7391400" y="3124200"/>
            <a:ext cx="685800" cy="685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391400" y="21336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5562600" y="3048000"/>
            <a:ext cx="685800" cy="685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486400" y="2057400"/>
            <a:ext cx="685800" cy="6858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6477000" y="3505200"/>
            <a:ext cx="685800" cy="685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6477000" y="1676400"/>
            <a:ext cx="685800" cy="609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rot="5400000">
            <a:off x="1866900" y="24003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5" idx="3"/>
          </p:cNvCxnSpPr>
          <p:nvPr/>
        </p:nvCxnSpPr>
        <p:spPr>
          <a:xfrm flipV="1">
            <a:off x="1219200" y="3252367"/>
            <a:ext cx="405233" cy="2528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1"/>
            <a:endCxn id="5" idx="5"/>
          </p:cNvCxnSpPr>
          <p:nvPr/>
        </p:nvCxnSpPr>
        <p:spPr>
          <a:xfrm rot="16200000" flipV="1">
            <a:off x="2033167" y="3328567"/>
            <a:ext cx="353266" cy="2008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5" idx="6"/>
          </p:cNvCxnSpPr>
          <p:nvPr/>
        </p:nvCxnSpPr>
        <p:spPr>
          <a:xfrm rot="10800000" flipV="1">
            <a:off x="2209800" y="2895600"/>
            <a:ext cx="533400" cy="114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" idx="5"/>
            <a:endCxn id="5" idx="1"/>
          </p:cNvCxnSpPr>
          <p:nvPr/>
        </p:nvCxnSpPr>
        <p:spPr>
          <a:xfrm rot="16200000" flipH="1">
            <a:off x="1271167" y="2414167"/>
            <a:ext cx="277066" cy="4294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5" idx="7"/>
            <a:endCxn id="27" idx="2"/>
          </p:cNvCxnSpPr>
          <p:nvPr/>
        </p:nvCxnSpPr>
        <p:spPr>
          <a:xfrm rot="5400000" flipH="1" flipV="1">
            <a:off x="6186067" y="1866901"/>
            <a:ext cx="176633" cy="40523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25" idx="4"/>
          </p:cNvCxnSpPr>
          <p:nvPr/>
        </p:nvCxnSpPr>
        <p:spPr>
          <a:xfrm rot="5400000" flipH="1" flipV="1">
            <a:off x="5657850" y="2876551"/>
            <a:ext cx="304801" cy="381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7" idx="6"/>
          </p:cNvCxnSpPr>
          <p:nvPr/>
        </p:nvCxnSpPr>
        <p:spPr>
          <a:xfrm>
            <a:off x="7162800" y="1981200"/>
            <a:ext cx="304800" cy="30480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4" idx="5"/>
          </p:cNvCxnSpPr>
          <p:nvPr/>
        </p:nvCxnSpPr>
        <p:spPr>
          <a:xfrm rot="16200000" flipH="1">
            <a:off x="6210300" y="3571034"/>
            <a:ext cx="228601" cy="3532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 flipH="1" flipV="1">
            <a:off x="7239000" y="3633367"/>
            <a:ext cx="176633" cy="32903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 flipH="1" flipV="1">
            <a:off x="7645984" y="2997784"/>
            <a:ext cx="40523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3" idx="2"/>
            <a:endCxn id="12" idx="6"/>
          </p:cNvCxnSpPr>
          <p:nvPr/>
        </p:nvCxnSpPr>
        <p:spPr>
          <a:xfrm rot="10800000" flipV="1">
            <a:off x="2895600" y="57531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4" idx="5"/>
            <a:endCxn id="13" idx="0"/>
          </p:cNvCxnSpPr>
          <p:nvPr/>
        </p:nvCxnSpPr>
        <p:spPr>
          <a:xfrm rot="5400000">
            <a:off x="3347618" y="5200650"/>
            <a:ext cx="405233" cy="138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11" idx="6"/>
          </p:cNvCxnSpPr>
          <p:nvPr/>
        </p:nvCxnSpPr>
        <p:spPr>
          <a:xfrm rot="10800000" flipV="1">
            <a:off x="1905000" y="6019800"/>
            <a:ext cx="304800" cy="1142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10" idx="5"/>
          </p:cNvCxnSpPr>
          <p:nvPr/>
        </p:nvCxnSpPr>
        <p:spPr>
          <a:xfrm rot="10800000">
            <a:off x="813967" y="5995567"/>
            <a:ext cx="381000" cy="1004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5" idx="6"/>
            <a:endCxn id="14" idx="2"/>
          </p:cNvCxnSpPr>
          <p:nvPr/>
        </p:nvCxnSpPr>
        <p:spPr>
          <a:xfrm>
            <a:off x="2438400" y="4686300"/>
            <a:ext cx="5334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20" idx="3"/>
          </p:cNvCxnSpPr>
          <p:nvPr/>
        </p:nvCxnSpPr>
        <p:spPr>
          <a:xfrm rot="5400000">
            <a:off x="7315201" y="5004967"/>
            <a:ext cx="329033" cy="329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1" idx="7"/>
          </p:cNvCxnSpPr>
          <p:nvPr/>
        </p:nvCxnSpPr>
        <p:spPr>
          <a:xfrm rot="5400000" flipH="1" flipV="1">
            <a:off x="7214767" y="4876801"/>
            <a:ext cx="329033" cy="329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0800000" flipV="1">
            <a:off x="6172202" y="5638799"/>
            <a:ext cx="457199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21" idx="4"/>
          </p:cNvCxnSpPr>
          <p:nvPr/>
        </p:nvCxnSpPr>
        <p:spPr>
          <a:xfrm rot="5400000">
            <a:off x="6762751" y="5962651"/>
            <a:ext cx="381000" cy="380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21" idx="1"/>
          </p:cNvCxnSpPr>
          <p:nvPr/>
        </p:nvCxnSpPr>
        <p:spPr>
          <a:xfrm rot="16200000" flipV="1">
            <a:off x="6438902" y="4914901"/>
            <a:ext cx="329032" cy="2528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10800000">
            <a:off x="7239000" y="5562601"/>
            <a:ext cx="481434" cy="2043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16" idx="0"/>
          </p:cNvCxnSpPr>
          <p:nvPr/>
        </p:nvCxnSpPr>
        <p:spPr>
          <a:xfrm rot="5400000" flipH="1" flipV="1">
            <a:off x="6838951" y="5924551"/>
            <a:ext cx="457199" cy="381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endCxn id="21" idx="3"/>
          </p:cNvCxnSpPr>
          <p:nvPr/>
        </p:nvCxnSpPr>
        <p:spPr>
          <a:xfrm flipV="1">
            <a:off x="6272634" y="5690767"/>
            <a:ext cx="457199" cy="2528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16200000" flipH="1">
            <a:off x="6324600" y="5029200"/>
            <a:ext cx="304800" cy="3047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7239001" y="5690767"/>
            <a:ext cx="457199" cy="1766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304800" y="182880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a)</a:t>
            </a:r>
            <a:endParaRPr lang="en-US" b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5105400" y="1905000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b)</a:t>
            </a:r>
            <a:endParaRPr lang="en-US" b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457200" y="4431268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 )</a:t>
            </a:r>
            <a:endParaRPr lang="en-US" b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5080520" y="4419600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 )</a:t>
            </a:r>
            <a:endParaRPr lang="en-US" b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2863269" y="6400800"/>
            <a:ext cx="3233257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err="1" smtClean="0"/>
              <a:t>Gambar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jaringan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komonikasi</a:t>
            </a:r>
            <a:endParaRPr lang="en-US" sz="2000" b="1" dirty="0"/>
          </a:p>
        </p:txBody>
      </p:sp>
    </p:spTree>
  </p:cSld>
  <p:clrMapOvr>
    <a:masterClrMapping/>
  </p:clrMapOvr>
  <p:transition spd="slow"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381000"/>
          </a:xfrm>
          <a:solidFill>
            <a:schemeClr val="accent3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Penjelasan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jaringan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komonikasi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839200" cy="6477000"/>
          </a:xfrm>
          <a:solidFill>
            <a:srgbClr val="009900"/>
          </a:solidFill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lphaLcParenR"/>
            </a:pPr>
            <a:r>
              <a:rPr lang="en-US" sz="2000" b="1" dirty="0" err="1" smtClean="0">
                <a:solidFill>
                  <a:schemeClr val="bg1"/>
                </a:solidFill>
              </a:rPr>
              <a:t>Komonikasi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lebih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menguntungkan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bilamana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salah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fihak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mempunyai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kedudukan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sentral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dikelilingi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oleh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beberapa</a:t>
            </a:r>
            <a:r>
              <a:rPr lang="en-US" sz="2000" b="1" dirty="0" smtClean="0">
                <a:solidFill>
                  <a:schemeClr val="bg1"/>
                </a:solidFill>
              </a:rPr>
              <a:t> yang lain.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b="1" dirty="0" err="1" smtClean="0">
                <a:solidFill>
                  <a:schemeClr val="bg1"/>
                </a:solidFill>
              </a:rPr>
              <a:t>Memperlihatkan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adanya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pertukaran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informasi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darai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enam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individu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membentuk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sebuah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lingkaran</a:t>
            </a:r>
            <a:r>
              <a:rPr lang="en-US" sz="2000" b="1" dirty="0" smtClean="0">
                <a:solidFill>
                  <a:schemeClr val="bg1"/>
                </a:solidFill>
              </a:rPr>
              <a:t> 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b="1" dirty="0" err="1" smtClean="0">
                <a:solidFill>
                  <a:schemeClr val="bg1"/>
                </a:solidFill>
              </a:rPr>
              <a:t>Meskipun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beberapa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individu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tidak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memberi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mengambil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informasi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Melainkan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memberi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saja</a:t>
            </a:r>
            <a:r>
              <a:rPr lang="en-US" sz="2000" b="1" dirty="0" smtClean="0">
                <a:solidFill>
                  <a:schemeClr val="bg1"/>
                </a:solidFill>
              </a:rPr>
              <a:t> (A). Dan </a:t>
            </a:r>
            <a:r>
              <a:rPr lang="en-US" sz="2000" b="1" dirty="0" err="1" smtClean="0">
                <a:solidFill>
                  <a:schemeClr val="bg1"/>
                </a:solidFill>
              </a:rPr>
              <a:t>mengambil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saja</a:t>
            </a:r>
            <a:r>
              <a:rPr lang="en-US" sz="2000" b="1" dirty="0" smtClean="0">
                <a:solidFill>
                  <a:schemeClr val="bg1"/>
                </a:solidFill>
              </a:rPr>
              <a:t> (F) </a:t>
            </a:r>
            <a:r>
              <a:rPr lang="en-US" sz="2000" b="1" dirty="0" err="1" smtClean="0">
                <a:solidFill>
                  <a:schemeClr val="bg1"/>
                </a:solidFill>
              </a:rPr>
              <a:t>namun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arus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komonikasi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lebih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jelas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stabil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b="1" dirty="0" smtClean="0">
                <a:solidFill>
                  <a:schemeClr val="bg1"/>
                </a:solidFill>
              </a:rPr>
              <a:t>(</a:t>
            </a:r>
            <a:r>
              <a:rPr lang="en-US" sz="2000" b="1" dirty="0" err="1" smtClean="0">
                <a:solidFill>
                  <a:schemeClr val="bg1"/>
                </a:solidFill>
              </a:rPr>
              <a:t>Pola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id-ID" sz="2000" b="1" dirty="0" err="1" smtClean="0">
                <a:solidFill>
                  <a:schemeClr val="bg1"/>
                </a:solidFill>
              </a:rPr>
              <a:t>b</a:t>
            </a:r>
            <a:r>
              <a:rPr lang="en-US" sz="2000" b="1" dirty="0" err="1" smtClean="0">
                <a:solidFill>
                  <a:schemeClr val="bg1"/>
                </a:solidFill>
              </a:rPr>
              <a:t>intang</a:t>
            </a:r>
            <a:r>
              <a:rPr lang="en-US" sz="2000" b="1" dirty="0" smtClean="0">
                <a:solidFill>
                  <a:schemeClr val="bg1"/>
                </a:solidFill>
              </a:rPr>
              <a:t>) </a:t>
            </a:r>
            <a:r>
              <a:rPr lang="en-US" sz="2000" b="1" dirty="0" err="1" smtClean="0">
                <a:solidFill>
                  <a:schemeClr val="bg1"/>
                </a:solidFill>
              </a:rPr>
              <a:t>kecepatan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komonikasinya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lebih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daripada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pola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lingkaran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atau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berantai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Selain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unsur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kepemim</a:t>
            </a:r>
            <a:r>
              <a:rPr lang="en-US" sz="2000" b="1" dirty="0" smtClean="0">
                <a:solidFill>
                  <a:schemeClr val="bg1"/>
                </a:solidFill>
              </a:rPr>
              <a:t>[</a:t>
            </a:r>
            <a:r>
              <a:rPr lang="en-US" sz="2000" b="1" dirty="0" err="1" smtClean="0">
                <a:solidFill>
                  <a:schemeClr val="bg1"/>
                </a:solidFill>
              </a:rPr>
              <a:t>inan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lebih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jelas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None/>
            </a:pPr>
            <a:r>
              <a:rPr lang="en-US" sz="2000" b="1" dirty="0" err="1" smtClean="0">
                <a:solidFill>
                  <a:schemeClr val="bg1"/>
                </a:solidFill>
              </a:rPr>
              <a:t>Komonikasi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lebih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efektif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efisien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maksud-maksud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tersebut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perlu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memperhatikan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beberapa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prinsip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berikut</a:t>
            </a:r>
            <a:r>
              <a:rPr lang="en-US" sz="2000" b="1" dirty="0" smtClean="0">
                <a:solidFill>
                  <a:schemeClr val="bg1"/>
                </a:solidFill>
              </a:rPr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Komonikasi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harus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jelas</a:t>
            </a:r>
            <a:r>
              <a:rPr lang="en-US" sz="2000" b="1" dirty="0" smtClean="0">
                <a:solidFill>
                  <a:schemeClr val="bg1"/>
                </a:solidFill>
              </a:rPr>
              <a:t> ; (</a:t>
            </a:r>
            <a:r>
              <a:rPr lang="en-US" sz="2000" b="1" dirty="0" err="1" smtClean="0">
                <a:solidFill>
                  <a:schemeClr val="bg1"/>
                </a:solidFill>
              </a:rPr>
              <a:t>Komonikasi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jelas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dilakukan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bilamana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dipakai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bahasa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baik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sehingga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mudah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dimengerti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serta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tidak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disalah</a:t>
            </a:r>
            <a:r>
              <a:rPr lang="en-US" sz="2000" b="1" dirty="0" smtClean="0">
                <a:solidFill>
                  <a:schemeClr val="bg1"/>
                </a:solidFill>
              </a:rPr>
              <a:t> –</a:t>
            </a:r>
            <a:r>
              <a:rPr lang="en-US" sz="2000" b="1" dirty="0" err="1" smtClean="0">
                <a:solidFill>
                  <a:schemeClr val="bg1"/>
                </a:solidFill>
              </a:rPr>
              <a:t>tafsirkan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oleh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sipenerima</a:t>
            </a:r>
            <a:r>
              <a:rPr lang="en-US" sz="2000" b="1" dirty="0" smtClean="0">
                <a:solidFill>
                  <a:schemeClr val="bg1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Prinsif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integritas</a:t>
            </a:r>
            <a:r>
              <a:rPr lang="en-US" sz="2000" b="1" dirty="0" smtClean="0">
                <a:solidFill>
                  <a:schemeClr val="bg1"/>
                </a:solidFill>
              </a:rPr>
              <a:t> :(</a:t>
            </a:r>
            <a:r>
              <a:rPr lang="en-US" sz="2000" b="1" dirty="0" err="1" smtClean="0">
                <a:solidFill>
                  <a:schemeClr val="bg1"/>
                </a:solidFill>
              </a:rPr>
              <a:t>Komonikasi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digunakan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memupuk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saling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pengertian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antara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masing-masing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individu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sehingga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mencapai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serta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menjaga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adanya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suatu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kerja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sama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baik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Prinsip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penggunaan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organisasi</a:t>
            </a:r>
            <a:r>
              <a:rPr lang="en-US" sz="2000" b="1" dirty="0" smtClean="0">
                <a:solidFill>
                  <a:schemeClr val="bg1"/>
                </a:solidFill>
              </a:rPr>
              <a:t> informal : (</a:t>
            </a:r>
            <a:r>
              <a:rPr lang="en-US" sz="2000" b="1" dirty="0" err="1" smtClean="0">
                <a:solidFill>
                  <a:schemeClr val="bg1"/>
                </a:solidFill>
              </a:rPr>
              <a:t>komonikasi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efektif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dicapai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bilamana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digunakan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organisasi</a:t>
            </a:r>
            <a:r>
              <a:rPr lang="en-US" sz="2000" b="1" dirty="0" smtClean="0">
                <a:solidFill>
                  <a:schemeClr val="bg1"/>
                </a:solidFill>
              </a:rPr>
              <a:t> informal </a:t>
            </a:r>
            <a:r>
              <a:rPr lang="en-US" sz="2000" b="1" dirty="0" err="1" smtClean="0">
                <a:solidFill>
                  <a:schemeClr val="bg1"/>
                </a:solidFill>
              </a:rPr>
              <a:t>sebagai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pelengkap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saluran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organisasi</a:t>
            </a:r>
            <a:r>
              <a:rPr lang="en-US" sz="2000" b="1" dirty="0" smtClean="0">
                <a:solidFill>
                  <a:schemeClr val="bg1"/>
                </a:solidFill>
              </a:rPr>
              <a:t> formal  yang </a:t>
            </a:r>
            <a:r>
              <a:rPr lang="en-US" sz="2000" b="1" dirty="0" err="1" smtClean="0">
                <a:solidFill>
                  <a:schemeClr val="bg1"/>
                </a:solidFill>
              </a:rPr>
              <a:t>ada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8000"/>
                            </p:stCondLst>
                            <p:childTnLst>
                              <p:par>
                                <p:cTn id="6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PENGKOORDINASIAN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  <a:solidFill>
            <a:srgbClr val="009900"/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000" b="1" dirty="0" err="1" smtClean="0">
                <a:solidFill>
                  <a:schemeClr val="bg1"/>
                </a:solidFill>
              </a:rPr>
              <a:t>Adanya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berbagai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pendapat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berbeda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antara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masing-masing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individu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organisasi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mempengaruhi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keputusan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diambil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pendapat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tersebut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perlu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diselaraskan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mengadakan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koordinasi</a:t>
            </a:r>
            <a:r>
              <a:rPr lang="en-US" sz="2000" b="1" dirty="0" smtClean="0">
                <a:solidFill>
                  <a:schemeClr val="bg1"/>
                </a:solidFill>
              </a:rPr>
              <a:t> agar </a:t>
            </a:r>
            <a:r>
              <a:rPr lang="en-US" sz="2000" b="1" dirty="0" err="1" smtClean="0">
                <a:solidFill>
                  <a:schemeClr val="bg1"/>
                </a:solidFill>
              </a:rPr>
              <a:t>terdapat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suatu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keadaan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harmonis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sehingga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tujuan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organisasi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tercapai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en-US" sz="2000" b="1" dirty="0" err="1" smtClean="0">
                <a:solidFill>
                  <a:schemeClr val="bg1"/>
                </a:solidFill>
              </a:rPr>
              <a:t>Koordinasi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baik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dilakukan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jika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masing-masing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individu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menyadari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memahami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tugas</a:t>
            </a:r>
            <a:r>
              <a:rPr lang="en-US" sz="2000" b="1" dirty="0" smtClean="0">
                <a:solidFill>
                  <a:schemeClr val="bg1"/>
                </a:solidFill>
              </a:rPr>
              <a:t> – </a:t>
            </a:r>
            <a:r>
              <a:rPr lang="en-US" sz="2000" b="1" dirty="0" err="1" smtClean="0">
                <a:solidFill>
                  <a:schemeClr val="bg1"/>
                </a:solidFill>
              </a:rPr>
              <a:t>tugas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mereka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Mereka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harus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mengetahui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bahwa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sebenarnya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tugas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mereka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sangat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membantu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usaha</a:t>
            </a:r>
            <a:r>
              <a:rPr lang="en-US" sz="2000" b="1" dirty="0" smtClean="0">
                <a:solidFill>
                  <a:schemeClr val="bg1"/>
                </a:solidFill>
              </a:rPr>
              <a:t> – </a:t>
            </a:r>
            <a:r>
              <a:rPr lang="en-US" sz="2000" b="1" dirty="0" err="1" smtClean="0">
                <a:solidFill>
                  <a:schemeClr val="bg1"/>
                </a:solidFill>
              </a:rPr>
              <a:t>usaha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mencapai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tujuan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organisas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itu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mereka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perlu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mengetahui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lebih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dulu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tentang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tujuan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organisasi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000" b="1" dirty="0" err="1" smtClean="0">
                <a:solidFill>
                  <a:schemeClr val="bg1"/>
                </a:solidFill>
              </a:rPr>
              <a:t>Prinsip</a:t>
            </a:r>
            <a:r>
              <a:rPr lang="en-US" sz="2000" b="1" dirty="0" smtClean="0">
                <a:solidFill>
                  <a:schemeClr val="bg1"/>
                </a:solidFill>
              </a:rPr>
              <a:t> – </a:t>
            </a:r>
            <a:r>
              <a:rPr lang="en-US" sz="2000" b="1" dirty="0" err="1" smtClean="0">
                <a:solidFill>
                  <a:schemeClr val="bg1"/>
                </a:solidFill>
              </a:rPr>
              <a:t>prinsip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Koordinasi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Koordinasi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antara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bagian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antar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individu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organisasi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diikuti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tiga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prinsip</a:t>
            </a:r>
            <a:r>
              <a:rPr lang="en-US" sz="2000" b="1" dirty="0" smtClean="0">
                <a:solidFill>
                  <a:schemeClr val="bg1"/>
                </a:solidFill>
              </a:rPr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Prinsip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kontak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langsung</a:t>
            </a:r>
            <a:r>
              <a:rPr lang="en-US" sz="2000" b="1" dirty="0" smtClean="0">
                <a:solidFill>
                  <a:schemeClr val="bg1"/>
                </a:solidFill>
              </a:rPr>
              <a:t> : (</a:t>
            </a:r>
            <a:r>
              <a:rPr lang="en-US" sz="2000" b="1" dirty="0" err="1" smtClean="0">
                <a:solidFill>
                  <a:schemeClr val="bg1"/>
                </a:solidFill>
              </a:rPr>
              <a:t>prinsip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menyatakan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bahwa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koordinasi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harus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dicapai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melalui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hubungan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antara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manusia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hubungan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secara</a:t>
            </a:r>
            <a:r>
              <a:rPr lang="en-US" sz="2000" b="1" dirty="0" smtClean="0">
                <a:solidFill>
                  <a:schemeClr val="bg1"/>
                </a:solidFill>
              </a:rPr>
              <a:t> horizontal </a:t>
            </a:r>
            <a:r>
              <a:rPr lang="en-US" sz="2000" b="1" dirty="0" err="1" smtClean="0">
                <a:solidFill>
                  <a:schemeClr val="bg1"/>
                </a:solidFill>
              </a:rPr>
              <a:t>maupun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vertikal</a:t>
            </a:r>
            <a:r>
              <a:rPr lang="en-US" sz="2000" b="1" dirty="0" smtClean="0">
                <a:solidFill>
                  <a:schemeClr val="bg1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Prinsip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penekanan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pentingnya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koordinasi</a:t>
            </a:r>
            <a:r>
              <a:rPr lang="en-US" sz="2000" b="1" dirty="0" smtClean="0">
                <a:solidFill>
                  <a:schemeClr val="bg1"/>
                </a:solidFill>
              </a:rPr>
              <a:t>. (</a:t>
            </a:r>
            <a:r>
              <a:rPr lang="en-US" sz="2000" b="1" dirty="0" err="1" smtClean="0">
                <a:solidFill>
                  <a:schemeClr val="bg1"/>
                </a:solidFill>
              </a:rPr>
              <a:t>kurang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baiknya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koordinasi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menimbulkan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kesimpang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siuran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organisasi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Selain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itu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koordinasi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baru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diadakan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kemudian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juga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menghambat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jalannya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organisasi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</a:rPr>
              <a:t>Sebaiknya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koordinasi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tersebut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dilakukan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sejak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membuat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perencanaan</a:t>
            </a:r>
            <a:r>
              <a:rPr lang="en-US" sz="2000" b="1" dirty="0" smtClean="0">
                <a:solidFill>
                  <a:schemeClr val="bg1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Hubungan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timbal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balik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diantara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faktor-faktor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ada</a:t>
            </a:r>
            <a:r>
              <a:rPr lang="en-US" sz="2000" b="1" dirty="0" smtClean="0">
                <a:solidFill>
                  <a:schemeClr val="bg1"/>
                </a:solidFill>
              </a:rPr>
              <a:t> ;(</a:t>
            </a:r>
            <a:r>
              <a:rPr lang="en-US" sz="2000" b="1" dirty="0" err="1" smtClean="0">
                <a:solidFill>
                  <a:schemeClr val="bg1"/>
                </a:solidFill>
              </a:rPr>
              <a:t>Saling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keterkaitan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antara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individu</a:t>
            </a:r>
            <a:r>
              <a:rPr lang="en-US" sz="2000" b="1" dirty="0" smtClean="0">
                <a:solidFill>
                  <a:schemeClr val="bg1"/>
                </a:solidFill>
              </a:rPr>
              <a:t>/</a:t>
            </a:r>
            <a:r>
              <a:rPr lang="en-US" sz="2000" b="1" dirty="0" err="1" smtClean="0">
                <a:solidFill>
                  <a:schemeClr val="bg1"/>
                </a:solidFill>
              </a:rPr>
              <a:t>bagian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bagian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terkait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contoh</a:t>
            </a:r>
            <a:r>
              <a:rPr lang="en-US" sz="2000" b="1" dirty="0" smtClean="0">
                <a:solidFill>
                  <a:schemeClr val="bg1"/>
                </a:solidFill>
              </a:rPr>
              <a:t> ; </a:t>
            </a:r>
            <a:r>
              <a:rPr lang="en-US" sz="2000" b="1" dirty="0" err="1" smtClean="0">
                <a:solidFill>
                  <a:schemeClr val="bg1"/>
                </a:solidFill>
              </a:rPr>
              <a:t>orang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pada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penelitian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pasar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dipengaruhi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</a:rPr>
              <a:t>oleh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orang-orang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bagian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penjualan,keuangan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atau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bagian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produsi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096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Arial" pitchFamily="34" charset="0"/>
                <a:cs typeface="Arial" pitchFamily="34" charset="0"/>
              </a:rPr>
              <a:t>MANAJEMEN DAN ORGANISASI ;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Umum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Pengertian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Latar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belakang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sejarah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manajemen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Perencanaan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Pengorganisasian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Pengarahan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Pekoordinasian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Pengawasan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 dir="in"/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000"/>
                            </p:stCondLst>
                            <p:childTnLst>
                              <p:par>
                                <p:cTn id="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000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0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04800"/>
          </a:xfrm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Pelaksanaan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fungsi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koordinasi</a:t>
            </a:r>
            <a:r>
              <a:rPr lang="en-US" sz="2000" b="1" dirty="0" smtClean="0">
                <a:solidFill>
                  <a:schemeClr val="bg1"/>
                </a:solidFill>
              </a:rPr>
              <a:t> :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1"/>
            <a:ext cx="9144000" cy="2819399"/>
          </a:xfrm>
          <a:solidFill>
            <a:schemeClr val="accent3">
              <a:lumMod val="50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000" b="1" dirty="0" err="1" smtClean="0">
                <a:solidFill>
                  <a:schemeClr val="bg2"/>
                </a:solidFill>
              </a:rPr>
              <a:t>Fungsi-fungsi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perencanaan</a:t>
            </a:r>
            <a:r>
              <a:rPr lang="en-US" sz="2000" b="1" dirty="0" smtClean="0">
                <a:solidFill>
                  <a:schemeClr val="bg2"/>
                </a:solidFill>
              </a:rPr>
              <a:t>, </a:t>
            </a:r>
            <a:r>
              <a:rPr lang="en-US" sz="2000" b="1" dirty="0" err="1" smtClean="0">
                <a:solidFill>
                  <a:schemeClr val="bg2"/>
                </a:solidFill>
              </a:rPr>
              <a:t>pengorganisasian</a:t>
            </a:r>
            <a:r>
              <a:rPr lang="en-US" sz="2000" b="1" dirty="0" smtClean="0">
                <a:solidFill>
                  <a:schemeClr val="bg2"/>
                </a:solidFill>
              </a:rPr>
              <a:t>. Dan </a:t>
            </a:r>
            <a:r>
              <a:rPr lang="en-US" sz="2000" b="1" dirty="0" err="1" smtClean="0">
                <a:solidFill>
                  <a:schemeClr val="bg2"/>
                </a:solidFill>
              </a:rPr>
              <a:t>pengarahan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harus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didukung</a:t>
            </a:r>
            <a:r>
              <a:rPr lang="en-US" sz="2000" b="1" dirty="0" smtClean="0">
                <a:solidFill>
                  <a:schemeClr val="bg2"/>
                </a:solidFill>
              </a:rPr>
              <a:t>  </a:t>
            </a:r>
            <a:r>
              <a:rPr lang="en-US" sz="2000" b="1" dirty="0" err="1" smtClean="0">
                <a:solidFill>
                  <a:schemeClr val="bg2"/>
                </a:solidFill>
              </a:rPr>
              <a:t>oleh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fungsi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pengkoordinasian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dan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pengawasan</a:t>
            </a:r>
            <a:r>
              <a:rPr lang="en-US" sz="2000" b="1" dirty="0" smtClean="0">
                <a:solidFill>
                  <a:schemeClr val="bg2"/>
                </a:solidFill>
              </a:rPr>
              <a:t> agar </a:t>
            </a:r>
            <a:r>
              <a:rPr lang="en-US" sz="2000" b="1" dirty="0" err="1" smtClean="0">
                <a:solidFill>
                  <a:schemeClr val="bg2"/>
                </a:solidFill>
              </a:rPr>
              <a:t>tujuan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organisasi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dapat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tercapai</a:t>
            </a:r>
            <a:r>
              <a:rPr lang="en-US" sz="2000" b="1" dirty="0" smtClean="0">
                <a:solidFill>
                  <a:schemeClr val="bg2"/>
                </a:solidFill>
              </a:rPr>
              <a:t>, </a:t>
            </a:r>
            <a:r>
              <a:rPr lang="en-US" sz="2000" b="1" dirty="0" err="1" smtClean="0">
                <a:solidFill>
                  <a:schemeClr val="bg2"/>
                </a:solidFill>
              </a:rPr>
              <a:t>semua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fungsi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ini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merupakan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tanggung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jawab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dari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manajer</a:t>
            </a:r>
            <a:r>
              <a:rPr lang="en-US" sz="2000" b="1" dirty="0" smtClean="0">
                <a:solidFill>
                  <a:schemeClr val="bg2"/>
                </a:solidFill>
              </a:rPr>
              <a:t>, </a:t>
            </a:r>
            <a:r>
              <a:rPr lang="en-US" sz="2000" b="1" dirty="0" err="1" smtClean="0">
                <a:solidFill>
                  <a:schemeClr val="bg2"/>
                </a:solidFill>
              </a:rPr>
              <a:t>untuk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melaksanakan</a:t>
            </a:r>
            <a:r>
              <a:rPr lang="en-US" sz="2000" b="1" dirty="0" smtClean="0">
                <a:solidFill>
                  <a:schemeClr val="bg2"/>
                </a:solidFill>
              </a:rPr>
              <a:t>  </a:t>
            </a:r>
            <a:r>
              <a:rPr lang="en-US" sz="2000" b="1" dirty="0" err="1" smtClean="0">
                <a:solidFill>
                  <a:schemeClr val="bg2"/>
                </a:solidFill>
              </a:rPr>
              <a:t>fungsi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koordinasi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manajer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dapat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menempuh</a:t>
            </a:r>
            <a:r>
              <a:rPr lang="en-US" sz="2000" b="1" dirty="0" smtClean="0">
                <a:solidFill>
                  <a:schemeClr val="bg2"/>
                </a:solidFill>
              </a:rPr>
              <a:t>  </a:t>
            </a:r>
            <a:r>
              <a:rPr lang="en-US" sz="2000" b="1" dirty="0" err="1" smtClean="0">
                <a:solidFill>
                  <a:schemeClr val="bg2"/>
                </a:solidFill>
              </a:rPr>
              <a:t>dua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cara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diantaranya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adalah</a:t>
            </a:r>
            <a:r>
              <a:rPr lang="en-US" sz="2000" b="1" dirty="0" smtClean="0">
                <a:solidFill>
                  <a:schemeClr val="bg2"/>
                </a:solidFill>
              </a:rPr>
              <a:t> :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err="1" smtClean="0">
                <a:solidFill>
                  <a:schemeClr val="bg2"/>
                </a:solidFill>
              </a:rPr>
              <a:t>Menjamin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bahwa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kondisi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lingkungan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dapat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membantu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untuk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memberikan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fasilitas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bagi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terlaksananya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koordinasi</a:t>
            </a:r>
            <a:r>
              <a:rPr lang="en-US" sz="2000" b="1" dirty="0" smtClean="0">
                <a:solidFill>
                  <a:schemeClr val="bg2"/>
                </a:solidFill>
              </a:rPr>
              <a:t>. </a:t>
            </a:r>
            <a:r>
              <a:rPr lang="en-US" sz="2000" b="1" dirty="0" err="1" smtClean="0">
                <a:solidFill>
                  <a:schemeClr val="bg2"/>
                </a:solidFill>
              </a:rPr>
              <a:t>Misalnya</a:t>
            </a:r>
            <a:r>
              <a:rPr lang="en-US" sz="2000" b="1" dirty="0" smtClean="0">
                <a:solidFill>
                  <a:schemeClr val="bg2"/>
                </a:solidFill>
              </a:rPr>
              <a:t> : </a:t>
            </a:r>
            <a:r>
              <a:rPr lang="en-US" sz="2000" b="1" dirty="0" err="1" smtClean="0">
                <a:solidFill>
                  <a:schemeClr val="bg2"/>
                </a:solidFill>
              </a:rPr>
              <a:t>dengan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menciptakan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struktur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organisasi</a:t>
            </a:r>
            <a:r>
              <a:rPr lang="en-US" sz="2000" b="1" dirty="0" smtClean="0">
                <a:solidFill>
                  <a:schemeClr val="bg2"/>
                </a:solidFill>
              </a:rPr>
              <a:t> yang </a:t>
            </a:r>
            <a:r>
              <a:rPr lang="en-US" sz="2000" b="1" dirty="0" err="1" smtClean="0">
                <a:solidFill>
                  <a:schemeClr val="bg2"/>
                </a:solidFill>
              </a:rPr>
              <a:t>baik</a:t>
            </a:r>
            <a:r>
              <a:rPr lang="en-US" sz="2000" b="1" dirty="0" smtClean="0">
                <a:solidFill>
                  <a:schemeClr val="bg2"/>
                </a:solidFill>
              </a:rPr>
              <a:t> , </a:t>
            </a:r>
            <a:r>
              <a:rPr lang="en-US" sz="2000" b="1" dirty="0" err="1" smtClean="0">
                <a:solidFill>
                  <a:schemeClr val="bg2"/>
                </a:solidFill>
              </a:rPr>
              <a:t>memiliki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tenaga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terampil</a:t>
            </a:r>
            <a:r>
              <a:rPr lang="en-US" sz="2000" b="1" dirty="0" smtClean="0">
                <a:solidFill>
                  <a:schemeClr val="bg2"/>
                </a:solidFill>
              </a:rPr>
              <a:t>, </a:t>
            </a:r>
            <a:r>
              <a:rPr lang="en-US" sz="2000" b="1" dirty="0" err="1" smtClean="0">
                <a:solidFill>
                  <a:schemeClr val="bg2"/>
                </a:solidFill>
              </a:rPr>
              <a:t>melatih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dan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memimpin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mereka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dengan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baik</a:t>
            </a:r>
            <a:r>
              <a:rPr lang="en-US" sz="2000" b="1" dirty="0" smtClean="0">
                <a:solidFill>
                  <a:schemeClr val="bg2"/>
                </a:solidFill>
              </a:rPr>
              <a:t>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b="1" dirty="0" err="1" smtClean="0">
                <a:solidFill>
                  <a:schemeClr val="bg2"/>
                </a:solidFill>
              </a:rPr>
              <a:t>Memastikan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apakah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masing-masing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individu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sudah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mengetahui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prinsip-prinsip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en-US" sz="2000" b="1" dirty="0" err="1" smtClean="0">
                <a:solidFill>
                  <a:schemeClr val="bg2"/>
                </a:solidFill>
              </a:rPr>
              <a:t>koordinasi</a:t>
            </a:r>
            <a:r>
              <a:rPr lang="en-US" sz="2000" b="1" dirty="0" smtClean="0">
                <a:solidFill>
                  <a:schemeClr val="bg2"/>
                </a:solidFill>
              </a:rPr>
              <a:t>.   </a:t>
            </a:r>
            <a:endParaRPr lang="en-US" sz="2000" b="1" dirty="0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76200" y="3200400"/>
            <a:ext cx="9144000" cy="3352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3657600"/>
            <a:ext cx="14478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Perencanaan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ekonomi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6934200" y="3657600"/>
            <a:ext cx="15240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Tujuan</a:t>
            </a:r>
            <a:r>
              <a:rPr lang="en-US" b="1" dirty="0" smtClean="0"/>
              <a:t>/target </a:t>
            </a:r>
            <a:r>
              <a:rPr lang="en-US" b="1" dirty="0" err="1" smtClean="0"/>
              <a:t>sasaran</a:t>
            </a:r>
            <a:endParaRPr lang="en-US" b="1" dirty="0"/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4876802" y="5562599"/>
            <a:ext cx="1523997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3352800" y="6324600"/>
            <a:ext cx="2286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2553097" y="5524103"/>
            <a:ext cx="160020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3"/>
          </p:cNvCxnSpPr>
          <p:nvPr/>
        </p:nvCxnSpPr>
        <p:spPr>
          <a:xfrm>
            <a:off x="2209800" y="4114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191000" y="4191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400800" y="41910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>
            <a:off x="4343398" y="6096001"/>
            <a:ext cx="304802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62000" y="3352800"/>
            <a:ext cx="5293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Input</a:t>
            </a:r>
            <a:endParaRPr lang="en-US" sz="1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7509531" y="3276600"/>
            <a:ext cx="7200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Output</a:t>
            </a:r>
            <a:endParaRPr lang="en-US" sz="1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976565" y="6412468"/>
            <a:ext cx="1128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 smtClean="0"/>
              <a:t>Umpan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balik</a:t>
            </a:r>
            <a:endParaRPr lang="en-US" sz="1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1219200" y="4648200"/>
            <a:ext cx="375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X1</a:t>
            </a:r>
            <a:endParaRPr lang="en-US" sz="1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625576" y="4648200"/>
            <a:ext cx="375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X2</a:t>
            </a:r>
            <a:endParaRPr lang="en-US" sz="1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6172200" y="5943600"/>
            <a:ext cx="2873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Gambar</a:t>
            </a:r>
            <a:r>
              <a:rPr lang="en-US" b="1" dirty="0" smtClean="0"/>
              <a:t> </a:t>
            </a:r>
            <a:r>
              <a:rPr lang="en-US" b="1" dirty="0" err="1" smtClean="0"/>
              <a:t>Proses</a:t>
            </a:r>
            <a:r>
              <a:rPr lang="en-US" b="1" dirty="0" smtClean="0"/>
              <a:t> </a:t>
            </a:r>
            <a:r>
              <a:rPr lang="en-US" b="1" dirty="0" err="1" smtClean="0"/>
              <a:t>pengawasan</a:t>
            </a:r>
            <a:endParaRPr lang="en-US" b="1" dirty="0"/>
          </a:p>
        </p:txBody>
      </p:sp>
      <p:sp>
        <p:nvSpPr>
          <p:cNvPr id="26" name="Rectangle 25"/>
          <p:cNvSpPr/>
          <p:nvPr/>
        </p:nvSpPr>
        <p:spPr>
          <a:xfrm>
            <a:off x="2667000" y="3657600"/>
            <a:ext cx="1447800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4876800" y="3657600"/>
            <a:ext cx="14478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844469" y="3685401"/>
            <a:ext cx="1638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Adanya</a:t>
            </a:r>
            <a:r>
              <a:rPr lang="en-US" b="1" dirty="0" smtClean="0"/>
              <a:t> </a:t>
            </a:r>
            <a:r>
              <a:rPr lang="en-US" b="1" dirty="0" err="1" smtClean="0"/>
              <a:t>gejala</a:t>
            </a:r>
            <a:endParaRPr lang="en-US" b="1" dirty="0" smtClean="0"/>
          </a:p>
          <a:p>
            <a:r>
              <a:rPr lang="en-US" b="1" dirty="0" err="1" smtClean="0"/>
              <a:t>penyimpangan</a:t>
            </a:r>
            <a:r>
              <a:rPr lang="en-US" sz="1400" b="1" dirty="0" smtClean="0"/>
              <a:t> </a:t>
            </a:r>
            <a:endParaRPr lang="en-US" sz="1400" b="1" dirty="0"/>
          </a:p>
        </p:txBody>
      </p:sp>
      <p:sp>
        <p:nvSpPr>
          <p:cNvPr id="41" name="Rectangle 40"/>
          <p:cNvSpPr/>
          <p:nvPr/>
        </p:nvSpPr>
        <p:spPr>
          <a:xfrm>
            <a:off x="3810000" y="4953000"/>
            <a:ext cx="1447800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068410" y="5029200"/>
            <a:ext cx="11131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Tindakan</a:t>
            </a:r>
            <a:r>
              <a:rPr lang="en-US" b="1" dirty="0" smtClean="0"/>
              <a:t> </a:t>
            </a:r>
          </a:p>
          <a:p>
            <a:pPr algn="ctr"/>
            <a:r>
              <a:rPr lang="en-US" b="1" dirty="0" err="1" smtClean="0"/>
              <a:t>koreksi</a:t>
            </a:r>
            <a:endParaRPr 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895600" y="3657600"/>
            <a:ext cx="10291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Proses</a:t>
            </a:r>
            <a:endParaRPr lang="en-US" b="1" dirty="0" smtClean="0"/>
          </a:p>
          <a:p>
            <a:r>
              <a:rPr lang="en-US" b="1" dirty="0" smtClean="0"/>
              <a:t>(</a:t>
            </a:r>
            <a:r>
              <a:rPr lang="en-US" b="1" dirty="0" err="1" smtClean="0"/>
              <a:t>operasi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</p:cSld>
  <p:clrMapOvr>
    <a:masterClrMapping/>
  </p:clrMapOvr>
  <p:transition spd="slow"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85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85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85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85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850"/>
                            </p:stCondLst>
                            <p:childTnLst>
                              <p:par>
                                <p:cTn id="3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050"/>
                            </p:stCondLst>
                            <p:childTnLst>
                              <p:par>
                                <p:cTn id="4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9050"/>
                            </p:stCondLst>
                            <p:childTnLst>
                              <p:par>
                                <p:cTn id="4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1050"/>
                            </p:stCondLst>
                            <p:childTnLst>
                              <p:par>
                                <p:cTn id="5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3050"/>
                            </p:stCondLst>
                            <p:childTnLst>
                              <p:par>
                                <p:cTn id="6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5" grpId="0" animBg="1"/>
      <p:bldP spid="6" grpId="0" animBg="1"/>
      <p:bldP spid="26" grpId="0" animBg="1"/>
      <p:bldP spid="33" grpId="0" animBg="1"/>
      <p:bldP spid="4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Pengawasan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  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Pengawasan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fungsi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terahir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dilaksanakan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pengawasan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diketahui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tentang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hasil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telah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dicapai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Cara yang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pengawasan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membandingkan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segala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sesuatu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telah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dijalankan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standard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rencananya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Serta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melakukan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perbaikan-perbaikan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bilamana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terjadi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penyimpangan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Mungkin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perbaikan-perbaikan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hanya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bersifat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sederhana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menyangkut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masalah-masalah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kecil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jumlahnya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begitu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banyak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pula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menyangkut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perubahan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perubahan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besar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seperti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Penyusunan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kembali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rencana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baru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Menetapkan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sasaran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target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baru</a:t>
            </a: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Perubahan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struktur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organisasi</a:t>
            </a: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Perbaikan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cara-cara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penerimaan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pegawai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sebagainya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457200" indent="-457200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mengadakan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perubahan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perubahan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manajer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perlu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mempelajari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rencana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lampau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agar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diketahui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kelemahan-kelemahannya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menghindari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terulangnya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kembali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kesalahan-kesalahan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pernah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terjadi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000"/>
                            </p:stCondLst>
                            <p:childTnLst>
                              <p:par>
                                <p:cTn id="5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6000"/>
                            </p:stCondLst>
                            <p:childTnLst>
                              <p:par>
                                <p:cTn id="6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8000"/>
                            </p:stCondLst>
                            <p:childTnLst>
                              <p:par>
                                <p:cTn id="6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0"/>
                            </p:stCondLst>
                            <p:childTnLst>
                              <p:par>
                                <p:cTn id="7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04800"/>
          </a:xfrm>
          <a:solidFill>
            <a:srgbClr val="C00000"/>
          </a:solidFill>
        </p:spPr>
        <p:txBody>
          <a:bodyPr>
            <a:no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Langkah</a:t>
            </a:r>
            <a:r>
              <a:rPr lang="en-US" sz="2000" b="1" dirty="0" smtClean="0">
                <a:solidFill>
                  <a:schemeClr val="bg1"/>
                </a:solidFill>
              </a:rPr>
              <a:t> –</a:t>
            </a:r>
            <a:r>
              <a:rPr lang="en-US" sz="2000" b="1" dirty="0" err="1" smtClean="0">
                <a:solidFill>
                  <a:schemeClr val="bg1"/>
                </a:solidFill>
              </a:rPr>
              <a:t>langkah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pengawasan</a:t>
            </a:r>
            <a:r>
              <a:rPr lang="en-US" sz="2000" b="1" dirty="0" smtClean="0"/>
              <a:t>;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      </a:t>
            </a:r>
            <a:r>
              <a:rPr lang="en-US" sz="1800" b="1" dirty="0" err="1" smtClean="0">
                <a:solidFill>
                  <a:schemeClr val="bg1"/>
                </a:solidFill>
              </a:rPr>
              <a:t>Pengawasan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perlu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dilakukan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pada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tahap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demi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tahap</a:t>
            </a:r>
            <a:r>
              <a:rPr lang="en-US" sz="1800" b="1" dirty="0" smtClean="0">
                <a:solidFill>
                  <a:schemeClr val="bg1"/>
                </a:solidFill>
              </a:rPr>
              <a:t> agar </a:t>
            </a:r>
            <a:r>
              <a:rPr lang="en-US" sz="1800" b="1" dirty="0" err="1" smtClean="0">
                <a:solidFill>
                  <a:schemeClr val="bg1"/>
                </a:solidFill>
              </a:rPr>
              <a:t>penyimpangan</a:t>
            </a:r>
            <a:r>
              <a:rPr lang="en-US" sz="1800" b="1" dirty="0" smtClean="0">
                <a:solidFill>
                  <a:schemeClr val="bg1"/>
                </a:solidFill>
              </a:rPr>
              <a:t> yang</a:t>
            </a:r>
          </a:p>
          <a:p>
            <a:pPr>
              <a:buNone/>
            </a:pPr>
            <a:r>
              <a:rPr lang="en-US" sz="1800" b="1" dirty="0" err="1" smtClean="0">
                <a:solidFill>
                  <a:schemeClr val="bg1"/>
                </a:solidFill>
              </a:rPr>
              <a:t>terjadi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dapat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segera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diperbaiki</a:t>
            </a:r>
            <a:r>
              <a:rPr lang="en-US" sz="1800" b="1" dirty="0" smtClean="0">
                <a:solidFill>
                  <a:schemeClr val="bg1"/>
                </a:solidFill>
              </a:rPr>
              <a:t>. </a:t>
            </a:r>
            <a:r>
              <a:rPr lang="en-US" sz="1800" b="1" dirty="0" err="1" smtClean="0">
                <a:solidFill>
                  <a:schemeClr val="bg1"/>
                </a:solidFill>
              </a:rPr>
              <a:t>Langkah-langkah</a:t>
            </a:r>
            <a:r>
              <a:rPr lang="en-US" sz="1800" b="1" dirty="0" smtClean="0">
                <a:solidFill>
                  <a:schemeClr val="bg1"/>
                </a:solidFill>
              </a:rPr>
              <a:t> yang </a:t>
            </a:r>
            <a:r>
              <a:rPr lang="en-US" sz="1800" b="1" dirty="0" err="1" smtClean="0">
                <a:solidFill>
                  <a:schemeClr val="bg1"/>
                </a:solidFill>
              </a:rPr>
              <a:t>harus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dilakukan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untuk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1800" b="1" dirty="0" err="1" smtClean="0">
                <a:solidFill>
                  <a:schemeClr val="bg1"/>
                </a:solidFill>
              </a:rPr>
              <a:t>mengadakan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pengawasan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adalah</a:t>
            </a:r>
            <a:r>
              <a:rPr lang="en-US" sz="1800" b="1" dirty="0" smtClean="0">
                <a:solidFill>
                  <a:schemeClr val="bg1"/>
                </a:solidFill>
              </a:rPr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err="1" smtClean="0">
                <a:solidFill>
                  <a:schemeClr val="bg1"/>
                </a:solidFill>
              </a:rPr>
              <a:t>Menciptakan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standar</a:t>
            </a:r>
            <a:r>
              <a:rPr lang="en-US" sz="1800" b="1" dirty="0" smtClean="0">
                <a:solidFill>
                  <a:schemeClr val="bg1"/>
                </a:solidFill>
              </a:rPr>
              <a:t>  (</a:t>
            </a:r>
            <a:r>
              <a:rPr lang="en-US" sz="1800" b="1" dirty="0" err="1" smtClean="0">
                <a:solidFill>
                  <a:schemeClr val="bg1"/>
                </a:solidFill>
              </a:rPr>
              <a:t>Standar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merupakan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suatu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kreteria</a:t>
            </a:r>
            <a:r>
              <a:rPr lang="en-US" sz="1800" b="1" dirty="0" smtClean="0">
                <a:solidFill>
                  <a:schemeClr val="bg1"/>
                </a:solidFill>
              </a:rPr>
              <a:t>  </a:t>
            </a:r>
            <a:r>
              <a:rPr lang="en-US" sz="1800" b="1" dirty="0" err="1" smtClean="0">
                <a:solidFill>
                  <a:schemeClr val="bg1"/>
                </a:solidFill>
              </a:rPr>
              <a:t>untuk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mengukur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hasil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pekerjaan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yan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sudah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dilakukan</a:t>
            </a:r>
            <a:r>
              <a:rPr lang="en-US" sz="1800" b="1" dirty="0" smtClean="0">
                <a:solidFill>
                  <a:schemeClr val="bg1"/>
                </a:solidFill>
              </a:rPr>
              <a:t> ) </a:t>
            </a:r>
          </a:p>
          <a:p>
            <a:pPr marL="457200" indent="-457200">
              <a:buNone/>
            </a:pPr>
            <a:r>
              <a:rPr lang="en-US" sz="1800" b="1" dirty="0" err="1" smtClean="0">
                <a:solidFill>
                  <a:schemeClr val="bg1"/>
                </a:solidFill>
              </a:rPr>
              <a:t>standar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dapat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dibagi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kedalam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dua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macam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bentuk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yaitu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1800" b="1" dirty="0" err="1" smtClean="0">
                <a:solidFill>
                  <a:schemeClr val="bg1"/>
                </a:solidFill>
              </a:rPr>
              <a:t>Standar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kua</a:t>
            </a:r>
            <a:r>
              <a:rPr lang="id-ID" sz="1800" b="1" dirty="0" smtClean="0">
                <a:solidFill>
                  <a:schemeClr val="bg1"/>
                </a:solidFill>
              </a:rPr>
              <a:t>titatif</a:t>
            </a:r>
            <a:r>
              <a:rPr lang="en-US" sz="1800" b="1" dirty="0" smtClean="0">
                <a:solidFill>
                  <a:schemeClr val="bg1"/>
                </a:solidFill>
              </a:rPr>
              <a:t> (</a:t>
            </a:r>
            <a:r>
              <a:rPr lang="en-US" sz="1800" b="1" dirty="0" err="1" smtClean="0">
                <a:solidFill>
                  <a:schemeClr val="bg1"/>
                </a:solidFill>
              </a:rPr>
              <a:t>yaitu</a:t>
            </a:r>
            <a:r>
              <a:rPr lang="en-US" sz="1800" b="1" dirty="0" smtClean="0">
                <a:solidFill>
                  <a:schemeClr val="bg1"/>
                </a:solidFill>
              </a:rPr>
              <a:t> yang </a:t>
            </a:r>
            <a:r>
              <a:rPr lang="en-US" sz="1800" b="1" dirty="0" err="1" smtClean="0">
                <a:solidFill>
                  <a:schemeClr val="bg1"/>
                </a:solidFill>
              </a:rPr>
              <a:t>dinyatakan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didalam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satuan-satuan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tertentu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misalnya</a:t>
            </a:r>
            <a:r>
              <a:rPr lang="en-US" sz="1800" b="1" dirty="0" smtClean="0">
                <a:solidFill>
                  <a:schemeClr val="bg1"/>
                </a:solidFill>
              </a:rPr>
              <a:t> : Jam </a:t>
            </a:r>
            <a:r>
              <a:rPr lang="en-US" sz="1800" b="1" dirty="0" err="1" smtClean="0">
                <a:solidFill>
                  <a:schemeClr val="bg1"/>
                </a:solidFill>
              </a:rPr>
              <a:t>kerja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mesin</a:t>
            </a:r>
            <a:r>
              <a:rPr lang="en-US" sz="1800" b="1" dirty="0" smtClean="0">
                <a:solidFill>
                  <a:schemeClr val="bg1"/>
                </a:solidFill>
              </a:rPr>
              <a:t>(machine </a:t>
            </a:r>
            <a:r>
              <a:rPr lang="en-US" sz="1800" b="1" dirty="0" err="1" smtClean="0">
                <a:solidFill>
                  <a:schemeClr val="bg1"/>
                </a:solidFill>
              </a:rPr>
              <a:t>haur</a:t>
            </a:r>
            <a:r>
              <a:rPr lang="en-US" sz="1800" b="1" dirty="0" smtClean="0">
                <a:solidFill>
                  <a:schemeClr val="bg1"/>
                </a:solidFill>
              </a:rPr>
              <a:t>), jam </a:t>
            </a:r>
            <a:r>
              <a:rPr lang="en-US" sz="1800" b="1" dirty="0" err="1" smtClean="0">
                <a:solidFill>
                  <a:schemeClr val="bg1"/>
                </a:solidFill>
              </a:rPr>
              <a:t>kerja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tenga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langsung</a:t>
            </a:r>
            <a:r>
              <a:rPr lang="en-US" sz="1800" b="1" dirty="0" smtClean="0">
                <a:solidFill>
                  <a:schemeClr val="bg1"/>
                </a:solidFill>
              </a:rPr>
              <a:t> (direct labor </a:t>
            </a:r>
            <a:r>
              <a:rPr lang="en-US" sz="1800" b="1" dirty="0" err="1" smtClean="0">
                <a:solidFill>
                  <a:schemeClr val="bg1"/>
                </a:solidFill>
              </a:rPr>
              <a:t>haur</a:t>
            </a:r>
            <a:r>
              <a:rPr lang="en-US" sz="1800" b="1" dirty="0" smtClean="0">
                <a:solidFill>
                  <a:schemeClr val="bg1"/>
                </a:solidFill>
              </a:rPr>
              <a:t>) </a:t>
            </a:r>
            <a:r>
              <a:rPr lang="en-US" sz="1800" b="1" dirty="0" err="1" smtClean="0">
                <a:solidFill>
                  <a:schemeClr val="bg1"/>
                </a:solidFill>
              </a:rPr>
              <a:t>satua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barang</a:t>
            </a:r>
            <a:r>
              <a:rPr lang="en-US" sz="1800" b="1" dirty="0" smtClean="0">
                <a:solidFill>
                  <a:schemeClr val="bg1"/>
                </a:solidFill>
              </a:rPr>
              <a:t> (unit </a:t>
            </a:r>
            <a:r>
              <a:rPr lang="en-US" sz="1800" b="1" dirty="0" err="1" smtClean="0">
                <a:solidFill>
                  <a:schemeClr val="bg1"/>
                </a:solidFill>
              </a:rPr>
              <a:t>produc</a:t>
            </a:r>
            <a:r>
              <a:rPr lang="en-US" sz="1800" b="1" dirty="0" smtClean="0">
                <a:solidFill>
                  <a:schemeClr val="bg1"/>
                </a:solidFill>
              </a:rPr>
              <a:t>) </a:t>
            </a:r>
            <a:r>
              <a:rPr lang="en-US" sz="1800" b="1" dirty="0" err="1" smtClean="0">
                <a:solidFill>
                  <a:schemeClr val="bg1"/>
                </a:solidFill>
              </a:rPr>
              <a:t>ongkos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pendapatan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investasi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sedangkan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1800" b="1" dirty="0" err="1" smtClean="0">
                <a:solidFill>
                  <a:schemeClr val="bg1"/>
                </a:solidFill>
              </a:rPr>
              <a:t>Standar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ku</a:t>
            </a:r>
            <a:r>
              <a:rPr lang="id-ID" sz="1800" b="1" dirty="0" smtClean="0">
                <a:solidFill>
                  <a:schemeClr val="bg1"/>
                </a:solidFill>
              </a:rPr>
              <a:t>litatif</a:t>
            </a:r>
            <a:r>
              <a:rPr lang="en-US" sz="1800" b="1" dirty="0" smtClean="0">
                <a:solidFill>
                  <a:schemeClr val="bg1"/>
                </a:solidFill>
              </a:rPr>
              <a:t> (</a:t>
            </a:r>
            <a:r>
              <a:rPr lang="en-US" sz="1800" b="1" dirty="0" err="1" smtClean="0">
                <a:solidFill>
                  <a:schemeClr val="bg1"/>
                </a:solidFill>
              </a:rPr>
              <a:t>dapat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berupa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pendapat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umum</a:t>
            </a:r>
            <a:r>
              <a:rPr lang="en-US" sz="1800" b="1" dirty="0" smtClean="0">
                <a:solidFill>
                  <a:schemeClr val="bg1"/>
                </a:solidFill>
              </a:rPr>
              <a:t>,</a:t>
            </a:r>
            <a:r>
              <a:rPr lang="id-ID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langganan</a:t>
            </a:r>
            <a:r>
              <a:rPr lang="en-US" sz="1800" b="1" dirty="0" smtClean="0">
                <a:solidFill>
                  <a:schemeClr val="bg1"/>
                </a:solidFill>
              </a:rPr>
              <a:t>,</a:t>
            </a:r>
            <a:r>
              <a:rPr lang="id-ID" sz="1800" b="1" smtClean="0">
                <a:solidFill>
                  <a:schemeClr val="bg1"/>
                </a:solidFill>
              </a:rPr>
              <a:t> </a:t>
            </a:r>
            <a:r>
              <a:rPr lang="en-US" sz="1800" b="1" smtClean="0">
                <a:solidFill>
                  <a:schemeClr val="bg1"/>
                </a:solidFill>
              </a:rPr>
              <a:t>buruh,dsb</a:t>
            </a:r>
            <a:r>
              <a:rPr lang="en-US" sz="1800" b="1" dirty="0" smtClean="0">
                <a:solidFill>
                  <a:schemeClr val="bg1"/>
                </a:solidFill>
              </a:rPr>
              <a:t>)</a:t>
            </a:r>
          </a:p>
          <a:p>
            <a:pPr marL="457200" indent="-457200">
              <a:buAutoNum type="arabicPeriod" startAt="2"/>
            </a:pPr>
            <a:r>
              <a:rPr lang="en-US" sz="1800" b="1" dirty="0" err="1" smtClean="0">
                <a:solidFill>
                  <a:schemeClr val="bg1"/>
                </a:solidFill>
              </a:rPr>
              <a:t>Membandingkan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kegiatan</a:t>
            </a:r>
            <a:r>
              <a:rPr lang="en-US" sz="1800" b="1" dirty="0" smtClean="0">
                <a:solidFill>
                  <a:schemeClr val="bg1"/>
                </a:solidFill>
              </a:rPr>
              <a:t> yang </a:t>
            </a:r>
            <a:r>
              <a:rPr lang="en-US" sz="1800" b="1" dirty="0" err="1" smtClean="0">
                <a:solidFill>
                  <a:schemeClr val="bg1"/>
                </a:solidFill>
              </a:rPr>
              <a:t>dilakukan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dengan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standar</a:t>
            </a:r>
            <a:r>
              <a:rPr lang="en-US" sz="1800" b="1" dirty="0" smtClean="0">
                <a:solidFill>
                  <a:schemeClr val="bg1"/>
                </a:solidFill>
              </a:rPr>
              <a:t>. (</a:t>
            </a:r>
            <a:r>
              <a:rPr lang="en-US" sz="1800" b="1" dirty="0" err="1" smtClean="0">
                <a:solidFill>
                  <a:schemeClr val="bg1"/>
                </a:solidFill>
              </a:rPr>
              <a:t>Langkah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ke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dua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ini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dilakukan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untuk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mengtahui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sampai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seberapa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jauh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adanya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penyimpangan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yg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telah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terjadi</a:t>
            </a:r>
            <a:r>
              <a:rPr lang="en-US" sz="1800" b="1" dirty="0" smtClean="0">
                <a:solidFill>
                  <a:schemeClr val="bg1"/>
                </a:solidFill>
              </a:rPr>
              <a:t>)</a:t>
            </a:r>
          </a:p>
          <a:p>
            <a:pPr marL="457200" indent="-457200">
              <a:buAutoNum type="arabicPeriod" startAt="2"/>
            </a:pPr>
            <a:r>
              <a:rPr lang="en-US" sz="1800" b="1" dirty="0" err="1" smtClean="0">
                <a:solidFill>
                  <a:schemeClr val="bg1"/>
                </a:solidFill>
              </a:rPr>
              <a:t>Melakukan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tindakan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Koreksi</a:t>
            </a:r>
            <a:r>
              <a:rPr lang="en-US" sz="1800" b="1" dirty="0" smtClean="0">
                <a:solidFill>
                  <a:schemeClr val="bg1"/>
                </a:solidFill>
              </a:rPr>
              <a:t>. (</a:t>
            </a:r>
            <a:r>
              <a:rPr lang="en-US" sz="1800" b="1" dirty="0" err="1" smtClean="0">
                <a:solidFill>
                  <a:schemeClr val="bg1"/>
                </a:solidFill>
              </a:rPr>
              <a:t>urutan</a:t>
            </a:r>
            <a:r>
              <a:rPr lang="en-US" sz="1800" b="1" dirty="0" smtClean="0">
                <a:solidFill>
                  <a:schemeClr val="bg1"/>
                </a:solidFill>
              </a:rPr>
              <a:t> –</a:t>
            </a:r>
            <a:r>
              <a:rPr lang="en-US" sz="1800" b="1" dirty="0" err="1" smtClean="0">
                <a:solidFill>
                  <a:schemeClr val="bg1"/>
                </a:solidFill>
              </a:rPr>
              <a:t>urutan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kegiatan</a:t>
            </a:r>
            <a:r>
              <a:rPr lang="en-US" sz="1800" b="1" dirty="0" smtClean="0">
                <a:solidFill>
                  <a:schemeClr val="bg1"/>
                </a:solidFill>
              </a:rPr>
              <a:t> yang </a:t>
            </a:r>
            <a:r>
              <a:rPr lang="en-US" sz="1800" b="1" dirty="0" err="1" smtClean="0">
                <a:solidFill>
                  <a:schemeClr val="bg1"/>
                </a:solidFill>
              </a:rPr>
              <a:t>harus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dilaksanakan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dalam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penganmibilan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tindakan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koreksi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ini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adalah</a:t>
            </a:r>
            <a:r>
              <a:rPr lang="en-US" sz="1800" b="1" dirty="0" smtClean="0">
                <a:solidFill>
                  <a:schemeClr val="bg1"/>
                </a:solidFill>
              </a:rPr>
              <a:t> :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1800" b="1" dirty="0" err="1" smtClean="0">
                <a:solidFill>
                  <a:schemeClr val="bg1"/>
                </a:solidFill>
              </a:rPr>
              <a:t>Menghayati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masalah-masalah</a:t>
            </a:r>
            <a:r>
              <a:rPr lang="en-US" sz="1800" b="1" dirty="0" smtClean="0">
                <a:solidFill>
                  <a:schemeClr val="bg1"/>
                </a:solidFill>
              </a:rPr>
              <a:t> yang </a:t>
            </a:r>
            <a:r>
              <a:rPr lang="en-US" sz="1800" b="1" dirty="0" err="1" smtClean="0">
                <a:solidFill>
                  <a:schemeClr val="bg1"/>
                </a:solidFill>
              </a:rPr>
              <a:t>dihadapi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1800" b="1" dirty="0" err="1" smtClean="0">
                <a:solidFill>
                  <a:schemeClr val="bg1"/>
                </a:solidFill>
              </a:rPr>
              <a:t>Mencari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kemungkinan-kemungkinan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untuk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mengatasi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atau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memperbaiki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adanya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kesalahan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1800" b="1" dirty="0" err="1" smtClean="0">
                <a:solidFill>
                  <a:schemeClr val="bg1"/>
                </a:solidFill>
              </a:rPr>
              <a:t>Mengadakan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penilaian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terhadap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berbagai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kemungkinnan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tertentu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US" sz="1800" b="1" dirty="0" err="1" smtClean="0">
                <a:solidFill>
                  <a:schemeClr val="bg1"/>
                </a:solidFill>
              </a:rPr>
              <a:t>Menentukan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cara-cara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untuk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mengadakan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koreksi</a:t>
            </a:r>
            <a:r>
              <a:rPr lang="en-US" sz="1800" b="1" dirty="0" smtClean="0">
                <a:solidFill>
                  <a:schemeClr val="bg1"/>
                </a:solidFill>
              </a:rPr>
              <a:t> yang paling </a:t>
            </a:r>
            <a:r>
              <a:rPr lang="en-US" sz="1800" b="1" dirty="0" err="1" smtClean="0">
                <a:solidFill>
                  <a:schemeClr val="bg1"/>
                </a:solidFill>
              </a:rPr>
              <a:t>tepat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Wingdings" pitchFamily="2" charset="2"/>
              <a:buChar char="q"/>
            </a:pPr>
            <a:endParaRPr lang="en-US" sz="2000" dirty="0" smtClean="0"/>
          </a:p>
          <a:p>
            <a:pPr marL="457200" indent="-457200">
              <a:buFont typeface="Wingdings" pitchFamily="2" charset="2"/>
              <a:buChar char="q"/>
            </a:pPr>
            <a:endParaRPr lang="en-US" sz="2000" dirty="0"/>
          </a:p>
        </p:txBody>
      </p:sp>
    </p:spTree>
  </p:cSld>
  <p:clrMapOvr>
    <a:masterClrMapping/>
  </p:clrMapOvr>
  <p:transition spd="slow"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6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6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6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6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000"/>
                            </p:stCondLst>
                            <p:childTnLst>
                              <p:par>
                                <p:cTn id="5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6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4000"/>
                            </p:stCondLst>
                            <p:childTnLst>
                              <p:par>
                                <p:cTn id="6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6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6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6000"/>
                            </p:stCondLst>
                            <p:childTnLst>
                              <p:par>
                                <p:cTn id="7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6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6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8000"/>
                            </p:stCondLst>
                            <p:childTnLst>
                              <p:par>
                                <p:cTn id="8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6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6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0"/>
                            </p:stCondLst>
                            <p:childTnLst>
                              <p:par>
                                <p:cTn id="9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6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6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0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60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6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60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6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6000"/>
                            </p:stCondLst>
                            <p:childTnLst>
                              <p:par>
                                <p:cTn id="1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600" decel="100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6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8000"/>
                            </p:stCondLst>
                            <p:childTnLst>
                              <p:par>
                                <p:cTn id="1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600" decel="100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6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  <a:solidFill>
            <a:schemeClr val="tx1">
              <a:lumMod val="75000"/>
              <a:lumOff val="25000"/>
            </a:schemeClr>
          </a:solidFill>
        </p:spPr>
        <p:txBody>
          <a:bodyPr>
            <a:no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Syarat-syarat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pengawasan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baik</a:t>
            </a:r>
            <a:r>
              <a:rPr lang="en-US" sz="2000" b="1" dirty="0" smtClean="0">
                <a:solidFill>
                  <a:schemeClr val="bg1"/>
                </a:solidFill>
              </a:rPr>
              <a:t> :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1"/>
            <a:ext cx="9144000" cy="3810000"/>
          </a:xfrm>
          <a:solidFill>
            <a:schemeClr val="tx1">
              <a:lumMod val="85000"/>
              <a:lumOff val="15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     </a:t>
            </a:r>
            <a:r>
              <a:rPr lang="en-US" sz="2000" b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menjalankan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pengawasan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baik</a:t>
            </a:r>
            <a:r>
              <a:rPr lang="en-US" sz="2000" b="1" dirty="0" smtClean="0">
                <a:solidFill>
                  <a:schemeClr val="bg1"/>
                </a:solidFill>
              </a:rPr>
              <a:t> , </a:t>
            </a:r>
            <a:r>
              <a:rPr lang="en-US" sz="2000" b="1" dirty="0" err="1" smtClean="0">
                <a:solidFill>
                  <a:schemeClr val="bg1"/>
                </a:solidFill>
              </a:rPr>
              <a:t>diperlukan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beberapa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syarat</a:t>
            </a:r>
            <a:r>
              <a:rPr lang="en-US" sz="2000" b="1" dirty="0" smtClean="0">
                <a:solidFill>
                  <a:schemeClr val="bg1"/>
                </a:solidFill>
              </a:rPr>
              <a:t> 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Pengawas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harus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mendukung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sifat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kebutuhan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kegiatan</a:t>
            </a:r>
            <a:r>
              <a:rPr lang="en-US" sz="2000" b="1" dirty="0" smtClean="0">
                <a:solidFill>
                  <a:schemeClr val="bg1"/>
                </a:solidFill>
              </a:rPr>
              <a:t> (</a:t>
            </a:r>
            <a:r>
              <a:rPr lang="en-US" sz="2000" b="1" dirty="0" err="1" smtClean="0">
                <a:solidFill>
                  <a:schemeClr val="bg1"/>
                </a:solidFill>
              </a:rPr>
              <a:t>Aktivitas</a:t>
            </a:r>
            <a:r>
              <a:rPr lang="en-US" sz="2000" b="1" dirty="0" smtClean="0">
                <a:solidFill>
                  <a:schemeClr val="bg1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Pengawas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harus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melaporkan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setiap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penyimpangan</a:t>
            </a:r>
            <a:r>
              <a:rPr lang="en-US" sz="2000" b="1" dirty="0" smtClean="0">
                <a:solidFill>
                  <a:schemeClr val="bg1"/>
                </a:solidFill>
              </a:rPr>
              <a:t> yang </a:t>
            </a:r>
            <a:r>
              <a:rPr lang="en-US" sz="2000" b="1" dirty="0" err="1" smtClean="0">
                <a:solidFill>
                  <a:schemeClr val="bg1"/>
                </a:solidFill>
              </a:rPr>
              <a:t>terjadi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segera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Pengawas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harus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mempunyai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pandangan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kedepan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Pengawas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harus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obyektif,teliti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sesuai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standard yang </a:t>
            </a:r>
            <a:r>
              <a:rPr lang="en-US" sz="2000" b="1" dirty="0" err="1" smtClean="0">
                <a:solidFill>
                  <a:schemeClr val="bg1"/>
                </a:solidFill>
              </a:rPr>
              <a:t>digunakan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Pengawas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harus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luwes</a:t>
            </a:r>
            <a:r>
              <a:rPr lang="en-US" sz="2000" b="1" dirty="0" smtClean="0">
                <a:solidFill>
                  <a:schemeClr val="bg1"/>
                </a:solidFill>
              </a:rPr>
              <a:t>/</a:t>
            </a:r>
            <a:r>
              <a:rPr lang="en-US" sz="2000" b="1" dirty="0" err="1" smtClean="0">
                <a:solidFill>
                  <a:schemeClr val="bg1"/>
                </a:solidFill>
              </a:rPr>
              <a:t>fleksibel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Pengawas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harus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serasi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pola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organisasi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Pengawas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harus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ekonomis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Pengawas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harus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mudah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dimengerti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</a:rPr>
              <a:t>Pengawas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harus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diikuti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dengan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perbaikan</a:t>
            </a:r>
            <a:r>
              <a:rPr lang="en-US" sz="2000" b="1" dirty="0" smtClean="0">
                <a:solidFill>
                  <a:schemeClr val="bg1"/>
                </a:solidFill>
              </a:rPr>
              <a:t>/</a:t>
            </a:r>
            <a:r>
              <a:rPr lang="en-US" sz="2000" b="1" dirty="0" err="1" smtClean="0">
                <a:solidFill>
                  <a:schemeClr val="bg1"/>
                </a:solidFill>
              </a:rPr>
              <a:t>koreksi</a:t>
            </a:r>
            <a:r>
              <a:rPr lang="en-US" sz="2000" b="1" dirty="0" smtClean="0">
                <a:solidFill>
                  <a:schemeClr val="bg1"/>
                </a:solidFill>
              </a:rPr>
              <a:t>. 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8000"/>
                            </p:stCondLst>
                            <p:childTnLst>
                              <p:par>
                                <p:cTn id="6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0"/>
                            </p:stCondLst>
                            <p:childTnLst>
                              <p:par>
                                <p:cTn id="7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2000"/>
                            </p:stCondLst>
                            <p:childTnLst>
                              <p:par>
                                <p:cTn id="8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1000"/>
          </a:xfrm>
        </p:spPr>
        <p:txBody>
          <a:bodyPr>
            <a:noAutofit/>
          </a:bodyPr>
          <a:lstStyle/>
          <a:p>
            <a:pPr algn="l"/>
            <a:r>
              <a:rPr lang="id-ID" sz="2000" b="1" dirty="0" smtClean="0">
                <a:latin typeface="Arial" pitchFamily="34" charset="0"/>
                <a:cs typeface="Arial" pitchFamily="34" charset="0"/>
              </a:rPr>
              <a:t>Evaluasi/soal</a:t>
            </a:r>
            <a:endParaRPr lang="id-ID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id-ID" sz="2400" b="1" smtClean="0">
                <a:latin typeface="Arial" pitchFamily="34" charset="0"/>
                <a:cs typeface="Arial" pitchFamily="34" charset="0"/>
              </a:rPr>
              <a:t>Coba saudara </a:t>
            </a: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tuliskan salah satu definisi manajem menurut profesor Oei Liang Lee.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Coba saudara tuliskan lima  fungsi manajemen ?</a:t>
            </a:r>
            <a:r>
              <a:rPr lang="en-US" sz="2400" b="1" dirty="0" smtClean="0"/>
              <a:t> </a:t>
            </a:r>
            <a:endParaRPr lang="id-ID" sz="2400" b="1" dirty="0" smtClean="0"/>
          </a:p>
          <a:p>
            <a:pPr marL="457200" indent="-457200">
              <a:buFont typeface="+mj-lt"/>
              <a:buAutoNum type="arabicParenR"/>
            </a:pP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Coba saudara tuliskan kegunaan dari pada perncanaan  (ada empat).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Coba saudara tuliskan faktor-faktor yang membatasi perencanaan.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Coba sudara gambarkan pola hubungan antara komponen-komponen organisasi.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Coba saudra tuliskan yang dilakukan cara –cara pengarahan.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Coba  saudara tuiskan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Prinsip-prinsip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pengarahan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:</a:t>
            </a:r>
            <a:endParaRPr lang="id-ID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Coba saudara tulikan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Langkah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langkah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pengawasa</a:t>
            </a: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n</a:t>
            </a:r>
          </a:p>
          <a:p>
            <a:pPr marL="457200" indent="-457200">
              <a:buFont typeface="+mj-lt"/>
              <a:buAutoNum type="arabicParenR"/>
            </a:pP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Coba  saudara tuliskan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Syarat-syarat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pengawasan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: </a:t>
            </a:r>
            <a:endParaRPr lang="id-ID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 coba saudara tuliskan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Prinsip-prinsip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pengarahan</a:t>
            </a:r>
            <a:endParaRPr lang="id-ID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endParaRPr lang="id-ID" sz="2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endParaRPr lang="id-ID" sz="2400" b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sz="2400" b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sz="2400" b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sz="2400" b="1" dirty="0" smtClean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381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Pengertian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: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000" b="1" u="sng" dirty="0" err="1" smtClean="0">
                <a:latin typeface="Arial" pitchFamily="34" charset="0"/>
                <a:cs typeface="Arial" pitchFamily="34" charset="0"/>
              </a:rPr>
              <a:t>Arti</a:t>
            </a:r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u="sng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u="sng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u="sng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endParaRPr lang="id-ID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Defenisi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yang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dikemukakan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ahli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fayol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Terry, Taylor,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berbeda-beda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pokonya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pengertian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Perbedaan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hanyalah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terletak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latar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belakang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keahlian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masing-masing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tinjauan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manajemennya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berasal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segi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berbeda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pula. </a:t>
            </a:r>
          </a:p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Berikut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dikemukakan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defenisi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yang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diberikan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Profesor</a:t>
            </a:r>
            <a:r>
              <a:rPr lang="id-ID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Oei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Liang Lee. </a:t>
            </a:r>
            <a:endParaRPr lang="id-ID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seni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merencanakan</a:t>
            </a:r>
            <a:r>
              <a:rPr lang="id-ID" sz="2000" b="1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mengorganisasi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mengarahkan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mengkoordinasikan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mengawasi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tenaga</a:t>
            </a:r>
            <a:r>
              <a:rPr lang="id-ID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bantuan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alat-alat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mencapai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i="1" dirty="0" err="1" smtClean="0">
                <a:latin typeface="Arial" pitchFamily="34" charset="0"/>
                <a:cs typeface="Arial" pitchFamily="34" charset="0"/>
              </a:rPr>
              <a:t>ditetapkan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.” </a:t>
            </a:r>
          </a:p>
          <a:p>
            <a:pPr>
              <a:buNone/>
            </a:pP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Dari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definisi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dapatlah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diambil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kesimpulan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lima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,: 1.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Pengorganisasian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 3.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Pengarahan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4.pengkoordinasian,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5.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Pengawasan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.</a:t>
            </a:r>
            <a:endParaRPr lang="id-ID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Kelima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melaksanakan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apapun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dilakuakn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berjalan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id-ID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ditetapkan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tercapai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                        </a:t>
            </a:r>
          </a:p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                                                 </a:t>
            </a:r>
          </a:p>
        </p:txBody>
      </p:sp>
    </p:spTree>
  </p:cSld>
  <p:clrMapOvr>
    <a:masterClrMapping/>
  </p:clrMapOvr>
  <p:transition spd="slow"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8000"/>
                            </p:stCondLst>
                            <p:childTnLst>
                              <p:par>
                                <p:cTn id="6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0"/>
                            </p:stCondLst>
                            <p:childTnLst>
                              <p:par>
                                <p:cTn id="7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304800"/>
          </a:xfrm>
        </p:spPr>
        <p:txBody>
          <a:bodyPr>
            <a:noAutofit/>
          </a:bodyPr>
          <a:lstStyle/>
          <a:p>
            <a:r>
              <a:rPr lang="en-US" sz="2000" b="1" dirty="0" err="1" smtClean="0"/>
              <a:t>Mekanisme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Kerja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fungsi</a:t>
            </a:r>
            <a:r>
              <a:rPr lang="en-US" sz="2000" b="1" dirty="0" smtClean="0"/>
              <a:t> – </a:t>
            </a:r>
            <a:r>
              <a:rPr lang="en-US" sz="2000" b="1" dirty="0" err="1" smtClean="0"/>
              <a:t>Fungsi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Manajemen</a:t>
            </a:r>
            <a:r>
              <a:rPr lang="en-US" sz="2000" b="1" dirty="0" smtClean="0"/>
              <a:t> ;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400800"/>
          </a:xfr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   </a:t>
            </a:r>
            <a:endParaRPr lang="en-US" sz="1100" dirty="0"/>
          </a:p>
        </p:txBody>
      </p:sp>
      <p:sp>
        <p:nvSpPr>
          <p:cNvPr id="4" name="Rectangle 3"/>
          <p:cNvSpPr/>
          <p:nvPr/>
        </p:nvSpPr>
        <p:spPr>
          <a:xfrm>
            <a:off x="381000" y="3886200"/>
            <a:ext cx="1676400" cy="6096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Informasi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1752600"/>
            <a:ext cx="1676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Keinginan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kebutuhan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3276600" y="609600"/>
            <a:ext cx="23622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Perencanaan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5" name="Straight Arrow Connector 14"/>
          <p:cNvCxnSpPr>
            <a:endCxn id="9" idx="2"/>
          </p:cNvCxnSpPr>
          <p:nvPr/>
        </p:nvCxnSpPr>
        <p:spPr>
          <a:xfrm rot="5400000" flipH="1" flipV="1">
            <a:off x="609600" y="32766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9" idx="3"/>
          </p:cNvCxnSpPr>
          <p:nvPr/>
        </p:nvCxnSpPr>
        <p:spPr>
          <a:xfrm>
            <a:off x="2057400" y="2209800"/>
            <a:ext cx="4572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513806" y="914400"/>
            <a:ext cx="794" cy="129619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1" idx="1"/>
          </p:cNvCxnSpPr>
          <p:nvPr/>
        </p:nvCxnSpPr>
        <p:spPr>
          <a:xfrm flipV="1">
            <a:off x="2514600" y="876300"/>
            <a:ext cx="762000" cy="38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276600" y="1524000"/>
            <a:ext cx="23622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Pengorganisasian</a:t>
            </a:r>
            <a:endParaRPr lang="en-US" sz="2000" b="1" dirty="0"/>
          </a:p>
        </p:txBody>
      </p:sp>
      <p:sp>
        <p:nvSpPr>
          <p:cNvPr id="31" name="Rectangle 30"/>
          <p:cNvSpPr/>
          <p:nvPr/>
        </p:nvSpPr>
        <p:spPr>
          <a:xfrm>
            <a:off x="3276600" y="2362200"/>
            <a:ext cx="23622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Pengarahan</a:t>
            </a:r>
            <a:endParaRPr lang="en-US" sz="2000" b="1" dirty="0"/>
          </a:p>
        </p:txBody>
      </p:sp>
      <p:sp>
        <p:nvSpPr>
          <p:cNvPr id="32" name="Rectangle 31"/>
          <p:cNvSpPr/>
          <p:nvPr/>
        </p:nvSpPr>
        <p:spPr>
          <a:xfrm>
            <a:off x="3276600" y="3200400"/>
            <a:ext cx="23622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Pengkoordinasiaan</a:t>
            </a:r>
            <a:endParaRPr lang="en-US" sz="2000" b="1" dirty="0"/>
          </a:p>
        </p:txBody>
      </p:sp>
      <p:sp>
        <p:nvSpPr>
          <p:cNvPr id="33" name="Rectangle 32"/>
          <p:cNvSpPr/>
          <p:nvPr/>
        </p:nvSpPr>
        <p:spPr>
          <a:xfrm>
            <a:off x="3276600" y="4038600"/>
            <a:ext cx="2362200" cy="533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Pengawasan</a:t>
            </a:r>
            <a:endParaRPr lang="en-US" sz="2000" b="1" dirty="0"/>
          </a:p>
        </p:txBody>
      </p:sp>
      <p:cxnSp>
        <p:nvCxnSpPr>
          <p:cNvPr id="41" name="Straight Connector 40"/>
          <p:cNvCxnSpPr>
            <a:stCxn id="33" idx="2"/>
          </p:cNvCxnSpPr>
          <p:nvPr/>
        </p:nvCxnSpPr>
        <p:spPr>
          <a:xfrm rot="16200000" flipH="1">
            <a:off x="4400550" y="4629150"/>
            <a:ext cx="152400" cy="381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495800" y="4724400"/>
            <a:ext cx="14478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 flipH="1" flipV="1">
            <a:off x="4800600" y="3581400"/>
            <a:ext cx="22860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943600" y="24384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705600" y="2133600"/>
            <a:ext cx="1981200" cy="838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Tujuan</a:t>
            </a:r>
            <a:endParaRPr lang="en-US" sz="2000" b="1" dirty="0"/>
          </a:p>
        </p:txBody>
      </p:sp>
      <p:cxnSp>
        <p:nvCxnSpPr>
          <p:cNvPr id="55" name="Straight Arrow Connector 54"/>
          <p:cNvCxnSpPr>
            <a:stCxn id="11" idx="2"/>
            <a:endCxn id="30" idx="0"/>
          </p:cNvCxnSpPr>
          <p:nvPr/>
        </p:nvCxnSpPr>
        <p:spPr>
          <a:xfrm rot="5400000">
            <a:off x="4267200" y="13335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4342606" y="22090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>
            <a:off x="4344194" y="30472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>
            <a:off x="4344194" y="38854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228600" y="4953000"/>
            <a:ext cx="8534400" cy="1676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garis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mengambarkan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. 1.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2.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 3.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Mengapa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 4.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Kapan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dilaksankan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Setelah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disusun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baru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ditetapkan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siapa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pembagian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kerjanya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wewenang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tanggung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jawab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pertanggung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jawaban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masing-masing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0"/>
                            </p:stCondLst>
                            <p:childTnLst>
                              <p:par>
                                <p:cTn id="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000"/>
                            </p:stCondLst>
                            <p:childTnLst>
                              <p:par>
                                <p:cTn id="7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4000"/>
                            </p:stCondLst>
                            <p:childTnLst>
                              <p:par>
                                <p:cTn id="8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6000"/>
                            </p:stCondLst>
                            <p:childTnLst>
                              <p:par>
                                <p:cTn id="9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2000"/>
                            </p:stCondLst>
                            <p:childTnLst>
                              <p:par>
                                <p:cTn id="12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9" grpId="0" animBg="1"/>
      <p:bldP spid="11" grpId="0" animBg="1"/>
      <p:bldP spid="30" grpId="0" animBg="1"/>
      <p:bldP spid="31" grpId="0" animBg="1"/>
      <p:bldP spid="32" grpId="0" animBg="1"/>
      <p:bldP spid="33" grpId="0" animBg="1"/>
      <p:bldP spid="51" grpId="0" animBg="1"/>
      <p:bldP spid="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4572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Fungsi-fungsi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: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00800"/>
          </a:xfrm>
          <a:solidFill>
            <a:srgbClr val="0099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jangka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panjamg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mekanisme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fungsi-fungsi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berjalan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kronologis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uraian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muka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sedangkan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jangka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pendek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berjalan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bersama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Setelah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terahir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pengawasan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selesai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maka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kegitan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berikutnya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mengadakan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lagi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berjalan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/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berputar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roda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81000" y="2286000"/>
            <a:ext cx="5257800" cy="45720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85800" y="2514600"/>
            <a:ext cx="4724400" cy="40386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noFill/>
              </a:rPr>
              <a:t>a</a:t>
            </a:r>
            <a:endParaRPr lang="en-US" dirty="0">
              <a:noFill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124200" y="2514600"/>
            <a:ext cx="76200" cy="1981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676400" y="4495802"/>
            <a:ext cx="1447800" cy="160019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124200" y="3810000"/>
            <a:ext cx="2133601" cy="685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990601" y="3581400"/>
            <a:ext cx="213360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3124200" y="4495800"/>
            <a:ext cx="1447800" cy="152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-152400" y="3276600"/>
            <a:ext cx="914400" cy="4572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286000" y="2133600"/>
            <a:ext cx="114300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638800" y="3428999"/>
            <a:ext cx="381000" cy="1066801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4953000" y="5638800"/>
            <a:ext cx="838200" cy="8382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304800" y="5715000"/>
            <a:ext cx="1143000" cy="8382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76600" y="3288268"/>
            <a:ext cx="16910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Perencanaaan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429000" y="4343400"/>
            <a:ext cx="20333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Pengorganisasian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514600" y="5650468"/>
            <a:ext cx="14433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Pengarahan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" y="4343400"/>
            <a:ext cx="2080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Pengkoordinasian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524000" y="3200400"/>
            <a:ext cx="1382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Pengawsan</a:t>
            </a:r>
            <a:endParaRPr lang="en-US" sz="2000" b="1" dirty="0"/>
          </a:p>
        </p:txBody>
      </p:sp>
    </p:spTree>
  </p:cSld>
  <p:clrMapOvr>
    <a:masterClrMapping/>
  </p:clrMapOvr>
  <p:transition spd="slow"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4000"/>
                            </p:stCondLst>
                            <p:childTnLst>
                              <p:par>
                                <p:cTn id="6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6000"/>
                            </p:stCondLst>
                            <p:childTnLst>
                              <p:par>
                                <p:cTn id="6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8000"/>
                            </p:stCondLst>
                            <p:childTnLst>
                              <p:par>
                                <p:cTn id="7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0"/>
                            </p:stCondLst>
                            <p:childTnLst>
                              <p:par>
                                <p:cTn id="8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17" grpId="0"/>
      <p:bldP spid="18" grpId="0"/>
      <p:bldP spid="19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381000"/>
          </a:xfrm>
        </p:spPr>
        <p:txBody>
          <a:bodyPr>
            <a:noAutofit/>
          </a:bodyPr>
          <a:lstStyle/>
          <a:p>
            <a:r>
              <a:rPr lang="en-US" sz="2000" b="1" dirty="0" err="1" smtClean="0"/>
              <a:t>Jenjang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Manajemen</a:t>
            </a:r>
            <a:r>
              <a:rPr lang="en-US" sz="2000" b="1" dirty="0" smtClean="0"/>
              <a:t>: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400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Perusahaan-</a:t>
            </a:r>
            <a:r>
              <a:rPr lang="en-US" sz="2000" b="1" dirty="0" err="1" smtClean="0"/>
              <a:t>perusahaan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besar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biasanya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mempunyai</a:t>
            </a:r>
            <a:r>
              <a:rPr lang="en-US" sz="2000" b="1" dirty="0" smtClean="0"/>
              <a:t> paling </a:t>
            </a:r>
            <a:r>
              <a:rPr lang="en-US" sz="2000" b="1" dirty="0" err="1" smtClean="0"/>
              <a:t>sedikit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jenjang</a:t>
            </a:r>
            <a:r>
              <a:rPr lang="en-US" sz="2000" b="1" dirty="0" smtClean="0"/>
              <a:t> </a:t>
            </a:r>
          </a:p>
          <a:p>
            <a:pPr>
              <a:buNone/>
            </a:pPr>
            <a:r>
              <a:rPr lang="en-US" sz="2000" b="1" dirty="0" err="1" smtClean="0"/>
              <a:t>manajemen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Ketiga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jenjang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tersebut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adalah</a:t>
            </a:r>
            <a:r>
              <a:rPr lang="en-US" sz="2000" b="1" dirty="0" smtClean="0"/>
              <a:t> : 1) </a:t>
            </a:r>
            <a:r>
              <a:rPr lang="en-US" sz="2000" b="1" dirty="0" err="1" smtClean="0"/>
              <a:t>Manajemen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puncak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</a:t>
            </a:r>
          </a:p>
          <a:p>
            <a:pPr>
              <a:buNone/>
            </a:pPr>
            <a:r>
              <a:rPr lang="en-US" sz="2000" b="1" dirty="0" err="1" smtClean="0"/>
              <a:t>menajemen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eksekutif</a:t>
            </a:r>
            <a:r>
              <a:rPr lang="en-US" sz="2000" b="1" dirty="0" smtClean="0"/>
              <a:t> 2) </a:t>
            </a:r>
            <a:r>
              <a:rPr lang="en-US" sz="2000" b="1" dirty="0" err="1" smtClean="0"/>
              <a:t>Manajemen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madya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manjemen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administratif</a:t>
            </a:r>
            <a:r>
              <a:rPr lang="en-US" sz="2000" b="1" dirty="0" smtClean="0"/>
              <a:t>.  </a:t>
            </a:r>
          </a:p>
          <a:p>
            <a:pPr>
              <a:buNone/>
            </a:pPr>
            <a:r>
              <a:rPr lang="en-US" sz="2000" b="1" dirty="0" smtClean="0"/>
              <a:t>3)  </a:t>
            </a:r>
            <a:r>
              <a:rPr lang="en-US" sz="2000" b="1" dirty="0" err="1" smtClean="0"/>
              <a:t>Manajemen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operasional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manajemen</a:t>
            </a:r>
            <a:r>
              <a:rPr lang="en-US" sz="2000" b="1" dirty="0" smtClean="0"/>
              <a:t> supervisor.</a:t>
            </a:r>
            <a:endParaRPr lang="en-US" sz="2000" b="1" dirty="0"/>
          </a:p>
        </p:txBody>
      </p:sp>
      <p:sp>
        <p:nvSpPr>
          <p:cNvPr id="4" name="Isosceles Triangle 3"/>
          <p:cNvSpPr/>
          <p:nvPr/>
        </p:nvSpPr>
        <p:spPr>
          <a:xfrm>
            <a:off x="762000" y="2133600"/>
            <a:ext cx="4800600" cy="4267200"/>
          </a:xfrm>
          <a:prstGeom prst="triangle">
            <a:avLst>
              <a:gd name="adj" fmla="val 5429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>
            <a:stCxn id="4" idx="1"/>
            <a:endCxn id="4" idx="5"/>
          </p:cNvCxnSpPr>
          <p:nvPr/>
        </p:nvCxnSpPr>
        <p:spPr>
          <a:xfrm rot="10800000" flipH="1">
            <a:off x="2065195" y="4267200"/>
            <a:ext cx="24003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71600" y="5408612"/>
            <a:ext cx="3657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Flowchart: Merge 10"/>
          <p:cNvSpPr/>
          <p:nvPr/>
        </p:nvSpPr>
        <p:spPr>
          <a:xfrm>
            <a:off x="3429000" y="2057400"/>
            <a:ext cx="4419600" cy="4343400"/>
          </a:xfrm>
          <a:prstGeom prst="flowChartMerg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405562" y="4505980"/>
            <a:ext cx="1937838" cy="52322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MANAJEMEN MADYA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Manajemn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</a:rPr>
              <a:t>Adminitratif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59446" y="5512158"/>
            <a:ext cx="2349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Manajen</a:t>
            </a:r>
            <a:r>
              <a:rPr lang="en-US" dirty="0" smtClean="0"/>
              <a:t> </a:t>
            </a:r>
            <a:r>
              <a:rPr lang="en-US" dirty="0" err="1" smtClean="0"/>
              <a:t>operasioan</a:t>
            </a:r>
            <a:r>
              <a:rPr lang="en-US" dirty="0" smtClean="0"/>
              <a:t> ,</a:t>
            </a:r>
          </a:p>
          <a:p>
            <a:r>
              <a:rPr lang="en-US" dirty="0" err="1" smtClean="0"/>
              <a:t>Manajemen</a:t>
            </a:r>
            <a:r>
              <a:rPr lang="en-US" dirty="0" smtClean="0"/>
              <a:t> supervisor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779807" y="3200400"/>
            <a:ext cx="11063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Manajemen</a:t>
            </a:r>
            <a:r>
              <a:rPr lang="en-US" sz="1400" dirty="0" smtClean="0"/>
              <a:t> </a:t>
            </a:r>
          </a:p>
          <a:p>
            <a:r>
              <a:rPr lang="en-US" sz="1400" dirty="0" err="1" smtClean="0"/>
              <a:t>Puncak</a:t>
            </a:r>
            <a:r>
              <a:rPr lang="en-US" sz="1400" dirty="0" smtClean="0"/>
              <a:t> </a:t>
            </a:r>
            <a:r>
              <a:rPr lang="en-US" sz="1400" dirty="0" err="1" smtClean="0"/>
              <a:t>atau</a:t>
            </a:r>
            <a:endParaRPr lang="en-US" sz="1400" dirty="0" smtClean="0"/>
          </a:p>
          <a:p>
            <a:r>
              <a:rPr lang="en-US" sz="1400" dirty="0" err="1" smtClean="0"/>
              <a:t>Manajemen</a:t>
            </a:r>
            <a:r>
              <a:rPr lang="en-US" sz="1400" dirty="0" smtClean="0"/>
              <a:t> </a:t>
            </a:r>
          </a:p>
          <a:p>
            <a:r>
              <a:rPr lang="en-US" sz="1400" dirty="0" err="1" smtClean="0"/>
              <a:t>Istitusional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4691562" y="2524780"/>
            <a:ext cx="193783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Jumlah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keputusan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pokok</a:t>
            </a:r>
            <a:r>
              <a:rPr lang="en-US" b="1" dirty="0" smtClean="0">
                <a:solidFill>
                  <a:schemeClr val="bg1"/>
                </a:solidFill>
              </a:rPr>
              <a:t>, yang </a:t>
            </a:r>
            <a:r>
              <a:rPr lang="en-US" b="1" dirty="0" err="1" smtClean="0">
                <a:solidFill>
                  <a:schemeClr val="bg1"/>
                </a:solidFill>
              </a:rPr>
              <a:t>diambil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pada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setiap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jenjang</a:t>
            </a:r>
            <a:endParaRPr lang="en-US" b="1" dirty="0" smtClean="0">
              <a:solidFill>
                <a:schemeClr val="bg1"/>
              </a:solidFill>
            </a:endParaRPr>
          </a:p>
          <a:p>
            <a:endParaRPr lang="en-US" sz="1400" dirty="0"/>
          </a:p>
        </p:txBody>
      </p:sp>
    </p:spTree>
  </p:cSld>
  <p:clrMapOvr>
    <a:masterClrMapping/>
  </p:clrMapOvr>
  <p:transition spd="slow"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9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9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9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9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9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8000"/>
                            </p:stCondLst>
                            <p:childTnLst>
                              <p:par>
                                <p:cTn id="56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0"/>
                            </p:stCondLst>
                            <p:childTnLst>
                              <p:par>
                                <p:cTn id="6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7500"/>
                            </p:stCondLst>
                            <p:childTnLst>
                              <p:par>
                                <p:cTn id="71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animBg="1"/>
      <p:bldP spid="11" grpId="0" animBg="1"/>
      <p:bldP spid="9" grpId="0" animBg="1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04800"/>
          </a:xfrm>
        </p:spPr>
        <p:txBody>
          <a:bodyPr>
            <a:noAutofit/>
          </a:bodyPr>
          <a:lstStyle/>
          <a:p>
            <a:r>
              <a:rPr lang="en-US" sz="2800" b="1" dirty="0" err="1" smtClean="0"/>
              <a:t>Perencanaan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  <a:solidFill>
            <a:schemeClr val="tx2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terpenting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fungsi-fungsi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bersifat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manajerial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mendukung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usaha-usaha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mencapai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tujuan.Fungsi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haruslah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terlebih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dahulu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lainnya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.  </a:t>
            </a:r>
          </a:p>
          <a:p>
            <a:pPr>
              <a:buFont typeface="Wingdings" pitchFamily="2" charset="2"/>
              <a:buChar char="v"/>
            </a:pPr>
            <a:endParaRPr lang="en-US" sz="29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Bentuk-bentuk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diuraikan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dimuka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ditetapkan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sekarang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dilaksanakan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datang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pengertian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pPr>
              <a:buNone/>
            </a:pP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berikut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: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(Objective)  (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mengtahui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dicapai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Kebijakan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(policy) (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pernyataan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pengertian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menyalurkan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pikiran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mengambil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Strategi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, (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tindakan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penyesuian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rencana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telah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buat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Prosedure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, (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rangkaian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tindakan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dilaksanakan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Aturan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, (rule) (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tindakan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spesifik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bagian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prosedur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Program, (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campuran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anatara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kebijakan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prosedure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aturan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pemberian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tugas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disertai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anggaran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 )(</a:t>
            </a:r>
            <a:r>
              <a:rPr lang="en-US" sz="2900" b="1" dirty="0" err="1" smtClean="0">
                <a:latin typeface="Arial" pitchFamily="34" charset="0"/>
                <a:cs typeface="Arial" pitchFamily="34" charset="0"/>
              </a:rPr>
              <a:t>badget</a:t>
            </a:r>
            <a:r>
              <a:rPr lang="en-US" sz="29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>
              <a:buFont typeface="+mj-lt"/>
              <a:buAutoNum type="arabicParenR"/>
            </a:pPr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0"/>
                            </p:stCondLst>
                            <p:childTnLst>
                              <p:par>
                                <p:cTn id="5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000"/>
                            </p:stCondLst>
                            <p:childTnLst>
                              <p:par>
                                <p:cTn id="6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000"/>
                            </p:stCondLst>
                            <p:childTnLst>
                              <p:par>
                                <p:cTn id="6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6000"/>
                            </p:stCondLst>
                            <p:childTnLst>
                              <p:par>
                                <p:cTn id="7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8000"/>
                            </p:stCondLst>
                            <p:childTnLst>
                              <p:par>
                                <p:cTn id="7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0"/>
                            </p:stCondLst>
                            <p:childTnLst>
                              <p:par>
                                <p:cTn id="8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2000"/>
                            </p:stCondLst>
                            <p:childTnLst>
                              <p:par>
                                <p:cTn id="8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4000"/>
                            </p:stCondLst>
                            <p:childTnLst>
                              <p:par>
                                <p:cTn id="9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381000"/>
          </a:xfrm>
        </p:spPr>
        <p:txBody>
          <a:bodyPr>
            <a:noAutofit/>
          </a:bodyPr>
          <a:lstStyle/>
          <a:p>
            <a:r>
              <a:rPr lang="en-US" sz="2000" b="1" dirty="0" err="1" smtClean="0"/>
              <a:t>Kegunaan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perencanaan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>
              <a:lumMod val="95000"/>
              <a:lumOff val="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     </a:t>
            </a:r>
          </a:p>
          <a:p>
            <a:pPr>
              <a:buNone/>
            </a:pPr>
            <a:r>
              <a:rPr lang="en-US" sz="2400" b="1" dirty="0" err="1" smtClean="0"/>
              <a:t>Dibandingkan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fungsi-fungsi</a:t>
            </a:r>
            <a:r>
              <a:rPr lang="en-US" sz="2400" b="1" dirty="0" smtClean="0"/>
              <a:t> yang lain, </a:t>
            </a:r>
            <a:r>
              <a:rPr lang="en-US" sz="2400" b="1" dirty="0" err="1" smtClean="0"/>
              <a:t>perencanaan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endParaRPr lang="id-ID" sz="2400" b="1" dirty="0" smtClean="0"/>
          </a:p>
          <a:p>
            <a:pPr>
              <a:buNone/>
            </a:pPr>
            <a:r>
              <a:rPr lang="en-US" sz="2400" b="1" dirty="0" err="1" smtClean="0"/>
              <a:t>sangat</a:t>
            </a:r>
            <a:r>
              <a:rPr lang="en-US" sz="2400" b="1" dirty="0" smtClean="0"/>
              <a:t> </a:t>
            </a:r>
            <a:r>
              <a:rPr lang="id-ID" sz="2400" b="1" dirty="0" smtClean="0"/>
              <a:t> </a:t>
            </a:r>
            <a:r>
              <a:rPr lang="en-US" sz="2400" b="1" dirty="0" err="1" smtClean="0"/>
              <a:t>penting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sebab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merupakan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fungsi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dasar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fungsi-fungsi</a:t>
            </a:r>
            <a:r>
              <a:rPr lang="en-US" sz="2400" b="1" dirty="0" smtClean="0"/>
              <a:t> </a:t>
            </a:r>
            <a:endParaRPr lang="id-ID" sz="2400" b="1" dirty="0" smtClean="0"/>
          </a:p>
          <a:p>
            <a:pPr>
              <a:buNone/>
            </a:pPr>
            <a:r>
              <a:rPr lang="en-US" sz="2400" b="1" dirty="0" err="1" smtClean="0"/>
              <a:t>tersebut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Adapun</a:t>
            </a:r>
            <a:r>
              <a:rPr lang="id-ID" sz="2400" b="1" dirty="0" smtClean="0"/>
              <a:t>.</a:t>
            </a:r>
          </a:p>
          <a:p>
            <a:pPr>
              <a:buNone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kegunaan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perencanaan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:</a:t>
            </a:r>
          </a:p>
          <a:p>
            <a:pPr marL="457200" indent="-457200">
              <a:buAutoNum type="alphaLcParenR"/>
            </a:pPr>
            <a:r>
              <a:rPr lang="en-US" sz="2400" b="1" dirty="0" err="1" smtClean="0"/>
              <a:t>Mengurangi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pastian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serta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perubahan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waktu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mendatang</a:t>
            </a:r>
            <a:r>
              <a:rPr lang="en-US" sz="2400" b="1" dirty="0" smtClean="0"/>
              <a:t>. (</a:t>
            </a:r>
            <a:r>
              <a:rPr lang="en-US" sz="2400" b="1" dirty="0" err="1" smtClean="0"/>
              <a:t>Waktu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datang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selalu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bersifat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dinamis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beubah-ubah</a:t>
            </a:r>
            <a:r>
              <a:rPr lang="en-US" sz="2400" b="1" dirty="0" smtClean="0"/>
              <a:t>)</a:t>
            </a:r>
          </a:p>
          <a:p>
            <a:pPr marL="457200" indent="-457200">
              <a:buAutoNum type="alphaLcParenR"/>
            </a:pPr>
            <a:r>
              <a:rPr lang="en-US" sz="2400" b="1" dirty="0" err="1" smtClean="0"/>
              <a:t>Mengarahkan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perhatian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tujuan</a:t>
            </a:r>
            <a:r>
              <a:rPr lang="en-US" sz="2400" b="1" dirty="0" smtClean="0"/>
              <a:t>. (</a:t>
            </a:r>
            <a:r>
              <a:rPr lang="en-US" sz="2400" b="1" dirty="0" err="1" smtClean="0"/>
              <a:t>Perencanaan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baik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memberikan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arah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masing-masing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bagian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organisasi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menuju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satu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sasaran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tujuan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telah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ditetapkan</a:t>
            </a:r>
            <a:r>
              <a:rPr lang="en-US" sz="2400" b="1" dirty="0" smtClean="0"/>
              <a:t>.</a:t>
            </a:r>
          </a:p>
          <a:p>
            <a:pPr marL="457200" indent="-457200">
              <a:buAutoNum type="alphaLcParenR"/>
            </a:pPr>
            <a:r>
              <a:rPr lang="en-US" sz="2400" b="1" dirty="0" err="1" smtClean="0"/>
              <a:t>Memperingan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biaya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perencanaan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memungkinkan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diadakan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penghematan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ongkos</a:t>
            </a:r>
            <a:r>
              <a:rPr lang="en-US" sz="2400" b="1" dirty="0" smtClean="0"/>
              <a:t>- </a:t>
            </a:r>
            <a:r>
              <a:rPr lang="en-US" sz="2400" b="1" dirty="0" err="1" smtClean="0"/>
              <a:t>ongkos</a:t>
            </a:r>
            <a:r>
              <a:rPr lang="en-US" sz="2400" b="1" dirty="0" smtClean="0"/>
              <a:t>)</a:t>
            </a:r>
          </a:p>
          <a:p>
            <a:pPr marL="457200" indent="-457200">
              <a:buAutoNum type="alphaLcParenR"/>
            </a:pPr>
            <a:r>
              <a:rPr lang="en-US" sz="2400" b="1" dirty="0" err="1" smtClean="0"/>
              <a:t>Merupakan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sarana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mengadakan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pengawasan</a:t>
            </a:r>
            <a:r>
              <a:rPr lang="en-US" sz="2400" b="1" dirty="0" smtClean="0"/>
              <a:t>.(</a:t>
            </a:r>
            <a:r>
              <a:rPr lang="en-US" sz="2400" b="1" dirty="0" err="1" smtClean="0"/>
              <a:t>Hasil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kerja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telah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dicapai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oleh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sesorang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sulit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diukur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keefektifannya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tampa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perencanaan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seperti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diuraikan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muka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bahwa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pengawasan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dilakukan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membandingkan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apa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telah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dilakukan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direncanakan</a:t>
            </a:r>
            <a:r>
              <a:rPr lang="en-US" sz="2400" b="1" dirty="0" smtClean="0"/>
              <a:t>.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ransition spd="slow"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0"/>
                            </p:stCondLst>
                            <p:childTnLst>
                              <p:par>
                                <p:cTn id="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000"/>
                            </p:stCondLst>
                            <p:childTnLst>
                              <p:par>
                                <p:cTn id="7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4000"/>
                            </p:stCondLst>
                            <p:childTnLst>
                              <p:par>
                                <p:cTn id="8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6000"/>
                            </p:stCondLst>
                            <p:childTnLst>
                              <p:par>
                                <p:cTn id="9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839200" cy="381000"/>
          </a:xfrm>
        </p:spPr>
        <p:txBody>
          <a:bodyPr>
            <a:noAutofit/>
          </a:bodyPr>
          <a:lstStyle/>
          <a:p>
            <a:r>
              <a:rPr lang="en-US" sz="2000" b="1" dirty="0" err="1" smtClean="0"/>
              <a:t>Langkah-langkah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penyusunan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perencanaan</a:t>
            </a:r>
            <a:r>
              <a:rPr lang="en-US" sz="2000" b="1" dirty="0" smtClean="0"/>
              <a:t> :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3657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Langkah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diambil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menyusun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perencanaan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Bagannya</a:t>
            </a:r>
            <a:r>
              <a:rPr lang="id-ID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lihat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bawah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953869"/>
            <a:ext cx="1524000" cy="646331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Menetapkan</a:t>
            </a:r>
            <a:r>
              <a:rPr lang="en-US" b="1" dirty="0" smtClean="0"/>
              <a:t> </a:t>
            </a:r>
          </a:p>
          <a:p>
            <a:pPr algn="ctr"/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71800" y="736937"/>
            <a:ext cx="2286000" cy="10156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Menetukan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berbagai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alternatif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tindakan</a:t>
            </a:r>
            <a:r>
              <a:rPr lang="en-US" sz="2000" b="1" dirty="0" smtClean="0"/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72200" y="816114"/>
            <a:ext cx="15240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Mengambil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keputusan</a:t>
            </a:r>
            <a:endParaRPr lang="en-US" sz="20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096000" y="2413337"/>
            <a:ext cx="1676400" cy="101566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Menyusun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rencana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pendukung</a:t>
            </a:r>
            <a:endParaRPr lang="en-US" sz="20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2895600" y="2257961"/>
            <a:ext cx="2667000" cy="1323439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Mengadakan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penilaian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terhadap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alternatif-alternatif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tindakan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sudah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dipilih</a:t>
            </a:r>
            <a:endParaRPr lang="en-US" sz="2000" b="1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685800" y="2413337"/>
            <a:ext cx="1600200" cy="1015663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Menyusun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anggapan-anggapan</a:t>
            </a:r>
            <a:endParaRPr lang="en-US" sz="2000" b="1" dirty="0" smtClean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7087394" y="1980406"/>
            <a:ext cx="1828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7696200" y="1066800"/>
            <a:ext cx="304800" cy="330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7772400" y="2894012"/>
            <a:ext cx="228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 flipV="1">
            <a:off x="533400" y="1219200"/>
            <a:ext cx="228600" cy="38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-343694" y="2094706"/>
            <a:ext cx="1676400" cy="777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57200" y="29718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209800" y="2895600"/>
            <a:ext cx="304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1714500" y="2019300"/>
            <a:ext cx="1676400" cy="76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590800" y="12192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3963194" y="1981200"/>
            <a:ext cx="60880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486400" y="2971800"/>
            <a:ext cx="304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 flipH="1" flipV="1">
            <a:off x="5029200" y="2057400"/>
            <a:ext cx="1676400" cy="15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5943600" y="1219200"/>
            <a:ext cx="228600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0" y="3657600"/>
            <a:ext cx="9144000" cy="3352800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lphaLcParenR"/>
            </a:pPr>
            <a:endParaRPr lang="en-US" b="1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lphaLcParenR"/>
            </a:pP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Menetapkan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 (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Menetapkan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umum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kemudian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baru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dipecah-pecah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menjadi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beberapa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Menyusun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Anggapan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anggapan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,(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Primising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(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anggapan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dicari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anggapan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diperkirakan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berpengaruh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rencana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baik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anggapan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yg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berasal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luar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mapun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anggapan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berasal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,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semua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diperoleh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mengadakan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peramalan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(forecasting) 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berbagai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alternatif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tindakan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 (Agar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tercapai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sebaiknya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dipilih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cara-cara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sesuai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saja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sesuai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kondisi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perusahaan</a:t>
            </a: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lphaLcParenR"/>
            </a:pPr>
            <a:endParaRPr lang="en-US" b="1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ransition spd="slow">
    <p:wheel spokes="8"/>
    <p:sndAc>
      <p:stSnd>
        <p:snd r:embed="rId3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4" grpId="0" animBg="1"/>
      <p:bldP spid="15" grpId="0" animBg="1"/>
      <p:bldP spid="16" grpId="0" animBg="1"/>
      <p:bldP spid="18" grpId="0" animBg="1"/>
      <p:bldP spid="6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3527</TotalTime>
  <Words>2926</Words>
  <Application>Microsoft Office PowerPoint</Application>
  <PresentationFormat>On-screen Show (4:3)</PresentationFormat>
  <Paragraphs>355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PERTEMUAN  VII</vt:lpstr>
      <vt:lpstr>MANAJEMEN DAN ORGANISASI ;</vt:lpstr>
      <vt:lpstr>Pengertian manajemen :</vt:lpstr>
      <vt:lpstr>Mekanisme Kerja dari  fungsi – Fungsi Manajemen ;</vt:lpstr>
      <vt:lpstr> Fungsi-fungsi manajemen :</vt:lpstr>
      <vt:lpstr>Jenjang Manajemen:</vt:lpstr>
      <vt:lpstr>Perencanaan</vt:lpstr>
      <vt:lpstr>Kegunaan perencanaan</vt:lpstr>
      <vt:lpstr>Langkah-langkah penyusunan perencanaan :</vt:lpstr>
      <vt:lpstr>Lanjutan : d) Mengadakan  penilaian terhadap alternatif-alternatif tindakan yg sudah dipilih :      (dilakukan usaha-usaha untuk mencari alternatif mana yang akan memberikan yang  maksimal dibandingkan dengan pengeluaran Tertentu .berlaku prinsip ekonomi). e) Mengambil keputusan : Setelah diadakan penilaian dengan mengadakan perbandingan serta pertimbanagan-pertimbangan  yg masak berbagai alternatip barulah diambil  keputusan.   f) Menyusun rencana pendukung : walaupun telah selesai perencanaan pada langkah ke lima  namun demikian sering terjadi bahwa dengan di buatnya perencanaan  membutuhkan pula pendukung perencanaan yg lain Conoh : PJKA telah memutuskan untuk menambah  kereta api baru. Keputusan ini diambil guna untuk meningkatkan pelayanan kep[ada masyarakat  degangan adanya rencana tersebut PJKA , harus merencanakan tenaga kerja baru, pemeliharaan dll.  </vt:lpstr>
      <vt:lpstr>Faktor-faktor yang membatasi perencanaan :</vt:lpstr>
      <vt:lpstr>PENGORGANISASIAN:</vt:lpstr>
      <vt:lpstr>Pola hubungan antara komponen organisasi : Hubungan antara tujuan, fungsi, tanggung jawab, wewenang serta pertnggung jawaban mempunyain hubungan yang erat, dan berkaitan satu dengan lainnya, seperti dalam gambar di bawah ini ;</vt:lpstr>
      <vt:lpstr>Pengarahan</vt:lpstr>
      <vt:lpstr>Cara-cara pengarahan :</vt:lpstr>
      <vt:lpstr>KOMONIKASI :</vt:lpstr>
      <vt:lpstr>Jaringan komonikasi</vt:lpstr>
      <vt:lpstr>Penjelasan jaringan komonikasi</vt:lpstr>
      <vt:lpstr>PENGKOORDINASIAN</vt:lpstr>
      <vt:lpstr>Pelaksanaan fungsi koordinasi :</vt:lpstr>
      <vt:lpstr>Pengawasan</vt:lpstr>
      <vt:lpstr>Langkah –langkah pengawasan;</vt:lpstr>
      <vt:lpstr>Syarat-syarat pengawasan yang baik :</vt:lpstr>
      <vt:lpstr>Evaluasi/soal</vt:lpstr>
    </vt:vector>
  </TitlesOfParts>
  <Company>Student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VI</dc:title>
  <dc:creator>User</dc:creator>
  <cp:lastModifiedBy>ACER</cp:lastModifiedBy>
  <cp:revision>137</cp:revision>
  <dcterms:created xsi:type="dcterms:W3CDTF">2009-10-15T03:42:20Z</dcterms:created>
  <dcterms:modified xsi:type="dcterms:W3CDTF">2013-10-22T12:14:58Z</dcterms:modified>
</cp:coreProperties>
</file>