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8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6600"/>
    <a:srgbClr val="99FF66"/>
    <a:srgbClr val="CC6600"/>
    <a:srgbClr val="FF0066"/>
    <a:srgbClr val="000099"/>
    <a:srgbClr val="006600"/>
    <a:srgbClr val="669900"/>
    <a:srgbClr val="660033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94751" autoAdjust="0"/>
  </p:normalViewPr>
  <p:slideViewPr>
    <p:cSldViewPr>
      <p:cViewPr>
        <p:scale>
          <a:sx n="40" d="100"/>
          <a:sy n="40" d="100"/>
        </p:scale>
        <p:origin x="-97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AEB3C-C4C8-4014-A8B6-91AC9A5F8D9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C9A4A-778D-47E5-A807-06E5CD861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C9A4A-778D-47E5-A807-06E5CD8617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7DDF-0AA0-4A2F-B37E-BFAB2DB55CA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D2DAC-F8F3-4A49-BF78-40CABADCF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ERTEMUAN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bg1"/>
                </a:solidFill>
              </a:rPr>
              <a:t>Manajemen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strategi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HERARKI MANAJEMEN STRATEGI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 MANAJEMEN STRATEGI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 MISI DAN TUJUAN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 ORGANISASI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FAKTOR YANG MEMPENAGRUHI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None/>
            </a:pP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PERUMUSAN TUJUAN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JENIS-JENIS TUJUAN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None/>
            </a:pP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ORGANISASI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 BY OBYEKTIVES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None/>
            </a:pP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(MBO)                 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E:\komunikasi 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980728"/>
            <a:ext cx="3203848" cy="5877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0"/>
            <a:ext cx="9144000" cy="4397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/>
              <a:t>Komponen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Misi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err="1" smtClean="0"/>
              <a:t>Gambar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714348" y="1000108"/>
            <a:ext cx="3714776" cy="64294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43438" y="1000108"/>
            <a:ext cx="3714776" cy="57150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14612" y="3571876"/>
            <a:ext cx="3714776" cy="857256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14678" y="2071678"/>
            <a:ext cx="271464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5786" y="107154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Produk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barang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jasa</a:t>
            </a:r>
            <a:r>
              <a:rPr lang="en-US" sz="2400" b="1" dirty="0" smtClean="0"/>
              <a:t>)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071546"/>
            <a:ext cx="1405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Teknologi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2252955"/>
            <a:ext cx="2075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organisasi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714752"/>
            <a:ext cx="246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konsumen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rot="5400000" flipH="1" flipV="1">
            <a:off x="4357686" y="335756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rot="16200000" flipH="1">
            <a:off x="3000364" y="1214422"/>
            <a:ext cx="500066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000628" y="1571612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406" y="2000240"/>
            <a:ext cx="37094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Pernyataan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suatu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mencermin</a:t>
            </a:r>
            <a:endParaRPr lang="en-US" sz="2000" b="1" dirty="0" smtClean="0"/>
          </a:p>
          <a:p>
            <a:r>
              <a:rPr lang="en-US" sz="2000" b="1" dirty="0" smtClean="0"/>
              <a:t>Kan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aspek</a:t>
            </a:r>
            <a:r>
              <a:rPr lang="en-US" sz="2000" b="1" dirty="0" smtClean="0"/>
              <a:t> </a:t>
            </a:r>
            <a:r>
              <a:rPr lang="en-US" sz="2000" b="1" i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endParaRPr lang="en-US" sz="2000" b="1" dirty="0" smtClean="0"/>
          </a:p>
          <a:p>
            <a:r>
              <a:rPr lang="en-US" sz="2000" b="1" i="1" dirty="0" err="1" smtClean="0"/>
              <a:t>Jasa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dihasilkan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Dengan</a:t>
            </a:r>
            <a:endParaRPr lang="en-US" sz="2000" b="1" dirty="0" smtClean="0"/>
          </a:p>
          <a:p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Mengetahui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</a:t>
            </a:r>
            <a:endParaRPr lang="en-US" sz="2000" b="1" dirty="0" smtClean="0"/>
          </a:p>
          <a:p>
            <a:r>
              <a:rPr lang="en-US" sz="2000" b="1" dirty="0" err="1" smtClean="0"/>
              <a:t>Mereka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mencari</a:t>
            </a:r>
            <a:endParaRPr lang="en-US" sz="2000" b="1" dirty="0" smtClean="0"/>
          </a:p>
          <a:p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jasa</a:t>
            </a:r>
            <a:r>
              <a:rPr lang="en-US" sz="2000" b="1" dirty="0" smtClean="0"/>
              <a:t>  yang</a:t>
            </a:r>
          </a:p>
          <a:p>
            <a:r>
              <a:rPr lang="en-US" sz="2000" b="1" dirty="0" err="1" smtClean="0"/>
              <a:t>Diinginkan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106463" y="18216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322191" y="460693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535883" y="174941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8596" y="4857760"/>
            <a:ext cx="8563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Setelah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menjelaskan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jasa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dihasilkan</a:t>
            </a:r>
            <a:endParaRPr lang="en-US" sz="2000" b="1" dirty="0" smtClean="0"/>
          </a:p>
          <a:p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penting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lainnya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siapa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pasar</a:t>
            </a:r>
            <a:r>
              <a:rPr lang="en-US" sz="2000" b="1" dirty="0" smtClean="0"/>
              <a:t>)</a:t>
            </a:r>
          </a:p>
          <a:p>
            <a:r>
              <a:rPr lang="en-US" sz="2000" b="1" dirty="0" err="1" smtClean="0"/>
              <a:t>Produk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ditawarkan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sehingga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melayani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seluruh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konsu</a:t>
            </a:r>
            <a:r>
              <a:rPr lang="en-US" sz="2000" b="1" dirty="0" smtClean="0"/>
              <a:t>-</a:t>
            </a:r>
          </a:p>
          <a:p>
            <a:r>
              <a:rPr lang="id-ID" sz="2000" b="1" dirty="0" smtClean="0"/>
              <a:t>m</a:t>
            </a:r>
            <a:r>
              <a:rPr lang="en-US" sz="2000" b="1" dirty="0" smtClean="0"/>
              <a:t>en yang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.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29388" y="1857364"/>
            <a:ext cx="27180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meliputi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Penggunaan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peralatan</a:t>
            </a:r>
            <a:endParaRPr lang="en-US" sz="2000" b="1" dirty="0" smtClean="0"/>
          </a:p>
          <a:p>
            <a:r>
              <a:rPr lang="en-US" sz="2000" b="1" dirty="0" err="1" smtClean="0"/>
              <a:t>Mesin</a:t>
            </a:r>
            <a:r>
              <a:rPr lang="en-US" sz="2000" b="1" dirty="0" smtClean="0"/>
              <a:t>, material, </a:t>
            </a:r>
            <a:r>
              <a:rPr lang="en-US" sz="2000" b="1" dirty="0" err="1" smtClean="0"/>
              <a:t>teknik</a:t>
            </a:r>
            <a:endParaRPr lang="en-US" sz="2000" b="1" dirty="0" smtClean="0"/>
          </a:p>
          <a:p>
            <a:r>
              <a:rPr lang="en-US" sz="2000" b="1" dirty="0" smtClean="0"/>
              <a:t>Dan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endParaRPr lang="en-US" sz="2000" b="1" dirty="0" smtClean="0"/>
          </a:p>
          <a:p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</a:t>
            </a:r>
            <a:r>
              <a:rPr lang="en-US" sz="2000" b="1" dirty="0" smtClean="0"/>
              <a:t>-</a:t>
            </a:r>
          </a:p>
          <a:p>
            <a:r>
              <a:rPr lang="en-US" sz="2000" b="1" dirty="0" smtClean="0"/>
              <a:t>Lam </a:t>
            </a:r>
            <a:r>
              <a:rPr lang="en-US" sz="2000" b="1" dirty="0" err="1" smtClean="0"/>
              <a:t>teknologi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endParaRPr lang="en-US" sz="2000" b="1" dirty="0" smtClean="0"/>
          </a:p>
          <a:p>
            <a:r>
              <a:rPr lang="en-US" sz="2000" b="1" dirty="0" err="1" smtClean="0"/>
              <a:t>Disampaikan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</a:p>
          <a:p>
            <a:r>
              <a:rPr lang="en-US" sz="2000" b="1" dirty="0" err="1" smtClean="0"/>
              <a:t>Keunggulan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mi-</a:t>
            </a:r>
          </a:p>
          <a:p>
            <a:r>
              <a:rPr lang="en-US" sz="2000" b="1" dirty="0" err="1" smtClean="0"/>
              <a:t>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organisasi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43971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C. HUBUNGAN MISI DAN TUJUAN ,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err="1" smtClean="0"/>
              <a:t>Walaupun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arti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berbeda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kesatuan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dipisahkan</a:t>
            </a:r>
            <a:r>
              <a:rPr lang="en-US" sz="2800" b="1" dirty="0" smtClean="0"/>
              <a:t> .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rumusan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dicapai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dijabarkan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spesifik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pernyataan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.</a:t>
            </a:r>
          </a:p>
          <a:p>
            <a:pPr>
              <a:buNone/>
            </a:pPr>
            <a:r>
              <a:rPr lang="en-US" sz="2800" b="1" dirty="0" err="1" smtClean="0"/>
              <a:t>Sebelum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menetapkan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tujuan-tujuan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terlebih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dahulu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menetapkan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misi</a:t>
            </a:r>
            <a:r>
              <a:rPr lang="en-US" sz="2800" b="1" i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maksud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. Hal </a:t>
            </a:r>
            <a:r>
              <a:rPr lang="en-US" sz="2800" b="1" dirty="0" err="1" smtClean="0"/>
              <a:t>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berarti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bahwa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kegiatan</a:t>
            </a:r>
            <a:r>
              <a:rPr lang="en-US" sz="2800" b="1" dirty="0" smtClean="0"/>
              <a:t> – </a:t>
            </a:r>
            <a:r>
              <a:rPr lang="en-US" sz="2800" b="1" dirty="0" err="1" smtClean="0"/>
              <a:t>kegiatan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lainnya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dilaksanakan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apabila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misi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ditetapkan</a:t>
            </a:r>
            <a:r>
              <a:rPr lang="en-US" sz="2800" b="1" dirty="0" smtClean="0"/>
              <a:t> .</a:t>
            </a:r>
          </a:p>
          <a:p>
            <a:pPr>
              <a:buNone/>
            </a:pPr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Perumusan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</a:t>
            </a:r>
            <a:r>
              <a:rPr lang="en-US" sz="2800" b="1" dirty="0" smtClean="0"/>
              <a:t> : (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mencapai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memperoleh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proifit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tinggi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perusahaan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ekternalnya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mengidentifikasi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peluang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ancaman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lingkungan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tersebut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menentukan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sumber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daya</a:t>
            </a:r>
            <a:r>
              <a:rPr lang="en-US" sz="2800" b="1" dirty="0" smtClean="0"/>
              <a:t> internal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kemampuan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dimilki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kopentensi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intinya</a:t>
            </a:r>
            <a:r>
              <a:rPr lang="en-US" sz="2800" b="1" dirty="0" smtClean="0"/>
              <a:t>. Dan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strategi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cocok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diterepkan</a:t>
            </a:r>
            <a:r>
              <a:rPr lang="en-US" sz="2800" b="1" dirty="0" smtClean="0"/>
              <a:t> (</a:t>
            </a:r>
            <a:r>
              <a:rPr lang="en-US" sz="2800" b="1" i="1" dirty="0" err="1" smtClean="0"/>
              <a:t>Strategi</a:t>
            </a:r>
            <a:r>
              <a:rPr lang="en-US" sz="2800" b="1" i="1" dirty="0" smtClean="0"/>
              <a:t> formulation</a:t>
            </a:r>
            <a:r>
              <a:rPr lang="en-US" sz="2800" b="1" dirty="0" smtClean="0"/>
              <a:t>)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heel spokes="8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9718"/>
          </a:xfrm>
          <a:solidFill>
            <a:srgbClr val="660033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HUBUNGAN MISI, TUJUAN, DAN RENCANA LAINNYA: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Gambar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980728"/>
          <a:ext cx="414340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Teoritik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Misi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Oragnisasi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Tujuan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Umum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dan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Menyeluruh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Tujuan</a:t>
                      </a:r>
                      <a:r>
                        <a:rPr lang="en-US" sz="2800" b="1" dirty="0" smtClean="0"/>
                        <a:t> </a:t>
                      </a:r>
                      <a:r>
                        <a:rPr lang="en-US" sz="2800" b="1" dirty="0" err="1" smtClean="0"/>
                        <a:t>khusus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strategi</a:t>
                      </a:r>
                      <a:r>
                        <a:rPr lang="en-US" sz="2800" b="1" dirty="0" smtClean="0"/>
                        <a:t>, </a:t>
                      </a:r>
                      <a:r>
                        <a:rPr lang="en-US" sz="2800" b="1" dirty="0" err="1" smtClean="0"/>
                        <a:t>kebijaksanaan</a:t>
                      </a:r>
                      <a:r>
                        <a:rPr lang="en-US" sz="2800" b="1" dirty="0" smtClean="0"/>
                        <a:t>,</a:t>
                      </a:r>
                      <a:r>
                        <a:rPr lang="en-US" sz="2800" b="1" baseline="0" dirty="0" smtClean="0"/>
                        <a:t> program  </a:t>
                      </a:r>
                      <a:r>
                        <a:rPr lang="en-US" sz="2800" b="1" baseline="0" dirty="0" err="1" smtClean="0"/>
                        <a:t>dan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rencana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pada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tingkatan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lebih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rendah</a:t>
                      </a:r>
                      <a:endParaRPr lang="en-US" sz="2800" b="1" baseline="0" dirty="0" smtClean="0"/>
                    </a:p>
                    <a:p>
                      <a:pPr algn="ctr"/>
                      <a:r>
                        <a:rPr lang="en-US" sz="2800" b="1" baseline="0" dirty="0" smtClean="0"/>
                        <a:t> 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3438" y="908720"/>
          <a:ext cx="4143404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Contoh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Pada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Lembaga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Pendidikan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effectLst/>
                        </a:rPr>
                        <a:t>Mencetak</a:t>
                      </a:r>
                      <a:r>
                        <a:rPr lang="en-US" sz="2800" b="1" dirty="0" smtClean="0">
                          <a:effectLst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</a:rPr>
                        <a:t>sarjana-sarjana</a:t>
                      </a:r>
                      <a:r>
                        <a:rPr lang="en-US" sz="2800" b="1" baseline="0" dirty="0" smtClean="0">
                          <a:effectLst/>
                        </a:rPr>
                        <a:t> yang </a:t>
                      </a:r>
                      <a:r>
                        <a:rPr lang="en-US" sz="2800" b="1" baseline="0" dirty="0" err="1" smtClean="0">
                          <a:effectLst/>
                        </a:rPr>
                        <a:t>brkualitas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Meningkatkan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pelayanan</a:t>
                      </a:r>
                      <a:r>
                        <a:rPr lang="en-US" sz="2800" b="1" baseline="0" dirty="0" smtClean="0"/>
                        <a:t>  </a:t>
                      </a:r>
                      <a:r>
                        <a:rPr lang="en-US" sz="2800" b="1" baseline="0" dirty="0" err="1" smtClean="0"/>
                        <a:t>kepada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baseline="0" dirty="0" err="1" smtClean="0"/>
                        <a:t>mahasiswa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Mutu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dosen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ditingkatkan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fasiltas</a:t>
                      </a:r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disediakan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birokrasi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dipermudah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kerja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sama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dengan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lembaga</a:t>
                      </a:r>
                      <a:r>
                        <a:rPr lang="en-US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terkait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1964513" y="223807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65307" y="375024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465107" y="29581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535751" y="432631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368280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Pilihan dan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Penerapan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739682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Implemtasi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(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peralatan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lain-lain)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sebelas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,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poko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implentasi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(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perangsang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orang-orang</a:t>
            </a:r>
            <a:r>
              <a:rPr lang="en-US" sz="2400" dirty="0" smtClean="0"/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Mengadopsi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kepemimpnan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spd="slow">
    <p:wipe dir="u"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36828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id-ID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Evaluasi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pengendalian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terahir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.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proseses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hasil-hasil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,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sehubungan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toleransi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endParaRPr lang="en-US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Melaksankan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dirasa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layak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. 1.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. 2)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. 3.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. 4.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peringatan</a:t>
            </a:r>
            <a:r>
              <a:rPr lang="en-US" sz="2400" dirty="0" smtClean="0"/>
              <a:t> </a:t>
            </a:r>
            <a:r>
              <a:rPr lang="en-US" sz="2400" dirty="0" err="1" smtClean="0"/>
              <a:t>husus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 spd="slow">
    <p:wheel spokes="1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828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err="1" smtClean="0"/>
              <a:t>Gaar</a:t>
            </a:r>
            <a:r>
              <a:rPr lang="en-US" sz="1200" dirty="0" smtClean="0"/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1643074" cy="1938992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r>
              <a:rPr lang="en-US" sz="2400" b="1" dirty="0" smtClean="0">
                <a:solidFill>
                  <a:srgbClr val="FFFF00"/>
                </a:solidFill>
              </a:rPr>
              <a:t> 1 :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Anlisa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Lingkungan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FFFF00"/>
                </a:solidFill>
              </a:rPr>
              <a:t>Ekternal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FF00"/>
                </a:solidFill>
              </a:rPr>
              <a:t>Internal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86050" y="785795"/>
            <a:ext cx="1571636" cy="1877437"/>
          </a:xfrm>
          <a:prstGeom prst="rect">
            <a:avLst/>
          </a:prstGeom>
          <a:solidFill>
            <a:schemeClr val="tx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r>
              <a:rPr lang="en-US" sz="2400" b="1" dirty="0" smtClean="0">
                <a:solidFill>
                  <a:srgbClr val="FFFF00"/>
                </a:solidFill>
              </a:rPr>
              <a:t>  2 :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Penetapan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misi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endParaRPr lang="en-US" sz="2000" b="1" dirty="0" smtClean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785794"/>
            <a:ext cx="1643074" cy="1938992"/>
          </a:xfrm>
          <a:prstGeom prst="rect">
            <a:avLst/>
          </a:prstGeom>
          <a:solidFill>
            <a:schemeClr val="tx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r>
              <a:rPr lang="en-US" sz="2400" b="1" dirty="0" smtClean="0">
                <a:solidFill>
                  <a:srgbClr val="FFFF00"/>
                </a:solidFill>
              </a:rPr>
              <a:t> 3 :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Perumusan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strategi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785794"/>
            <a:ext cx="1643074" cy="1938992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r>
              <a:rPr lang="en-US" sz="2400" b="1" dirty="0" smtClean="0">
                <a:solidFill>
                  <a:srgbClr val="FFFF00"/>
                </a:solidFill>
              </a:rPr>
              <a:t> 4  :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Implementasi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stratgei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3429000"/>
            <a:ext cx="1643074" cy="2246769"/>
          </a:xfrm>
          <a:prstGeom prst="rect">
            <a:avLst/>
          </a:prstGeom>
          <a:solidFill>
            <a:schemeClr val="tx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Tahap</a:t>
            </a:r>
            <a:r>
              <a:rPr lang="en-US" sz="2400" b="1" dirty="0" smtClean="0">
                <a:solidFill>
                  <a:srgbClr val="FFFF00"/>
                </a:solidFill>
              </a:rPr>
              <a:t> 5 : </a:t>
            </a:r>
          </a:p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Evaluasi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Pengendali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an</a:t>
            </a:r>
          </a:p>
          <a:p>
            <a:pPr algn="ctr"/>
            <a:endParaRPr lang="en-US" sz="2000" b="1" dirty="0" smtClean="0"/>
          </a:p>
        </p:txBody>
      </p:sp>
      <p:cxnSp>
        <p:nvCxnSpPr>
          <p:cNvPr id="16" name="Straight Arrow Connector 15"/>
          <p:cNvCxnSpPr>
            <a:stCxn id="5" idx="3"/>
            <a:endCxn id="10" idx="1"/>
          </p:cNvCxnSpPr>
          <p:nvPr/>
        </p:nvCxnSpPr>
        <p:spPr>
          <a:xfrm flipV="1">
            <a:off x="2071670" y="1724514"/>
            <a:ext cx="714380" cy="3077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643702" y="1785926"/>
            <a:ext cx="642942" cy="3077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>
            <a:off x="4357686" y="1731584"/>
            <a:ext cx="642942" cy="2370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214810" y="4357694"/>
            <a:ext cx="3143272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491880" y="2714620"/>
            <a:ext cx="8550" cy="323466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15616" y="2786058"/>
            <a:ext cx="27360" cy="316322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800758" y="3085064"/>
            <a:ext cx="687078" cy="794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00608" y="5877272"/>
            <a:ext cx="7071792" cy="5205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8017913" y="5802550"/>
            <a:ext cx="252770" cy="79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0405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PILIHAN STRATEGI BERDASARKAN ANALISA SWOT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sz="1000" dirty="0" smtClean="0">
                <a:latin typeface="Arial" pitchFamily="34" charset="0"/>
                <a:cs typeface="Arial" pitchFamily="34" charset="0"/>
              </a:rPr>
              <a:t>GAMBAR :</a:t>
            </a:r>
            <a:endParaRPr lang="id-ID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836712"/>
            <a:ext cx="223224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KEKUTAN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996952"/>
            <a:ext cx="223224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TANTANGAN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2240" y="3068960"/>
            <a:ext cx="223224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PELUANG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9872" y="5157192"/>
            <a:ext cx="223224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KELEMAHAN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4" idx="2"/>
            <a:endCxn id="7" idx="0"/>
          </p:cNvCxnSpPr>
          <p:nvPr/>
        </p:nvCxnSpPr>
        <p:spPr>
          <a:xfrm>
            <a:off x="4535996" y="1412776"/>
            <a:ext cx="0" cy="3744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3"/>
            <a:endCxn id="6" idx="1"/>
          </p:cNvCxnSpPr>
          <p:nvPr/>
        </p:nvCxnSpPr>
        <p:spPr>
          <a:xfrm>
            <a:off x="2627784" y="3284984"/>
            <a:ext cx="410445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340768"/>
            <a:ext cx="2544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Turn Around Strategy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4417367"/>
            <a:ext cx="2544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Turn Around Strategy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434535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Defensif Strategy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3938" y="1556792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Agresive Strateigy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296842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Pandangan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terhada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beraneka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ragam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Disebabkan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latar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belakang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pandang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berbeda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William  F.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Glueck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banwa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aktivitasnya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Philip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kotler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Paul N. Bloom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sehubungan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siapa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d-ID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Sukanto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Reksohadiprojo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diartikan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</a:t>
            </a: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dingginkan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id-ID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diatas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jelaslah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dimaksud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segala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dimiliki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3" name="push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9718"/>
          </a:xfrm>
          <a:solidFill>
            <a:srgbClr val="669900"/>
          </a:solidFill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Lanjutan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0066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Peranan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penetapan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memberikan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beberapa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fungsi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sekaligus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manfaat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besar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secar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keseluruhan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diantaranya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dapat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berfungsi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</a:t>
            </a:r>
            <a:r>
              <a:rPr lang="id-ID" sz="2400" b="1" dirty="0" smtClean="0">
                <a:solidFill>
                  <a:srgbClr val="FFFF00"/>
                </a:solidFill>
              </a:rPr>
              <a:t>a</a:t>
            </a:r>
            <a:r>
              <a:rPr lang="en-US" sz="2400" b="1" dirty="0" err="1" smtClean="0">
                <a:solidFill>
                  <a:srgbClr val="FFFF00"/>
                </a:solidFill>
              </a:rPr>
              <a:t>gai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landasan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operasional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kegitan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berfungsi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tolok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ukur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pedoman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menilai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pelaksanaan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Sedangkan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manfaat-manfaat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diperoleh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penetapan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sebagai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berikut</a:t>
            </a:r>
            <a:r>
              <a:rPr lang="en-US" sz="2400" b="1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Membantu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memperkenalkan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menonjolkan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eksitensi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mata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pemerintah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konsumen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masyarakat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secara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kseluruhan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Membantu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koordinasi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pembuatan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keputusan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Membantu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penilaian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Memisahkan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proses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perumusan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implentasi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</a:rPr>
              <a:t>Mendorong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para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pelaksana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berusaha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keras</a:t>
            </a:r>
            <a:r>
              <a:rPr lang="en-US" sz="2400" b="1" dirty="0" smtClean="0">
                <a:solidFill>
                  <a:srgbClr val="FFFF00"/>
                </a:solidFill>
              </a:rPr>
              <a:t> agar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tercapai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pull dir="ru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11156"/>
          </a:xfrm>
          <a:solidFill>
            <a:srgbClr val="000099"/>
          </a:solidFill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mempengaruhi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Perumusan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548680"/>
            <a:ext cx="9144000" cy="630932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perlu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dipertimbangkan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faktor-faktor</a:t>
            </a:r>
            <a:r>
              <a:rPr lang="en-US" sz="2400" b="1" dirty="0" smtClean="0">
                <a:solidFill>
                  <a:srgbClr val="FFFF00"/>
                </a:solidFill>
              </a:rPr>
              <a:t> internal</a:t>
            </a:r>
            <a:r>
              <a:rPr lang="id-ID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mapun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mempengaruhi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faktor-faktor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diantaranya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</a:rPr>
              <a:t>Tujuan-tujuan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sebelumnya</a:t>
            </a:r>
            <a:r>
              <a:rPr lang="en-US" sz="2400" b="1" dirty="0" smtClean="0">
                <a:solidFill>
                  <a:srgbClr val="FFFF00"/>
                </a:solidFill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sebelumnya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dijadikan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pertimbangan</a:t>
            </a:r>
            <a:r>
              <a:rPr lang="en-US" sz="2400" b="1" dirty="0" smtClean="0">
                <a:solidFill>
                  <a:srgbClr val="FFFF00"/>
                </a:solidFill>
              </a:rPr>
              <a:t>)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</a:rPr>
              <a:t>Sumber-sumber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ekonomis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dimiliki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perusahaan</a:t>
            </a:r>
            <a:r>
              <a:rPr lang="en-US" sz="2400" b="1" dirty="0" smtClean="0">
                <a:solidFill>
                  <a:srgbClr val="FFFF00"/>
                </a:solidFill>
              </a:rPr>
              <a:t> . ( </a:t>
            </a:r>
            <a:r>
              <a:rPr lang="en-US" sz="2400" b="1" dirty="0" err="1" smtClean="0">
                <a:solidFill>
                  <a:srgbClr val="FFFF00"/>
                </a:solidFill>
              </a:rPr>
              <a:t>Semakin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sumber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ekonomi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dimiliki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oleh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semakin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bebas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tujuan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</a:rPr>
              <a:t>Sistem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Penilaian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Eksekutif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Puncak</a:t>
            </a:r>
            <a:r>
              <a:rPr lang="en-US" sz="2400" b="1" dirty="0" smtClean="0">
                <a:solidFill>
                  <a:srgbClr val="FFFF00"/>
                </a:solidFill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</a:rPr>
              <a:t>Salah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satu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kesulitan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arah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sutu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memahami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dampak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perubahan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bisnis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terhadap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nilai-nilai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dasar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manajemen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puncak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memahami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hubungan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baru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pihak-pihak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berkepentingan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b="1" dirty="0" err="1" smtClean="0">
                <a:solidFill>
                  <a:srgbClr val="FFFF00"/>
                </a:solidFill>
              </a:rPr>
              <a:t>Kekuatan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400" b="1" dirty="0" smtClean="0">
                <a:solidFill>
                  <a:srgbClr val="FFFF00"/>
                </a:solidFill>
              </a:rPr>
              <a:t>, (</a:t>
            </a:r>
            <a:r>
              <a:rPr lang="en-US" sz="2400" b="1" dirty="0" err="1" smtClean="0">
                <a:solidFill>
                  <a:srgbClr val="FFFF00"/>
                </a:solidFill>
              </a:rPr>
              <a:t>lingkungan</a:t>
            </a:r>
            <a:r>
              <a:rPr lang="en-US" sz="2400" b="1" dirty="0" smtClean="0">
                <a:solidFill>
                  <a:srgbClr val="FFFF00"/>
                </a:solidFill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</a:rPr>
              <a:t>dimaksud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adalah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pemegang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saham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peraturan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pemerintah</a:t>
            </a:r>
            <a:r>
              <a:rPr lang="en-US" sz="2400" b="1" dirty="0" smtClean="0">
                <a:solidFill>
                  <a:srgbClr val="FFFF00"/>
                </a:solidFill>
              </a:rPr>
              <a:t> , </a:t>
            </a:r>
            <a:r>
              <a:rPr lang="en-US" sz="2400" b="1" dirty="0" err="1" smtClean="0">
                <a:solidFill>
                  <a:srgbClr val="FFFF00"/>
                </a:solidFill>
              </a:rPr>
              <a:t>pesaing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pemasok</a:t>
            </a:r>
            <a:r>
              <a:rPr lang="en-US" sz="2400" b="1" dirty="0" smtClean="0">
                <a:solidFill>
                  <a:srgbClr val="FFFF00"/>
                </a:solidFill>
              </a:rPr>
              <a:t> (</a:t>
            </a:r>
            <a:r>
              <a:rPr lang="en-US" sz="2400" b="1" dirty="0" err="1" smtClean="0">
                <a:solidFill>
                  <a:srgbClr val="FFFF00"/>
                </a:solidFill>
              </a:rPr>
              <a:t>spplier</a:t>
            </a:r>
            <a:r>
              <a:rPr lang="en-US" sz="2400" b="1" dirty="0" smtClean="0">
                <a:solidFill>
                  <a:srgbClr val="FFFF00"/>
                </a:solidFill>
              </a:rPr>
              <a:t>)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sebagainya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dir="in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Erni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200. 132-133)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Grifin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(2003)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mendefinisikan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komprehensif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(strategy is a comprehensive plan for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accomplihing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 organization’s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gools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sekedar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keberlagsungan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aktivitasnya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keberlansungan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bandingkan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pesaingnya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Griffin (2000)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dibagi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tingkatnnya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perusahaah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(corporate-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lepel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strategy)</a:t>
            </a:r>
            <a:r>
              <a:rPr lang="id-I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None/>
            </a:pPr>
            <a:r>
              <a:rPr lang="id-I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2)   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(business-level strategy)</a:t>
            </a:r>
          </a:p>
          <a:p>
            <a:pPr marL="457200" indent="-457200">
              <a:buNone/>
            </a:pPr>
            <a:r>
              <a:rPr lang="id-I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3)    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fun</a:t>
            </a:r>
            <a:r>
              <a:rPr lang="id-I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sional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fungsional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level strategy) </a:t>
            </a:r>
          </a:p>
          <a:p>
            <a:pPr marL="457200" indent="-457200">
              <a:buFont typeface="+mj-lt"/>
              <a:buAutoNum type="arabicParenR"/>
            </a:pPr>
            <a:endParaRPr lang="en-US" sz="5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5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lingkungan perusaha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404664"/>
            <a:ext cx="4032448" cy="74168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39718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Jenis-Jenis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42942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Adapun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beberapa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biasanya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pedoman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</a:rPr>
              <a:t>arah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hampir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semua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oragnisasi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Jenis-jenis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dimaksud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bisa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berupa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finansial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ataupun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sosial</a:t>
            </a:r>
            <a:r>
              <a:rPr lang="en-US" sz="2400" dirty="0" smtClean="0">
                <a:solidFill>
                  <a:srgbClr val="FFFF00"/>
                </a:solidFill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FF00"/>
                </a:solidFill>
              </a:rPr>
              <a:t>Profitabilitas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beroperasi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jangka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panjang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tergantung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pencapaian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laba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layak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pertumbuhan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profitabilitas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semakin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mudah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menyesuaikan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perubahan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lingkungan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FF00"/>
                </a:solidFill>
              </a:rPr>
              <a:t>Pruduktivitas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produktivitas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umum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digunakan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jumlah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dihasilkan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atau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jumlah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layanan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diberikan</a:t>
            </a:r>
            <a:r>
              <a:rPr lang="en-US" sz="2400" dirty="0" smtClean="0">
                <a:solidFill>
                  <a:srgbClr val="FFFF00"/>
                </a:solidFill>
              </a:rPr>
              <a:t> per unit </a:t>
            </a:r>
            <a:r>
              <a:rPr lang="en-US" sz="2400" dirty="0" err="1" smtClean="0">
                <a:solidFill>
                  <a:srgbClr val="FFFF00"/>
                </a:solidFill>
              </a:rPr>
              <a:t>masukan</a:t>
            </a:r>
            <a:r>
              <a:rPr lang="en-US" sz="2400" dirty="0" smtClean="0">
                <a:solidFill>
                  <a:srgbClr val="FFFF00"/>
                </a:solidFill>
              </a:rPr>
              <a:t> , </a:t>
            </a:r>
            <a:r>
              <a:rPr lang="en-US" sz="2400" dirty="0" err="1" smtClean="0">
                <a:solidFill>
                  <a:srgbClr val="FFFF00"/>
                </a:solidFill>
              </a:rPr>
              <a:t>tetapi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kalnya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produktivitas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dinyatakan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penurunan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biaya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diharapkan</a:t>
            </a:r>
            <a:r>
              <a:rPr lang="en-US" sz="2400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err="1" smtClean="0">
                <a:solidFill>
                  <a:srgbClr val="FFFF00"/>
                </a:solidFill>
              </a:rPr>
              <a:t>Posisi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Bersaing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(</a:t>
            </a:r>
            <a:r>
              <a:rPr lang="en-US" sz="2400" dirty="0" err="1" smtClean="0">
                <a:solidFill>
                  <a:srgbClr val="FFFF00"/>
                </a:solidFill>
              </a:rPr>
              <a:t>salah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ukuran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dominasi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relatif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pasar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</a:rPr>
              <a:t>Organisasi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besar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biasanya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menetapkan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</a:rPr>
              <a:t>suatu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menyangkut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posisi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bersaingnya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3971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rgbClr val="FFFF00"/>
                </a:solidFill>
              </a:rPr>
              <a:t>Lanjutan</a:t>
            </a:r>
            <a:r>
              <a:rPr lang="en-US" sz="2400" dirty="0" smtClean="0">
                <a:solidFill>
                  <a:srgbClr val="FFFF00"/>
                </a:solidFill>
              </a:rPr>
              <a:t> 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d) </a:t>
            </a:r>
            <a:r>
              <a:rPr lang="en-US" sz="2400" b="1" dirty="0" err="1" smtClean="0">
                <a:solidFill>
                  <a:srgbClr val="FFFF00"/>
                </a:solidFill>
              </a:rPr>
              <a:t>Pengembangan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</a:rPr>
              <a:t> ;( Para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yakin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bahwa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produktivitas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terkait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loyalitas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perhatian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manajemen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terhadapa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kesejahteraan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karyawan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AutoNum type="alphaLcParenR" startAt="5"/>
            </a:pPr>
            <a:r>
              <a:rPr lang="en-US" sz="2400" b="1" dirty="0" err="1" smtClean="0">
                <a:solidFill>
                  <a:srgbClr val="FFFF00"/>
                </a:solidFill>
              </a:rPr>
              <a:t>Kepemimpinan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Teknologi</a:t>
            </a:r>
            <a:r>
              <a:rPr lang="en-US" sz="2400" b="1" dirty="0" smtClean="0">
                <a:solidFill>
                  <a:srgbClr val="FFFF00"/>
                </a:solidFill>
              </a:rPr>
              <a:t> : (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aharus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memutuskan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apakah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memimpin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mengikuti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pasar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jika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ingin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memimpin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pasar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maka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harus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melakukan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perubahan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inovasi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produk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ini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memerlukan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dukungan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teknologi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f).   </a:t>
            </a:r>
            <a:r>
              <a:rPr lang="en-US" sz="2400" b="1" dirty="0" err="1" smtClean="0">
                <a:solidFill>
                  <a:srgbClr val="FFFF00"/>
                </a:solidFill>
              </a:rPr>
              <a:t>Tanggung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Jawab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Sosial</a:t>
            </a:r>
            <a:r>
              <a:rPr lang="en-US" sz="2400" b="1" dirty="0" smtClean="0">
                <a:solidFill>
                  <a:srgbClr val="FFFF00"/>
                </a:solidFill>
              </a:rPr>
              <a:t>  : (</a:t>
            </a:r>
            <a:r>
              <a:rPr lang="en-US" sz="24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menyadari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tanggung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jawab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mereka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terhadap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pelanggan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masyarakat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pada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umumnya</a:t>
            </a:r>
            <a:r>
              <a:rPr lang="en-US" sz="2400" b="1" dirty="0" smtClean="0">
                <a:solidFill>
                  <a:srgbClr val="FFFF00"/>
                </a:solidFill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</a:rPr>
              <a:t>Mereka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menetapkan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tunjuan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untuk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menyediakan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bagi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sosial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pendidikan</a:t>
            </a:r>
            <a:r>
              <a:rPr lang="en-US" sz="2400" b="1" dirty="0" smtClean="0">
                <a:solidFill>
                  <a:srgbClr val="FFFF00"/>
                </a:solidFill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</a:rPr>
              <a:t>ikut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berpartisivasi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dalam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meningkatkan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prestasi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olah</a:t>
            </a:r>
            <a:r>
              <a:rPr lang="en-US" sz="2400" b="1" dirty="0" smtClean="0">
                <a:solidFill>
                  <a:srgbClr val="FFFF00"/>
                </a:solidFill>
              </a:rPr>
              <a:t> raga </a:t>
            </a:r>
            <a:r>
              <a:rPr lang="en-US" sz="2400" b="1" dirty="0" err="1" smtClean="0">
                <a:solidFill>
                  <a:srgbClr val="FFFF00"/>
                </a:solidFill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upaya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pemberantasan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kemiskinan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ircle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39718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 MANAGEMEN  BY  OBYEKTIVE (MBO)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chemeClr val="accent6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MBO </a:t>
            </a:r>
            <a:r>
              <a:rPr lang="en-US" sz="2400" dirty="0" err="1" smtClean="0">
                <a:solidFill>
                  <a:schemeClr val="bg1"/>
                </a:solidFill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metode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Partisipatif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pertama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dipopulerkan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oleh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Peter </a:t>
            </a:r>
            <a:r>
              <a:rPr lang="en-US" sz="2400" b="1" dirty="0" err="1" smtClean="0">
                <a:solidFill>
                  <a:schemeClr val="bg1"/>
                </a:solidFill>
              </a:rPr>
              <a:t>Druker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mela</a:t>
            </a:r>
            <a:r>
              <a:rPr lang="id-ID" sz="2400" dirty="0" smtClean="0">
                <a:solidFill>
                  <a:schemeClr val="bg1"/>
                </a:solidFill>
              </a:rPr>
              <a:t>l</a:t>
            </a:r>
            <a:r>
              <a:rPr lang="en-US" sz="2400" dirty="0" err="1" smtClean="0">
                <a:solidFill>
                  <a:schemeClr val="bg1"/>
                </a:solidFill>
              </a:rPr>
              <a:t>ui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bukunya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The Practice of Management, (1954) </a:t>
            </a:r>
            <a:r>
              <a:rPr lang="en-US" sz="2400" dirty="0" smtClean="0">
                <a:solidFill>
                  <a:schemeClr val="bg1"/>
                </a:solidFill>
              </a:rPr>
              <a:t>MBO </a:t>
            </a:r>
            <a:r>
              <a:rPr lang="en-US" sz="2400" dirty="0" err="1" smtClean="0">
                <a:solidFill>
                  <a:schemeClr val="bg1"/>
                </a:solidFill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metode</a:t>
            </a:r>
            <a:r>
              <a:rPr lang="en-US" sz="2400" dirty="0" smtClean="0">
                <a:solidFill>
                  <a:schemeClr val="bg1"/>
                </a:solidFill>
              </a:rPr>
              <a:t> formal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semi formal yang </a:t>
            </a:r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mulai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penetapan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pelaksanaan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kemudian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teruskan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evaluasi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utama</a:t>
            </a:r>
            <a:r>
              <a:rPr lang="en-US" sz="2400" dirty="0" smtClean="0">
                <a:solidFill>
                  <a:schemeClr val="bg1"/>
                </a:solidFill>
              </a:rPr>
              <a:t> MBO </a:t>
            </a:r>
            <a:r>
              <a:rPr lang="en-US" sz="2400" dirty="0" err="1" smtClean="0">
                <a:solidFill>
                  <a:schemeClr val="bg1"/>
                </a:solidFill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mendorong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partisifasi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memperjelas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serta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mengkomonikasikan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serta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hasil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diharapkan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mencapai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Karangan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Drucker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tulisan-tulisan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berikutnya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orang</a:t>
            </a:r>
            <a:r>
              <a:rPr lang="en-US" sz="2400" dirty="0" smtClean="0">
                <a:solidFill>
                  <a:schemeClr val="bg1"/>
                </a:solidFill>
              </a:rPr>
              <a:t> lain </a:t>
            </a: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kontribusi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pedoman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pelaksanaan</a:t>
            </a:r>
            <a:r>
              <a:rPr lang="en-US" sz="2400" dirty="0" smtClean="0">
                <a:solidFill>
                  <a:schemeClr val="bg1"/>
                </a:solidFill>
              </a:rPr>
              <a:t> MBO.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Atasan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saling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bertemu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membahas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sasaran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jika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dicapai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memberikana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kontribusi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menyeluruh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Atasan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bersama-sama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menetapkan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sasaran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dicapai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</a:rPr>
              <a:t>Atasan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saling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bertemu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waktu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kemudian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ditentukan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sebelumnya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mengevluasi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kemajuan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mencapai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sasaran</a:t>
            </a:r>
            <a:r>
              <a:rPr lang="en-US" sz="2400" dirty="0" smtClean="0">
                <a:solidFill>
                  <a:schemeClr val="bg1"/>
                </a:solidFill>
              </a:rPr>
              <a:t> 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3971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Proses</a:t>
            </a:r>
            <a:r>
              <a:rPr lang="en-US" sz="2400" b="1" dirty="0" smtClean="0">
                <a:solidFill>
                  <a:schemeClr val="bg1"/>
                </a:solidFill>
              </a:rPr>
              <a:t> MBO </a:t>
            </a:r>
            <a:r>
              <a:rPr lang="en-US" sz="2400" b="1" dirty="0" err="1" smtClean="0">
                <a:solidFill>
                  <a:schemeClr val="bg1"/>
                </a:solidFill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terintegrasi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Gamabar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1406" y="1285860"/>
            <a:ext cx="1214446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Pimpinan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4792816"/>
            <a:ext cx="1214446" cy="7078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Bawahan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214554"/>
            <a:ext cx="2357454" cy="224676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PERENCANAAN BERSAMA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Penentuan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standar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Pemilihan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72330" y="1687661"/>
            <a:ext cx="2071670" cy="317009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`</a:t>
            </a:r>
            <a:r>
              <a:rPr lang="en-US" sz="2000" b="1" dirty="0" err="1" smtClean="0">
                <a:solidFill>
                  <a:schemeClr val="bg1"/>
                </a:solidFill>
              </a:rPr>
              <a:t>Evaluasi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bersama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Analisa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dicapai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mendiskusikan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akibat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dicapai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Membarui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siklus</a:t>
            </a:r>
            <a:r>
              <a:rPr lang="en-US" sz="2000" b="1" dirty="0" smtClean="0">
                <a:solidFill>
                  <a:schemeClr val="bg1"/>
                </a:solidFill>
              </a:rPr>
              <a:t> MBO</a:t>
            </a:r>
          </a:p>
          <a:p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2017463"/>
            <a:ext cx="2714644" cy="255454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Pelaksanaan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setiap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pihak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Bawahan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menunjukan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kinerja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terbaik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</a:rPr>
              <a:t>Pimpinan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pengarahan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terbaik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sz="2000" b="1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38498" y="2526720"/>
            <a:ext cx="1078064" cy="1211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52141" y="4157088"/>
            <a:ext cx="1259341" cy="1211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844" y="3000372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28662" y="3286124"/>
            <a:ext cx="285752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14744" y="3286124"/>
            <a:ext cx="285752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6578" y="3286124"/>
            <a:ext cx="285752" cy="1588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u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Agar </a:t>
            </a:r>
            <a:r>
              <a:rPr lang="en-US" sz="2400" dirty="0" err="1" smtClean="0">
                <a:solidFill>
                  <a:schemeClr val="bg1"/>
                </a:solidFill>
              </a:rPr>
              <a:t>pelaksanaan</a:t>
            </a:r>
            <a:r>
              <a:rPr lang="en-US" sz="2400" dirty="0" smtClean="0">
                <a:solidFill>
                  <a:schemeClr val="bg1"/>
                </a:solidFill>
              </a:rPr>
              <a:t> MBO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berhasil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efektif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maka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perlu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dirhatikan</a:t>
            </a:r>
            <a:r>
              <a:rPr lang="en-US" sz="2400" dirty="0" smtClean="0">
                <a:solidFill>
                  <a:schemeClr val="bg1"/>
                </a:solidFill>
              </a:rPr>
              <a:t> :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  <a:solidFill>
            <a:srgbClr val="CC6600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Penetapan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tujuna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Puncak</a:t>
            </a:r>
            <a:r>
              <a:rPr lang="en-US" sz="2400" b="1" dirty="0" smtClean="0">
                <a:solidFill>
                  <a:schemeClr val="bg1"/>
                </a:solidFill>
              </a:rPr>
              <a:t> . </a:t>
            </a:r>
            <a:r>
              <a:rPr lang="en-US" sz="2400" dirty="0" smtClean="0">
                <a:solidFill>
                  <a:schemeClr val="bg1"/>
                </a:solidFill>
              </a:rPr>
              <a:t>(Program MBO yang </a:t>
            </a:r>
            <a:r>
              <a:rPr lang="en-US" sz="2400" dirty="0" err="1" smtClean="0">
                <a:solidFill>
                  <a:schemeClr val="bg1"/>
                </a:solidFill>
              </a:rPr>
              <a:t>efektif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dimulai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puncak</a:t>
            </a:r>
            <a:r>
              <a:rPr lang="en-US" sz="2400" dirty="0" smtClean="0">
                <a:solidFill>
                  <a:schemeClr val="bg1"/>
                </a:solidFill>
              </a:rPr>
              <a:t>,)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Komitmen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Manajemen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Puncak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memerlukan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komitmen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</a:rPr>
              <a:t>  yang </a:t>
            </a:r>
            <a:r>
              <a:rPr lang="en-US" sz="2400" dirty="0" err="1" smtClean="0">
                <a:solidFill>
                  <a:schemeClr val="bg1"/>
                </a:solidFill>
              </a:rPr>
              <a:t>tinggi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chususnya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komitmen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manajemen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puncak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Partisipasi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Kesadaran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partisipasi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menetapkan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bersama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mengandung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implikasi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pengalokasian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kembali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kekuasaan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Review </a:t>
            </a:r>
            <a:r>
              <a:rPr lang="en-US" sz="2400" b="1" dirty="0" err="1" smtClean="0">
                <a:solidFill>
                  <a:schemeClr val="bg1"/>
                </a:solidFill>
              </a:rPr>
              <a:t>prestasi</a:t>
            </a:r>
            <a:r>
              <a:rPr lang="en-US" sz="2400" b="1" dirty="0" smtClean="0">
                <a:solidFill>
                  <a:schemeClr val="bg1"/>
                </a:solidFill>
              </a:rPr>
              <a:t> .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hasil-hasil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dicapai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ditinjau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kembali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sehingga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umpan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balik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</a:rPr>
              <a:t> input </a:t>
            </a:r>
            <a:r>
              <a:rPr lang="en-US" sz="2400" dirty="0" err="1" smtClean="0">
                <a:solidFill>
                  <a:schemeClr val="bg1"/>
                </a:solidFill>
              </a:rPr>
              <a:t>perbaikan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bawahan</a:t>
            </a:r>
            <a:r>
              <a:rPr lang="id-ID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komonikasi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insentif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penentuan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36828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400" b="1" dirty="0" err="1" smtClean="0"/>
              <a:t>Kekuatan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Kelemahan</a:t>
            </a:r>
            <a:r>
              <a:rPr lang="en-US" sz="2400" b="1" dirty="0" smtClean="0"/>
              <a:t> MBO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4497388" cy="42862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Kekutan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357298"/>
            <a:ext cx="4497388" cy="5500702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MBO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MBO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endParaRPr lang="en-US" sz="2000" dirty="0" smtClean="0"/>
          </a:p>
          <a:p>
            <a:r>
              <a:rPr lang="en-US" sz="2000" dirty="0" smtClean="0"/>
              <a:t>MBO </a:t>
            </a:r>
            <a:r>
              <a:rPr lang="en-US" sz="2000" dirty="0" err="1" smtClean="0"/>
              <a:t>memfokuskan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ahir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niat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personal</a:t>
            </a:r>
          </a:p>
          <a:p>
            <a:r>
              <a:rPr lang="en-US" sz="2000" dirty="0" smtClean="0"/>
              <a:t>MBO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komitmen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partisivasi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penentuan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642918"/>
            <a:ext cx="4572000" cy="42862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00563" y="1357298"/>
            <a:ext cx="4643437" cy="5500702"/>
          </a:xfrm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MBO </a:t>
            </a:r>
            <a:r>
              <a:rPr lang="en-US" sz="2000" dirty="0" err="1" smtClean="0">
                <a:solidFill>
                  <a:schemeClr val="bg1"/>
                </a:solidFill>
              </a:rPr>
              <a:t>dianggap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terlalu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menyederhanakan</a:t>
            </a:r>
            <a:r>
              <a:rPr lang="id-ID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kegiatan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berusaha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untuk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menyelesaikan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segala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sesuatu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MBO </a:t>
            </a:r>
            <a:r>
              <a:rPr lang="en-US" sz="2000" dirty="0" err="1" smtClean="0">
                <a:solidFill>
                  <a:schemeClr val="bg1"/>
                </a:solidFill>
              </a:rPr>
              <a:t>secara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cepat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ditolak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manajer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gaya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otoriter</a:t>
            </a:r>
            <a:r>
              <a:rPr lang="en-US" sz="2000" dirty="0" smtClean="0">
                <a:solidFill>
                  <a:schemeClr val="bg1"/>
                </a:solidFill>
              </a:rPr>
              <a:t> (yang </a:t>
            </a:r>
            <a:r>
              <a:rPr lang="en-US" sz="2000" dirty="0" err="1" smtClean="0">
                <a:solidFill>
                  <a:schemeClr val="bg1"/>
                </a:solidFill>
              </a:rPr>
              <a:t>bisa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saja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disebabkan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karena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tipe</a:t>
            </a:r>
            <a:r>
              <a:rPr lang="en-US" sz="2000" dirty="0" smtClean="0">
                <a:solidFill>
                  <a:schemeClr val="bg1"/>
                </a:solidFill>
              </a:rPr>
              <a:t> X </a:t>
            </a:r>
            <a:r>
              <a:rPr lang="en-US" sz="2000" dirty="0" err="1" smtClean="0">
                <a:solidFill>
                  <a:schemeClr val="bg1"/>
                </a:solidFill>
              </a:rPr>
              <a:t>dari</a:t>
            </a:r>
            <a:r>
              <a:rPr lang="en-US" sz="2000" dirty="0" smtClean="0">
                <a:solidFill>
                  <a:schemeClr val="bg1"/>
                </a:solidFill>
              </a:rPr>
              <a:t> Mc </a:t>
            </a:r>
            <a:r>
              <a:rPr lang="en-US" sz="2000" dirty="0" err="1" smtClean="0">
                <a:solidFill>
                  <a:schemeClr val="bg1"/>
                </a:solidFill>
              </a:rPr>
              <a:t>Gregor</a:t>
            </a:r>
            <a:r>
              <a:rPr lang="en-US" sz="2000" dirty="0" smtClean="0">
                <a:solidFill>
                  <a:schemeClr val="bg1"/>
                </a:solidFill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oleh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mereka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menciptakan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birokrasi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tidak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fleksibel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MBO </a:t>
            </a:r>
            <a:r>
              <a:rPr lang="en-US" sz="2000" dirty="0" err="1" smtClean="0">
                <a:solidFill>
                  <a:schemeClr val="bg1"/>
                </a:solidFill>
              </a:rPr>
              <a:t>memerlukan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banyak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waktu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usaha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mengimplentasikan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nya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MBO </a:t>
            </a:r>
            <a:r>
              <a:rPr lang="en-US" sz="2000" dirty="0" err="1" smtClean="0">
                <a:solidFill>
                  <a:schemeClr val="bg1"/>
                </a:solidFill>
              </a:rPr>
              <a:t>daqpat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menjadi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tantangan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bagi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manajer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kurang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memiliki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kualifikasi</a:t>
            </a:r>
            <a:r>
              <a:rPr lang="en-US" sz="2000" dirty="0" smtClean="0">
                <a:solidFill>
                  <a:schemeClr val="bg1"/>
                </a:solidFill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</a:rPr>
              <a:t>baik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Erni</a:t>
            </a:r>
            <a:r>
              <a:rPr lang="en-US" sz="2000" dirty="0" smtClean="0">
                <a:solidFill>
                  <a:schemeClr val="bg1"/>
                </a:solidFill>
              </a:rPr>
              <a:t>  108)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439718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PROSES MBO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err="1" smtClean="0"/>
              <a:t>Gambar</a:t>
            </a:r>
            <a:r>
              <a:rPr lang="en-US" sz="1200" dirty="0" smtClean="0"/>
              <a:t> :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37549" y="571480"/>
            <a:ext cx="134883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Proses</a:t>
            </a:r>
            <a:r>
              <a:rPr lang="en-US" b="1" dirty="0" smtClean="0"/>
              <a:t> MBO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1273718"/>
            <a:ext cx="3000373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Pentapan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96554" y="2059536"/>
            <a:ext cx="5175776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rencana</a:t>
            </a:r>
            <a:r>
              <a:rPr lang="en-US" b="1" dirty="0" smtClean="0"/>
              <a:t> 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Kolaboratif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3148612"/>
            <a:ext cx="189295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endParaRPr lang="en-US" b="1" dirty="0" smtClean="0"/>
          </a:p>
          <a:p>
            <a:pPr algn="ctr"/>
            <a:r>
              <a:rPr lang="en-US" b="1" dirty="0" smtClean="0"/>
              <a:t>Dan </a:t>
            </a: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Organisasi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472224" y="3148612"/>
            <a:ext cx="124252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Pertemuan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3148612"/>
            <a:ext cx="1946623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rencan</a:t>
            </a:r>
            <a:endParaRPr lang="en-US" b="1" dirty="0" smtClean="0"/>
          </a:p>
          <a:p>
            <a:pPr algn="ctr"/>
            <a:r>
              <a:rPr lang="en-US" b="1" dirty="0" smtClean="0"/>
              <a:t>Yang </a:t>
            </a:r>
            <a:r>
              <a:rPr lang="en-US" b="1" dirty="0" err="1" smtClean="0"/>
              <a:t>jelad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36342" y="3148612"/>
            <a:ext cx="116455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Konseling</a:t>
            </a:r>
            <a:endParaRPr lang="en-US" b="1" dirty="0" smtClean="0"/>
          </a:p>
          <a:p>
            <a:r>
              <a:rPr lang="en-US" b="1" dirty="0" err="1" smtClean="0"/>
              <a:t>Konsultasi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80821" y="3148612"/>
            <a:ext cx="1430584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Sumbe</a:t>
            </a:r>
            <a:r>
              <a:rPr lang="id-ID" b="1" dirty="0" smtClean="0"/>
              <a:t>r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4559866"/>
            <a:ext cx="137807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Pelaksanaan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5417122"/>
            <a:ext cx="161428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Reviuw</a:t>
            </a:r>
            <a:r>
              <a:rPr lang="en-US" b="1" dirty="0" smtClean="0"/>
              <a:t> </a:t>
            </a:r>
            <a:r>
              <a:rPr lang="en-US" b="1" dirty="0" err="1" smtClean="0"/>
              <a:t>Periodi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06462" y="6131502"/>
            <a:ext cx="95115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Evaluasi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435188" y="1136907"/>
            <a:ext cx="273608" cy="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500561" y="2571744"/>
            <a:ext cx="28575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85852" y="2786058"/>
            <a:ext cx="650085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57952" y="620688"/>
            <a:ext cx="37584" cy="5760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7605296" y="2961834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390586" y="1818826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2818950" y="2961834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4533462" y="2961834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6176536" y="2961834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2961826" y="4319156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961826" y="5176412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3009256" y="5991878"/>
            <a:ext cx="285751" cy="17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122221" y="2961834"/>
            <a:ext cx="345046" cy="177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6215074" y="13572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62" idx="1"/>
          </p:cNvCxnSpPr>
          <p:nvPr/>
        </p:nvCxnSpPr>
        <p:spPr>
          <a:xfrm rot="10800000" flipV="1">
            <a:off x="7215206" y="2172764"/>
            <a:ext cx="642942" cy="29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4000496" y="4702738"/>
            <a:ext cx="1071573" cy="121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708277" y="4279391"/>
            <a:ext cx="44077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7158" y="642918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95536" y="6381328"/>
            <a:ext cx="23042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0034" y="4429132"/>
            <a:ext cx="129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Komonikasi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143504" y="4559866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Otonomi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43768" y="1000108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Komitmen</a:t>
            </a:r>
            <a:endParaRPr lang="en-US" b="1" dirty="0" smtClean="0"/>
          </a:p>
          <a:p>
            <a:r>
              <a:rPr lang="en-US" b="1" dirty="0" err="1" smtClean="0"/>
              <a:t>manajemen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858148" y="198809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partisipasi</a:t>
            </a:r>
            <a:endParaRPr lang="en-US" b="1" dirty="0"/>
          </a:p>
        </p:txBody>
      </p:sp>
    </p:spTree>
  </p:cSld>
  <p:clrMapOvr>
    <a:masterClrMapping/>
  </p:clrMapOvr>
  <p:transition spd="slow">
    <p:wedg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2074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latin typeface="Arial" pitchFamily="34" charset="0"/>
                <a:cs typeface="Arial" pitchFamily="34" charset="0"/>
              </a:rPr>
              <a:t>Evaluasi/soal diskusi.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suadara tuliskan definisi starategi sebagai rencana koprehensif untuk mencapai tujuan  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menurut 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Griffin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(2003)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 tuliskan 5 (Lima) tahapan proses manajemen strategi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Coab saudara tuliskan tiga pertanyaann mendasar apa yang harus ditujukan pada tingkat strategis ?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tuliskan kedua  peran penetapan tujuan organisasi dapat memberikan beberapa fungsi sekalgus manfaat yang besar bagi organisasi secara keseluruhan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tuliskan Faktor apa saja yang mempengaruhi penetapan tujuan  (ada 4)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Coba saudara tuliskan jenis-jenis tujuan organisasi (ada 6) 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Apa yang saudara ketahui mengenai Manajemen BY obyektif   yang diperkenalkan oleh PETER DRUCKER ? 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43971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A. HIRARKI MANAJEMEN STRATEGI.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id-ID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Hirarki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jenjang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pengambilan</a:t>
            </a: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jenjang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Puncak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hirarki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terletak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korporasi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urusan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yg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kumpulan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relatif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indefenden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kadang-kadang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(USB)</a:t>
            </a: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termasuk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korporasi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direksi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(board of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direktors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kepala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(chief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execitive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serta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pejabat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adaministrasi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(administrative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officer)</a:t>
            </a:r>
          </a:p>
          <a:p>
            <a:pPr marL="457200" indent="-457200">
              <a:buAutoNum type="arabicParenR" startAt="2"/>
            </a:pP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tengah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hierarki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terletak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dikenal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sebagai</a:t>
            </a:r>
            <a:endParaRPr lang="id-ID" sz="29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id-ID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SBU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esensial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jasa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didalamnya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bisanya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korporasi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menerjemahkan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rumusan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arah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keinginan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dihasilkan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korporasi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kongkrit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devisi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29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lanjutan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None/>
            </a:pP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pemimpin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0"/>
            <a:ext cx="3851921" cy="5373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40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6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2656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</a:rPr>
              <a:t>Lanjutan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>
                <a:solidFill>
                  <a:srgbClr val="FFFF00"/>
                </a:solidFill>
              </a:rPr>
              <a:t>Strategi untuk tingkat perusahaan atau korporat adalah starategi yang akan dilakukan perusahaan untuk menjawab pertanyaan seperti.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smtClean="0">
                <a:solidFill>
                  <a:srgbClr val="FFFF00"/>
                </a:solidFill>
              </a:rPr>
              <a:t>Di </a:t>
            </a:r>
            <a:r>
              <a:rPr lang="en-US" sz="2800" b="1" dirty="0" err="1" smtClean="0">
                <a:solidFill>
                  <a:srgbClr val="FFFF00"/>
                </a:solidFill>
              </a:rPr>
              <a:t>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seharusnya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kita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bersaing</a:t>
            </a:r>
            <a:r>
              <a:rPr lang="en-US" sz="2800" b="1" dirty="0" smtClean="0">
                <a:solidFill>
                  <a:srgbClr val="FFFF00"/>
                </a:solidFill>
              </a:rPr>
              <a:t> ?(</a:t>
            </a:r>
            <a:r>
              <a:rPr lang="en-US" sz="2800" b="1" dirty="0" err="1" smtClean="0">
                <a:solidFill>
                  <a:srgbClr val="FFFF00"/>
                </a:solidFill>
              </a:rPr>
              <a:t>pasar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segmen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dalam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pasar-pasar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harus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difokuskan</a:t>
            </a:r>
            <a:r>
              <a:rPr lang="en-US" sz="2800" b="1" dirty="0" smtClean="0">
                <a:solidFill>
                  <a:srgbClr val="FFFF00"/>
                </a:solidFill>
              </a:rPr>
              <a:t> ?)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err="1" smtClean="0">
                <a:solidFill>
                  <a:srgbClr val="FFFF00"/>
                </a:solidFill>
              </a:rPr>
              <a:t>Produk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apa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seharusnya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dipersaingkan</a:t>
            </a:r>
            <a:r>
              <a:rPr lang="en-US" sz="2800" b="1" dirty="0" smtClean="0">
                <a:solidFill>
                  <a:srgbClr val="FFFF00"/>
                </a:solidFill>
              </a:rPr>
              <a:t> 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dirty="0" err="1" smtClean="0">
                <a:solidFill>
                  <a:srgbClr val="FFFF00"/>
                </a:solidFill>
              </a:rPr>
              <a:t>Bagaimana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mendapatkan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keunggulan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kompentitif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berdaya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tahan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pasar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telah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pilih</a:t>
            </a:r>
            <a:r>
              <a:rPr lang="en-US" sz="2800" b="1" dirty="0" smtClean="0">
                <a:solidFill>
                  <a:srgbClr val="FFFF00"/>
                </a:solidFill>
              </a:rPr>
              <a:t> ?</a:t>
            </a:r>
          </a:p>
          <a:p>
            <a:pPr marL="457200" indent="-457200">
              <a:buNone/>
            </a:pPr>
            <a:r>
              <a:rPr lang="en-US" sz="2800" b="1" dirty="0" err="1" smtClean="0">
                <a:solidFill>
                  <a:srgbClr val="FFFF00"/>
                </a:solidFill>
              </a:rPr>
              <a:t>Apabila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tim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manajemen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dari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suatu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perusahaan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tidak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memiliki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jawaban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dari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pertanyaan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tersebut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maka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medan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bisnisnya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tidak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memiliki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strategi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kompetitif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jelas</a:t>
            </a:r>
            <a:r>
              <a:rPr lang="en-US" sz="2800" b="1" dirty="0" smtClean="0">
                <a:solidFill>
                  <a:srgbClr val="FFFF00"/>
                </a:solidFill>
              </a:rPr>
              <a:t>,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difikirkan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secara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matang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</a:rPr>
              <a:t> yang </a:t>
            </a:r>
            <a:r>
              <a:rPr lang="en-US" sz="2800" b="1" dirty="0" err="1" smtClean="0">
                <a:solidFill>
                  <a:srgbClr val="FFFF00"/>
                </a:solidFill>
              </a:rPr>
              <a:t>di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mengerti</a:t>
            </a:r>
            <a:r>
              <a:rPr lang="en-US" sz="2800" b="1" dirty="0" smtClean="0">
                <a:solidFill>
                  <a:srgbClr val="FFFF00"/>
                </a:solidFill>
              </a:rPr>
              <a:t>.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 dir="ld"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32048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bg1"/>
                </a:solidFill>
              </a:rPr>
              <a:t>Lanjutan</a:t>
            </a:r>
            <a:r>
              <a:rPr lang="en-US" sz="2400" dirty="0" smtClean="0">
                <a:solidFill>
                  <a:schemeClr val="bg1"/>
                </a:solidFill>
              </a:rPr>
              <a:t> 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blipFill>
            <a:blip r:embed="rId5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hierarki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fu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fun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dipartemen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kompentitif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diarahkan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kompetitif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kompentitif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diterjemahkan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pemasaran,s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pinansial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suberdaya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seterusnya yang sama dan sebangun pada tingkat fungsional, umumnya manajer yang ada didalamnya biasa disebut sebagai manajer produk, wilayah, dan fungsional.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  <a:solidFill>
            <a:srgbClr val="00CC66"/>
          </a:solidFill>
        </p:spPr>
        <p:txBody>
          <a:bodyPr>
            <a:noAutofit/>
          </a:bodyPr>
          <a:lstStyle/>
          <a:p>
            <a:pPr algn="l"/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SBU </a:t>
            </a:r>
            <a:r>
              <a:rPr lang="en-US" sz="2400" dirty="0" err="1" smtClean="0"/>
              <a:t>Majemuk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SBU Tunggal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  <a:solidFill>
            <a:srgbClr val="66FF33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err="1" smtClean="0"/>
              <a:t>Gambar</a:t>
            </a:r>
            <a:r>
              <a:rPr lang="en-US" sz="1200" dirty="0" smtClean="0"/>
              <a:t>: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57290" y="1357298"/>
            <a:ext cx="40005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571744"/>
            <a:ext cx="52149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2910" y="4429132"/>
            <a:ext cx="578647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072729" y="1642653"/>
            <a:ext cx="5707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072860" y="1642256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58282" y="1499380"/>
            <a:ext cx="85725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72266" y="2785264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929720" y="2642388"/>
            <a:ext cx="85725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51521" y="2820983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536281" y="4678371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358480" y="2785264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144430" y="4714090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822431" y="2820983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108315" y="4678371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57158" y="4714884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750993" y="4678371"/>
            <a:ext cx="50006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5984" y="785794"/>
            <a:ext cx="1867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korporasi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643702" y="1273718"/>
            <a:ext cx="183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Tingkat </a:t>
            </a:r>
            <a:r>
              <a:rPr lang="en-US" b="1" dirty="0" err="1" smtClean="0"/>
              <a:t>korporasi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970366" y="191666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SBU 1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899192" y="191666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SBU 2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42332" y="191666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SBU 3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85720" y="3000372"/>
            <a:ext cx="1240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Pemasaran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629690" y="3000372"/>
            <a:ext cx="101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produksi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821703" y="3000372"/>
            <a:ext cx="110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keuangan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046104" y="3000372"/>
            <a:ext cx="113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Akuntansi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574482" y="3000372"/>
            <a:ext cx="9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smtClean="0"/>
              <a:t>R &amp;D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438384" y="3845486"/>
            <a:ext cx="1867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korporasi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643702" y="1928802"/>
            <a:ext cx="1540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Tingkat  </a:t>
            </a:r>
            <a:r>
              <a:rPr lang="en-US" b="1" dirty="0" err="1" smtClean="0"/>
              <a:t>Bisnis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938978" y="3071810"/>
            <a:ext cx="190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Tingkat  </a:t>
            </a:r>
            <a:r>
              <a:rPr lang="en-US" b="1" dirty="0" err="1" smtClean="0"/>
              <a:t>Funsional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953199" y="3857628"/>
            <a:ext cx="183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Tingkat </a:t>
            </a:r>
            <a:r>
              <a:rPr lang="en-US" b="1" dirty="0" err="1" smtClean="0"/>
              <a:t>korporasi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107120" y="5059932"/>
            <a:ext cx="196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Tingkat </a:t>
            </a:r>
            <a:r>
              <a:rPr lang="en-US" b="1" dirty="0" err="1" smtClean="0"/>
              <a:t>Fungsional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1406" y="4997247"/>
            <a:ext cx="1240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Pemasaran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500166" y="4997247"/>
            <a:ext cx="101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produksi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2786050" y="4997247"/>
            <a:ext cx="110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keuangan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198504" y="5000636"/>
            <a:ext cx="113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err="1" smtClean="0"/>
              <a:t>Akuntansi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931672" y="5000636"/>
            <a:ext cx="9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Strategi</a:t>
            </a:r>
            <a:endParaRPr lang="en-US" b="1" dirty="0" smtClean="0"/>
          </a:p>
          <a:p>
            <a:pPr algn="ctr"/>
            <a:r>
              <a:rPr lang="en-US" b="1" dirty="0" smtClean="0"/>
              <a:t>R &amp;D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-36512" y="5661248"/>
            <a:ext cx="91316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Menurut 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(GRIFFIN)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 strategi di bagi menjadi 2 yaitu Tingkat Korporasi dan tingkat </a:t>
            </a:r>
          </a:p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bisnis tetapi </a:t>
            </a:r>
          </a:p>
          <a:p>
            <a:r>
              <a:rPr lang="id-ID" b="1" i="1" dirty="0" smtClean="0">
                <a:latin typeface="Arial" pitchFamily="34" charset="0"/>
                <a:cs typeface="Arial" pitchFamily="34" charset="0"/>
              </a:rPr>
              <a:t>STONER ,PREEMAN, dan GIBERT. 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Menamabhkaan  menajadi 3 yaitu  strategi</a:t>
            </a:r>
          </a:p>
          <a:p>
            <a:r>
              <a:rPr lang="id-ID" b="1" dirty="0" smtClean="0">
                <a:latin typeface="Arial" pitchFamily="34" charset="0"/>
                <a:cs typeface="Arial" pitchFamily="34" charset="0"/>
              </a:rPr>
              <a:t> di tingkat fungsional 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edge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42862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Tigatingkatan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Strategi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Erni</a:t>
            </a:r>
            <a:r>
              <a:rPr lang="en-US" sz="2400" b="1" dirty="0" smtClean="0">
                <a:solidFill>
                  <a:schemeClr val="bg1"/>
                </a:solidFill>
              </a:rPr>
              <a:t> : 134)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Gambar</a:t>
            </a:r>
            <a:r>
              <a:rPr lang="en-US" sz="2400" dirty="0" smtClean="0"/>
              <a:t> :</a:t>
            </a:r>
            <a:r>
              <a:rPr lang="id-ID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571868" y="1142984"/>
            <a:ext cx="321471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Multi </a:t>
            </a:r>
            <a:r>
              <a:rPr lang="en-US" sz="2000" b="1" dirty="0" err="1" smtClean="0"/>
              <a:t>businees</a:t>
            </a:r>
            <a:r>
              <a:rPr lang="en-US" sz="2000" b="1" dirty="0" smtClean="0"/>
              <a:t> corporation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858016" y="2714620"/>
            <a:ext cx="1785950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14942" y="4286256"/>
            <a:ext cx="1714512" cy="1214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43768" y="4286256"/>
            <a:ext cx="1714512" cy="11430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86248" y="2643182"/>
            <a:ext cx="1857388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7554" y="4286256"/>
            <a:ext cx="1714512" cy="1214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0034" y="1214422"/>
            <a:ext cx="2500330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Stratetegi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tingkat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perusahaah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785256" y="1500174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86116" y="1000108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7554" y="2000240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2928926" y="150017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28728" y="2571744"/>
            <a:ext cx="2069192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Business  Unit</a:t>
            </a:r>
          </a:p>
          <a:p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42693" y="2615509"/>
            <a:ext cx="2044149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Business  Unit</a:t>
            </a:r>
          </a:p>
          <a:p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170925" y="2571745"/>
            <a:ext cx="2044149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Strategi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 Business  Unit</a:t>
            </a:r>
          </a:p>
          <a:p>
            <a:endParaRPr lang="en-US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428860" y="2071678"/>
            <a:ext cx="526447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2"/>
            <a:endCxn id="29" idx="0"/>
          </p:cNvCxnSpPr>
          <p:nvPr/>
        </p:nvCxnSpPr>
        <p:spPr>
          <a:xfrm rot="16200000" flipH="1">
            <a:off x="4793202" y="2171946"/>
            <a:ext cx="785819" cy="137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2178828" y="2321709"/>
            <a:ext cx="500064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7393803" y="2393149"/>
            <a:ext cx="500064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57422" y="3929066"/>
            <a:ext cx="5488308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036217" y="4107661"/>
            <a:ext cx="357188" cy="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8" idx="0"/>
          </p:cNvCxnSpPr>
          <p:nvPr/>
        </p:nvCxnSpPr>
        <p:spPr>
          <a:xfrm rot="5400000">
            <a:off x="5893603" y="4107661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H="1">
            <a:off x="2178829" y="4107659"/>
            <a:ext cx="357189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7679552" y="4179098"/>
            <a:ext cx="357190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V="1">
            <a:off x="5072067" y="3786190"/>
            <a:ext cx="285754" cy="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29749" y="4286256"/>
            <a:ext cx="1623330" cy="121444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Research &amp;</a:t>
            </a:r>
          </a:p>
          <a:p>
            <a:r>
              <a:rPr lang="en-US" sz="2400" b="1" dirty="0" smtClean="0"/>
              <a:t>Develop</a:t>
            </a:r>
          </a:p>
          <a:p>
            <a:r>
              <a:rPr lang="en-US" sz="2400" b="1" dirty="0" err="1" smtClean="0"/>
              <a:t>ment</a:t>
            </a:r>
            <a:endParaRPr lang="en-US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357554" y="4286256"/>
            <a:ext cx="1589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Production</a:t>
            </a:r>
          </a:p>
          <a:p>
            <a:r>
              <a:rPr lang="en-US" sz="2400" b="1" dirty="0" smtClean="0"/>
              <a:t>Operation</a:t>
            </a:r>
            <a:endParaRPr lang="en-US" sz="2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244525" y="4286256"/>
            <a:ext cx="1501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Marketing</a:t>
            </a:r>
            <a:endParaRPr lang="en-US" sz="2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215206" y="4274114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Finance</a:t>
            </a:r>
            <a:endParaRPr lang="en-US" sz="2400" b="1" dirty="0"/>
          </a:p>
        </p:txBody>
      </p:sp>
      <p:cxnSp>
        <p:nvCxnSpPr>
          <p:cNvPr id="75" name="Straight Connector 74"/>
          <p:cNvCxnSpPr/>
          <p:nvPr/>
        </p:nvCxnSpPr>
        <p:spPr>
          <a:xfrm rot="5400000">
            <a:off x="428596" y="3143248"/>
            <a:ext cx="142876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-606461" y="4678371"/>
            <a:ext cx="278608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356364" y="5000636"/>
            <a:ext cx="1572430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142976" y="3784602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142976" y="2427280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42976" y="4141792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142976" y="5713428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83325" y="5745973"/>
            <a:ext cx="1500198" cy="9524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85786" y="5949280"/>
            <a:ext cx="78581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938186" y="6381328"/>
            <a:ext cx="785818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57224" y="4999048"/>
            <a:ext cx="28575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85786" y="3214686"/>
            <a:ext cx="428628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47664" y="5733256"/>
            <a:ext cx="7888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Strstegi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Bisnis</a:t>
            </a:r>
            <a:r>
              <a:rPr lang="id-ID" sz="2400" b="1" dirty="0" smtClean="0"/>
              <a:t> (Mie sedap dan Supermi rasa sedap)</a:t>
            </a:r>
            <a:endParaRPr lang="en-US" sz="24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1619672" y="6093296"/>
            <a:ext cx="7179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Strstegi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Ditingkat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Fungsional</a:t>
            </a:r>
            <a:r>
              <a:rPr lang="id-ID" sz="2400" b="1" dirty="0" smtClean="0"/>
              <a:t> (Pada produk Sunsilk dan</a:t>
            </a:r>
          </a:p>
          <a:p>
            <a:r>
              <a:rPr lang="id-ID" sz="2400" b="1" dirty="0" smtClean="0"/>
              <a:t> pantene )di fungsi pemasaran</a:t>
            </a:r>
            <a:endParaRPr lang="en-US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804248" y="1268760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(Indofood &amp; Wing Food)</a:t>
            </a:r>
            <a:endParaRPr lang="id-ID" dirty="0"/>
          </a:p>
        </p:txBody>
      </p:sp>
    </p:spTree>
  </p:cSld>
  <p:clrMapOvr>
    <a:masterClrMapping/>
  </p:clrMapOvr>
  <p:transition spd="slow">
    <p:wedge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id-ID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Penjelasan strategi di berbagai tingkat.</a:t>
            </a:r>
            <a:endParaRPr lang="id-ID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id-ID" sz="2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Pada praktiknya, jenis strategi yang dilakukan berbeda berdasarkan tinkatannya diantaranya.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Strategi pada tingkat perusahaan pada dasarnya dilakukan untuk menjawab dalam sektor apa sebaiknya perusahaan berbisnis.</a:t>
            </a:r>
          </a:p>
          <a:p>
            <a:pPr marL="457200" indent="-457200">
              <a:buFont typeface="+mj-lt"/>
              <a:buAutoNum type="arabicPeriod"/>
            </a:pPr>
            <a:endParaRPr lang="id-ID" sz="25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Strategi pada tingkat bisnis pada dasarnya dilakukan untuk menjawab pertanyaan yang terkait dengan bagai mana posisi bisnis yang dijalankan dibandingkan dengan pesaing yang ada di pasar.</a:t>
            </a:r>
          </a:p>
          <a:p>
            <a:pPr marL="457200" indent="-457200">
              <a:buFont typeface="+mj-lt"/>
              <a:buAutoNum type="arabicPeriod"/>
            </a:pPr>
            <a:endParaRPr lang="id-ID" sz="25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Strategi pada tingkat fungsional dilakukan untuk menjawab apa saja yang perlu dilakukan perusahaan untuk memenangkan perasaingan.  </a:t>
            </a:r>
            <a:endParaRPr lang="id-ID" sz="25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hecker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635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C000"/>
                </a:solidFill>
              </a:rPr>
              <a:t>B. </a:t>
            </a:r>
            <a:r>
              <a:rPr lang="en-US" sz="2400" b="1" dirty="0" err="1" smtClean="0">
                <a:solidFill>
                  <a:srgbClr val="FFC000"/>
                </a:solidFill>
              </a:rPr>
              <a:t>Proses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Manjemen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</a:rPr>
              <a:t>Strategi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rgbClr val="660066"/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Manjemen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lima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tahap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  <a:endParaRPr lang="id-ID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1. Analisa Lingkungan. 2. Misi dan Tujuan.3. Perumusan Strategi. 4. Pilihan dan penarapan strategi. 5. Evaluasi atau pengendalian strategi.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(opportunity)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Ancaman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(Threats)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komponen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ekternal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internal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pengertiannya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membedakannya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perusahaah-perusahaan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sejenis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dimasuki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memanfaatkan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ahir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efisien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KING &amp;CLELAND,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Alasan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perlunya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beikut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1.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kesamaan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(purpose). 2.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landasan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memotivasi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3.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landasan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pengalokasian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suberdaya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4.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warna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iklim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5.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Berpungsi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fokus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sepakat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6.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memudahkan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penerjemahan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ipe/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2745</Words>
  <Application>Microsoft Office PowerPoint</Application>
  <PresentationFormat>On-screen Show (4:3)</PresentationFormat>
  <Paragraphs>365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PERTEMUAN 6</vt:lpstr>
      <vt:lpstr>Pengertian Strategi(Erni 200. 132-133)</vt:lpstr>
      <vt:lpstr>A. HIRARKI MANAJEMEN STRATEGI.</vt:lpstr>
      <vt:lpstr>Lanjutan </vt:lpstr>
      <vt:lpstr>Lanjutan :</vt:lpstr>
      <vt:lpstr>Hirarki Strategi dengan SBU Majemuk dan SBU Tunggal</vt:lpstr>
      <vt:lpstr>Tigatingkatan Strategi (Erni : 134)</vt:lpstr>
      <vt:lpstr>Penjelasan strategi di berbagai tingkat.</vt:lpstr>
      <vt:lpstr>B. Proses Manjemen Strategi.</vt:lpstr>
      <vt:lpstr>Komponen Dalam Misi</vt:lpstr>
      <vt:lpstr>C. HUBUNGAN MISI DAN TUJUAN ,</vt:lpstr>
      <vt:lpstr>HUBUNGAN MISI, TUJUAN, DAN RENCANA LAINNYA:</vt:lpstr>
      <vt:lpstr>4. Pilihan dan Penerapan (implementasi) Strategi :</vt:lpstr>
      <vt:lpstr>5. Evaluasi dan pengendalian :</vt:lpstr>
      <vt:lpstr>Proses Manajemen  Strategi : (Gambar)</vt:lpstr>
      <vt:lpstr>PILIHAN STRATEGI BERDASARKAN ANALISA SWOT</vt:lpstr>
      <vt:lpstr>D. Tujuan organisasi :</vt:lpstr>
      <vt:lpstr>Lanjutan</vt:lpstr>
      <vt:lpstr>E. Faktor yang mempengaruhi Perumusan Tujuan :</vt:lpstr>
      <vt:lpstr>F. Jenis-Jenis Tujuan Organisasi ;</vt:lpstr>
      <vt:lpstr>Lanjutan :</vt:lpstr>
      <vt:lpstr>G. MANAGEMEN  BY  OBYEKTIVE (MBO)</vt:lpstr>
      <vt:lpstr>Proses MBO sebagai perencanaan dan pengawasan terintegrasi</vt:lpstr>
      <vt:lpstr>Agar pelaksanaan MBO ini bisa berhasil dengan baik dan efektif, maka perlu dirhatikan : </vt:lpstr>
      <vt:lpstr>Kekuatan dan Kelemahan MBO</vt:lpstr>
      <vt:lpstr>PROSES MBO</vt:lpstr>
      <vt:lpstr>Evaluasi/soal diskusi.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 8</dc:title>
  <dc:creator>Valued Acer Customer</dc:creator>
  <cp:lastModifiedBy>ACER</cp:lastModifiedBy>
  <cp:revision>160</cp:revision>
  <dcterms:created xsi:type="dcterms:W3CDTF">2010-01-12T21:56:13Z</dcterms:created>
  <dcterms:modified xsi:type="dcterms:W3CDTF">2013-11-16T03:52:15Z</dcterms:modified>
</cp:coreProperties>
</file>