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6600"/>
    </p:penClr>
  </p:showPr>
  <p:clrMru>
    <a:srgbClr val="CC9900"/>
    <a:srgbClr val="6633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>
        <p:scale>
          <a:sx n="40" d="100"/>
          <a:sy n="40" d="100"/>
        </p:scale>
        <p:origin x="-744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2E358-570D-4E45-8200-455E53C08B82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6C34-A731-44FE-80E5-85A867AF6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6C34-A731-44FE-80E5-85A867AF65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84BB-B0B8-4EE7-A591-F2BC38BF0405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7EB8-F42C-40D7-BDF1-7989FC977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12" y="-27384"/>
            <a:ext cx="9144000" cy="504056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PERTEMUAN 4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Manajemen dan Lingkungannya</a:t>
            </a:r>
          </a:p>
          <a:p>
            <a:pPr marL="742950" indent="-742950">
              <a:buAutoNum type="arabicPeriod"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Lingkungan ekternal </a:t>
            </a:r>
          </a:p>
          <a:p>
            <a:pPr marL="742950" indent="-742950"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     langsung</a:t>
            </a:r>
          </a:p>
          <a:p>
            <a:pPr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2.   Lingkungan Umum  </a:t>
            </a:r>
          </a:p>
          <a:p>
            <a:pPr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     Perusahaan</a:t>
            </a:r>
          </a:p>
          <a:p>
            <a:pPr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3.   Lingkungan Internal </a:t>
            </a:r>
          </a:p>
          <a:p>
            <a:pPr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     Perusahaan</a:t>
            </a:r>
          </a:p>
          <a:p>
            <a:pPr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4.   Hubungan Lingkungan </a:t>
            </a:r>
          </a:p>
          <a:p>
            <a:pPr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     dan organisasi</a:t>
            </a:r>
          </a:p>
          <a:p>
            <a:pPr marL="742950" indent="-742950">
              <a:buAutoNum type="arabicPeriod" startAt="5"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Manajemen dan</a:t>
            </a:r>
          </a:p>
          <a:p>
            <a:pPr marL="742950" indent="-742950"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     Globalisasi</a:t>
            </a:r>
          </a:p>
          <a:p>
            <a:pPr>
              <a:buNone/>
            </a:pPr>
            <a:endParaRPr lang="id-ID" dirty="0" smtClean="0"/>
          </a:p>
        </p:txBody>
      </p:sp>
      <p:pic>
        <p:nvPicPr>
          <p:cNvPr id="1026" name="Picture 2" descr="E:\lingkungan perusaha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76672"/>
            <a:ext cx="3059832" cy="63813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kondisi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apabila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id-ID" sz="28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cepat</a:t>
            </a:r>
            <a:endParaRPr lang="id-ID" sz="28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homogenitas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komplek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8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kombinasi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dinamis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sederhana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menunjukan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ketidak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pastian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moderat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menuntut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antisipasi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pula.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ketidak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pastian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dihadapi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piliha-pilihan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kebebasan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nasib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0468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;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667674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rangka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menghadapi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ketidak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pastian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85700" y="2348880"/>
            <a:ext cx="914400" cy="8572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0100" y="1916832"/>
            <a:ext cx="8143900" cy="181588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Melakukan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penyesuaian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terhadap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perubahan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</a:p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lingkungan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tindakan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ini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dilakukan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manakala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</a:p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kekuatan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lingkungan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tidak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dapat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dirubah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mengubah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organisasi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Struktur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,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desainnya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1406" y="4149080"/>
            <a:ext cx="914400" cy="8572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4282" y="249289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29309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3717032"/>
            <a:ext cx="8143900" cy="18158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Melakukan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pemantauan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secara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tidak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langsung</a:t>
            </a:r>
            <a:r>
              <a:rPr lang="en-US" sz="2800" b="1" dirty="0" smtClean="0">
                <a:solidFill>
                  <a:schemeClr val="bg1"/>
                </a:solidFill>
              </a:rPr>
              <a:t> , </a:t>
            </a:r>
            <a:r>
              <a:rPr lang="en-US" sz="2800" b="1" dirty="0" err="1" smtClean="0">
                <a:solidFill>
                  <a:schemeClr val="bg1"/>
                </a:solidFill>
              </a:rPr>
              <a:t>dalam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manajer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Terus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memantau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perkembangan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dengan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mencari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berbagai</a:t>
            </a:r>
            <a:r>
              <a:rPr lang="en-US" sz="2800" b="1" dirty="0" smtClean="0">
                <a:solidFill>
                  <a:schemeClr val="bg1"/>
                </a:solidFill>
              </a:rPr>
              <a:t> media 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Right Arrow Callout 12"/>
          <p:cNvSpPr/>
          <p:nvPr/>
        </p:nvSpPr>
        <p:spPr>
          <a:xfrm>
            <a:off x="71406" y="5805264"/>
            <a:ext cx="914400" cy="8572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4282" y="587727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5589240"/>
            <a:ext cx="814390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langsung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alternatif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dari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tindakan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adalah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melakuKan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lobi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b="1" dirty="0" err="1" smtClean="0">
                <a:solidFill>
                  <a:schemeClr val="bg1"/>
                </a:solidFill>
              </a:rPr>
              <a:t>Pemasangan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iklan</a:t>
            </a:r>
            <a:r>
              <a:rPr lang="en-US" sz="2800" b="1" dirty="0" smtClean="0">
                <a:solidFill>
                  <a:schemeClr val="bg1"/>
                </a:solidFill>
              </a:rPr>
              <a:t> , </a:t>
            </a:r>
            <a:r>
              <a:rPr lang="en-US" sz="2800" b="1" dirty="0" err="1" smtClean="0">
                <a:solidFill>
                  <a:schemeClr val="bg1"/>
                </a:solidFill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perundingan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dengan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fihak-fihak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terkait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0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3971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Globalisasi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dilingkungan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internal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ekternal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domestik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pengaaruh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kekuatan-kekuatan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global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rangka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Michael porter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mengajukan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unsur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poko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bersaing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agar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kompetitif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global,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yakni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domestik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mendorong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besaing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Bila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meminta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menaggapi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bermutu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Inofatif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komponen-komponen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terkai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barang-barang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terampil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mentah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terkait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pemasok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bersaing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internasional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input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mendukung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39718"/>
          </a:xfrm>
        </p:spPr>
        <p:txBody>
          <a:bodyPr>
            <a:noAutofit/>
          </a:bodyPr>
          <a:lstStyle/>
          <a:p>
            <a:pPr algn="l"/>
            <a:r>
              <a:rPr lang="id-ID" sz="2400" dirty="0" smtClean="0"/>
              <a:t>Soal untuk dibahas ;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Apa yang saudara ketahui mengenai lingkungan eksternal langsung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sauadar tuliskan Apa saja </a:t>
            </a:r>
            <a:r>
              <a:rPr lang="id-ID" sz="2400" u="sng" dirty="0" smtClean="0">
                <a:latin typeface="Arial" pitchFamily="34" charset="0"/>
                <a:cs typeface="Arial" pitchFamily="34" charset="0"/>
              </a:rPr>
              <a:t>komponen-komponen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yang ada dalam lingkungan umum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kekuatan-kekuatan yang ada dalam lingkungan internal perusahaan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beberapa langkah strategi yang dapat diambil dalam rangka menghadapi perubahan lingkungan dan ketidak pastian  tersebut?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empat unsur pokok yang berkaitan dengan lingkungan menurut </a:t>
            </a:r>
            <a:r>
              <a:rPr lang="id-ID" sz="2400" b="1" i="1" dirty="0" smtClean="0">
                <a:latin typeface="Arial" pitchFamily="34" charset="0"/>
                <a:cs typeface="Arial" pitchFamily="34" charset="0"/>
              </a:rPr>
              <a:t>Michael porter , (faktor keunggulan besaing )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agar bisa tetap kompotitif dalam ekonomi global ?</a:t>
            </a:r>
          </a:p>
          <a:p>
            <a:pPr marL="457200" indent="-457200">
              <a:buNone/>
            </a:pPr>
            <a:r>
              <a:rPr lang="id-ID" sz="2400" b="1" i="1" dirty="0" smtClean="0">
                <a:latin typeface="Algerian" pitchFamily="82" charset="0"/>
                <a:cs typeface="Arial" pitchFamily="34" charset="0"/>
              </a:rPr>
              <a:t>                        Sampai jumpa minggi depan</a:t>
            </a:r>
            <a:endParaRPr lang="id-ID" sz="2400" b="1" i="1" dirty="0">
              <a:latin typeface="Algerian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ANAJEMEN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L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INGKUNGAN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</a:t>
            </a:r>
            <a:endParaRPr lang="id-ID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bersekala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menengah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kecil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endParaRPr lang="id-ID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beriteraksi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endParaRPr lang="id-ID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selalu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mengalami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perubahan-perubahan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bertahan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menyesuaikan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lingkungan.Lingkungan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(organizational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nvironment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diartikan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kekuatan-kekuatan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empengaruhi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kinerja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diungkapkan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Robbin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Coulter (1999)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merujuk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kekuatan-kekuatan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diluar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kinerja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lingkungan 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559321"/>
            <a:ext cx="5076056" cy="25816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2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2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2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2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2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2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2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Gambar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-35496" y="764704"/>
            <a:ext cx="9144000" cy="4572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4414" y="1428736"/>
            <a:ext cx="6858048" cy="3357586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43174" y="2285992"/>
            <a:ext cx="3714776" cy="1500198"/>
          </a:xfrm>
          <a:prstGeom prst="ellipse">
            <a:avLst/>
          </a:prstGeom>
          <a:solidFill>
            <a:srgbClr val="800000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Manajemen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785926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Budaya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3988362"/>
            <a:ext cx="786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Politik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987966"/>
            <a:ext cx="118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Demografi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31929" y="484561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T</a:t>
            </a:r>
            <a:r>
              <a:rPr lang="en-US" b="1" dirty="0" err="1" smtClean="0"/>
              <a:t>eknolog</a:t>
            </a:r>
            <a:r>
              <a:rPr lang="en-US" sz="1600" b="1" dirty="0" err="1" smtClean="0"/>
              <a:t>i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62237" y="4345552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Alam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1214422"/>
            <a:ext cx="101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Ekonomi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54503" y="1916660"/>
            <a:ext cx="1297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Pemerintah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72052" y="4068553"/>
            <a:ext cx="1107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keuangan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16646" y="2702478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pelanggan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86582" y="1671568"/>
            <a:ext cx="1342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Pemasok</a:t>
            </a:r>
            <a:r>
              <a:rPr lang="en-US" sz="2000" b="1" dirty="0" smtClean="0"/>
              <a:t> </a:t>
            </a:r>
            <a:r>
              <a:rPr lang="en-US" sz="1600" b="1" dirty="0" smtClean="0"/>
              <a:t>   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00166" y="2876132"/>
            <a:ext cx="913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Pesaing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321703" y="4536289"/>
            <a:ext cx="221457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28992" y="56419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4810" y="5500702"/>
            <a:ext cx="2367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000232" y="5143512"/>
            <a:ext cx="199947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749802" y="5607462"/>
            <a:ext cx="1643074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000364" y="614205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71736" y="64278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87451" y="6243600"/>
            <a:ext cx="2172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43306" y="5886410"/>
            <a:ext cx="3511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Ekternal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28384" y="2420888"/>
            <a:ext cx="1226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lingkungan</a:t>
            </a:r>
            <a:endParaRPr lang="id-ID" b="1" dirty="0" smtClean="0"/>
          </a:p>
          <a:p>
            <a:r>
              <a:rPr lang="id-ID" b="1" dirty="0" smtClean="0"/>
              <a:t>Internasio</a:t>
            </a:r>
          </a:p>
          <a:p>
            <a:r>
              <a:rPr lang="id-ID" b="1" dirty="0" smtClean="0"/>
              <a:t>al</a:t>
            </a:r>
            <a:endParaRPr lang="id-ID" b="1" dirty="0"/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28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3971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A. </a:t>
            </a:r>
            <a:r>
              <a:rPr lang="en-US" sz="24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Ekternal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Lansung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500042"/>
            <a:ext cx="9144000" cy="6357958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ekternal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langsung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Kekuatan</a:t>
            </a:r>
            <a:r>
              <a:rPr lang="en-US" sz="2400" b="1" dirty="0" smtClean="0"/>
              <a:t> –</a:t>
            </a:r>
            <a:r>
              <a:rPr lang="en-US" sz="2400" b="1" dirty="0" err="1" smtClean="0"/>
              <a:t>kekuatan</a:t>
            </a:r>
            <a:r>
              <a:rPr lang="en-US" sz="2400" b="1" dirty="0" smtClean="0"/>
              <a:t> yang</a:t>
            </a:r>
            <a:endParaRPr lang="id-ID" sz="2400" b="1" dirty="0" smtClean="0"/>
          </a:p>
          <a:p>
            <a:pPr>
              <a:buNone/>
            </a:pP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kendali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, yang </a:t>
            </a:r>
            <a:r>
              <a:rPr lang="en-US" sz="2400" b="1" dirty="0" err="1" smtClean="0"/>
              <a:t>berpengaruh</a:t>
            </a:r>
            <a:r>
              <a:rPr lang="en-US" sz="2400" b="1" dirty="0" smtClean="0"/>
              <a:t> </a:t>
            </a:r>
            <a:endParaRPr lang="id-ID" sz="2400" b="1" dirty="0" smtClean="0"/>
          </a:p>
          <a:p>
            <a:pPr>
              <a:buNone/>
            </a:pP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langsung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kinerja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manjemen</a:t>
            </a:r>
            <a:r>
              <a:rPr lang="en-US" sz="2400" b="1" dirty="0" smtClean="0"/>
              <a:t> </a:t>
            </a:r>
            <a:endParaRPr lang="id-ID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diantaranya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-35528" y="1988840"/>
            <a:ext cx="9144032" cy="486916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         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        </a:t>
            </a:r>
            <a:r>
              <a:rPr lang="id-ID" sz="3200" b="1" dirty="0" smtClean="0">
                <a:solidFill>
                  <a:schemeClr val="tx1"/>
                </a:solidFill>
              </a:rPr>
              <a:t>       </a:t>
            </a: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3200" b="1" dirty="0" err="1" smtClean="0">
                <a:solidFill>
                  <a:schemeClr val="tx1"/>
                </a:solidFill>
              </a:rPr>
              <a:t>Linkungan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ekternal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1916660"/>
            <a:ext cx="4631653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Pemasok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penyedia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pasilitas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dibutuhkan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2857496"/>
            <a:ext cx="3626827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keinginan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Beda-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Mengamati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3372" y="5345921"/>
            <a:ext cx="5000628" cy="13234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Lembaga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penjamin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Sekaligus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enyedia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</a:t>
            </a:r>
            <a:r>
              <a:rPr lang="id-ID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uhkan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643182"/>
            <a:ext cx="4716016" cy="147732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Pesaing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Memperhatikan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pesaingnya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mengatur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stratgi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,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menan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persaingannya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Informasional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manajer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menjadi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penting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072" y="4192510"/>
            <a:ext cx="3009606" cy="23083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keberhasilan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tetapi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kali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bertindak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Proporsional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yang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3" grpId="0" animBg="1"/>
      <p:bldP spid="20" grpId="0" animBg="1"/>
      <p:bldP spid="2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42862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Perusahaan 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0" y="642942"/>
            <a:ext cx="9144000" cy="628652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Lingkungna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yang 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kinerja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id-ID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hampir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pengaruhi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-32" y="1571612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2910" y="1214422"/>
            <a:ext cx="850109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umur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penduduk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pemasalahan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kelamin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(Gender)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2571744"/>
            <a:ext cx="642910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2647" y="2085795"/>
            <a:ext cx="8451353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Ekonimi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perhatian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pertumbuhan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Ekonomi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Idikator-idikator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sehingga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menetapkan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Strategi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efektif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1" name="Right Arrow 10"/>
          <p:cNvSpPr/>
          <p:nvPr/>
        </p:nvSpPr>
        <p:spPr>
          <a:xfrm>
            <a:off x="-32" y="3643314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4348" y="3357562"/>
            <a:ext cx="8382359" cy="830997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bahan-bahan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</a:p>
          <a:p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dibutuhkan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-32" y="4357694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5786" y="4143380"/>
            <a:ext cx="8356198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kekuatan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kekuatan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menciptakan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-32" y="5286388"/>
            <a:ext cx="642942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8584" y="4929198"/>
            <a:ext cx="839541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Politik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Kebijakan-kebijakan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bermutan</a:t>
            </a:r>
            <a:endParaRPr lang="en-US" sz="2400" b="1" dirty="0" smtClean="0"/>
          </a:p>
          <a:p>
            <a:r>
              <a:rPr lang="en-US" sz="2400" b="1" dirty="0" err="1" smtClean="0"/>
              <a:t>Politis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sehingga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berlawanan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-32" y="6143644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5786" y="6027003"/>
            <a:ext cx="8358214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Sosial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Budaya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Masyarakat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budaya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kekuatan</a:t>
            </a:r>
            <a:endParaRPr lang="en-US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mempengaruhinya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10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4291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SPEK-ASPEK DALAM LINGKUNGAN UMUM ORGANISASI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err="1" smtClean="0"/>
              <a:t>Tabel</a:t>
            </a:r>
            <a:r>
              <a:rPr lang="en-US" sz="1400" dirty="0" smtClean="0"/>
              <a:t> :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14356"/>
          <a:ext cx="9144000" cy="6072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7422"/>
                <a:gridCol w="6786578"/>
              </a:tblGrid>
              <a:tr h="149316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Aspek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demografis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Besarnya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populasi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Strutur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Usia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Distribusi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demografis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Komposisi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Etnis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Distribusi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pendapatan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102862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Aspek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Ekonomi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Tingkat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Inflasi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Tingkat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Suku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Bunga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Surplus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defisit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Anggaran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produk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domestik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baru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102862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Aspek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politik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&amp;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hukum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u="none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Hukum</a:t>
                      </a:r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u="none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Perpajakan</a:t>
                      </a:r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u="none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Hukum</a:t>
                      </a:r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u="none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tenaga</a:t>
                      </a:r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u="none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u="none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Derugulasi</a:t>
                      </a:r>
                      <a:r>
                        <a:rPr lang="en-US" sz="2800" b="1" u="none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u="non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149316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Aspek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sosial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Budaya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Wanita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angkatan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variasi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angkatan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Prilaku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kualitas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nilai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kepercayaan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102862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Aspek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Teknilogi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produk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proses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aplikasi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pengetahuan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Teknologi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komonikasi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11156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C.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Internal Perusahaan 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714356"/>
            <a:ext cx="9144000" cy="6143644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b="1" dirty="0" err="1" smtClean="0"/>
              <a:t>Keterangan</a:t>
            </a:r>
            <a:r>
              <a:rPr lang="en-US" sz="1200" b="1" dirty="0" smtClean="0"/>
              <a:t> :</a:t>
            </a:r>
            <a:endParaRPr lang="en-US" sz="1200" b="1" dirty="0"/>
          </a:p>
        </p:txBody>
      </p:sp>
      <p:sp>
        <p:nvSpPr>
          <p:cNvPr id="4" name="Oval 3"/>
          <p:cNvSpPr/>
          <p:nvPr/>
        </p:nvSpPr>
        <p:spPr>
          <a:xfrm>
            <a:off x="0" y="714356"/>
            <a:ext cx="9144000" cy="6357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1" y="716332"/>
            <a:ext cx="9144032" cy="156966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internal Perusahaan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kekuatan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kekuatan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yang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sendiri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sifatnya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dikontrol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internal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berpengaruh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diantaranya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adalalah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0" y="2500306"/>
            <a:ext cx="500034" cy="984698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3931" y="2285992"/>
            <a:ext cx="8400069" cy="156966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Pekerja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karyawan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se-</a:t>
            </a:r>
          </a:p>
          <a:p>
            <a:r>
              <a:rPr lang="en-US" sz="2400" b="1" dirty="0" err="1" smtClean="0"/>
              <a:t>Kaligus</a:t>
            </a:r>
            <a:r>
              <a:rPr lang="en-US" sz="2400" b="1" dirty="0" smtClean="0"/>
              <a:t> input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berharga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kepentingan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Perusahaan </a:t>
            </a:r>
            <a:r>
              <a:rPr lang="en-US" sz="2400" b="1" dirty="0" err="1" smtClean="0"/>
              <a:t>menginginkan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kinerja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menginginkan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Imbalan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gaji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upah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layak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bertentangan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9" name="Striped Right Arrow 8"/>
          <p:cNvSpPr/>
          <p:nvPr/>
        </p:nvSpPr>
        <p:spPr>
          <a:xfrm>
            <a:off x="0" y="3929066"/>
            <a:ext cx="571472" cy="1143008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3931" y="3929066"/>
            <a:ext cx="8400069" cy="1200329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Dewan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komisaris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mewakili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kepentingan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pemegang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Saham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dewan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komisaris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selalu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memantau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mengawasi</a:t>
            </a:r>
            <a:endParaRPr lang="en-US" sz="2400" b="1" dirty="0" smtClean="0"/>
          </a:p>
          <a:p>
            <a:r>
              <a:rPr lang="en-US" sz="2400" b="1" dirty="0" err="1" smtClean="0"/>
              <a:t>Manajemen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1" name="Striped Right Arrow 10"/>
          <p:cNvSpPr/>
          <p:nvPr/>
        </p:nvSpPr>
        <p:spPr>
          <a:xfrm>
            <a:off x="0" y="5214950"/>
            <a:ext cx="500034" cy="1357322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5369" y="5214950"/>
            <a:ext cx="8328631" cy="156966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Pemegang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saham</a:t>
            </a:r>
            <a:r>
              <a:rPr lang="en-US" sz="2400" b="1" dirty="0" smtClean="0"/>
              <a:t> : Para </a:t>
            </a:r>
            <a:r>
              <a:rPr lang="en-US" sz="2400" b="1" dirty="0" err="1" smtClean="0"/>
              <a:t>pemegang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saham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kepentingan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tanggung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jawab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tanggung</a:t>
            </a:r>
            <a:endParaRPr lang="en-US" sz="2400" b="1" dirty="0" smtClean="0"/>
          </a:p>
          <a:p>
            <a:r>
              <a:rPr lang="en-US" sz="2400" b="1" dirty="0" err="1" smtClean="0"/>
              <a:t>Jawab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sumbangan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(</a:t>
            </a:r>
            <a:r>
              <a:rPr lang="en-US" sz="2400" b="1" dirty="0" err="1" smtClean="0"/>
              <a:t>saham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mereka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FF00"/>
                </a:solidFill>
              </a:rPr>
              <a:t>D. </a:t>
            </a:r>
            <a:r>
              <a:rPr lang="en-US" sz="2800" b="1" dirty="0" err="1" smtClean="0">
                <a:solidFill>
                  <a:srgbClr val="FFFF00"/>
                </a:solidFill>
              </a:rPr>
              <a:t>Hubungan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Dengan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800" b="1" dirty="0" smtClean="0">
                <a:solidFill>
                  <a:srgbClr val="FFFF00"/>
                </a:solidFill>
              </a:rPr>
              <a:t> 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42"/>
            <a:ext cx="9144000" cy="6357958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Untuk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dapat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melihat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bentuk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pengaruh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terhadap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manajemen</a:t>
            </a:r>
            <a:r>
              <a:rPr lang="en-US" sz="2800" b="1" dirty="0" smtClean="0">
                <a:solidFill>
                  <a:srgbClr val="FFFF00"/>
                </a:solidFill>
              </a:rPr>
              <a:t>,  </a:t>
            </a:r>
            <a:r>
              <a:rPr lang="en-US" sz="2800" b="1" dirty="0" err="1" smtClean="0">
                <a:solidFill>
                  <a:srgbClr val="FFFF00"/>
                </a:solidFill>
              </a:rPr>
              <a:t>dikemukakan</a:t>
            </a:r>
            <a:r>
              <a:rPr lang="en-US" sz="2800" b="1" dirty="0" smtClean="0">
                <a:solidFill>
                  <a:srgbClr val="FFFF00"/>
                </a:solidFill>
              </a:rPr>
              <a:t> model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kemukakan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oleh</a:t>
            </a:r>
            <a:r>
              <a:rPr lang="en-US" sz="2800" b="1" dirty="0" smtClean="0">
                <a:solidFill>
                  <a:srgbClr val="FFFF00"/>
                </a:solidFill>
              </a:rPr>
              <a:t> James D, Thomson , </a:t>
            </a:r>
            <a:r>
              <a:rPr lang="en-US" sz="2800" b="1" dirty="0" err="1" smtClean="0">
                <a:solidFill>
                  <a:srgbClr val="FFFF00"/>
                </a:solidFill>
              </a:rPr>
              <a:t>membagi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id-ID" sz="2800" b="1" dirty="0" smtClean="0">
                <a:solidFill>
                  <a:srgbClr val="FFFF00"/>
                </a:solidFill>
              </a:rPr>
              <a:t>dua 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dimensi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utama</a:t>
            </a:r>
            <a:r>
              <a:rPr lang="en-US" sz="2800" b="1" dirty="0" smtClean="0">
                <a:solidFill>
                  <a:srgbClr val="FFFF00"/>
                </a:solidFill>
              </a:rPr>
              <a:t> 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digunakan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adalah</a:t>
            </a:r>
            <a:r>
              <a:rPr lang="en-US" sz="2800" b="1" dirty="0" smtClean="0">
                <a:solidFill>
                  <a:srgbClr val="FFFF00"/>
                </a:solidFill>
              </a:rPr>
              <a:t> :</a:t>
            </a:r>
            <a:endParaRPr lang="id-ID" sz="2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d-ID" sz="2800" b="1" dirty="0" smtClean="0">
                <a:solidFill>
                  <a:srgbClr val="FFFF00"/>
                </a:solidFill>
              </a:rPr>
              <a:t>   </a:t>
            </a:r>
            <a:r>
              <a:rPr lang="en-US" sz="2800" b="1" dirty="0" smtClean="0">
                <a:solidFill>
                  <a:srgbClr val="FFFF00"/>
                </a:solidFill>
              </a:rPr>
              <a:t> 1) Tingkat </a:t>
            </a:r>
            <a:r>
              <a:rPr lang="en-US" sz="2800" b="1" dirty="0" err="1" smtClean="0">
                <a:solidFill>
                  <a:srgbClr val="FFFF00"/>
                </a:solidFill>
              </a:rPr>
              <a:t>perubahan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id-ID" sz="2800" b="1" dirty="0" smtClean="0">
                <a:solidFill>
                  <a:srgbClr val="FFFF00"/>
                </a:solidFill>
              </a:rPr>
              <a:t>dan 2</a:t>
            </a:r>
            <a:r>
              <a:rPr lang="en-US" sz="2800" b="1" dirty="0" smtClean="0">
                <a:solidFill>
                  <a:srgbClr val="FFFF00"/>
                </a:solidFill>
              </a:rPr>
              <a:t>) Tingkat </a:t>
            </a:r>
            <a:r>
              <a:rPr lang="en-US" sz="2800" b="1" dirty="0" err="1" smtClean="0">
                <a:solidFill>
                  <a:srgbClr val="FFFF00"/>
                </a:solidFill>
              </a:rPr>
              <a:t>homogenitas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Tingkat </a:t>
            </a:r>
            <a:r>
              <a:rPr lang="en-US" sz="2800" b="1" dirty="0" err="1" smtClean="0">
                <a:solidFill>
                  <a:srgbClr val="FFFF00"/>
                </a:solidFill>
              </a:rPr>
              <a:t>perubahan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melihat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sejauh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stabilitas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suatu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diukur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dengan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skala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tingkat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perubahan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stabil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dan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perubahan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dinamis</a:t>
            </a:r>
            <a:r>
              <a:rPr lang="en-US" sz="2800" b="1" u="sng" dirty="0" smtClean="0">
                <a:solidFill>
                  <a:srgbClr val="FFFF00"/>
                </a:solidFill>
              </a:rPr>
              <a:t>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Semetara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tingkat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homogenitas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melihat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sejauh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kompleksitas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diukur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dengan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skala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homogenitas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sederhana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dan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homogenitas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komp</a:t>
            </a:r>
            <a:r>
              <a:rPr lang="id-ID" sz="2800" b="1" u="sng" dirty="0" smtClean="0">
                <a:solidFill>
                  <a:srgbClr val="FFFF00"/>
                </a:solidFill>
              </a:rPr>
              <a:t>l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eks</a:t>
            </a:r>
            <a:r>
              <a:rPr lang="en-US" sz="2800" b="1" dirty="0" smtClean="0">
                <a:solidFill>
                  <a:srgbClr val="FFFF00"/>
                </a:solidFill>
              </a:rPr>
              <a:t>. </a:t>
            </a:r>
            <a:r>
              <a:rPr lang="en-US" sz="2800" b="1" dirty="0" err="1" smtClean="0">
                <a:solidFill>
                  <a:srgbClr val="FFFF00"/>
                </a:solidFill>
              </a:rPr>
              <a:t>Masing-masing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skala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membentuk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suatu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derajat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ketidak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pastian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seperti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tujukan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gambar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bawah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ini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0006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Model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thomson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dirty="0" err="1" smtClean="0"/>
              <a:t>Gambar</a:t>
            </a:r>
            <a:r>
              <a:rPr lang="en-US" sz="1100" dirty="0" smtClean="0"/>
              <a:t> 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Sederhana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Homogenitas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Kompleksitas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8926" y="1285860"/>
            <a:ext cx="5429288" cy="2857520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571480"/>
            <a:ext cx="154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Stabil</a:t>
            </a:r>
            <a:r>
              <a:rPr lang="en-US" b="1" dirty="0" smtClean="0"/>
              <a:t> </a:t>
            </a:r>
            <a:r>
              <a:rPr lang="en-US" b="1" dirty="0" err="1" smtClean="0"/>
              <a:t>Dinamis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571480"/>
            <a:ext cx="2187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00364" y="1071546"/>
            <a:ext cx="45005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607323" y="246458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01385" y="1500174"/>
            <a:ext cx="1882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Ketidak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rendah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3702" y="1428736"/>
            <a:ext cx="1882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Ketidak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Moderat</a:t>
            </a:r>
            <a:r>
              <a:rPr lang="en-US" sz="2000" b="1" dirty="0" smtClean="0">
                <a:solidFill>
                  <a:schemeClr val="bg1"/>
                </a:solidFill>
              </a:rPr>
              <a:t>(1)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7423" y="3354173"/>
            <a:ext cx="1882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Ketidak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Moderat</a:t>
            </a:r>
            <a:r>
              <a:rPr lang="en-US" sz="2000" b="1" dirty="0" smtClean="0">
                <a:solidFill>
                  <a:schemeClr val="bg1"/>
                </a:solidFill>
              </a:rPr>
              <a:t> (2)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3354173"/>
            <a:ext cx="1824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Ketidak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pastian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Tinggi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41896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Penjelasan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menunjukan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matrik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ketidak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pastian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berbeda-beda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kond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Homoginitas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dihadapi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Ketidak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pastian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u="sng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ergantung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1262</Words>
  <Application>Microsoft Office PowerPoint</Application>
  <PresentationFormat>On-screen Show (4:3)</PresentationFormat>
  <Paragraphs>193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4</vt:lpstr>
      <vt:lpstr>MANAJEMEN DAN LINGKUNGAN</vt:lpstr>
      <vt:lpstr>Gambar Manajemen dan Lingkungannya:</vt:lpstr>
      <vt:lpstr>A. Lingkungan Ekternal Lansung :</vt:lpstr>
      <vt:lpstr>B. Lingkungan Umum Perusahaan :</vt:lpstr>
      <vt:lpstr>ASPEK-ASPEK DALAM LINGKUNGAN UMUM ORGANISASI</vt:lpstr>
      <vt:lpstr>C. Lingkungan Internal Perusahaan :</vt:lpstr>
      <vt:lpstr>D. Hubungan Lingkungan Dengan Organisasi :</vt:lpstr>
      <vt:lpstr>Model Hubungan Lingkungan dan organisasi thomson.</vt:lpstr>
      <vt:lpstr>Lanjutan :</vt:lpstr>
      <vt:lpstr>Lanjutan ;</vt:lpstr>
      <vt:lpstr>Manajemen dan Globalisasi ;</vt:lpstr>
      <vt:lpstr>Soal untuk dibahas ;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 </dc:title>
  <dc:creator>Valued Acer Customer</dc:creator>
  <cp:lastModifiedBy>ACER</cp:lastModifiedBy>
  <cp:revision>134</cp:revision>
  <dcterms:created xsi:type="dcterms:W3CDTF">2009-12-07T08:01:42Z</dcterms:created>
  <dcterms:modified xsi:type="dcterms:W3CDTF">2013-10-31T13:16:39Z</dcterms:modified>
</cp:coreProperties>
</file>