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sldIdLst>
    <p:sldId id="295" r:id="rId2"/>
    <p:sldId id="319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20" r:id="rId26"/>
    <p:sldId id="31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6600"/>
    <a:srgbClr val="333300"/>
    <a:srgbClr val="CC9900"/>
    <a:srgbClr val="66FF33"/>
    <a:srgbClr val="00CC00"/>
    <a:srgbClr val="FF9900"/>
    <a:srgbClr val="FFCC00"/>
    <a:srgbClr val="FFFF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4737" autoAdjust="0"/>
  </p:normalViewPr>
  <p:slideViewPr>
    <p:cSldViewPr>
      <p:cViewPr>
        <p:scale>
          <a:sx n="40" d="100"/>
          <a:sy n="40" d="100"/>
        </p:scale>
        <p:origin x="-8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03E8B-DC34-4138-B5A2-31B52E12C9FB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846C6-8FB7-4D00-9481-ABC9091BE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846C6-8FB7-4D00-9481-ABC9091BE6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01BDE0-15B3-421B-B00F-32383245395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EC53A9-3D91-4226-8F49-E0E6F9CBE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828800"/>
          </a:xfrm>
          <a:solidFill>
            <a:srgbClr val="00CC00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6600"/>
                </a:solidFill>
                <a:latin typeface="Arial Black" pitchFamily="34" charset="0"/>
              </a:rPr>
              <a:t>PERTEMUAN KE  </a:t>
            </a:r>
            <a:r>
              <a:rPr lang="id-ID" sz="6000" dirty="0" smtClean="0">
                <a:solidFill>
                  <a:srgbClr val="006600"/>
                </a:solidFill>
                <a:latin typeface="Arial Black" pitchFamily="34" charset="0"/>
              </a:rPr>
              <a:t>3</a:t>
            </a:r>
            <a:r>
              <a:rPr lang="en-US" sz="6000" dirty="0" smtClean="0">
                <a:latin typeface="Arial Black" pitchFamily="34" charset="0"/>
              </a:rPr>
              <a:t>.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3810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Arial Black" pitchFamily="34" charset="0"/>
              </a:rPr>
              <a:t>LINGKUNGAN PERUSAHAAN DAN ETIKA BISNIS</a:t>
            </a:r>
            <a:endParaRPr lang="en-US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4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4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57200"/>
          </a:xfrm>
          <a:solidFill>
            <a:srgbClr val="0066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248400"/>
          </a:xfr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Apabila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penghasilannya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maka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defisit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menutup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defisit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peminjaman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Bank-bank, </a:t>
            </a:r>
            <a:r>
              <a:rPr lang="en-US" sz="2000" b="1" dirty="0" err="1" smtClean="0">
                <a:solidFill>
                  <a:schemeClr val="bg1"/>
                </a:solidFill>
              </a:rPr>
              <a:t>Jumlah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dipinjam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laian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algn="l"/>
            <a:r>
              <a:rPr lang="en-US" sz="2000" b="1" u="sng" dirty="0" err="1" smtClean="0">
                <a:solidFill>
                  <a:schemeClr val="bg1"/>
                </a:solidFill>
              </a:rPr>
              <a:t>Pajak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Tidak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u="sng" dirty="0" smtClean="0">
                <a:solidFill>
                  <a:schemeClr val="bg1"/>
                </a:solidFill>
              </a:rPr>
              <a:t> :</a:t>
            </a:r>
            <a:r>
              <a:rPr lang="en-US" sz="2000" b="1" dirty="0" smtClean="0">
                <a:solidFill>
                  <a:schemeClr val="bg1"/>
                </a:solidFill>
              </a:rPr>
              <a:t>  (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rokok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tembakau,minuman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keras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dsb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dibayar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infortir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pedagang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Besarnya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ditambahkan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dinamakan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(PPN)</a:t>
            </a:r>
          </a:p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lain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termasuk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inpor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cukai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bea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masuk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ekpor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dll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2000" b="1" u="sng" dirty="0" err="1" smtClean="0">
                <a:solidFill>
                  <a:schemeClr val="bg1"/>
                </a:solidFill>
              </a:rPr>
              <a:t>Pajak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u="sng" dirty="0" smtClean="0">
                <a:solidFill>
                  <a:schemeClr val="bg1"/>
                </a:solidFill>
              </a:rPr>
              <a:t> :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kekayaan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termasuk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karena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dipungut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pembayar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Macam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lain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digolongkan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pendapatan</a:t>
            </a:r>
            <a:r>
              <a:rPr lang="en-US" sz="2000" b="1" dirty="0" smtClean="0">
                <a:solidFill>
                  <a:schemeClr val="bg1"/>
                </a:solidFill>
              </a:rPr>
              <a:t> (PPD)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perseroan</a:t>
            </a:r>
            <a:r>
              <a:rPr lang="en-US" sz="2000" b="1" dirty="0" smtClean="0">
                <a:solidFill>
                  <a:schemeClr val="bg1"/>
                </a:solidFill>
              </a:rPr>
              <a:t>  (PPS)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dedviden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diperoleh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algn="l">
              <a:buFont typeface="Courier New" pitchFamily="49" charset="0"/>
              <a:buChar char="o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meliputi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lansung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minyak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meliputu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denda-denda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iuran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retribusi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lelang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laba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Negara </a:t>
            </a:r>
            <a:r>
              <a:rPr lang="en-US" sz="2000" b="1" dirty="0" err="1" smtClean="0">
                <a:solidFill>
                  <a:schemeClr val="bg1"/>
                </a:solidFill>
              </a:rPr>
              <a:t>dsb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76201"/>
            <a:ext cx="8839200" cy="38100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Lanjutan</a:t>
            </a:r>
            <a:r>
              <a:rPr lang="en-US" sz="2000" dirty="0" smtClean="0"/>
              <a:t>.</a:t>
            </a:r>
            <a:endParaRPr lang="en-US" sz="2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248400"/>
          </a:xfrm>
          <a:solidFill>
            <a:schemeClr val="tx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l"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Penerimaan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pembangunan</a:t>
            </a:r>
            <a:r>
              <a:rPr lang="en-US" sz="1800" b="1" dirty="0" smtClean="0">
                <a:solidFill>
                  <a:schemeClr val="bg1"/>
                </a:solidFill>
              </a:rPr>
              <a:t> , </a:t>
            </a:r>
            <a:r>
              <a:rPr lang="en-US" sz="1800" b="1" dirty="0" err="1" smtClean="0">
                <a:solidFill>
                  <a:schemeClr val="bg1"/>
                </a:solidFill>
              </a:rPr>
              <a:t>meliputi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bantuan</a:t>
            </a:r>
            <a:r>
              <a:rPr lang="en-US" sz="1800" b="1" dirty="0" smtClean="0">
                <a:solidFill>
                  <a:schemeClr val="bg1"/>
                </a:solidFill>
              </a:rPr>
              <a:t> program,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bantuan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proyek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algn="l"/>
            <a:r>
              <a:rPr lang="id-ID" sz="1800" b="1" dirty="0" smtClean="0">
                <a:solidFill>
                  <a:schemeClr val="bg1"/>
                </a:solidFill>
              </a:rPr>
              <a:t>   </a:t>
            </a:r>
            <a:r>
              <a:rPr lang="en-US" sz="1800" b="1" dirty="0" err="1" smtClean="0">
                <a:solidFill>
                  <a:schemeClr val="bg1"/>
                </a:solidFill>
              </a:rPr>
              <a:t>Sedangkan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seluruh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dikelompokan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kedalam</a:t>
            </a:r>
            <a:r>
              <a:rPr lang="en-US" sz="1800" b="1" dirty="0" smtClean="0">
                <a:solidFill>
                  <a:schemeClr val="bg1"/>
                </a:solidFill>
              </a:rPr>
              <a:t> :</a:t>
            </a:r>
            <a:endParaRPr lang="id-ID" sz="1800" b="1" dirty="0" smtClean="0">
              <a:solidFill>
                <a:schemeClr val="bg1"/>
              </a:solidFill>
            </a:endParaRPr>
          </a:p>
          <a:p>
            <a:pPr algn="l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rutin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antara</a:t>
            </a:r>
            <a:r>
              <a:rPr lang="en-US" sz="1800" b="1" dirty="0" smtClean="0">
                <a:solidFill>
                  <a:schemeClr val="bg1"/>
                </a:solidFill>
              </a:rPr>
              <a:t> lain </a:t>
            </a:r>
            <a:r>
              <a:rPr lang="en-US" sz="1800" b="1" dirty="0" err="1" smtClean="0">
                <a:solidFill>
                  <a:schemeClr val="bg1"/>
                </a:solidFill>
              </a:rPr>
              <a:t>berupa</a:t>
            </a:r>
            <a:r>
              <a:rPr lang="en-US" sz="1800" b="1" dirty="0" smtClean="0">
                <a:solidFill>
                  <a:schemeClr val="bg1"/>
                </a:solidFill>
              </a:rPr>
              <a:t>: </a:t>
            </a:r>
            <a:r>
              <a:rPr lang="en-US" sz="1800" b="1" dirty="0" err="1" smtClean="0">
                <a:solidFill>
                  <a:schemeClr val="bg1"/>
                </a:solidFill>
              </a:rPr>
              <a:t>belanja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pegawai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belanja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barang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id-ID" sz="1800" b="1" dirty="0" smtClean="0">
              <a:solidFill>
                <a:schemeClr val="bg1"/>
              </a:solidFill>
            </a:endParaRPr>
          </a:p>
          <a:p>
            <a:pPr algn="l"/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subsidi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daerah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otonom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bunga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cicilan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utang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serta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1800" b="1" dirty="0" smtClean="0">
                <a:solidFill>
                  <a:schemeClr val="bg1"/>
                </a:solidFill>
              </a:rPr>
              <a:t> lain.</a:t>
            </a:r>
          </a:p>
          <a:p>
            <a:pPr algn="l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Pengeluran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pembangunan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diantaranya</a:t>
            </a:r>
            <a:r>
              <a:rPr lang="en-US" sz="1800" b="1" dirty="0" smtClean="0">
                <a:solidFill>
                  <a:schemeClr val="bg1"/>
                </a:solidFill>
              </a:rPr>
              <a:t> : Usaha </a:t>
            </a:r>
            <a:r>
              <a:rPr lang="en-US" sz="1800" b="1" dirty="0" err="1" smtClean="0">
                <a:solidFill>
                  <a:schemeClr val="bg1"/>
                </a:solidFill>
              </a:rPr>
              <a:t>meningkatkan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kesejateraan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seperti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pertanian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pengairan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industri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pertambangan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id-ID" sz="1800" b="1" dirty="0" smtClean="0">
              <a:solidFill>
                <a:schemeClr val="bg1"/>
              </a:solidFill>
            </a:endParaRPr>
          </a:p>
          <a:p>
            <a:pPr algn="l"/>
            <a:r>
              <a:rPr lang="id-ID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tenaga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listrik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perhubungan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parawisata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pendidikan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kebudayaan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agama </a:t>
            </a:r>
            <a:r>
              <a:rPr lang="en-US" sz="1800" b="1" dirty="0" err="1" smtClean="0">
                <a:solidFill>
                  <a:schemeClr val="bg1"/>
                </a:solidFill>
              </a:rPr>
              <a:t>dll</a:t>
            </a:r>
            <a:r>
              <a:rPr lang="en-US" sz="1800" b="1" dirty="0" smtClean="0">
                <a:solidFill>
                  <a:schemeClr val="bg1"/>
                </a:solidFill>
              </a:rPr>
              <a:t>. </a:t>
            </a:r>
          </a:p>
          <a:p>
            <a:pPr algn="l"/>
            <a:endParaRPr lang="id-ID" sz="1800" b="1" u="sng" dirty="0" smtClean="0">
              <a:solidFill>
                <a:schemeClr val="bg1"/>
              </a:solidFill>
            </a:endParaRPr>
          </a:p>
          <a:p>
            <a:pPr algn="l"/>
            <a:r>
              <a:rPr lang="en-US" sz="1800" b="1" u="sng" dirty="0" err="1" smtClean="0">
                <a:solidFill>
                  <a:schemeClr val="bg1"/>
                </a:solidFill>
              </a:rPr>
              <a:t>Lingkungan</a:t>
            </a:r>
            <a:r>
              <a:rPr lang="en-US" sz="1800" b="1" u="sng" dirty="0" smtClean="0">
                <a:solidFill>
                  <a:schemeClr val="bg1"/>
                </a:solidFill>
              </a:rPr>
              <a:t> </a:t>
            </a:r>
            <a:r>
              <a:rPr lang="en-US" sz="1800" b="1" u="sng" dirty="0" err="1" smtClean="0">
                <a:solidFill>
                  <a:schemeClr val="bg1"/>
                </a:solidFill>
              </a:rPr>
              <a:t>hukum</a:t>
            </a:r>
            <a:endParaRPr lang="en-US" sz="1800" b="1" u="sng" dirty="0" smtClean="0">
              <a:solidFill>
                <a:schemeClr val="bg1"/>
              </a:solidFill>
            </a:endParaRPr>
          </a:p>
          <a:p>
            <a:pPr algn="l"/>
            <a:r>
              <a:rPr lang="en-US" sz="1800" b="1" dirty="0" err="1" smtClean="0">
                <a:solidFill>
                  <a:schemeClr val="bg1"/>
                </a:solidFill>
              </a:rPr>
              <a:t>Kebiasaan-kebiasaan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tradisi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peraturan-peraturan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konstitusi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keputusan-keputusan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suatu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lembaga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merupakan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sumber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dari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sistem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hukumyg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berlaku</a:t>
            </a:r>
            <a:r>
              <a:rPr lang="en-US" sz="1800" b="1" dirty="0" smtClean="0">
                <a:solidFill>
                  <a:schemeClr val="bg1"/>
                </a:solidFill>
              </a:rPr>
              <a:t>. </a:t>
            </a:r>
            <a:r>
              <a:rPr lang="en-US" sz="1800" b="1" dirty="0" err="1" smtClean="0">
                <a:solidFill>
                  <a:schemeClr val="bg1"/>
                </a:solidFill>
              </a:rPr>
              <a:t>Kegiatan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suatu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kerangka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sehingga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faktor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keputusan-keputusanserta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transaksi-transaksi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id-ID" sz="1800" b="1" dirty="0" smtClean="0">
              <a:solidFill>
                <a:schemeClr val="bg1"/>
              </a:solidFill>
            </a:endParaRPr>
          </a:p>
          <a:p>
            <a:pPr algn="l"/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indonesia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dikelompokan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kedalam</a:t>
            </a:r>
            <a:r>
              <a:rPr lang="en-US" sz="1800" b="1" dirty="0" smtClean="0">
                <a:solidFill>
                  <a:schemeClr val="bg1"/>
                </a:solidFill>
              </a:rPr>
              <a:t> : </a:t>
            </a:r>
            <a:r>
              <a:rPr lang="en-US" sz="1800" b="1" dirty="0" err="1" smtClean="0">
                <a:solidFill>
                  <a:schemeClr val="bg1"/>
                </a:solidFill>
              </a:rPr>
              <a:t>dua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kelompok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yaitu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sz="1800" b="1" u="sng" dirty="0" err="1" smtClean="0">
                <a:solidFill>
                  <a:schemeClr val="bg1"/>
                </a:solidFill>
              </a:rPr>
              <a:t>Hukum</a:t>
            </a:r>
            <a:r>
              <a:rPr lang="en-US" sz="1800" b="1" u="sng" dirty="0" smtClean="0">
                <a:solidFill>
                  <a:schemeClr val="bg1"/>
                </a:solidFill>
              </a:rPr>
              <a:t> </a:t>
            </a:r>
            <a:r>
              <a:rPr lang="en-US" sz="1800" b="1" u="sng" dirty="0" err="1" smtClean="0">
                <a:solidFill>
                  <a:schemeClr val="bg1"/>
                </a:solidFill>
              </a:rPr>
              <a:t>Publik</a:t>
            </a:r>
            <a:r>
              <a:rPr lang="en-US" sz="1800" b="1" u="sng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mengatur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masalah-masalah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menyangkut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kepentingan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keamanan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umum</a:t>
            </a:r>
            <a:r>
              <a:rPr lang="en-US" sz="1800" b="1" dirty="0" smtClean="0">
                <a:solidFill>
                  <a:schemeClr val="bg1"/>
                </a:solidFill>
              </a:rPr>
              <a:t>. (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tatanegara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tata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usaha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pidana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l">
              <a:buFont typeface="+mj-lt"/>
              <a:buAutoNum type="arabicParenR"/>
            </a:pPr>
            <a:r>
              <a:rPr lang="en-US" sz="1800" b="1" u="sng" dirty="0" smtClean="0">
                <a:solidFill>
                  <a:schemeClr val="bg1"/>
                </a:solidFill>
              </a:rPr>
              <a:t>  </a:t>
            </a:r>
            <a:r>
              <a:rPr lang="en-US" sz="1800" b="1" u="sng" dirty="0" err="1" smtClean="0">
                <a:solidFill>
                  <a:schemeClr val="bg1"/>
                </a:solidFill>
              </a:rPr>
              <a:t>Hukum</a:t>
            </a:r>
            <a:r>
              <a:rPr lang="en-US" sz="1800" b="1" u="sng" dirty="0" smtClean="0">
                <a:solidFill>
                  <a:schemeClr val="bg1"/>
                </a:solidFill>
              </a:rPr>
              <a:t> </a:t>
            </a:r>
            <a:r>
              <a:rPr lang="en-US" sz="1800" b="1" u="sng" dirty="0" err="1" smtClean="0">
                <a:solidFill>
                  <a:schemeClr val="bg1"/>
                </a:solidFill>
              </a:rPr>
              <a:t>Privat</a:t>
            </a:r>
            <a:r>
              <a:rPr lang="en-US" sz="1800" b="1" u="sng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merupakan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mengatur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tentang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hal-hal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berhubungan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kepentingan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seseorang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kelompok-kelompok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termasuk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privat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adalah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perdata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Hukum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dagang</a:t>
            </a:r>
            <a:r>
              <a:rPr lang="en-US" sz="1800" b="1" i="1" dirty="0" smtClean="0">
                <a:solidFill>
                  <a:schemeClr val="bg1"/>
                </a:solidFill>
              </a:rPr>
              <a:t>.</a:t>
            </a:r>
            <a:endParaRPr lang="en-US" sz="1800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76201"/>
            <a:ext cx="8915400" cy="381000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2000" b="1" dirty="0" err="1" smtClean="0"/>
              <a:t>Lingkungan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pemerintah</a:t>
            </a:r>
            <a:endParaRPr lang="en-US" sz="2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172200"/>
          </a:xfrm>
          <a:solidFill>
            <a:schemeClr val="bg2">
              <a:lumMod val="10000"/>
            </a:schemeClr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berkembang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usaha-usaha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menggali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sumber-sumber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ekonomi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dirujukan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menciptakan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sehat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menimbulkan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kelompok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berpengaruh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terhadap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sumber-sumber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id-ID" sz="2000" b="1" u="sng" dirty="0" smtClean="0">
              <a:solidFill>
                <a:schemeClr val="bg1"/>
              </a:solidFill>
            </a:endParaRPr>
          </a:p>
          <a:p>
            <a:pPr algn="l"/>
            <a:r>
              <a:rPr lang="en-US" sz="2000" b="1" u="sng" dirty="0" err="1" smtClean="0">
                <a:solidFill>
                  <a:schemeClr val="bg1"/>
                </a:solidFill>
              </a:rPr>
              <a:t>Perhatian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Terhadap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u="sng" dirty="0" smtClean="0">
                <a:solidFill>
                  <a:schemeClr val="bg1"/>
                </a:solidFill>
              </a:rPr>
              <a:t> Usaha :</a:t>
            </a:r>
          </a:p>
          <a:p>
            <a:pPr algn="l"/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kehidupan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terutama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berupa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pelindungan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kekayaan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pengadaan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kontrak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pemberian</a:t>
            </a:r>
            <a:r>
              <a:rPr lang="en-US" sz="2000" b="1" dirty="0" smtClean="0">
                <a:solidFill>
                  <a:schemeClr val="bg1"/>
                </a:solidFill>
              </a:rPr>
              <a:t> paten, 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dibicarakan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mendorong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segmen-segmen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diantaranya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tranportasi</a:t>
            </a:r>
            <a:r>
              <a:rPr lang="en-US" sz="2000" b="1" dirty="0" smtClean="0">
                <a:solidFill>
                  <a:schemeClr val="bg1"/>
                </a:solidFill>
              </a:rPr>
              <a:t>, (P</a:t>
            </a:r>
            <a:r>
              <a:rPr lang="id-ID" b="1" dirty="0" smtClean="0">
                <a:solidFill>
                  <a:schemeClr val="bg1"/>
                </a:solidFill>
              </a:rPr>
              <a:t>ERUMKA</a:t>
            </a:r>
            <a:r>
              <a:rPr lang="en-US" sz="2000" b="1" dirty="0" smtClean="0">
                <a:solidFill>
                  <a:schemeClr val="bg1"/>
                </a:solidFill>
              </a:rPr>
              <a:t>, DAMRI,  GIA, PELNI,)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perusahaan-perusahaan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kecil</a:t>
            </a:r>
            <a:r>
              <a:rPr lang="en-US" sz="2000" b="1" dirty="0" smtClean="0">
                <a:solidFill>
                  <a:schemeClr val="bg1"/>
                </a:solidFill>
              </a:rPr>
              <a:t>, (</a:t>
            </a: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finansial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banyak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kecil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pemberian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kontrak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Kridit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kridit</a:t>
            </a:r>
            <a:r>
              <a:rPr lang="en-US" sz="2000" b="1" dirty="0" smtClean="0">
                <a:solidFill>
                  <a:schemeClr val="bg1"/>
                </a:solidFill>
              </a:rPr>
              <a:t> modal </a:t>
            </a:r>
            <a:r>
              <a:rPr lang="en-US" sz="2000" b="1" dirty="0" err="1" smtClean="0">
                <a:solidFill>
                  <a:schemeClr val="bg1"/>
                </a:solidFill>
              </a:rPr>
              <a:t>kerja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permanen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kridit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candak</a:t>
            </a:r>
            <a:r>
              <a:rPr lang="en-US" sz="2000" b="1" dirty="0" smtClean="0">
                <a:solidFill>
                  <a:schemeClr val="bg1"/>
                </a:solidFill>
              </a:rPr>
              <a:t> kulak )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bunga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rendah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Bantuan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siaran</a:t>
            </a:r>
            <a:r>
              <a:rPr lang="en-US" sz="2000" b="1" dirty="0" smtClean="0">
                <a:solidFill>
                  <a:schemeClr val="bg1"/>
                </a:solidFill>
              </a:rPr>
              <a:t> radio, </a:t>
            </a:r>
            <a:r>
              <a:rPr lang="en-US" sz="2000" b="1" dirty="0" err="1" smtClean="0">
                <a:solidFill>
                  <a:schemeClr val="bg1"/>
                </a:solidFill>
              </a:rPr>
              <a:t>telivesi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telepon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sebagainya</a:t>
            </a:r>
            <a:r>
              <a:rPr lang="en-US" sz="2000" b="1" dirty="0" smtClean="0">
                <a:solidFill>
                  <a:schemeClr val="bg1"/>
                </a:solidFill>
              </a:rPr>
              <a:t>. (</a:t>
            </a:r>
            <a:r>
              <a:rPr lang="en-US" sz="2000" b="1" dirty="0" err="1" smtClean="0">
                <a:solidFill>
                  <a:schemeClr val="bg1"/>
                </a:solidFill>
              </a:rPr>
              <a:t>pengembangan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telekomonikasi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didukung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pengemabangan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ruang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angkasa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/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457200"/>
          </a:xfr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000" b="1" dirty="0" err="1" smtClean="0"/>
              <a:t>Lingkungan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Internasional</a:t>
            </a:r>
            <a:endParaRPr lang="en-US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553200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internasional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konsep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meliputi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maslah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dunia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nasional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berpengaruh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tergantungan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masalah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masalah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internasional</a:t>
            </a:r>
            <a:r>
              <a:rPr lang="en-US" sz="2000" b="1" dirty="0" smtClean="0">
                <a:solidFill>
                  <a:schemeClr val="bg1"/>
                </a:solidFill>
              </a:rPr>
              <a:t>. 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maju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Amerika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jepang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memegang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perekonomian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dunia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Kekuatan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ekonomi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negara-negara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didukung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perusahaan-perusahaan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raksasa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mempunyai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multi </a:t>
            </a:r>
            <a:r>
              <a:rPr lang="en-US" sz="2000" b="1" dirty="0" err="1" smtClean="0">
                <a:solidFill>
                  <a:schemeClr val="bg1"/>
                </a:solidFill>
              </a:rPr>
              <a:t>nasional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melayani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dunia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Neraca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Pembayaran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Internasional</a:t>
            </a:r>
            <a:r>
              <a:rPr lang="en-US" sz="2000" b="1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Neraca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pembayaran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menggambarkan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transaksi-transaksi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internasional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jumlah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X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Y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sebaliknya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konsep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neraca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pembayaran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neraca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perdagangan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mengekport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melebihi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impornya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menunjukan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neraca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perdagangan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menguntungkan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sebaliknya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</a:rPr>
              <a:t>Perusahaan-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multi </a:t>
            </a:r>
            <a:r>
              <a:rPr lang="en-US" sz="2000" b="1" dirty="0" err="1" smtClean="0">
                <a:solidFill>
                  <a:schemeClr val="bg1"/>
                </a:solidFill>
              </a:rPr>
              <a:t>nasional</a:t>
            </a:r>
            <a:r>
              <a:rPr lang="en-US" sz="2000" b="1" dirty="0" smtClean="0">
                <a:solidFill>
                  <a:schemeClr val="bg1"/>
                </a:solidFill>
              </a:rPr>
              <a:t> (Multinational Corporation) Perusahaan-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kebanyakan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berasal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negara-negara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eropah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Amerika,dan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jepang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dikuasainya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meliputi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sendiri</a:t>
            </a:r>
            <a:r>
              <a:rPr lang="en-US" sz="2000" b="1" dirty="0" smtClean="0">
                <a:solidFill>
                  <a:schemeClr val="bg1"/>
                </a:solidFill>
              </a:rPr>
              <a:t>  (</a:t>
            </a:r>
            <a:r>
              <a:rPr lang="en-US" sz="2000" b="1" dirty="0" err="1" smtClean="0">
                <a:solidFill>
                  <a:schemeClr val="bg1"/>
                </a:solidFill>
              </a:rPr>
              <a:t>misal</a:t>
            </a:r>
            <a:r>
              <a:rPr lang="en-US" sz="2000" b="1" dirty="0" smtClean="0">
                <a:solidFill>
                  <a:schemeClr val="bg1"/>
                </a:solidFill>
              </a:rPr>
              <a:t> Perusahaan </a:t>
            </a:r>
            <a:r>
              <a:rPr lang="en-US" sz="2000" b="1" dirty="0" err="1" smtClean="0">
                <a:solidFill>
                  <a:schemeClr val="bg1"/>
                </a:solidFill>
              </a:rPr>
              <a:t>mobi</a:t>
            </a:r>
            <a:r>
              <a:rPr lang="en-US" sz="2000" b="1" dirty="0" smtClean="0">
                <a:solidFill>
                  <a:schemeClr val="bg1"/>
                </a:solidFill>
              </a:rPr>
              <a:t> VW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jerman</a:t>
            </a:r>
            <a:r>
              <a:rPr lang="en-US" sz="2000" b="1" dirty="0" smtClean="0">
                <a:solidFill>
                  <a:schemeClr val="bg1"/>
                </a:solidFill>
              </a:rPr>
              <a:t>, 67%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produksinya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jerman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barat</a:t>
            </a:r>
            <a:r>
              <a:rPr lang="en-US" sz="2000" b="1" dirty="0" smtClean="0">
                <a:solidFill>
                  <a:schemeClr val="bg1"/>
                </a:solidFill>
              </a:rPr>
              <a:t>, Nestle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coklat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diual</a:t>
            </a:r>
            <a:r>
              <a:rPr lang="en-US" sz="2000" b="1" dirty="0" smtClean="0">
                <a:solidFill>
                  <a:schemeClr val="bg1"/>
                </a:solidFill>
              </a:rPr>
              <a:t> 97.5%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swis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jepang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toyotanya</a:t>
            </a:r>
            <a:r>
              <a:rPr lang="en-US" sz="2000" b="1" dirty="0" smtClean="0">
                <a:solidFill>
                  <a:schemeClr val="bg1"/>
                </a:solidFill>
              </a:rPr>
              <a:t>,  </a:t>
            </a:r>
            <a:r>
              <a:rPr lang="en-US" sz="2000" b="1" dirty="0" err="1" smtClean="0">
                <a:solidFill>
                  <a:schemeClr val="bg1"/>
                </a:solidFill>
              </a:rPr>
              <a:t>mitsibisi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Amerika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Ford, Jonson &amp;</a:t>
            </a:r>
            <a:r>
              <a:rPr lang="en-US" sz="2000" b="1" dirty="0" err="1" smtClean="0">
                <a:solidFill>
                  <a:schemeClr val="bg1"/>
                </a:solidFill>
              </a:rPr>
              <a:t>jonson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Coca-cola.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Lanjutan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3246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/>
              <a:t>Mereka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memperluas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pasarnya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negara-negara</a:t>
            </a:r>
            <a:r>
              <a:rPr lang="en-US" sz="1800" b="1" dirty="0" smtClean="0"/>
              <a:t> lain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tujuan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menampung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kelebihan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produksinya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kebutuhan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konsumen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negri</a:t>
            </a:r>
            <a:r>
              <a:rPr lang="en-US" sz="1800" b="1" dirty="0" smtClean="0"/>
              <a:t>.</a:t>
            </a:r>
          </a:p>
          <a:p>
            <a:pPr>
              <a:buNone/>
            </a:pPr>
            <a:r>
              <a:rPr lang="en-US" sz="1800" b="1" dirty="0" err="1" smtClean="0"/>
              <a:t>Kegiatan</a:t>
            </a:r>
            <a:r>
              <a:rPr lang="en-US" sz="1800" b="1" dirty="0" smtClean="0"/>
              <a:t>-</a:t>
            </a:r>
            <a:r>
              <a:rPr lang="en-US" sz="1800" b="1" dirty="0" err="1" smtClean="0"/>
              <a:t>kegitan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multinasional</a:t>
            </a:r>
            <a:r>
              <a:rPr lang="en-US" sz="1800" b="1" dirty="0" smtClean="0"/>
              <a:t>: Perusahaan-</a:t>
            </a:r>
            <a:r>
              <a:rPr lang="en-US" sz="1800" b="1" dirty="0" err="1" smtClean="0"/>
              <a:t>perusahaan</a:t>
            </a:r>
            <a:r>
              <a:rPr lang="en-US" sz="1800" b="1" dirty="0" smtClean="0"/>
              <a:t> multi </a:t>
            </a:r>
            <a:r>
              <a:rPr lang="en-US" sz="1800" b="1" dirty="0" err="1" smtClean="0"/>
              <a:t>nasional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bertujuan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memasarkan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produksinya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saja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Kemudian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mendirikan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perusahaan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perakitan</a:t>
            </a:r>
            <a:r>
              <a:rPr lang="en-US" sz="1800" b="1" dirty="0" smtClean="0"/>
              <a:t>/assembling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kedua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kebutuhan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tiga</a:t>
            </a:r>
            <a:r>
              <a:rPr lang="en-US" sz="1800" b="1" dirty="0" smtClean="0"/>
              <a:t>.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menjalankan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kegiatan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kegitan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perusahaan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tersebut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suatu</a:t>
            </a:r>
            <a:r>
              <a:rPr lang="en-US" sz="1800" b="1" dirty="0" smtClean="0"/>
              <a:t> join venture, </a:t>
            </a:r>
            <a:r>
              <a:rPr lang="en-US" sz="1800" b="1" dirty="0" err="1" smtClean="0"/>
              <a:t>prtjanjian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lisensi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atau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kontrak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877094" y="4686300"/>
            <a:ext cx="358219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6477000"/>
            <a:ext cx="4572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ube 12"/>
          <p:cNvSpPr/>
          <p:nvPr/>
        </p:nvSpPr>
        <p:spPr>
          <a:xfrm>
            <a:off x="1143000" y="3581400"/>
            <a:ext cx="457200" cy="2895600"/>
          </a:xfrm>
          <a:prstGeom prst="cube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1905000" y="3276600"/>
            <a:ext cx="457200" cy="32004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2667000" y="3124200"/>
            <a:ext cx="457200" cy="3352800"/>
          </a:xfrm>
          <a:prstGeom prst="cube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3429000" y="2971800"/>
            <a:ext cx="457200" cy="3505200"/>
          </a:xfrm>
          <a:prstGeom prst="cube">
            <a:avLst/>
          </a:prstGeom>
          <a:solidFill>
            <a:srgbClr val="CC0099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430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6248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2714" y="533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3581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" y="2743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18114" y="6248400"/>
            <a:ext cx="1761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Periode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290726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 &amp; </a:t>
            </a:r>
            <a:r>
              <a:rPr lang="en-US" b="1" dirty="0" err="1" smtClean="0"/>
              <a:t>Miliar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3267670"/>
            <a:ext cx="512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 smtClean="0"/>
              <a:t>Penjelasan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gambar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b="1" dirty="0" err="1" smtClean="0"/>
              <a:t>penanaman</a:t>
            </a:r>
            <a:r>
              <a:rPr lang="en-US" b="1" dirty="0" smtClean="0"/>
              <a:t>  modal </a:t>
            </a:r>
            <a:r>
              <a:rPr lang="en-US" b="1" dirty="0" err="1" smtClean="0"/>
              <a:t>asing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disetujui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sampai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1985/1986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1" y="425827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Sumber</a:t>
            </a:r>
            <a:r>
              <a:rPr lang="en-US" b="1" u="sng" dirty="0" smtClean="0"/>
              <a:t> :</a:t>
            </a:r>
            <a:r>
              <a:rPr lang="en-US" b="1" dirty="0" smtClean="0"/>
              <a:t> Nota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RAPBN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anggaran</a:t>
            </a:r>
            <a:r>
              <a:rPr lang="en-US" b="1" dirty="0" smtClean="0"/>
              <a:t> 1986/1987 , 1. 1967- 1982/1983,  2. 1967-1983/1984. 3. 1967-1984/1985. 4. 1967- 1985/1986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3" grpId="0" animBg="1"/>
      <p:bldP spid="14" grpId="0" animBg="1"/>
      <p:bldP spid="15" grpId="0" animBg="1"/>
      <p:bldP spid="16" grpId="0" animBg="1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2000" dirty="0" err="1" smtClean="0"/>
              <a:t>Lanjutan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4770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Masuknya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perusahan-perusahaan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Multinasional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ke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indonesia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ini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didsarkan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pada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U.U.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Nomor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1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1967,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yg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kemudian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disempurnakan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dengan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U.U. no.11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1970,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tentang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penanaman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modal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asaing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(PMA)</a:t>
            </a:r>
          </a:p>
          <a:p>
            <a:pPr>
              <a:buFont typeface="Wingdings" pitchFamily="2" charset="2"/>
              <a:buChar char="§"/>
            </a:pPr>
            <a:r>
              <a:rPr lang="en-US" sz="2400" b="1" u="sng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Ciri</a:t>
            </a:r>
            <a:r>
              <a:rPr lang="en-US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–</a:t>
            </a:r>
            <a:r>
              <a:rPr lang="en-US" sz="2400" b="1" u="sng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ciri</a:t>
            </a:r>
            <a:r>
              <a:rPr lang="en-US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Perusahaan </a:t>
            </a:r>
            <a:r>
              <a:rPr lang="en-US" sz="2400" b="1" u="sng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Multinasional</a:t>
            </a:r>
            <a:r>
              <a:rPr lang="en-US" sz="2400" b="1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: 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PBB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laporan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1973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mendefinisikan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Perusahaan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Multinasional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sebagai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suatu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perusahaan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yg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kegitan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pokonya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melputi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usaha-usaha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pengolahan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/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manufaktur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atau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pemberian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jasa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sedikitnya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2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negara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.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pada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saat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laporan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PBB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itu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buat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(1973)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jumlah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perusahaan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multinasional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diperkirakan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ada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7300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buah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. 200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diantaranya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mempunyai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cabang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20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negara</a:t>
            </a:r>
            <a:endParaRPr lang="en-US" sz="2400" b="1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Delapan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sepuluh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  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perusahaan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multinasional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yg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terbesar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dunia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berdomisili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Amerika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Sebagian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besar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penanaman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modal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asing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negara-negara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sedang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berkembang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usahakan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bidang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sumber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daya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alam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sisanya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bidang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pengolahan,perdagangan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terutama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negara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sedang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berkembang</a:t>
            </a:r>
            <a:r>
              <a:rPr lang="en-US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. </a:t>
            </a:r>
            <a:endParaRPr lang="en-US" sz="2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457200"/>
          </a:xfrm>
          <a:solidFill>
            <a:srgbClr val="006600"/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Kebaikan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keburukan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4770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Kebaikan</a:t>
            </a:r>
            <a:r>
              <a:rPr lang="en-US" sz="2000" b="1" dirty="0" smtClean="0">
                <a:solidFill>
                  <a:schemeClr val="bg1"/>
                </a:solidFill>
              </a:rPr>
              <a:t> Perusahaan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Menambah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devisa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melalui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penanaman</a:t>
            </a:r>
            <a:r>
              <a:rPr lang="en-US" sz="2000" b="1" dirty="0" smtClean="0">
                <a:solidFill>
                  <a:schemeClr val="bg1"/>
                </a:solidFill>
              </a:rPr>
              <a:t> modal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ekpor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Mengurangi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kebutuhan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devisa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impor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sektor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Menambah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pendapatan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berupa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pajak-pajak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royalty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Menambah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kesempatan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kerja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lapangan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kerja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baru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Meningkatka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tarap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hidup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karyawan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gaji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tinggi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Meningkatkan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kemampuan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keterampilan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tenaga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kerjanya,sebab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memiliki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superioritas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teknologi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Memoderenisasi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Menambah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karena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meningkatkan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nasioanal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didukung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Memperluas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faktor-faktor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: </a:t>
            </a:r>
            <a:r>
              <a:rPr lang="en-US" sz="2000" b="1" dirty="0" err="1" smtClean="0">
                <a:solidFill>
                  <a:schemeClr val="bg1"/>
                </a:solidFill>
              </a:rPr>
              <a:t>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baku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tenaga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kerja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Ikut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mendukung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pembangunan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nasional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solidFill>
            <a:srgbClr val="006600"/>
          </a:solidFill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</a:rPr>
              <a:t>b.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Keburukan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 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1722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Makin </a:t>
            </a:r>
            <a:r>
              <a:rPr lang="en-US" sz="2000" b="1" dirty="0" err="1" smtClean="0">
                <a:solidFill>
                  <a:schemeClr val="bg1"/>
                </a:solidFill>
              </a:rPr>
              <a:t>banyaknya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didirikan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kekuasaan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ekomi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Tetapi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jumlahnya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sedikit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maka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kuantitatifnya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banyak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Perusahaan –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memperoleh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berupa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- </a:t>
            </a:r>
            <a:r>
              <a:rPr lang="en-US" sz="2000" b="1" dirty="0" err="1" smtClean="0">
                <a:solidFill>
                  <a:schemeClr val="bg1"/>
                </a:solidFill>
              </a:rPr>
              <a:t>Keuntungan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dialihkan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pemegang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sahamnya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- </a:t>
            </a:r>
            <a:r>
              <a:rPr lang="en-US" sz="2000" b="1" dirty="0" err="1" smtClean="0">
                <a:solidFill>
                  <a:schemeClr val="bg1"/>
                </a:solidFill>
              </a:rPr>
              <a:t>Penyusutan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depesiasi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praktek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menyembunyikan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keuntungan-keuntungan</a:t>
            </a:r>
            <a:r>
              <a:rPr lang="en-US" sz="2000" b="1" dirty="0" smtClean="0">
                <a:solidFill>
                  <a:schemeClr val="bg1"/>
                </a:solidFill>
              </a:rPr>
              <a:t> agar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terkena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- </a:t>
            </a:r>
            <a:r>
              <a:rPr lang="en-US" sz="2000" b="1" dirty="0" err="1" smtClean="0">
                <a:solidFill>
                  <a:schemeClr val="bg1"/>
                </a:solidFill>
              </a:rPr>
              <a:t>Kebutuhan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baku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modal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didatangkan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pelasanaannya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menyediakan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fasilitasnya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berhak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menarik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kemabli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modalnya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sewaktu-waktu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merusak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kehidupan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kehidupan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ekonomi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negara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/>
            <a:r>
              <a:rPr lang="en-US" sz="2000" b="1" dirty="0" err="1" smtClean="0">
                <a:solidFill>
                  <a:schemeClr val="bg1"/>
                </a:solidFill>
              </a:rPr>
              <a:t>Mencari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keuntungan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sebesar-besarnya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memperbesar</a:t>
            </a:r>
            <a:r>
              <a:rPr lang="en-US" sz="2000" b="1" dirty="0" smtClean="0">
                <a:solidFill>
                  <a:schemeClr val="bg1"/>
                </a:solidFill>
              </a:rPr>
              <a:t> modal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motif 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perusahaan-perusahaan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multinasional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Setelah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memproduksi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tujuan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sekundernya</a:t>
            </a:r>
            <a:r>
              <a:rPr lang="en-US" sz="2000" b="1" dirty="0" smtClean="0">
                <a:solidFill>
                  <a:schemeClr val="bg1"/>
                </a:solidFill>
              </a:rPr>
              <a:t> 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8100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Lembaga-lembaga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membantu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perdagangan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internasional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839200" cy="6324600"/>
          </a:xfrm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mengiport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sering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diperlukan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lembaga-lembaga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perantara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memudahkan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pelaksanaan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ekpor,inpor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middlemen.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dibedakan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4 </a:t>
            </a:r>
            <a:r>
              <a:rPr lang="en-US" sz="2000" b="1" dirty="0" err="1" smtClean="0">
                <a:solidFill>
                  <a:schemeClr val="bg1"/>
                </a:solidFill>
              </a:rPr>
              <a:t>golongan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b="1" u="sng" dirty="0" smtClean="0">
                <a:solidFill>
                  <a:schemeClr val="bg1"/>
                </a:solidFill>
              </a:rPr>
              <a:t>Export and import commission house.</a:t>
            </a:r>
            <a:r>
              <a:rPr lang="en-US" sz="2000" b="1" dirty="0" smtClean="0">
                <a:solidFill>
                  <a:schemeClr val="bg1"/>
                </a:solidFill>
              </a:rPr>
              <a:t> Commission house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wakil-wakil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. Export commission house  </a:t>
            </a:r>
            <a:r>
              <a:rPr lang="en-US" sz="2000" b="1" dirty="0" err="1" smtClean="0">
                <a:solidFill>
                  <a:schemeClr val="bg1"/>
                </a:solidFill>
              </a:rPr>
              <a:t>menerima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pesanan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memenuhi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pesanan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menyelesaikannya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masalah-masalah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pengekporan,serta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menerima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komisi</a:t>
            </a:r>
            <a:r>
              <a:rPr lang="en-US" sz="2000" b="1" dirty="0" smtClean="0">
                <a:solidFill>
                  <a:schemeClr val="bg1"/>
                </a:solidFill>
              </a:rPr>
              <a:t> ,</a:t>
            </a:r>
            <a:r>
              <a:rPr lang="en-US" sz="2000" b="1" dirty="0" err="1" smtClean="0">
                <a:solidFill>
                  <a:schemeClr val="bg1"/>
                </a:solidFill>
              </a:rPr>
              <a:t>impor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u="sng" dirty="0" smtClean="0">
                <a:solidFill>
                  <a:schemeClr val="bg1"/>
                </a:solidFill>
              </a:rPr>
              <a:t>Merchant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Ekporters</a:t>
            </a:r>
            <a:r>
              <a:rPr lang="en-US" sz="2000" b="1" u="sng" dirty="0" smtClean="0">
                <a:solidFill>
                  <a:schemeClr val="bg1"/>
                </a:solidFill>
              </a:rPr>
              <a:t> and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importers.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menjualnya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kembali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menjualnya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kembali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u="sng" dirty="0" err="1" smtClean="0">
                <a:solidFill>
                  <a:schemeClr val="bg1"/>
                </a:solidFill>
              </a:rPr>
              <a:t>Manufacturer”s</a:t>
            </a:r>
            <a:r>
              <a:rPr lang="en-US" sz="2000" b="1" u="sng" dirty="0" smtClean="0">
                <a:solidFill>
                  <a:schemeClr val="bg1"/>
                </a:solidFill>
              </a:rPr>
              <a:t> Export Agents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ekport</a:t>
            </a:r>
            <a:r>
              <a:rPr lang="en-US" sz="2000" b="1" dirty="0" smtClean="0">
                <a:solidFill>
                  <a:schemeClr val="bg1"/>
                </a:solidFill>
              </a:rPr>
              <a:t> agents </a:t>
            </a:r>
            <a:r>
              <a:rPr lang="en-US" sz="2000" b="1" dirty="0" err="1" smtClean="0">
                <a:solidFill>
                  <a:schemeClr val="bg1"/>
                </a:solidFill>
              </a:rPr>
              <a:t>bertindak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departemen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ekspor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sebuah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produsen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sekolompok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biasanya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permanen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ditetapkan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kontrak</a:t>
            </a:r>
            <a:r>
              <a:rPr lang="en-US" sz="2000" b="1" dirty="0" smtClean="0">
                <a:solidFill>
                  <a:schemeClr val="bg1"/>
                </a:solidFill>
              </a:rPr>
              <a:t> .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kontrak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dinyatakan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bahwa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kelompok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negri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sejumlah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komisi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u="sng" dirty="0" smtClean="0">
                <a:solidFill>
                  <a:schemeClr val="bg1"/>
                </a:solidFill>
              </a:rPr>
              <a:t>Export and import brokers.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Makelar</a:t>
            </a:r>
            <a:r>
              <a:rPr lang="en-US" sz="2000" b="1" dirty="0" smtClean="0">
                <a:solidFill>
                  <a:schemeClr val="bg1"/>
                </a:solidFill>
              </a:rPr>
              <a:t>(broker)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ekport</a:t>
            </a:r>
            <a:r>
              <a:rPr lang="en-US" sz="2000" b="1" dirty="0" smtClean="0">
                <a:solidFill>
                  <a:schemeClr val="bg1"/>
                </a:solidFill>
              </a:rPr>
              <a:t>-import </a:t>
            </a:r>
            <a:r>
              <a:rPr lang="en-US" sz="2000" b="1" dirty="0" err="1" smtClean="0">
                <a:solidFill>
                  <a:schemeClr val="bg1"/>
                </a:solidFill>
              </a:rPr>
              <a:t>berusaha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mempertemukan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pembeli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bersama-sama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jerih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payahnya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mendapatkan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komisi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transaksi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81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Perkembangan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impor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ekpor</a:t>
            </a:r>
            <a:r>
              <a:rPr lang="en-US" sz="2000" b="1" dirty="0" smtClean="0">
                <a:solidFill>
                  <a:schemeClr val="bg1"/>
                </a:solidFill>
              </a:rPr>
              <a:t> Indonesia.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5532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Setiap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</a:rPr>
              <a:t> 1969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ekport</a:t>
            </a:r>
            <a:r>
              <a:rPr lang="en-US" sz="2000" b="1" dirty="0" smtClean="0">
                <a:solidFill>
                  <a:schemeClr val="bg1"/>
                </a:solidFill>
              </a:rPr>
              <a:t> Indonesia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mengalami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perkembangan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positif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tetapi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periode</a:t>
            </a:r>
            <a:r>
              <a:rPr lang="en-US" sz="2000" b="1" dirty="0" smtClean="0">
                <a:solidFill>
                  <a:schemeClr val="bg1"/>
                </a:solidFill>
              </a:rPr>
              <a:t> 1981/1982.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ekport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mulai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mengalami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fluktuasi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Barang-barang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termasuk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katagori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minyak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dikelompokan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menjadi</a:t>
            </a:r>
            <a:r>
              <a:rPr lang="en-US" sz="2000" b="1" dirty="0" smtClean="0">
                <a:solidFill>
                  <a:schemeClr val="bg1"/>
                </a:solidFill>
              </a:rPr>
              <a:t> 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Golongan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utama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terdiri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Kayu,karet,timah,minyak,kelapa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sawit,kopi,tembakau,teh</a:t>
            </a:r>
            <a:r>
              <a:rPr lang="en-US" sz="2000" b="1" dirty="0" smtClean="0">
                <a:solidFill>
                  <a:schemeClr val="bg1"/>
                </a:solidFill>
              </a:rPr>
              <a:t>. Dan </a:t>
            </a:r>
            <a:r>
              <a:rPr lang="en-US" sz="2000" b="1" dirty="0" err="1" smtClean="0">
                <a:solidFill>
                  <a:schemeClr val="bg1"/>
                </a:solidFill>
              </a:rPr>
              <a:t>biji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kelapa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sawit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Golongan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lain , </a:t>
            </a:r>
            <a:r>
              <a:rPr lang="en-US" sz="2000" b="1" dirty="0" err="1" smtClean="0">
                <a:solidFill>
                  <a:schemeClr val="bg1"/>
                </a:solidFill>
              </a:rPr>
              <a:t>terdiri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atas</a:t>
            </a:r>
            <a:r>
              <a:rPr lang="en-US" sz="2000" b="1" dirty="0" smtClean="0">
                <a:solidFill>
                  <a:schemeClr val="bg1"/>
                </a:solidFill>
              </a:rPr>
              <a:t> ; </a:t>
            </a:r>
            <a:r>
              <a:rPr lang="en-US" sz="2000" b="1" dirty="0" err="1" smtClean="0">
                <a:solidFill>
                  <a:schemeClr val="bg1"/>
                </a:solidFill>
              </a:rPr>
              <a:t>hewan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beserta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hasilnya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lada.bungkil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kopra</a:t>
            </a:r>
            <a:r>
              <a:rPr lang="en-US" sz="2000" b="1" dirty="0" smtClean="0">
                <a:solidFill>
                  <a:schemeClr val="bg1"/>
                </a:solidFill>
              </a:rPr>
              <a:t>, , </a:t>
            </a:r>
            <a:r>
              <a:rPr lang="en-US" sz="2000" b="1" dirty="0" err="1" smtClean="0">
                <a:solidFill>
                  <a:schemeClr val="bg1"/>
                </a:solidFill>
              </a:rPr>
              <a:t>bahan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makanana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tambang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dll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210560"/>
          <a:ext cx="8839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445000"/>
                <a:gridCol w="294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 e r I o d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Ekport</a:t>
                      </a:r>
                      <a:r>
                        <a:rPr lang="en-US" dirty="0" smtClean="0"/>
                        <a:t> (US</a:t>
                      </a:r>
                      <a:r>
                        <a:rPr lang="en-US" baseline="0" dirty="0" smtClean="0"/>
                        <a:t> $ </a:t>
                      </a:r>
                      <a:r>
                        <a:rPr lang="en-US" baseline="0" dirty="0" err="1" smtClean="0"/>
                        <a:t>Juta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Impor</a:t>
                      </a:r>
                      <a:r>
                        <a:rPr lang="en-US" dirty="0" smtClean="0"/>
                        <a:t> (US $ </a:t>
                      </a:r>
                      <a:r>
                        <a:rPr lang="en-US" dirty="0" err="1" smtClean="0"/>
                        <a:t>Juta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3581400"/>
          <a:ext cx="8839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98600"/>
                <a:gridCol w="1447800"/>
                <a:gridCol w="1473200"/>
                <a:gridCol w="1473200"/>
                <a:gridCol w="147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Tampa  </a:t>
                      </a:r>
                      <a:r>
                        <a:rPr lang="en-US" sz="1400" dirty="0" err="1" smtClean="0"/>
                        <a:t>minayak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Minyak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dan</a:t>
                      </a:r>
                      <a:r>
                        <a:rPr lang="en-US" sz="1400" dirty="0" smtClean="0"/>
                        <a:t> Gas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Jumlah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400" dirty="0" smtClean="0"/>
                        <a:t>Tampa  </a:t>
                      </a:r>
                      <a:r>
                        <a:rPr lang="en-US" sz="1400" dirty="0" err="1" smtClean="0"/>
                        <a:t>minyak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Dengan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minyak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1981/1982</a:t>
                      </a:r>
                    </a:p>
                    <a:p>
                      <a:r>
                        <a:rPr lang="en-US" sz="1800" b="1" dirty="0" smtClean="0"/>
                        <a:t>1982/1983</a:t>
                      </a:r>
                    </a:p>
                    <a:p>
                      <a:r>
                        <a:rPr lang="en-US" sz="1800" b="1" dirty="0" smtClean="0"/>
                        <a:t>1983/1984</a:t>
                      </a:r>
                    </a:p>
                    <a:p>
                      <a:r>
                        <a:rPr lang="en-US" sz="1800" b="1" dirty="0" smtClean="0"/>
                        <a:t>1984/1985</a:t>
                      </a:r>
                    </a:p>
                    <a:p>
                      <a:r>
                        <a:rPr lang="en-US" sz="1800" b="1" dirty="0" smtClean="0"/>
                        <a:t>1985/1986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4,170</a:t>
                      </a:r>
                    </a:p>
                    <a:p>
                      <a:pPr algn="ctr"/>
                      <a:r>
                        <a:rPr lang="en-US" b="1" baseline="0" dirty="0" smtClean="0"/>
                        <a:t>3,928</a:t>
                      </a:r>
                    </a:p>
                    <a:p>
                      <a:pPr algn="ctr"/>
                      <a:r>
                        <a:rPr lang="en-US" b="1" baseline="0" dirty="0" smtClean="0"/>
                        <a:t>5.367</a:t>
                      </a:r>
                    </a:p>
                    <a:p>
                      <a:pPr algn="ctr"/>
                      <a:r>
                        <a:rPr lang="en-US" b="1" baseline="0" dirty="0" smtClean="0"/>
                        <a:t>5.907</a:t>
                      </a:r>
                    </a:p>
                    <a:p>
                      <a:pPr algn="ctr"/>
                      <a:r>
                        <a:rPr lang="en-US" b="1" baseline="0" dirty="0" smtClean="0"/>
                        <a:t>6.106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18.824</a:t>
                      </a:r>
                    </a:p>
                    <a:p>
                      <a:pPr algn="ctr"/>
                      <a:r>
                        <a:rPr lang="en-US" dirty="0" smtClean="0"/>
                        <a:t>14.744</a:t>
                      </a:r>
                    </a:p>
                    <a:p>
                      <a:pPr algn="ctr"/>
                      <a:r>
                        <a:rPr lang="en-US" dirty="0" smtClean="0"/>
                        <a:t>14.449</a:t>
                      </a:r>
                    </a:p>
                    <a:p>
                      <a:pPr algn="ctr"/>
                      <a:r>
                        <a:rPr lang="en-US" dirty="0" smtClean="0"/>
                        <a:t>13.994</a:t>
                      </a:r>
                    </a:p>
                    <a:p>
                      <a:pPr algn="ctr"/>
                      <a:r>
                        <a:rPr lang="en-US" dirty="0" smtClean="0"/>
                        <a:t>13.115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22.994</a:t>
                      </a:r>
                    </a:p>
                    <a:p>
                      <a:pPr algn="ctr"/>
                      <a:r>
                        <a:rPr lang="en-US" dirty="0" smtClean="0"/>
                        <a:t>18.672</a:t>
                      </a:r>
                    </a:p>
                    <a:p>
                      <a:pPr algn="ctr"/>
                      <a:r>
                        <a:rPr lang="en-US" dirty="0" smtClean="0"/>
                        <a:t>19.816</a:t>
                      </a:r>
                    </a:p>
                    <a:p>
                      <a:pPr algn="ctr"/>
                      <a:r>
                        <a:rPr lang="en-US" dirty="0" smtClean="0"/>
                        <a:t>19.901</a:t>
                      </a:r>
                    </a:p>
                    <a:p>
                      <a:pPr algn="ctr"/>
                      <a:r>
                        <a:rPr lang="en-US" dirty="0" smtClean="0"/>
                        <a:t>19.221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12.000,3</a:t>
                      </a:r>
                    </a:p>
                    <a:p>
                      <a:pPr algn="ctr"/>
                      <a:r>
                        <a:rPr lang="en-US" dirty="0" smtClean="0"/>
                        <a:t>13.765,3</a:t>
                      </a:r>
                    </a:p>
                    <a:p>
                      <a:pPr algn="ctr"/>
                      <a:r>
                        <a:rPr lang="en-US" dirty="0" smtClean="0"/>
                        <a:t>11.397,9</a:t>
                      </a:r>
                    </a:p>
                    <a:p>
                      <a:pPr algn="ctr"/>
                      <a:r>
                        <a:rPr lang="en-US" dirty="0" smtClean="0"/>
                        <a:t>10.831.1</a:t>
                      </a:r>
                    </a:p>
                    <a:p>
                      <a:pPr algn="ctr"/>
                      <a:r>
                        <a:rPr lang="en-US" dirty="0" smtClean="0"/>
                        <a:t>3.640.70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t.a.d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t.a.d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t.a.d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14.427</a:t>
                      </a:r>
                    </a:p>
                    <a:p>
                      <a:pPr algn="ctr"/>
                      <a:r>
                        <a:rPr lang="en-US" dirty="0" smtClean="0"/>
                        <a:t>13572.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754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ekpor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inpor</a:t>
            </a:r>
            <a:r>
              <a:rPr lang="en-US" b="1" dirty="0" smtClean="0"/>
              <a:t> </a:t>
            </a:r>
            <a:r>
              <a:rPr lang="en-US" b="1" dirty="0" err="1" smtClean="0"/>
              <a:t>indonesia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periode</a:t>
            </a:r>
            <a:r>
              <a:rPr lang="en-US" b="1" dirty="0" smtClean="0"/>
              <a:t> 1981/1982 </a:t>
            </a:r>
          </a:p>
          <a:p>
            <a:pPr algn="ctr"/>
            <a:r>
              <a:rPr lang="en-US" b="1" dirty="0" err="1" smtClean="0"/>
              <a:t>sampai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1985/1986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6367046"/>
            <a:ext cx="7129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Sumber</a:t>
            </a:r>
            <a:r>
              <a:rPr lang="en-US" sz="1600" b="1" dirty="0" smtClean="0"/>
              <a:t> data : Nota </a:t>
            </a:r>
            <a:r>
              <a:rPr lang="en-US" sz="1600" b="1" dirty="0" err="1" smtClean="0"/>
              <a:t>keuangan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RAPBN </a:t>
            </a:r>
            <a:r>
              <a:rPr lang="en-US" sz="1600" b="1" dirty="0" err="1" smtClean="0"/>
              <a:t>tahun</a:t>
            </a:r>
            <a:r>
              <a:rPr lang="en-US" sz="1600" b="1" dirty="0" smtClean="0"/>
              <a:t> 1986/1987 “ </a:t>
            </a:r>
            <a:r>
              <a:rPr lang="en-US" sz="1600" b="1" dirty="0" err="1" smtClean="0"/>
              <a:t>t.a.d</a:t>
            </a:r>
            <a:r>
              <a:rPr lang="en-US" sz="1600" b="1" dirty="0" smtClean="0"/>
              <a:t> = </a:t>
            </a:r>
            <a:r>
              <a:rPr lang="en-US" sz="1600" b="1" dirty="0" err="1" smtClean="0"/>
              <a:t>Tak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</a:t>
            </a:r>
            <a:r>
              <a:rPr lang="en-US" sz="1600" b="1" dirty="0" smtClean="0"/>
              <a:t> data.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096000"/>
          </a:xfrm>
          <a:solidFill>
            <a:srgbClr val="00CC00"/>
          </a:solidFill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Perusahaan.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konservasi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Perekonomian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Perpajakan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Internasional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Bisnis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 smtClean="0"/>
              <a:t>Lanjutan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9144000" cy="56689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err="1" smtClean="0"/>
              <a:t>Selain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golongan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indonesia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mengipor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minyak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gas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negri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mengetahui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komposisi</a:t>
            </a:r>
            <a:r>
              <a:rPr lang="en-US" sz="2000" b="1" dirty="0" smtClean="0"/>
              <a:t> import </a:t>
            </a:r>
            <a:r>
              <a:rPr lang="en-US" sz="2000" b="1" dirty="0" err="1" smtClean="0"/>
              <a:t>periode</a:t>
            </a:r>
            <a:r>
              <a:rPr lang="en-US" sz="2000" b="1" dirty="0" smtClean="0"/>
              <a:t> 1984/1985, 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304800" y="2057400"/>
            <a:ext cx="1371600" cy="137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43,9%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04800" y="3429000"/>
            <a:ext cx="1371600" cy="533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7,1%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04800" y="3962400"/>
            <a:ext cx="1371600" cy="13716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49,0%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1676400" y="2590800"/>
            <a:ext cx="4572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33600" y="2514600"/>
            <a:ext cx="553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konsumsi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 </a:t>
            </a:r>
            <a:r>
              <a:rPr lang="en-US" b="1" dirty="0" err="1" smtClean="0"/>
              <a:t>Beras,tepung</a:t>
            </a:r>
            <a:r>
              <a:rPr lang="en-US" b="1" dirty="0" smtClean="0"/>
              <a:t> </a:t>
            </a:r>
            <a:r>
              <a:rPr lang="en-US" b="1" dirty="0" err="1" smtClean="0"/>
              <a:t>terigu</a:t>
            </a:r>
            <a:r>
              <a:rPr lang="en-US" b="1" dirty="0" smtClean="0"/>
              <a:t>, </a:t>
            </a:r>
            <a:r>
              <a:rPr lang="en-US" b="1" dirty="0" err="1" smtClean="0"/>
              <a:t>tekstil,dll</a:t>
            </a:r>
            <a:endParaRPr lang="en-US" b="1" dirty="0"/>
          </a:p>
        </p:txBody>
      </p:sp>
      <p:sp>
        <p:nvSpPr>
          <p:cNvPr id="25" name="Right Arrow 24"/>
          <p:cNvSpPr/>
          <p:nvPr/>
        </p:nvSpPr>
        <p:spPr>
          <a:xfrm>
            <a:off x="1676400" y="3505200"/>
            <a:ext cx="4572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676400" y="4495800"/>
            <a:ext cx="4572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33600" y="3276600"/>
            <a:ext cx="7150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baku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penolong</a:t>
            </a:r>
            <a:r>
              <a:rPr lang="en-US" b="1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: </a:t>
            </a:r>
            <a:r>
              <a:rPr lang="en-US" b="1" dirty="0" err="1" smtClean="0"/>
              <a:t>Cengkeh,bahan</a:t>
            </a:r>
            <a:r>
              <a:rPr lang="en-US" b="1" dirty="0" smtClean="0"/>
              <a:t> </a:t>
            </a:r>
            <a:r>
              <a:rPr lang="en-US" b="1" dirty="0" err="1" smtClean="0"/>
              <a:t>kimia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preparat</a:t>
            </a:r>
            <a:r>
              <a:rPr lang="en-US" b="1" dirty="0" smtClean="0"/>
              <a:t> </a:t>
            </a:r>
            <a:r>
              <a:rPr lang="en-US" b="1" dirty="0" err="1" smtClean="0"/>
              <a:t>kimia,bahan</a:t>
            </a:r>
            <a:r>
              <a:rPr lang="en-US" b="1" dirty="0" smtClean="0"/>
              <a:t> cat, </a:t>
            </a:r>
            <a:r>
              <a:rPr lang="en-US" b="1" dirty="0" err="1" smtClean="0"/>
              <a:t>pupuk</a:t>
            </a:r>
            <a:r>
              <a:rPr lang="en-US" b="1" dirty="0" smtClean="0"/>
              <a:t>, </a:t>
            </a:r>
            <a:r>
              <a:rPr lang="en-US" b="1" dirty="0" err="1" smtClean="0"/>
              <a:t>kertas</a:t>
            </a:r>
            <a:r>
              <a:rPr lang="en-US" b="1" dirty="0" smtClean="0"/>
              <a:t>, </a:t>
            </a:r>
            <a:r>
              <a:rPr lang="en-US" b="1" dirty="0" err="1" smtClean="0"/>
              <a:t>benang</a:t>
            </a:r>
            <a:r>
              <a:rPr lang="en-US" b="1" dirty="0" smtClean="0"/>
              <a:t> </a:t>
            </a:r>
            <a:r>
              <a:rPr lang="en-US" b="1" dirty="0" err="1" smtClean="0"/>
              <a:t>tenun</a:t>
            </a:r>
            <a:r>
              <a:rPr lang="en-US" b="1" dirty="0" smtClean="0"/>
              <a:t>, </a:t>
            </a:r>
          </a:p>
          <a:p>
            <a:r>
              <a:rPr lang="en-US" b="1" dirty="0" smtClean="0"/>
              <a:t>Cambric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shirting,bahan</a:t>
            </a:r>
            <a:r>
              <a:rPr lang="en-US" b="1" dirty="0" smtClean="0"/>
              <a:t> </a:t>
            </a:r>
            <a:r>
              <a:rPr lang="en-US" b="1" dirty="0" err="1" smtClean="0"/>
              <a:t>bangunan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4355068"/>
            <a:ext cx="6782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Barang</a:t>
            </a:r>
            <a:r>
              <a:rPr lang="en-US" b="1" dirty="0" smtClean="0"/>
              <a:t> modal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: </a:t>
            </a:r>
            <a:r>
              <a:rPr lang="en-US" b="1" dirty="0" err="1" smtClean="0"/>
              <a:t>mesin-mesin,generator</a:t>
            </a:r>
            <a:r>
              <a:rPr lang="en-US" b="1" dirty="0" smtClean="0"/>
              <a:t> </a:t>
            </a:r>
            <a:r>
              <a:rPr lang="en-US" b="1" dirty="0" err="1" smtClean="0"/>
              <a:t>listrik</a:t>
            </a:r>
            <a:r>
              <a:rPr lang="en-US" b="1" dirty="0" smtClean="0"/>
              <a:t>, </a:t>
            </a:r>
            <a:r>
              <a:rPr lang="en-US" b="1" dirty="0" err="1" smtClean="0"/>
              <a:t>alat</a:t>
            </a:r>
            <a:endParaRPr lang="en-US" b="1" dirty="0" smtClean="0"/>
          </a:p>
          <a:p>
            <a:r>
              <a:rPr lang="en-US" b="1" dirty="0" err="1" smtClean="0"/>
              <a:t>telekomonikasi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5638800"/>
            <a:ext cx="805432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Nilai</a:t>
            </a:r>
            <a:r>
              <a:rPr lang="en-US" b="1" dirty="0" smtClean="0"/>
              <a:t> import Indonesia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minyak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gas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golongan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1984/1985</a:t>
            </a:r>
          </a:p>
          <a:p>
            <a:pPr algn="ctr"/>
            <a:r>
              <a:rPr lang="en-US" b="1" dirty="0" smtClean="0"/>
              <a:t>(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presentase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endParaRPr lang="en-US" b="1" dirty="0"/>
          </a:p>
        </p:txBody>
      </p:sp>
    </p:spTree>
  </p:cSld>
  <p:clrMapOvr>
    <a:masterClrMapping/>
  </p:clrMapOvr>
  <p:transition spd="slow">
    <p:wheel spokes="3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0" grpId="0" animBg="1"/>
      <p:bldP spid="21" grpId="0" animBg="1"/>
      <p:bldP spid="22" grpId="0" animBg="1"/>
      <p:bldP spid="24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381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 , (</a:t>
            </a:r>
            <a:r>
              <a:rPr lang="en-US" sz="2000" b="1" dirty="0" err="1" smtClean="0">
                <a:solidFill>
                  <a:schemeClr val="bg1"/>
                </a:solidFill>
              </a:rPr>
              <a:t>Buchari</a:t>
            </a:r>
            <a:r>
              <a:rPr lang="en-US" sz="2000" b="1" dirty="0" smtClean="0">
                <a:solidFill>
                  <a:schemeClr val="bg1"/>
                </a:solidFill>
              </a:rPr>
              <a:t> Alma, 2008 : 182)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686800" cy="6248400"/>
          </a:xfrm>
          <a:solidFill>
            <a:schemeClr val="tx2">
              <a:lumMod val="5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dekade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terahir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diributkan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pergeseran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yang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Katakan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merosot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Merosotnya</a:t>
            </a:r>
            <a:r>
              <a:rPr lang="en-US" sz="2000" b="1" dirty="0" smtClean="0">
                <a:solidFill>
                  <a:schemeClr val="bg1"/>
                </a:solidFill>
              </a:rPr>
              <a:t> rasa </a:t>
            </a:r>
            <a:r>
              <a:rPr lang="en-US" sz="2000" b="1" dirty="0" err="1" smtClean="0">
                <a:solidFill>
                  <a:schemeClr val="bg1"/>
                </a:solidFill>
              </a:rPr>
              <a:t>solidiritas,tanggung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jawab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sosial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Dan </a:t>
            </a:r>
            <a:r>
              <a:rPr lang="en-US" sz="2000" b="1" dirty="0" err="1" smtClean="0">
                <a:solidFill>
                  <a:schemeClr val="bg1"/>
                </a:solidFill>
              </a:rPr>
              <a:t>tingkat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jujuran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kalangan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kelompok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gejala</a:t>
            </a:r>
            <a:r>
              <a:rPr lang="en-US" sz="2000" b="1" dirty="0" smtClean="0">
                <a:solidFill>
                  <a:schemeClr val="bg1"/>
                </a:solidFill>
              </a:rPr>
              <a:t> yang  </a:t>
            </a:r>
            <a:r>
              <a:rPr lang="en-US" sz="2000" b="1" dirty="0" err="1" smtClean="0">
                <a:solidFill>
                  <a:schemeClr val="bg1"/>
                </a:solidFill>
              </a:rPr>
              <a:t>makin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Parah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permainan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cek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kosong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utang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dibayar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gejala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umum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meruntuhkan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teori-teori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soliditas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soliditas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finansial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komersial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Moral.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yamg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dikatakan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: </a:t>
            </a:r>
            <a:r>
              <a:rPr lang="en-US" sz="2000" b="1" dirty="0" err="1" smtClean="0">
                <a:solidFill>
                  <a:schemeClr val="bg1"/>
                </a:solidFill>
              </a:rPr>
              <a:t>Istilah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diartikan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perbuatan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standar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(standard of conduct)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memimpin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keputusan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ialah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studi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mengenai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benar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pilihan</a:t>
            </a:r>
            <a:r>
              <a:rPr lang="en-US" sz="2000" b="1" dirty="0" smtClean="0">
                <a:solidFill>
                  <a:schemeClr val="bg1"/>
                </a:solidFill>
              </a:rPr>
              <a:t> moral yang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seseorang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Keputusan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benar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mengnai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prilaku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standar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kadang-kadang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ialah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penerapan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standar</a:t>
            </a:r>
            <a:r>
              <a:rPr lang="en-US" sz="2000" b="1" dirty="0" smtClean="0">
                <a:solidFill>
                  <a:schemeClr val="bg1"/>
                </a:solidFill>
              </a:rPr>
              <a:t> moral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mencakup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 :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</a:rPr>
              <a:t>  yang  </a:t>
            </a:r>
            <a:r>
              <a:rPr lang="en-US" sz="2000" b="1" dirty="0" err="1" smtClean="0">
                <a:solidFill>
                  <a:schemeClr val="bg1"/>
                </a:solidFill>
              </a:rPr>
              <a:t>menanamkan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uang</a:t>
            </a:r>
            <a:r>
              <a:rPr lang="en-US" sz="2000" b="1" dirty="0" smtClean="0">
                <a:solidFill>
                  <a:schemeClr val="bg1"/>
                </a:solidFill>
              </a:rPr>
              <a:t> investor </a:t>
            </a:r>
            <a:r>
              <a:rPr lang="en-US" sz="2000" b="1" dirty="0" err="1" smtClean="0">
                <a:solidFill>
                  <a:schemeClr val="bg1"/>
                </a:solidFill>
              </a:rPr>
              <a:t>menginginkan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mengelola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berhasil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menghasilkan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keuntungan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menginginkan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produk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bermutu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dipercaya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harga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layak</a:t>
            </a:r>
            <a:r>
              <a:rPr lang="en-US" sz="2000" b="1" dirty="0" smtClean="0">
                <a:solidFill>
                  <a:schemeClr val="bg1"/>
                </a:solidFill>
              </a:rPr>
              <a:t> )</a:t>
            </a: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000"/>
                            </p:stCondLst>
                            <p:childTnLst>
                              <p:par>
                                <p:cTn id="7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000"/>
                            </p:stCondLst>
                            <p:childTnLst>
                              <p:par>
                                <p:cTn id="9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8100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Lanjutan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839200" cy="6172200"/>
          </a:xfrm>
          <a:solidFill>
            <a:schemeClr val="tx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en-US" sz="2000" b="1" dirty="0" smtClean="0">
                <a:solidFill>
                  <a:schemeClr val="bg1"/>
                </a:solidFill>
              </a:rPr>
              <a:t>Para </a:t>
            </a:r>
            <a:r>
              <a:rPr lang="en-US" sz="2000" b="1" dirty="0" err="1" smtClean="0">
                <a:solidFill>
                  <a:schemeClr val="bg1"/>
                </a:solidFill>
              </a:rPr>
              <a:t>karyawan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menginginkan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mampu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membayar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balas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layak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kehidupan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2000" b="1" dirty="0" err="1" smtClean="0">
                <a:solidFill>
                  <a:schemeClr val="bg1"/>
                </a:solidFill>
              </a:rPr>
              <a:t>Kriditur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menginginkan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Utang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dibayar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waktunya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laporan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keuangan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percaya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2000" b="1" dirty="0" err="1" smtClean="0">
                <a:solidFill>
                  <a:schemeClr val="bg1"/>
                </a:solidFill>
              </a:rPr>
              <a:t>Pihak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mengharapakan</a:t>
            </a:r>
            <a:r>
              <a:rPr lang="en-US" sz="2000" b="1" dirty="0" smtClean="0">
                <a:solidFill>
                  <a:schemeClr val="bg1"/>
                </a:solidFill>
              </a:rPr>
              <a:t> (agar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persaingan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merugikan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menghancurkan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pihak</a:t>
            </a:r>
            <a:r>
              <a:rPr lang="en-US" sz="2000" b="1" dirty="0" smtClean="0">
                <a:solidFill>
                  <a:schemeClr val="bg1"/>
                </a:solidFill>
              </a:rPr>
              <a:t> lain).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diharapkan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bertindak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aktivitas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sumber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daya</a:t>
            </a:r>
            <a:r>
              <a:rPr lang="en-US" sz="2000" b="1" dirty="0" smtClean="0">
                <a:solidFill>
                  <a:schemeClr val="bg1"/>
                </a:solidFill>
              </a:rPr>
              <a:t>  yang </a:t>
            </a:r>
            <a:r>
              <a:rPr lang="en-US" sz="2000" b="1" dirty="0" err="1" smtClean="0">
                <a:solidFill>
                  <a:schemeClr val="bg1"/>
                </a:solidFill>
              </a:rPr>
              <a:t>terbatas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dimiliki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masing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sebenarnya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perkembangan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etik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dulu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dianut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disampampaikan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kepada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kita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tua</a:t>
            </a:r>
            <a:r>
              <a:rPr lang="en-US" sz="2000" b="1" dirty="0" smtClean="0">
                <a:solidFill>
                  <a:schemeClr val="bg1"/>
                </a:solidFill>
              </a:rPr>
              <a:t>, guru, </a:t>
            </a:r>
            <a:r>
              <a:rPr lang="en-US" sz="2000" b="1" dirty="0" err="1" smtClean="0">
                <a:solidFill>
                  <a:schemeClr val="bg1"/>
                </a:solidFill>
              </a:rPr>
              <a:t>pemimpin</a:t>
            </a:r>
            <a:r>
              <a:rPr lang="en-US" sz="2000" b="1" dirty="0" smtClean="0">
                <a:solidFill>
                  <a:schemeClr val="bg1"/>
                </a:solidFill>
              </a:rPr>
              <a:t> agama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kita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etika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praktek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sehari-hari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bisnis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promosi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menyesatkan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bahhkan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menipu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konsumen</a:t>
            </a:r>
            <a:r>
              <a:rPr lang="en-US" sz="2000" b="1" dirty="0" smtClean="0">
                <a:solidFill>
                  <a:schemeClr val="bg1"/>
                </a:solidFill>
              </a:rPr>
              <a:t>  (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ukuran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berat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chemeClr val="bg1"/>
                </a:solidFill>
              </a:rPr>
              <a:t>Promosi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barang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membahayakan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kesehatan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masyarakat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alkohol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rokok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 err="1" smtClean="0"/>
              <a:t>Lanjutan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248400"/>
          </a:xfrm>
          <a:solidFill>
            <a:schemeClr val="tx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kecil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pemasok</a:t>
            </a:r>
            <a:r>
              <a:rPr lang="en-US" sz="2000" b="1" dirty="0" smtClean="0"/>
              <a:t> agar </a:t>
            </a:r>
            <a:r>
              <a:rPr lang="en-US" sz="2000" b="1" dirty="0" err="1" smtClean="0"/>
              <a:t>memberi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korting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endParaRPr lang="en-US" sz="2000" b="1" dirty="0" smtClean="0"/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/>
              <a:t>Promosi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sponsor yang </a:t>
            </a:r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rumah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sakit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dokter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terlihat</a:t>
            </a:r>
            <a:r>
              <a:rPr lang="en-US" sz="2000" b="1" dirty="0" smtClean="0"/>
              <a:t> .</a:t>
            </a:r>
          </a:p>
          <a:p>
            <a:pPr>
              <a:buFont typeface="Wingdings" pitchFamily="2" charset="2"/>
              <a:buChar char="q"/>
            </a:pPr>
            <a:r>
              <a:rPr lang="en-US" sz="2000" b="1" dirty="0" err="1" smtClean="0"/>
              <a:t>Kadang-kadang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memainkan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trik-trik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menyebarkan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buruk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saingannya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menjatuhkan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saingannya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err="1" smtClean="0"/>
              <a:t>Etika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berinter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aksi</a:t>
            </a:r>
            <a:r>
              <a:rPr lang="en-US" sz="2000" b="1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Interaksi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menipu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garansi</a:t>
            </a:r>
            <a:r>
              <a:rPr lang="en-US" sz="2000" b="1" dirty="0" smtClean="0"/>
              <a:t>) </a:t>
            </a:r>
            <a:r>
              <a:rPr lang="en-US" sz="2000" b="1" dirty="0" err="1" smtClean="0"/>
              <a:t>tapi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tidakadilakukan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Interaksi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 (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menjelekan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saingan</a:t>
            </a:r>
            <a:r>
              <a:rPr lang="en-US" sz="2000" b="1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anak-anak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betul-betul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berpengaruh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menonton</a:t>
            </a:r>
            <a:r>
              <a:rPr lang="en-US" sz="2000" b="1" dirty="0" smtClean="0"/>
              <a:t> TV)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ditayangkan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betul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bermanafaat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anak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profesional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bila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profesional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memasang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</a:t>
            </a:r>
            <a:r>
              <a:rPr lang="en-US" sz="2000" b="1" dirty="0" smtClean="0"/>
              <a:t> media)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dokter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istimewa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ruamah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nomor</a:t>
            </a:r>
            <a:r>
              <a:rPr lang="en-US" sz="2000" b="1" dirty="0" smtClean="0"/>
              <a:t> 1 </a:t>
            </a:r>
            <a:r>
              <a:rPr lang="en-US" sz="2000" b="1" dirty="0" err="1" smtClean="0"/>
              <a:t>dll</a:t>
            </a: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Iklan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rokok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minuman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memabukan</a:t>
            </a:r>
            <a:r>
              <a:rPr lang="en-US" sz="2000" b="1" dirty="0" smtClean="0"/>
              <a:t>, (</a:t>
            </a:r>
            <a:r>
              <a:rPr lang="en-US" sz="2000" b="1" dirty="0" err="1" smtClean="0"/>
              <a:t>muda-mudi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merokok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karena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kesehatan</a:t>
            </a:r>
            <a:r>
              <a:rPr lang="en-US" sz="2000" b="1" dirty="0" smtClean="0"/>
              <a:t>, ) </a:t>
            </a:r>
            <a:r>
              <a:rPr lang="en-US" sz="2000" b="1" dirty="0" err="1" smtClean="0"/>
              <a:t>paru-paru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kotor</a:t>
            </a:r>
            <a:r>
              <a:rPr lang="en-US" sz="20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Etika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supliers</a:t>
            </a:r>
            <a:r>
              <a:rPr lang="en-US" sz="2000" b="1" dirty="0" smtClean="0"/>
              <a:t>, (</a:t>
            </a:r>
            <a:r>
              <a:rPr lang="en-US" sz="2000" b="1" dirty="0" err="1" smtClean="0"/>
              <a:t>seringkali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bisnis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menekan</a:t>
            </a:r>
            <a:r>
              <a:rPr lang="en-US" sz="2000" b="1" dirty="0" smtClean="0"/>
              <a:t> agar </a:t>
            </a:r>
            <a:r>
              <a:rPr lang="en-US" sz="2000" b="1" dirty="0" err="1" smtClean="0"/>
              <a:t>memesan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banyak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karena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bualan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kemungkinan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keterlambatan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pengiriman</a:t>
            </a:r>
            <a:r>
              <a:rPr lang="en-US" sz="2000" b="1" dirty="0" smtClean="0"/>
              <a:t>. </a:t>
            </a:r>
            <a:endParaRPr lang="en-US" sz="2000" b="1" dirty="0"/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7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0"/>
                            </p:stCondLst>
                            <p:childTnLst>
                              <p:par>
                                <p:cTn id="8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000"/>
                            </p:stCondLst>
                            <p:childTnLst>
                              <p:par>
                                <p:cTn id="9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381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</a:rPr>
              <a:t>Lanjutan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86800" cy="5745163"/>
          </a:xfrm>
          <a:solidFill>
            <a:schemeClr val="tx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Etka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saingan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Mencela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saingan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bermutu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AutoNum type="arabicPeriod" startAt="8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karyawan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ramah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menghormat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hak-hak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bawahan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karyawan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diberi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kesempatan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AutoNum type="arabicPeriod" startAt="8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publik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ekologi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konservasi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daur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ulang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polusi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komunikasi 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514600"/>
            <a:ext cx="84582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8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8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>
            <a:norm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EVALUASI/SOAL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arti dari lingkungan perusahaan sebagai keseluruhan dari faktor-faktor ektern /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apa yang disebut kelompok masyarakat yang prulalistik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Polusi adalah merupakan pengrusakan lingkungan Coba saudara tuliskan 3 (tiga)  macam polusi 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 tuliskan alasan-alasan apa saja bagi pemerintah untuk menaikan pajak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 tuliskan ada beberapa macam pajak yang dikenakan oleh pemerintah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Perhatian pemerintah terhadapa usaha banyak sekali terutama pada perusahaan kecil dan lemah  yang dilakukan,  Coba saudar tuliskan tiga bantuan pemerintah terhadap pengusaha dan masyarakat kecil dan menengah tersebut ?  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apa yang dikatakan dengan lingkungan internasional dalam perekonomian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Coba saudara tuliskan  apa yang dikatakan dengan etika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Apakah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dalam etika  mempengaruhi keputusan  bisnis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Berikan beberapa contoh etika </a:t>
            </a:r>
            <a:r>
              <a:rPr lang="id-ID" sz="2400" smtClean="0">
                <a:latin typeface="Arial" pitchFamily="34" charset="0"/>
                <a:cs typeface="Arial" pitchFamily="34" charset="0"/>
              </a:rPr>
              <a:t>bisnis dalam praktek sehari-hari.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Sampai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jumpa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minggu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depan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91640"/>
            <a:ext cx="9144000" cy="493776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endParaRPr lang="id-ID" sz="5400" b="1" dirty="0" smtClean="0"/>
          </a:p>
          <a:p>
            <a:pPr>
              <a:buNone/>
            </a:pPr>
            <a:endParaRPr lang="id-ID" sz="5400" b="1" dirty="0" smtClean="0"/>
          </a:p>
          <a:p>
            <a:pPr>
              <a:buNone/>
            </a:pPr>
            <a:r>
              <a:rPr lang="id-ID" sz="5400" b="1" dirty="0" smtClean="0">
                <a:latin typeface="Arial" pitchFamily="34" charset="0"/>
                <a:cs typeface="Arial" pitchFamily="34" charset="0"/>
              </a:rPr>
              <a:t>PEMILIKAN PERUSAHAAN</a:t>
            </a:r>
            <a:endParaRPr lang="en-US" sz="5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533400"/>
          </a:xfrm>
          <a:solidFill>
            <a:srgbClr val="66FF3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Perusahaan 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096000"/>
          </a:xfrm>
          <a:solidFill>
            <a:srgbClr val="3333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kehidupan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perusahaan-perusahaan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kehidupan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kesejahteraan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Perusahaan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bertindak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semau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gue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Penentuan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seberapa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jauh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mengarah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tujuan-tujuan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bertentangan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jelas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delima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menunjukann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pengaruh-pengaruh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disamping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keputusan-keputusan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memandang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industrinya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Tangggung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hal-hal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sepeti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praktek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diskriminasi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pemeliharaan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381000"/>
            <a:ext cx="5486400" cy="4419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295400"/>
            <a:ext cx="2286000" cy="1981200"/>
          </a:xfrm>
          <a:prstGeom prst="ellipse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Lingkungan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perusahan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5" idx="0"/>
            <a:endCxn id="4" idx="0"/>
          </p:cNvCxnSpPr>
          <p:nvPr/>
        </p:nvCxnSpPr>
        <p:spPr>
          <a:xfrm flipV="1">
            <a:off x="2667000" y="381000"/>
            <a:ext cx="76200" cy="914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2"/>
          </p:cNvCxnSpPr>
          <p:nvPr/>
        </p:nvCxnSpPr>
        <p:spPr>
          <a:xfrm flipH="1" flipV="1">
            <a:off x="152400" y="1828800"/>
            <a:ext cx="137160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6"/>
          </p:cNvCxnSpPr>
          <p:nvPr/>
        </p:nvCxnSpPr>
        <p:spPr>
          <a:xfrm flipV="1">
            <a:off x="3810000" y="2209800"/>
            <a:ext cx="1600200" cy="762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5"/>
          </p:cNvCxnSpPr>
          <p:nvPr/>
        </p:nvCxnSpPr>
        <p:spPr>
          <a:xfrm flipH="1" flipV="1">
            <a:off x="3475223" y="2986460"/>
            <a:ext cx="944378" cy="12807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62200" y="3733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sosial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0" y="2667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Etika</a:t>
            </a:r>
            <a:r>
              <a:rPr lang="en-US" sz="2400" b="1" dirty="0" smtClean="0"/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hukum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514600" y="838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Perekonomian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3000" y="8483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Fisik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26009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Politik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-76200" y="-80665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Faktor-faktor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Lingkungsung</a:t>
            </a:r>
            <a:r>
              <a:rPr lang="en-US" sz="2400" b="1" dirty="0" smtClean="0"/>
              <a:t> Perusahaan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219200" y="3124200"/>
            <a:ext cx="914400" cy="1219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0" y="4842808"/>
            <a:ext cx="9144000" cy="1938992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Faktor-faktor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mempengaruhi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banyak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ragamnya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termasuk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asapek-aspek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,</a:t>
            </a:r>
            <a:r>
              <a:rPr lang="en-US" sz="2400" b="1" dirty="0" err="1" smtClean="0"/>
              <a:t>politik,sosial,etika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ekologi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fisik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sebagainya</a:t>
            </a:r>
            <a:r>
              <a:rPr lang="en-US" sz="2400" b="1" dirty="0" smtClean="0"/>
              <a:t> ; </a:t>
            </a:r>
            <a:r>
              <a:rPr lang="en-US" sz="2400" b="1" dirty="0" err="1" smtClean="0"/>
              <a:t>masing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menunjang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mempe-ngaruhi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terlihat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gambar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id-ID" sz="2400" b="1" dirty="0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7" name="Rectangle 46"/>
          <p:cNvSpPr/>
          <p:nvPr/>
        </p:nvSpPr>
        <p:spPr>
          <a:xfrm>
            <a:off x="5562600" y="630972"/>
            <a:ext cx="3581400" cy="4093428"/>
          </a:xfrm>
          <a:prstGeom prst="rect">
            <a:avLst/>
          </a:prstGeom>
          <a:solidFill>
            <a:srgbClr val="333300"/>
          </a:solidFill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Penegrtian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Lingkuangan</a:t>
            </a:r>
            <a:r>
              <a:rPr lang="en-US" sz="2000" b="1" dirty="0" smtClean="0">
                <a:solidFill>
                  <a:schemeClr val="bg1"/>
                </a:solidFill>
              </a:rPr>
              <a:t> Perusahaan ,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diartikan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keseluruhan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dari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faktor-faktor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ekstern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yg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baik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maupun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kegiatannya</a:t>
            </a:r>
            <a:r>
              <a:rPr lang="en-US" sz="2000" b="1" u="sng" dirty="0" smtClean="0">
                <a:solidFill>
                  <a:schemeClr val="bg1"/>
                </a:solidFill>
              </a:rPr>
              <a:t>.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Sedangkan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lingkungan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mencakup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semua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faktor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ekstern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yg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u="sng" dirty="0" smtClean="0">
                <a:solidFill>
                  <a:schemeClr val="bg1"/>
                </a:solidFill>
              </a:rPr>
              <a:t>,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perusahaan</a:t>
            </a:r>
            <a:r>
              <a:rPr lang="en-US" sz="2000" b="1" u="sng" dirty="0" smtClean="0">
                <a:solidFill>
                  <a:schemeClr val="bg1"/>
                </a:solidFill>
              </a:rPr>
              <a:t>,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dan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masyarakat</a:t>
            </a:r>
            <a:r>
              <a:rPr lang="en-US" sz="2000" b="1" u="sng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8" grpId="0"/>
      <p:bldP spid="29" grpId="0"/>
      <p:bldP spid="30" grpId="0"/>
      <p:bldP spid="31" grpId="0"/>
      <p:bldP spid="32" grpId="0"/>
      <p:bldP spid="33" grpId="0"/>
      <p:bldP spid="3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1447800"/>
            <a:ext cx="2133600" cy="1752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bg1"/>
                </a:solidFill>
              </a:rPr>
              <a:t>Perusahaan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4114800" y="1676400"/>
            <a:ext cx="304800" cy="457200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Extract 3"/>
          <p:cNvSpPr/>
          <p:nvPr/>
        </p:nvSpPr>
        <p:spPr>
          <a:xfrm>
            <a:off x="4343400" y="1676400"/>
            <a:ext cx="304800" cy="457200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Extract 4"/>
          <p:cNvSpPr/>
          <p:nvPr/>
        </p:nvSpPr>
        <p:spPr>
          <a:xfrm>
            <a:off x="4572000" y="1676400"/>
            <a:ext cx="304800" cy="457200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Extract 5"/>
          <p:cNvSpPr/>
          <p:nvPr/>
        </p:nvSpPr>
        <p:spPr>
          <a:xfrm>
            <a:off x="4800600" y="1676400"/>
            <a:ext cx="304800" cy="457200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38600" y="76200"/>
            <a:ext cx="1752600" cy="6096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Pemerintah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pusat</a:t>
            </a:r>
            <a:endParaRPr lang="en-U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705600" y="381000"/>
            <a:ext cx="20574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Pemerintah</a:t>
            </a:r>
            <a:r>
              <a:rPr lang="en-US" sz="1600" b="1" dirty="0" smtClean="0"/>
              <a:t> Daerah</a:t>
            </a:r>
            <a:endParaRPr lang="en-U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553200" y="2895600"/>
            <a:ext cx="21336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Lembaga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konsumen</a:t>
            </a:r>
            <a:endParaRPr lang="en-U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486400" y="3657600"/>
            <a:ext cx="19812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Pelanggan</a:t>
            </a:r>
            <a:endParaRPr lang="en-U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3733800" y="4191000"/>
            <a:ext cx="16002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Pasar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uang</a:t>
            </a:r>
            <a:endParaRPr lang="en-U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086600" y="1600200"/>
            <a:ext cx="16002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Media </a:t>
            </a:r>
            <a:r>
              <a:rPr lang="en-US" sz="1600" b="1" dirty="0" err="1" smtClean="0"/>
              <a:t>masa</a:t>
            </a:r>
            <a:endParaRPr lang="en-U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010400" y="990600"/>
            <a:ext cx="16002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Penyalur</a:t>
            </a:r>
            <a:endParaRPr lang="en-U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629400" y="2209800"/>
            <a:ext cx="2514600" cy="6096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Kelompok</a:t>
            </a:r>
            <a:r>
              <a:rPr lang="en-US" sz="1600" b="1" dirty="0" smtClean="0"/>
              <a:t> lain : </a:t>
            </a:r>
            <a:r>
              <a:rPr lang="en-US" sz="1600" b="1" dirty="0" err="1" smtClean="0"/>
              <a:t>Lem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Pendidikan</a:t>
            </a:r>
            <a:r>
              <a:rPr lang="en-US" sz="1600" b="1" dirty="0" smtClean="0"/>
              <a:t>, biro </a:t>
            </a:r>
            <a:r>
              <a:rPr lang="en-US" sz="1600" b="1" dirty="0" err="1" smtClean="0"/>
              <a:t>iklan</a:t>
            </a:r>
            <a:endParaRPr lang="en-US" sz="1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676400" y="4343400"/>
            <a:ext cx="18288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Karyawan</a:t>
            </a:r>
            <a:endParaRPr lang="en-US" sz="1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762000" y="3733800"/>
            <a:ext cx="1981200" cy="457200"/>
          </a:xfrm>
          <a:prstGeom prst="roundRect">
            <a:avLst/>
          </a:prstGeom>
          <a:solidFill>
            <a:srgbClr val="FF9900"/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Serikat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Buruh</a:t>
            </a:r>
            <a:endParaRPr lang="en-US" sz="16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" y="3124200"/>
            <a:ext cx="18288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Pesaing</a:t>
            </a:r>
            <a:endParaRPr lang="en-US" sz="1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0" y="2438400"/>
            <a:ext cx="1981200" cy="4572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Asossiasi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bisnis</a:t>
            </a:r>
            <a:endParaRPr lang="en-US" sz="16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0" y="1676400"/>
            <a:ext cx="2057400" cy="6096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Pemasok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subplayer</a:t>
            </a:r>
            <a:endParaRPr lang="en-US" sz="16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533400" y="838200"/>
            <a:ext cx="1981200" cy="6096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Lembaga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keuangan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676400" y="76200"/>
            <a:ext cx="1905000" cy="609600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Kelompok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politik</a:t>
            </a:r>
            <a:endParaRPr lang="en-US" sz="1600" b="1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381500" y="1104900"/>
            <a:ext cx="914400" cy="76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0"/>
            <a:endCxn id="2" idx="4"/>
          </p:cNvCxnSpPr>
          <p:nvPr/>
        </p:nvCxnSpPr>
        <p:spPr>
          <a:xfrm flipV="1">
            <a:off x="4533900" y="3200400"/>
            <a:ext cx="38100" cy="990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839640" y="3248703"/>
            <a:ext cx="1247262" cy="9982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11" idx="1"/>
          </p:cNvCxnSpPr>
          <p:nvPr/>
        </p:nvCxnSpPr>
        <p:spPr>
          <a:xfrm rot="10800000" flipV="1">
            <a:off x="5105400" y="609600"/>
            <a:ext cx="1600200" cy="990600"/>
          </a:xfrm>
          <a:prstGeom prst="bentConnector3">
            <a:avLst>
              <a:gd name="adj1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4" idx="2"/>
            <a:endCxn id="2" idx="1"/>
          </p:cNvCxnSpPr>
          <p:nvPr/>
        </p:nvCxnSpPr>
        <p:spPr>
          <a:xfrm rot="16200000" flipH="1">
            <a:off x="2713948" y="600751"/>
            <a:ext cx="1018662" cy="1188759"/>
          </a:xfrm>
          <a:prstGeom prst="bentConnector3">
            <a:avLst>
              <a:gd name="adj1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" idx="5"/>
          </p:cNvCxnSpPr>
          <p:nvPr/>
        </p:nvCxnSpPr>
        <p:spPr>
          <a:xfrm rot="16200000" flipH="1">
            <a:off x="5201839" y="3068239"/>
            <a:ext cx="713864" cy="464861"/>
          </a:xfrm>
          <a:prstGeom prst="bentConnector3">
            <a:avLst>
              <a:gd name="adj1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048000" y="2895600"/>
            <a:ext cx="685800" cy="990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9" idx="3"/>
          </p:cNvCxnSpPr>
          <p:nvPr/>
        </p:nvCxnSpPr>
        <p:spPr>
          <a:xfrm rot="10800000" flipV="1">
            <a:off x="2743200" y="3886200"/>
            <a:ext cx="304800" cy="76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V="1">
            <a:off x="2514600" y="2667000"/>
            <a:ext cx="990600" cy="76200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2133602" y="3352800"/>
            <a:ext cx="380999" cy="76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2" idx="2"/>
            <a:endCxn id="21" idx="3"/>
          </p:cNvCxnSpPr>
          <p:nvPr/>
        </p:nvCxnSpPr>
        <p:spPr>
          <a:xfrm flipH="1">
            <a:off x="1981200" y="2324100"/>
            <a:ext cx="1524000" cy="3429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22" idx="3"/>
          </p:cNvCxnSpPr>
          <p:nvPr/>
        </p:nvCxnSpPr>
        <p:spPr>
          <a:xfrm rot="10800000">
            <a:off x="2057400" y="1981200"/>
            <a:ext cx="1524000" cy="152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2133600" y="1600201"/>
            <a:ext cx="1524000" cy="3048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2057400" y="1523206"/>
            <a:ext cx="152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410200" y="1295400"/>
            <a:ext cx="1143000" cy="6096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553200" y="1295400"/>
            <a:ext cx="45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" idx="6"/>
            <a:endCxn id="15" idx="1"/>
          </p:cNvCxnSpPr>
          <p:nvPr/>
        </p:nvCxnSpPr>
        <p:spPr>
          <a:xfrm flipV="1">
            <a:off x="5638800" y="1828800"/>
            <a:ext cx="1447800" cy="4953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86400" y="2667001"/>
            <a:ext cx="838200" cy="38099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12" idx="1"/>
          </p:cNvCxnSpPr>
          <p:nvPr/>
        </p:nvCxnSpPr>
        <p:spPr>
          <a:xfrm>
            <a:off x="6324600" y="3048000"/>
            <a:ext cx="2286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17" idx="1"/>
          </p:cNvCxnSpPr>
          <p:nvPr/>
        </p:nvCxnSpPr>
        <p:spPr>
          <a:xfrm>
            <a:off x="5638800" y="2514600"/>
            <a:ext cx="990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990600" y="4876800"/>
            <a:ext cx="6400800" cy="228600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PERUSAHAAN SEBAGAI BAGIAN DARI MASYARAKAT</a:t>
            </a:r>
            <a:endParaRPr lang="en-US" sz="1600" b="1" dirty="0"/>
          </a:p>
        </p:txBody>
      </p:sp>
      <p:sp>
        <p:nvSpPr>
          <p:cNvPr id="51" name="Rectangle 50"/>
          <p:cNvSpPr/>
          <p:nvPr/>
        </p:nvSpPr>
        <p:spPr>
          <a:xfrm>
            <a:off x="0" y="516820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Gambar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menunjukan</a:t>
            </a:r>
            <a:r>
              <a:rPr lang="en-US" sz="2000" b="1" dirty="0" smtClean="0"/>
              <a:t> ,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pluraristik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kombinasi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kelompok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mempengaruhi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lingkungan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pluralisme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mencerminkan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mempertemukan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kebutuhan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kepentinngan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</a:t>
            </a:r>
            <a:r>
              <a:rPr lang="en-US" sz="2400" b="1" dirty="0" err="1" smtClean="0"/>
              <a:t>rganisasi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ransition spd="slow">
    <p:wheel spokes="8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80999"/>
          </a:xfrm>
          <a:solidFill>
            <a:srgbClr val="0066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000" b="1" dirty="0" err="1" smtClean="0">
                <a:solidFill>
                  <a:srgbClr val="FFC000"/>
                </a:solidFill>
              </a:rPr>
              <a:t>Kesan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negatif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perusahaan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usaha-usaha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untuk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memperbaiki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kesan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negatif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  <a:solidFill>
            <a:srgbClr val="0066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en-US" sz="1900" b="1" u="sng" dirty="0" err="1" smtClean="0">
                <a:solidFill>
                  <a:srgbClr val="FFC000"/>
                </a:solidFill>
              </a:rPr>
              <a:t>Kesan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negatif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tentang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perusahaan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diantaranya</a:t>
            </a:r>
            <a:r>
              <a:rPr lang="en-US" sz="1900" b="1" u="sng" dirty="0" smtClean="0">
                <a:solidFill>
                  <a:srgbClr val="FFC000"/>
                </a:solidFill>
              </a:rPr>
              <a:t> :</a:t>
            </a:r>
          </a:p>
          <a:p>
            <a:pPr algn="l">
              <a:buFont typeface="Wingdings" pitchFamily="2" charset="2"/>
              <a:buChar char="§"/>
            </a:pP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Penyelewengan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pajak</a:t>
            </a:r>
            <a:r>
              <a:rPr lang="en-US" sz="1900" b="1" dirty="0" smtClean="0">
                <a:solidFill>
                  <a:srgbClr val="FFC000"/>
                </a:solidFill>
              </a:rPr>
              <a:t>    , </a:t>
            </a:r>
            <a:r>
              <a:rPr lang="en-US" sz="1900" b="1" dirty="0" err="1" smtClean="0">
                <a:solidFill>
                  <a:srgbClr val="FFC000"/>
                </a:solidFill>
              </a:rPr>
              <a:t>penyeludupan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barang</a:t>
            </a:r>
            <a:r>
              <a:rPr lang="en-US" sz="1900" b="1" dirty="0" smtClean="0">
                <a:solidFill>
                  <a:srgbClr val="FFC000"/>
                </a:solidFill>
              </a:rPr>
              <a:t>, </a:t>
            </a:r>
            <a:r>
              <a:rPr lang="en-US" sz="1900" b="1" dirty="0" err="1" smtClean="0">
                <a:solidFill>
                  <a:srgbClr val="FFC000"/>
                </a:solidFill>
              </a:rPr>
              <a:t>penyogokan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kepada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pejabat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pemerintah</a:t>
            </a:r>
            <a:r>
              <a:rPr lang="en-US" sz="1900" b="1" dirty="0" smtClean="0">
                <a:solidFill>
                  <a:srgbClr val="FFC000"/>
                </a:solidFill>
              </a:rPr>
              <a:t>, </a:t>
            </a:r>
            <a:r>
              <a:rPr lang="en-US" sz="1900" b="1" dirty="0" err="1" smtClean="0">
                <a:solidFill>
                  <a:srgbClr val="FFC000"/>
                </a:solidFill>
              </a:rPr>
              <a:t>periklanan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yg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menipu</a:t>
            </a:r>
            <a:r>
              <a:rPr lang="en-US" sz="1900" b="1" dirty="0" smtClean="0">
                <a:solidFill>
                  <a:srgbClr val="FFC000"/>
                </a:solidFill>
              </a:rPr>
              <a:t>, </a:t>
            </a:r>
            <a:r>
              <a:rPr lang="en-US" sz="1900" b="1" dirty="0" err="1" smtClean="0">
                <a:solidFill>
                  <a:srgbClr val="FFC000"/>
                </a:solidFill>
              </a:rPr>
              <a:t>kebocoran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pabrik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yg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berbahaya</a:t>
            </a:r>
            <a:r>
              <a:rPr lang="en-US" sz="1900" b="1" dirty="0" smtClean="0">
                <a:solidFill>
                  <a:srgbClr val="FFC000"/>
                </a:solidFill>
              </a:rPr>
              <a:t>, </a:t>
            </a:r>
            <a:r>
              <a:rPr lang="en-US" sz="1900" b="1" dirty="0" err="1" smtClean="0">
                <a:solidFill>
                  <a:srgbClr val="FFC000"/>
                </a:solidFill>
              </a:rPr>
              <a:t>pembayaran</a:t>
            </a:r>
            <a:r>
              <a:rPr lang="en-US" sz="1900" b="1" dirty="0" smtClean="0">
                <a:solidFill>
                  <a:srgbClr val="FFC000"/>
                </a:solidFill>
              </a:rPr>
              <a:t> –</a:t>
            </a:r>
            <a:r>
              <a:rPr lang="en-US" sz="1900" b="1" dirty="0" err="1" smtClean="0">
                <a:solidFill>
                  <a:srgbClr val="FFC000"/>
                </a:solidFill>
              </a:rPr>
              <a:t>pembayaran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yg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tidak</a:t>
            </a:r>
            <a:r>
              <a:rPr lang="en-US" sz="1900" b="1" dirty="0" smtClean="0">
                <a:solidFill>
                  <a:srgbClr val="FFC000"/>
                </a:solidFill>
              </a:rPr>
              <a:t>  legal,</a:t>
            </a:r>
          </a:p>
          <a:p>
            <a:pPr algn="l"/>
            <a:endParaRPr lang="en-US" sz="1900" b="1" u="sng" dirty="0" smtClean="0">
              <a:solidFill>
                <a:srgbClr val="FFC000"/>
              </a:solidFill>
            </a:endParaRPr>
          </a:p>
          <a:p>
            <a:pPr algn="l"/>
            <a:r>
              <a:rPr lang="en-US" sz="1900" b="1" u="sng" dirty="0" smtClean="0">
                <a:solidFill>
                  <a:srgbClr val="FFC000"/>
                </a:solidFill>
              </a:rPr>
              <a:t>Usaha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untuk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memperbaiki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kesan</a:t>
            </a:r>
            <a:r>
              <a:rPr lang="en-US" sz="1900" b="1" u="sng" dirty="0" smtClean="0">
                <a:solidFill>
                  <a:srgbClr val="FFC000"/>
                </a:solidFill>
              </a:rPr>
              <a:t> </a:t>
            </a:r>
            <a:r>
              <a:rPr lang="en-US" sz="1900" b="1" u="sng" dirty="0" err="1" smtClean="0">
                <a:solidFill>
                  <a:srgbClr val="FFC000"/>
                </a:solidFill>
              </a:rPr>
              <a:t>negatif</a:t>
            </a:r>
            <a:r>
              <a:rPr lang="en-US" sz="1900" b="1" u="sng" dirty="0" smtClean="0">
                <a:solidFill>
                  <a:srgbClr val="FFC000"/>
                </a:solidFill>
              </a:rPr>
              <a:t> :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sz="1900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Melaksankan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humas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yg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efektif</a:t>
            </a:r>
            <a:r>
              <a:rPr lang="en-US" sz="1900" b="1" dirty="0" smtClean="0">
                <a:solidFill>
                  <a:srgbClr val="FFC000"/>
                </a:solidFill>
              </a:rPr>
              <a:t>, </a:t>
            </a:r>
            <a:r>
              <a:rPr lang="en-US" sz="1900" b="1" dirty="0" err="1" smtClean="0">
                <a:solidFill>
                  <a:srgbClr val="FFC000"/>
                </a:solidFill>
              </a:rPr>
              <a:t>menciptakan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komonikasi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dua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arah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yg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serasi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anatara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perusahaan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dengan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pemerintah</a:t>
            </a:r>
            <a:r>
              <a:rPr lang="en-US" sz="1900" b="1" dirty="0" smtClean="0">
                <a:solidFill>
                  <a:srgbClr val="FFC000"/>
                </a:solidFill>
              </a:rPr>
              <a:t>,  Saran </a:t>
            </a:r>
            <a:r>
              <a:rPr lang="en-US" sz="1900" b="1" dirty="0" err="1" smtClean="0">
                <a:solidFill>
                  <a:srgbClr val="FFC000"/>
                </a:solidFill>
              </a:rPr>
              <a:t>dari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pemerintah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dan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keluhan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dari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masyarakat</a:t>
            </a:r>
            <a:r>
              <a:rPr lang="en-US" sz="1900" b="1" dirty="0" smtClean="0">
                <a:solidFill>
                  <a:srgbClr val="FFC000"/>
                </a:solidFill>
              </a:rPr>
              <a:t>  </a:t>
            </a:r>
            <a:r>
              <a:rPr lang="en-US" sz="1900" b="1" dirty="0" err="1" smtClean="0">
                <a:solidFill>
                  <a:srgbClr val="FFC000"/>
                </a:solidFill>
              </a:rPr>
              <a:t>harus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diperhatikan</a:t>
            </a:r>
            <a:r>
              <a:rPr lang="en-US" sz="1900" b="1" dirty="0" smtClean="0">
                <a:solidFill>
                  <a:srgbClr val="FFC000"/>
                </a:solidFill>
              </a:rPr>
              <a:t>, </a:t>
            </a:r>
            <a:r>
              <a:rPr lang="en-US" sz="1900" b="1" dirty="0" err="1" smtClean="0">
                <a:solidFill>
                  <a:srgbClr val="FFC000"/>
                </a:solidFill>
              </a:rPr>
              <a:t>tidak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hanya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porpaganda</a:t>
            </a:r>
            <a:r>
              <a:rPr lang="en-US" sz="1900" b="1" dirty="0" smtClean="0">
                <a:solidFill>
                  <a:srgbClr val="FFC000"/>
                </a:solidFill>
              </a:rPr>
              <a:t> </a:t>
            </a:r>
            <a:r>
              <a:rPr lang="en-US" sz="1900" b="1" dirty="0" err="1" smtClean="0">
                <a:solidFill>
                  <a:srgbClr val="FFC000"/>
                </a:solidFill>
              </a:rPr>
              <a:t>saja</a:t>
            </a:r>
            <a:r>
              <a:rPr lang="en-US" sz="1900" b="1" dirty="0" smtClean="0">
                <a:solidFill>
                  <a:srgbClr val="FFC000"/>
                </a:solidFill>
              </a:rPr>
              <a:t>.</a:t>
            </a:r>
            <a:r>
              <a:rPr lang="en-US" sz="1800" dirty="0" smtClean="0">
                <a:solidFill>
                  <a:srgbClr val="FFC000"/>
                </a:solidFill>
              </a:rPr>
              <a:t>  </a:t>
            </a:r>
          </a:p>
          <a:p>
            <a:pPr algn="ctr"/>
            <a:r>
              <a:rPr lang="en-US" sz="24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fisik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energi</a:t>
            </a:r>
            <a:r>
              <a:rPr lang="en-US" sz="2400" b="1" dirty="0" smtClean="0">
                <a:solidFill>
                  <a:srgbClr val="FFC000"/>
                </a:solidFill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</a:rPr>
              <a:t>dan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koservasi</a:t>
            </a:r>
            <a:r>
              <a:rPr lang="en-US" sz="2400" b="1" dirty="0" smtClean="0">
                <a:solidFill>
                  <a:srgbClr val="FFC000"/>
                </a:solidFill>
              </a:rPr>
              <a:t> :</a:t>
            </a:r>
          </a:p>
          <a:p>
            <a:pPr algn="l"/>
            <a:r>
              <a:rPr lang="en-US" sz="2000" b="1" u="sng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u="sng" dirty="0" smtClean="0">
                <a:solidFill>
                  <a:srgbClr val="FFC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C000"/>
                </a:solidFill>
              </a:rPr>
              <a:t>fisik</a:t>
            </a:r>
            <a:r>
              <a:rPr lang="en-US" sz="2000" b="1" u="sng" dirty="0" smtClean="0">
                <a:solidFill>
                  <a:srgbClr val="FFC000"/>
                </a:solidFill>
              </a:rPr>
              <a:t> :</a:t>
            </a:r>
            <a:r>
              <a:rPr lang="en-US" sz="2000" b="1" dirty="0" smtClean="0">
                <a:solidFill>
                  <a:srgbClr val="FFC000"/>
                </a:solidFill>
              </a:rPr>
              <a:t> Dari </a:t>
            </a:r>
            <a:r>
              <a:rPr lang="en-US" sz="2000" b="1" dirty="0" err="1" smtClean="0">
                <a:solidFill>
                  <a:srgbClr val="FFC000"/>
                </a:solidFill>
              </a:rPr>
              <a:t>masalah</a:t>
            </a:r>
            <a:r>
              <a:rPr lang="en-US" sz="2000" b="1" dirty="0" smtClean="0">
                <a:solidFill>
                  <a:srgbClr val="FFC000"/>
                </a:solidFill>
              </a:rPr>
              <a:t> – </a:t>
            </a:r>
            <a:r>
              <a:rPr lang="en-US" sz="2000" b="1" dirty="0" err="1" smtClean="0">
                <a:solidFill>
                  <a:srgbClr val="FFC000"/>
                </a:solidFill>
              </a:rPr>
              <a:t>masalah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ekonomi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id-ID" sz="2000" b="1" dirty="0" smtClean="0">
                <a:solidFill>
                  <a:srgbClr val="FFC000"/>
                </a:solidFill>
              </a:rPr>
              <a:t>dan sosial </a:t>
            </a:r>
            <a:r>
              <a:rPr lang="en-US" sz="2000" b="1" dirty="0" smtClean="0">
                <a:solidFill>
                  <a:srgbClr val="FFC000"/>
                </a:solidFill>
              </a:rPr>
              <a:t>y</a:t>
            </a:r>
            <a:r>
              <a:rPr lang="id-ID" sz="2000" b="1" dirty="0" smtClean="0">
                <a:solidFill>
                  <a:srgbClr val="FFC000"/>
                </a:solidFill>
              </a:rPr>
              <a:t>an</a:t>
            </a:r>
            <a:r>
              <a:rPr lang="en-US" sz="2000" b="1" dirty="0" smtClean="0">
                <a:solidFill>
                  <a:srgbClr val="FFC000"/>
                </a:solidFill>
              </a:rPr>
              <a:t>g </a:t>
            </a:r>
            <a:r>
              <a:rPr lang="en-US" sz="2000" b="1" dirty="0" err="1" smtClean="0">
                <a:solidFill>
                  <a:srgbClr val="FFC000"/>
                </a:solidFill>
              </a:rPr>
              <a:t>sangat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sulit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diatasi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memerlukan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biaya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besar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adalah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fisik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Jakarta,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surabaya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sudah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dirasakan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semakin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besarnya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volusi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udara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air, </a:t>
            </a:r>
            <a:r>
              <a:rPr lang="en-US" sz="2000" b="1" dirty="0" err="1" smtClean="0">
                <a:solidFill>
                  <a:srgbClr val="FFC000"/>
                </a:solidFill>
              </a:rPr>
              <a:t>beberapa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bagian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kota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yogyakarta</a:t>
            </a:r>
            <a:r>
              <a:rPr lang="en-US" sz="2000" b="1" dirty="0" smtClean="0">
                <a:solidFill>
                  <a:srgbClr val="FFC000"/>
                </a:solidFill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tidak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begitu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besar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juga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dirasakan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adanya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penycemaran</a:t>
            </a:r>
            <a:r>
              <a:rPr lang="en-US" sz="2000" b="1" dirty="0" smtClean="0">
                <a:solidFill>
                  <a:srgbClr val="FFC000"/>
                </a:solidFill>
              </a:rPr>
              <a:t> air </a:t>
            </a:r>
            <a:r>
              <a:rPr lang="en-US" sz="2000" b="1" dirty="0" err="1" smtClean="0">
                <a:solidFill>
                  <a:srgbClr val="FFC000"/>
                </a:solidFill>
              </a:rPr>
              <a:t>tanah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karena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kondisi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pemukiman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berjubel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serta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pembangunan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limbah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terlalu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dekat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dengan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sumber</a:t>
            </a:r>
            <a:r>
              <a:rPr lang="en-US" sz="2000" b="1" dirty="0" smtClean="0">
                <a:solidFill>
                  <a:srgbClr val="FFC000"/>
                </a:solidFill>
              </a:rPr>
              <a:t> air. (</a:t>
            </a:r>
            <a:r>
              <a:rPr lang="en-US" sz="2000" b="1" dirty="0" err="1" smtClean="0">
                <a:solidFill>
                  <a:srgbClr val="FFC000"/>
                </a:solidFill>
              </a:rPr>
              <a:t>pembangunan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enerzi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nuklir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indonesia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harus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menjadi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perhatian</a:t>
            </a:r>
            <a:r>
              <a:rPr lang="en-US" sz="2000" b="1" dirty="0" smtClean="0">
                <a:solidFill>
                  <a:srgbClr val="FFC000"/>
                </a:solidFill>
              </a:rPr>
              <a:t>)</a:t>
            </a:r>
          </a:p>
          <a:p>
            <a:pPr algn="l"/>
            <a:r>
              <a:rPr lang="en-US" sz="2000" b="1" u="sng" dirty="0" err="1" smtClean="0">
                <a:solidFill>
                  <a:srgbClr val="FFC000"/>
                </a:solidFill>
              </a:rPr>
              <a:t>Ekologi</a:t>
            </a:r>
            <a:r>
              <a:rPr lang="en-US" sz="2000" b="1" u="sng" dirty="0" smtClean="0">
                <a:solidFill>
                  <a:srgbClr val="FFC000"/>
                </a:solidFill>
              </a:rPr>
              <a:t> : </a:t>
            </a:r>
            <a:r>
              <a:rPr lang="en-US" sz="2000" b="1" dirty="0" smtClean="0">
                <a:solidFill>
                  <a:srgbClr val="FFC000"/>
                </a:solidFill>
              </a:rPr>
              <a:t>(</a:t>
            </a:r>
            <a:r>
              <a:rPr lang="en-US" sz="2000" b="1" i="1" dirty="0" err="1" smtClean="0">
                <a:solidFill>
                  <a:srgbClr val="FFC000"/>
                </a:solidFill>
              </a:rPr>
              <a:t>ekologi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adalah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suatu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ilmu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mempelajari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hubungan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manusia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dengan</a:t>
            </a:r>
            <a:r>
              <a:rPr lang="en-US" sz="2000" b="1" i="1" dirty="0" smtClean="0">
                <a:solidFill>
                  <a:srgbClr val="FFC000"/>
                </a:solidFill>
              </a:rPr>
              <a:t> </a:t>
            </a:r>
            <a:r>
              <a:rPr lang="en-US" sz="2000" b="1" i="1" dirty="0" err="1" smtClean="0">
                <a:solidFill>
                  <a:srgbClr val="FFC000"/>
                </a:solidFill>
              </a:rPr>
              <a:t>lingkungannya</a:t>
            </a:r>
            <a:r>
              <a:rPr lang="en-US" sz="2000" b="1" dirty="0" smtClean="0">
                <a:solidFill>
                  <a:srgbClr val="FFC000"/>
                </a:solidFill>
              </a:rPr>
              <a:t>) </a:t>
            </a:r>
            <a:r>
              <a:rPr lang="en-US" sz="2000" b="1" dirty="0" err="1" smtClean="0">
                <a:solidFill>
                  <a:srgbClr val="FFC000"/>
                </a:solidFill>
              </a:rPr>
              <a:t>Kualitas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kita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sudah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semakin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menurun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hal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terutama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disebabkan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oleh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kombinasi</a:t>
            </a:r>
            <a:r>
              <a:rPr lang="en-US" sz="2000" b="1" dirty="0" smtClean="0">
                <a:solidFill>
                  <a:srgbClr val="FFC000"/>
                </a:solidFill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</a:rPr>
              <a:t>tiga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faktor</a:t>
            </a:r>
            <a:r>
              <a:rPr lang="en-US" sz="2000" b="1" dirty="0" smtClean="0">
                <a:solidFill>
                  <a:srgbClr val="FFC000"/>
                </a:solidFill>
              </a:rPr>
              <a:t> :</a:t>
            </a:r>
          </a:p>
          <a:p>
            <a:pPr algn="l"/>
            <a:endParaRPr lang="en-US" sz="2000" b="1" dirty="0" smtClean="0">
              <a:solidFill>
                <a:srgbClr val="FFC000"/>
              </a:solidFill>
            </a:endParaRPr>
          </a:p>
          <a:p>
            <a:pPr algn="l"/>
            <a:endParaRPr lang="en-US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81400" y="1"/>
            <a:ext cx="1295400" cy="228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000" b="1" dirty="0" err="1" smtClean="0"/>
              <a:t>Lanjutan</a:t>
            </a:r>
            <a:r>
              <a:rPr lang="en-US" sz="2000" b="1" dirty="0" smtClean="0"/>
              <a:t> :</a:t>
            </a:r>
            <a:endParaRPr lang="en-US" sz="2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  <a:solidFill>
            <a:srgbClr val="0066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342900" indent="-342900" algn="l"/>
            <a:r>
              <a:rPr lang="en-US" sz="2000" b="1" dirty="0" err="1" smtClean="0">
                <a:solidFill>
                  <a:srgbClr val="FFC000"/>
                </a:solidFill>
              </a:rPr>
              <a:t>Kualitas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kita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sudah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semakin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menurun</a:t>
            </a:r>
            <a:r>
              <a:rPr lang="en-US" sz="2000" b="1" dirty="0" smtClean="0">
                <a:solidFill>
                  <a:srgbClr val="FFC000"/>
                </a:solidFill>
              </a:rPr>
              <a:t> , </a:t>
            </a:r>
            <a:r>
              <a:rPr lang="en-US" sz="2000" b="1" dirty="0" err="1" smtClean="0">
                <a:solidFill>
                  <a:srgbClr val="FFC000"/>
                </a:solidFill>
              </a:rPr>
              <a:t>hal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disebabkan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oleh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kombinasi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tiga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faktor</a:t>
            </a:r>
            <a:r>
              <a:rPr lang="en-US" sz="2000" b="1" dirty="0" smtClean="0">
                <a:solidFill>
                  <a:srgbClr val="FFC000"/>
                </a:solidFill>
              </a:rPr>
              <a:t> :  </a:t>
            </a:r>
          </a:p>
          <a:p>
            <a:pPr marL="342900" indent="-342900" algn="l">
              <a:buFont typeface="+mj-lt"/>
              <a:buAutoNum type="arabicParenR"/>
            </a:pPr>
            <a:r>
              <a:rPr lang="en-US" sz="2000" b="1" dirty="0" err="1" smtClean="0">
                <a:solidFill>
                  <a:srgbClr val="FFC000"/>
                </a:solidFill>
              </a:rPr>
              <a:t>Semakin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meningkatnya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kosentrasi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penduduk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marL="342900" indent="-342900" algn="l">
              <a:buFont typeface="+mj-lt"/>
              <a:buAutoNum type="arabicParenR"/>
            </a:pPr>
            <a:r>
              <a:rPr lang="en-US" sz="2000" b="1" dirty="0" err="1" smtClean="0">
                <a:solidFill>
                  <a:srgbClr val="FFC000"/>
                </a:solidFill>
              </a:rPr>
              <a:t>Perkembangan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teknologi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baru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marL="342900" indent="-342900" algn="l">
              <a:buFont typeface="+mj-lt"/>
              <a:buAutoNum type="arabicParenR"/>
            </a:pPr>
            <a:r>
              <a:rPr lang="en-US" sz="2000" b="1" dirty="0" err="1" smtClean="0">
                <a:solidFill>
                  <a:srgbClr val="FFC000"/>
                </a:solidFill>
              </a:rPr>
              <a:t>Semakin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meningkatnya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kemakmuran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ekonomi</a:t>
            </a:r>
            <a:endParaRPr lang="en-US" sz="2000" b="1" dirty="0" smtClean="0">
              <a:solidFill>
                <a:srgbClr val="FFC000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FFC000"/>
                </a:solidFill>
              </a:rPr>
              <a:t>Macam</a:t>
            </a:r>
            <a:r>
              <a:rPr lang="en-US" sz="2000" b="1" dirty="0" smtClean="0">
                <a:solidFill>
                  <a:srgbClr val="FFC000"/>
                </a:solidFill>
              </a:rPr>
              <a:t> - </a:t>
            </a:r>
            <a:r>
              <a:rPr lang="en-US" sz="2000" b="1" dirty="0" err="1" smtClean="0">
                <a:solidFill>
                  <a:srgbClr val="FFC000"/>
                </a:solidFill>
              </a:rPr>
              <a:t>macam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polusi</a:t>
            </a:r>
            <a:r>
              <a:rPr lang="en-US" sz="2000" b="1" dirty="0" smtClean="0">
                <a:solidFill>
                  <a:srgbClr val="FFC000"/>
                </a:solidFill>
              </a:rPr>
              <a:t> : </a:t>
            </a:r>
            <a:r>
              <a:rPr lang="en-US" sz="2000" b="1" dirty="0" err="1" smtClean="0">
                <a:solidFill>
                  <a:srgbClr val="FFC000"/>
                </a:solidFill>
              </a:rPr>
              <a:t>Masing-masing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jenis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polusi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berikut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menjadi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ancaman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bagi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sehat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diantaranya</a:t>
            </a:r>
            <a:r>
              <a:rPr lang="en-US" sz="2000" b="1" dirty="0" smtClean="0">
                <a:solidFill>
                  <a:srgbClr val="FFC000"/>
                </a:solidFill>
              </a:rPr>
              <a:t> ,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Pencemaran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udara</a:t>
            </a:r>
            <a:r>
              <a:rPr lang="en-US" sz="2000" b="1" dirty="0" smtClean="0">
                <a:solidFill>
                  <a:srgbClr val="FFC000"/>
                </a:solidFill>
              </a:rPr>
              <a:t> (</a:t>
            </a:r>
            <a:r>
              <a:rPr lang="en-US" sz="2000" b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menimbulkan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dampak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negatif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dikaitka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dengan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penyakit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jantung</a:t>
            </a:r>
            <a:r>
              <a:rPr lang="en-US" sz="2000" b="1" dirty="0" smtClean="0">
                <a:solidFill>
                  <a:srgbClr val="FFC000"/>
                </a:solidFill>
              </a:rPr>
              <a:t>. </a:t>
            </a:r>
            <a:r>
              <a:rPr lang="en-US" sz="2000" b="1" dirty="0" err="1" smtClean="0">
                <a:solidFill>
                  <a:srgbClr val="FFC000"/>
                </a:solidFill>
              </a:rPr>
              <a:t>Pernapasan</a:t>
            </a:r>
            <a:r>
              <a:rPr lang="en-US" sz="2000" b="1" dirty="0" smtClean="0">
                <a:solidFill>
                  <a:srgbClr val="FFC000"/>
                </a:solidFill>
              </a:rPr>
              <a:t> )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Pencemaran</a:t>
            </a:r>
            <a:r>
              <a:rPr lang="en-US" sz="2000" b="1" dirty="0" smtClean="0">
                <a:solidFill>
                  <a:srgbClr val="FFC000"/>
                </a:solidFill>
              </a:rPr>
              <a:t> Air (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industri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pemukiman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lingkungan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pertanian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penggunaan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pupuk</a:t>
            </a:r>
            <a:r>
              <a:rPr lang="en-US" sz="2000" b="1" dirty="0" smtClean="0">
                <a:solidFill>
                  <a:srgbClr val="FFC000"/>
                </a:solidFill>
              </a:rPr>
              <a:t> )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rgbClr val="FFC000"/>
                </a:solidFill>
              </a:rPr>
              <a:t>Pencemaran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sampah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awet</a:t>
            </a:r>
            <a:r>
              <a:rPr lang="en-US" sz="2000" b="1" dirty="0" smtClean="0">
                <a:solidFill>
                  <a:srgbClr val="FFC000"/>
                </a:solidFill>
              </a:rPr>
              <a:t> (</a:t>
            </a:r>
            <a:r>
              <a:rPr lang="en-US" sz="2000" b="1" dirty="0" err="1" smtClean="0">
                <a:solidFill>
                  <a:srgbClr val="FFC000"/>
                </a:solidFill>
              </a:rPr>
              <a:t>Kaleng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bekas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botol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karet</a:t>
            </a:r>
            <a:r>
              <a:rPr lang="en-US" sz="2000" b="1" dirty="0" smtClean="0">
                <a:solidFill>
                  <a:srgbClr val="FFC000"/>
                </a:solidFill>
              </a:rPr>
              <a:t>. </a:t>
            </a:r>
            <a:r>
              <a:rPr lang="en-US" sz="2000" b="1" dirty="0" err="1" smtClean="0">
                <a:solidFill>
                  <a:srgbClr val="FFC000"/>
                </a:solidFill>
              </a:rPr>
              <a:t>Plastik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tidak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lekas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larut</a:t>
            </a:r>
            <a:r>
              <a:rPr lang="en-US" sz="2000" b="1" dirty="0" smtClean="0">
                <a:solidFill>
                  <a:srgbClr val="FFC000"/>
                </a:solidFill>
              </a:rPr>
              <a:t>)</a:t>
            </a:r>
          </a:p>
          <a:p>
            <a:pPr marL="342900" indent="-342900" algn="l"/>
            <a:endParaRPr lang="en-US" sz="1800" b="1" dirty="0" smtClean="0">
              <a:solidFill>
                <a:srgbClr val="FFC000"/>
              </a:solidFill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000" b="1" u="sng" dirty="0" err="1" smtClean="0">
                <a:solidFill>
                  <a:srgbClr val="FFC000"/>
                </a:solidFill>
              </a:rPr>
              <a:t>Energi</a:t>
            </a:r>
            <a:r>
              <a:rPr lang="en-US" sz="2000" b="1" u="sng" dirty="0" smtClean="0">
                <a:solidFill>
                  <a:srgbClr val="FFC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C000"/>
                </a:solidFill>
              </a:rPr>
              <a:t>dan</a:t>
            </a:r>
            <a:r>
              <a:rPr lang="en-US" sz="2000" b="1" u="sng" dirty="0" smtClean="0">
                <a:solidFill>
                  <a:srgbClr val="FFC0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C000"/>
                </a:solidFill>
              </a:rPr>
              <a:t>Koservasi</a:t>
            </a:r>
            <a:r>
              <a:rPr lang="en-US" sz="2000" b="1" u="sng" dirty="0" smtClean="0">
                <a:solidFill>
                  <a:srgbClr val="FFC000"/>
                </a:solidFill>
              </a:rPr>
              <a:t> : </a:t>
            </a:r>
            <a:r>
              <a:rPr lang="en-US" sz="2000" b="1" dirty="0" smtClean="0">
                <a:solidFill>
                  <a:srgbClr val="FFC000"/>
                </a:solidFill>
              </a:rPr>
              <a:t>Di Indonesia  </a:t>
            </a:r>
            <a:r>
              <a:rPr lang="en-US" sz="2000" b="1" dirty="0" err="1" smtClean="0">
                <a:solidFill>
                  <a:srgbClr val="FFC000"/>
                </a:solidFill>
              </a:rPr>
              <a:t>sumber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energi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minyak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bumi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sudah</a:t>
            </a:r>
            <a:r>
              <a:rPr lang="en-US" sz="2000" b="1" dirty="0" smtClean="0">
                <a:solidFill>
                  <a:srgbClr val="FFC000"/>
                </a:solidFill>
              </a:rPr>
              <a:t> lama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gunakan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samping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batu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bara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air. </a:t>
            </a:r>
            <a:r>
              <a:rPr lang="en-US" sz="2000" b="1" dirty="0" err="1" smtClean="0">
                <a:solidFill>
                  <a:srgbClr val="FFC000"/>
                </a:solidFill>
              </a:rPr>
              <a:t>Ahir</a:t>
            </a:r>
            <a:r>
              <a:rPr lang="en-US" sz="2000" b="1" dirty="0" smtClean="0">
                <a:solidFill>
                  <a:srgbClr val="FFC000"/>
                </a:solidFill>
              </a:rPr>
              <a:t> –</a:t>
            </a:r>
            <a:r>
              <a:rPr lang="en-US" sz="2000" b="1" dirty="0" err="1" smtClean="0">
                <a:solidFill>
                  <a:srgbClr val="FFC000"/>
                </a:solidFill>
              </a:rPr>
              <a:t>ahir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lagi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dekembangkan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penggunaan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sumber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energi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matahari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serta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kemungkinan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penggunaan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tenaga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nuklir</a:t>
            </a:r>
            <a:r>
              <a:rPr lang="en-US" sz="2000" b="1" dirty="0" smtClean="0">
                <a:solidFill>
                  <a:srgbClr val="FFC000"/>
                </a:solidFill>
              </a:rPr>
              <a:t>. Dari </a:t>
            </a:r>
            <a:r>
              <a:rPr lang="en-US" sz="2000" b="1" dirty="0" err="1" smtClean="0">
                <a:solidFill>
                  <a:srgbClr val="FFC000"/>
                </a:solidFill>
              </a:rPr>
              <a:t>sumber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energi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tersebut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kiranya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energi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matahari</a:t>
            </a:r>
            <a:r>
              <a:rPr lang="en-US" sz="2000" b="1" dirty="0" smtClean="0">
                <a:solidFill>
                  <a:srgbClr val="FFC000"/>
                </a:solidFill>
              </a:rPr>
              <a:t> yang paling </a:t>
            </a:r>
            <a:r>
              <a:rPr lang="en-US" sz="2000" b="1" dirty="0" err="1" smtClean="0">
                <a:solidFill>
                  <a:srgbClr val="FFC000"/>
                </a:solidFill>
              </a:rPr>
              <a:t>baik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masa</a:t>
            </a:r>
            <a:r>
              <a:rPr lang="en-US" sz="2000" b="1" dirty="0" smtClean="0">
                <a:solidFill>
                  <a:srgbClr val="FFC000"/>
                </a:solidFill>
              </a:rPr>
              <a:t>  </a:t>
            </a:r>
            <a:r>
              <a:rPr lang="en-US" sz="2000" b="1" dirty="0" err="1" smtClean="0">
                <a:solidFill>
                  <a:srgbClr val="FFC000"/>
                </a:solidFill>
              </a:rPr>
              <a:t>yg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akan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datang</a:t>
            </a:r>
            <a:r>
              <a:rPr lang="en-US" sz="2000" b="1" dirty="0" smtClean="0">
                <a:solidFill>
                  <a:srgbClr val="FFC000"/>
                </a:solidFill>
              </a:rPr>
              <a:t> , </a:t>
            </a:r>
            <a:r>
              <a:rPr lang="en-US" sz="2000" b="1" dirty="0" err="1" smtClean="0">
                <a:solidFill>
                  <a:srgbClr val="FFC000"/>
                </a:solidFill>
              </a:rPr>
              <a:t>mengingat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bahayanya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hampir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tidak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ada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biayanya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murah</a:t>
            </a:r>
            <a:r>
              <a:rPr lang="en-US" sz="2000" b="1" dirty="0" smtClean="0">
                <a:solidFill>
                  <a:srgbClr val="FFC000"/>
                </a:solidFill>
              </a:rPr>
              <a:t>,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bebas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polusi</a:t>
            </a:r>
            <a:r>
              <a:rPr lang="en-US" sz="2000" b="1" dirty="0" smtClean="0">
                <a:solidFill>
                  <a:srgbClr val="FFC000"/>
                </a:solidFill>
              </a:rPr>
              <a:t> . </a:t>
            </a:r>
            <a:r>
              <a:rPr lang="en-US" sz="2000" b="1" dirty="0" err="1" smtClean="0">
                <a:solidFill>
                  <a:srgbClr val="FFC000"/>
                </a:solidFill>
              </a:rPr>
              <a:t>Sebagian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besar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penggunaan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energi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dunia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saat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ini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masih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bergantung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pada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minyak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</a:rPr>
              <a:t>dan</a:t>
            </a:r>
            <a:r>
              <a:rPr lang="en-US" sz="2000" b="1" dirty="0" smtClean="0">
                <a:solidFill>
                  <a:srgbClr val="FFC000"/>
                </a:solidFill>
              </a:rPr>
              <a:t> gas.</a:t>
            </a:r>
          </a:p>
        </p:txBody>
      </p:sp>
    </p:spTree>
  </p:cSld>
  <p:clrMapOvr>
    <a:masterClrMapping/>
  </p:clrMapOvr>
  <p:transition spd="med"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0"/>
            <a:ext cx="5486400" cy="533400"/>
          </a:xfrm>
          <a:solidFill>
            <a:srgbClr val="000099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Lingkungan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Ekonmi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Perpajakan</a:t>
            </a:r>
            <a:r>
              <a:rPr lang="en-US" sz="2400" b="1" dirty="0" smtClean="0"/>
              <a:t> :</a:t>
            </a:r>
            <a:endParaRPr lang="en-US" sz="2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  <a:solidFill>
            <a:srgbClr val="0000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Alasan</a:t>
            </a:r>
            <a:r>
              <a:rPr lang="en-US" sz="2400" b="1" dirty="0" smtClean="0">
                <a:solidFill>
                  <a:schemeClr val="bg1"/>
                </a:solidFill>
              </a:rPr>
              <a:t> –</a:t>
            </a:r>
            <a:r>
              <a:rPr lang="en-US" sz="2400" b="1" dirty="0" err="1" smtClean="0">
                <a:solidFill>
                  <a:schemeClr val="bg1"/>
                </a:solidFill>
              </a:rPr>
              <a:t>alasan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bagi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meningkatnya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membiayai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pengeluarannya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hasil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pajak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Pengeluaran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meningkat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karena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urbanisasi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sangat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pesat</a:t>
            </a:r>
            <a:r>
              <a:rPr lang="en-US" sz="2400" b="1" dirty="0" smtClean="0">
                <a:solidFill>
                  <a:schemeClr val="bg1"/>
                </a:solidFill>
              </a:rPr>
              <a:t>, (Kota 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pusat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industri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lapangan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kerja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pasaran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hasil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industri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pendidikan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lebih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tinggi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perlu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menyediakan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kebutuhan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pokok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mereka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usaha-usaha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peningkatan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produksi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negri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pengadaan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impor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luar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negri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harus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menyediakan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perlindungan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kebakaran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pengaturan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selokan</a:t>
            </a:r>
            <a:r>
              <a:rPr lang="en-US" sz="2400" b="1" dirty="0" smtClean="0">
                <a:solidFill>
                  <a:schemeClr val="bg1"/>
                </a:solidFill>
              </a:rPr>
              <a:t> -</a:t>
            </a:r>
            <a:r>
              <a:rPr lang="en-US" sz="2400" b="1" dirty="0" err="1" smtClean="0">
                <a:solidFill>
                  <a:schemeClr val="bg1"/>
                </a:solidFill>
              </a:rPr>
              <a:t>selokan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penyediaan</a:t>
            </a:r>
            <a:r>
              <a:rPr lang="en-US" sz="2400" b="1" dirty="0" smtClean="0">
                <a:solidFill>
                  <a:schemeClr val="bg1"/>
                </a:solidFill>
              </a:rPr>
              <a:t> air </a:t>
            </a:r>
            <a:r>
              <a:rPr lang="en-US" sz="2400" b="1" dirty="0" err="1" smtClean="0">
                <a:solidFill>
                  <a:schemeClr val="bg1"/>
                </a:solidFill>
              </a:rPr>
              <a:t>bersih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dll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Setiap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pembangunan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pasilitas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yg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harus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dilakuakn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pemerintah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</a:rPr>
              <a:t>menyediakan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ifra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stuktur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memerlukan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biaya</a:t>
            </a:r>
            <a:r>
              <a:rPr lang="en-US" sz="2400" b="1" dirty="0" smtClean="0">
                <a:solidFill>
                  <a:schemeClr val="bg1"/>
                </a:solidFill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</a:rPr>
              <a:t>tinggi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8839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550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TAHUN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Jawa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&amp;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madura</a:t>
                      </a:r>
                      <a:endParaRPr lang="en-US" sz="1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(X.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1000)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Luara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Jawa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(x.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1000)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Indonesia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(X.1000)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Keanaika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(%)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964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1971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1972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1973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1974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1975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1976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76.629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78.356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80.077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81.801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83.534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85.289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43.520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44.759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46.011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47.282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48.579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49.901</a:t>
                      </a:r>
                    </a:p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120.149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123.115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126.088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129.083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132.110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135.190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2.47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2.41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2.38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2.35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2.33.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406914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Pertumbuhan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penduduk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indonesia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1971 </a:t>
            </a:r>
            <a:r>
              <a:rPr lang="en-US" sz="2000" b="1" dirty="0" err="1" smtClean="0"/>
              <a:t>sampai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1976; </a:t>
            </a:r>
            <a:r>
              <a:rPr lang="en-US" sz="2000" b="1" dirty="0" err="1" smtClean="0"/>
              <a:t>Diambil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Statistik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Indonesi</a:t>
            </a:r>
            <a:r>
              <a:rPr lang="en-US" sz="2000" b="1" dirty="0" smtClean="0"/>
              <a:t> 1977</a:t>
            </a:r>
            <a:endParaRPr lang="en-US" sz="2000" b="1" dirty="0"/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4407</TotalTime>
  <Words>3345</Words>
  <Application>Microsoft Office PowerPoint</Application>
  <PresentationFormat>On-screen Show (4:3)</PresentationFormat>
  <Paragraphs>345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PERTEMUAN KE  3.</vt:lpstr>
      <vt:lpstr>Lingkungan perusahaan :</vt:lpstr>
      <vt:lpstr>Pengaruh Lingkungan Terhadap Perusahaan :</vt:lpstr>
      <vt:lpstr>Slide 4</vt:lpstr>
      <vt:lpstr>Slide 5</vt:lpstr>
      <vt:lpstr>Kesan negatif perusahaan dan usaha-usaha untuk memperbaiki kesan negatif</vt:lpstr>
      <vt:lpstr>Lanjutan :</vt:lpstr>
      <vt:lpstr>Lingkungan Ekonmi dan Perpajakan :</vt:lpstr>
      <vt:lpstr>Slide 9</vt:lpstr>
      <vt:lpstr>Penerimaan dan Pengeluaran Pemerintah :</vt:lpstr>
      <vt:lpstr>Lanjutan.</vt:lpstr>
      <vt:lpstr>Lingkungan pemerintah</vt:lpstr>
      <vt:lpstr>Lingkungan Internasional</vt:lpstr>
      <vt:lpstr>Lanjutan :</vt:lpstr>
      <vt:lpstr>Lanjutan :</vt:lpstr>
      <vt:lpstr>Kebaikan dan keburukan perusahaan multinasional:</vt:lpstr>
      <vt:lpstr>b. Keburukan perusahaan multinasional ;</vt:lpstr>
      <vt:lpstr> Lembaga-lembaga yg membantu perdagangan internasional</vt:lpstr>
      <vt:lpstr> Perkembangan impor dan ekpor Indonesia.</vt:lpstr>
      <vt:lpstr>Lanjutan :</vt:lpstr>
      <vt:lpstr>   Etika Bisnis , (Buchari Alma, 2008 : 182) </vt:lpstr>
      <vt:lpstr>Lanjutan</vt:lpstr>
      <vt:lpstr>Lanjutan :</vt:lpstr>
      <vt:lpstr>Lanjutan :</vt:lpstr>
      <vt:lpstr>EVALUASI/SOAL</vt:lpstr>
      <vt:lpstr>Sampai jumpa minggu depan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Bisnis</dc:title>
  <dc:creator>User</dc:creator>
  <cp:lastModifiedBy>ACER</cp:lastModifiedBy>
  <cp:revision>358</cp:revision>
  <dcterms:created xsi:type="dcterms:W3CDTF">2009-09-18T23:42:41Z</dcterms:created>
  <dcterms:modified xsi:type="dcterms:W3CDTF">2013-10-15T11:58:33Z</dcterms:modified>
</cp:coreProperties>
</file>