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70"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62"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00"/>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850" y="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652EE5-6671-4E10-8CEA-127CBA4951E8}" type="datetimeFigureOut">
              <a:rPr lang="id-ID" smtClean="0"/>
              <a:pPr/>
              <a:t>22/01/2013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7C0898-8ED6-4E36-A0DE-288866732020}"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latin typeface="Arabic Typesetting" pitchFamily="66" charset="-78"/>
              <a:cs typeface="Arabic Typesetting" pitchFamily="66" charset="-78"/>
            </a:endParaRPr>
          </a:p>
        </p:txBody>
      </p:sp>
      <p:sp>
        <p:nvSpPr>
          <p:cNvPr id="4" name="Slide Number Placeholder 3"/>
          <p:cNvSpPr>
            <a:spLocks noGrp="1"/>
          </p:cNvSpPr>
          <p:nvPr>
            <p:ph type="sldNum" sz="quarter" idx="10"/>
          </p:nvPr>
        </p:nvSpPr>
        <p:spPr/>
        <p:txBody>
          <a:bodyPr/>
          <a:lstStyle/>
          <a:p>
            <a:fld id="{AD7C0898-8ED6-4E36-A0DE-288866732020}" type="slidenum">
              <a:rPr lang="id-ID" smtClean="0"/>
              <a:pPr/>
              <a:t>3</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sz="2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D7C0898-8ED6-4E36-A0DE-288866732020}" type="slidenum">
              <a:rPr lang="id-ID" smtClean="0"/>
              <a:pPr/>
              <a:t>11</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AD7C0898-8ED6-4E36-A0DE-288866732020}" type="slidenum">
              <a:rPr lang="id-ID" smtClean="0"/>
              <a:pPr/>
              <a:t>12</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AD7C0898-8ED6-4E36-A0DE-288866732020}" type="slidenum">
              <a:rPr lang="id-ID" smtClean="0"/>
              <a:pPr/>
              <a:t>19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279BF89-A3B4-41B1-85D6-1B8D89CD324A}" type="datetimeFigureOut">
              <a:rPr lang="id-ID" smtClean="0"/>
              <a:pPr/>
              <a:t>22/01/2013</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775993AC-46FA-4F92-93BA-A06F34E23A4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79BF89-A3B4-41B1-85D6-1B8D89CD324A}" type="datetimeFigureOut">
              <a:rPr lang="id-ID" smtClean="0"/>
              <a:pPr/>
              <a:t>22/01/2013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5993AC-46FA-4F92-93BA-A06F34E23A4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79BF89-A3B4-41B1-85D6-1B8D89CD324A}" type="datetimeFigureOut">
              <a:rPr lang="id-ID" smtClean="0"/>
              <a:pPr/>
              <a:t>22/01/2013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5993AC-46FA-4F92-93BA-A06F34E23A4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279BF89-A3B4-41B1-85D6-1B8D89CD324A}" type="datetimeFigureOut">
              <a:rPr lang="id-ID" smtClean="0"/>
              <a:pPr/>
              <a:t>22/01/2013</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775993AC-46FA-4F92-93BA-A06F34E23A4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279BF89-A3B4-41B1-85D6-1B8D89CD324A}" type="datetimeFigureOut">
              <a:rPr lang="id-ID" smtClean="0"/>
              <a:pPr/>
              <a:t>22/01/2013</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775993AC-46FA-4F92-93BA-A06F34E23A47}"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279BF89-A3B4-41B1-85D6-1B8D89CD324A}" type="datetimeFigureOut">
              <a:rPr lang="id-ID" smtClean="0"/>
              <a:pPr/>
              <a:t>22/01/2013</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775993AC-46FA-4F92-93BA-A06F34E23A4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279BF89-A3B4-41B1-85D6-1B8D89CD324A}" type="datetimeFigureOut">
              <a:rPr lang="id-ID" smtClean="0"/>
              <a:pPr/>
              <a:t>22/01/2013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775993AC-46FA-4F92-93BA-A06F34E23A47}"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279BF89-A3B4-41B1-85D6-1B8D89CD324A}" type="datetimeFigureOut">
              <a:rPr lang="id-ID" smtClean="0"/>
              <a:pPr/>
              <a:t>22/01/2013</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5993AC-46FA-4F92-93BA-A06F34E23A4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279BF89-A3B4-41B1-85D6-1B8D89CD324A}" type="datetimeFigureOut">
              <a:rPr lang="id-ID" smtClean="0"/>
              <a:pPr/>
              <a:t>22/01/2013</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75993AC-46FA-4F92-93BA-A06F34E23A4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279BF89-A3B4-41B1-85D6-1B8D89CD324A}" type="datetimeFigureOut">
              <a:rPr lang="id-ID" smtClean="0"/>
              <a:pPr/>
              <a:t>22/01/2013</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75993AC-46FA-4F92-93BA-A06F34E23A4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279BF89-A3B4-41B1-85D6-1B8D89CD324A}" type="datetimeFigureOut">
              <a:rPr lang="id-ID" smtClean="0"/>
              <a:pPr/>
              <a:t>22/01/2013</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775993AC-46FA-4F92-93BA-A06F34E23A47}"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279BF89-A3B4-41B1-85D6-1B8D89CD324A}" type="datetimeFigureOut">
              <a:rPr lang="id-ID" smtClean="0"/>
              <a:pPr/>
              <a:t>22/01/2013</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75993AC-46FA-4F92-93BA-A06F34E23A47}"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384"/>
            <a:ext cx="9144000" cy="2376264"/>
          </a:xfrm>
          <a:solidFill>
            <a:schemeClr val="accent2">
              <a:lumMod val="75000"/>
            </a:schemeClr>
          </a:solidFill>
        </p:spPr>
        <p:txBody>
          <a:bodyPr>
            <a:normAutofit/>
          </a:bodyPr>
          <a:lstStyle/>
          <a:p>
            <a:pPr algn="ctr"/>
            <a:r>
              <a:rPr lang="id-ID" sz="5400" dirty="0" smtClean="0">
                <a:solidFill>
                  <a:srgbClr val="FFC000"/>
                </a:solidFill>
                <a:latin typeface="Arial" pitchFamily="34" charset="0"/>
                <a:cs typeface="Arial" pitchFamily="34" charset="0"/>
              </a:rPr>
              <a:t>DESAIN DAN PERILAKU ORGANISASI</a:t>
            </a:r>
            <a:endParaRPr lang="id-ID" sz="5400" dirty="0">
              <a:solidFill>
                <a:srgbClr val="FFC000"/>
              </a:solidFill>
              <a:latin typeface="Arial" pitchFamily="34" charset="0"/>
              <a:cs typeface="Arial" pitchFamily="34" charset="0"/>
            </a:endParaRPr>
          </a:p>
        </p:txBody>
      </p:sp>
      <p:sp>
        <p:nvSpPr>
          <p:cNvPr id="5" name="Content Placeholder 4"/>
          <p:cNvSpPr>
            <a:spLocks noGrp="1"/>
          </p:cNvSpPr>
          <p:nvPr>
            <p:ph idx="1"/>
          </p:nvPr>
        </p:nvSpPr>
        <p:spPr>
          <a:xfrm>
            <a:off x="0" y="2316013"/>
            <a:ext cx="9144000" cy="4541987"/>
          </a:xfrm>
          <a:solidFill>
            <a:schemeClr val="tx2">
              <a:lumMod val="50000"/>
            </a:schemeClr>
          </a:solidFill>
        </p:spPr>
        <p:txBody>
          <a:bodyPr/>
          <a:lstStyle/>
          <a:p>
            <a:pPr>
              <a:buFont typeface="Wingdings" pitchFamily="2" charset="2"/>
              <a:buChar char="v"/>
            </a:pPr>
            <a:r>
              <a:rPr lang="id-ID" b="1" dirty="0" smtClean="0">
                <a:solidFill>
                  <a:schemeClr val="bg1"/>
                </a:solidFill>
                <a:latin typeface="Arial" pitchFamily="34" charset="0"/>
                <a:cs typeface="Arial" pitchFamily="34" charset="0"/>
              </a:rPr>
              <a:t> </a:t>
            </a:r>
            <a:r>
              <a:rPr lang="id-ID" sz="3600" b="1" dirty="0" smtClean="0">
                <a:solidFill>
                  <a:schemeClr val="bg1"/>
                </a:solidFill>
                <a:latin typeface="Arial" pitchFamily="34" charset="0"/>
                <a:cs typeface="Arial" pitchFamily="34" charset="0"/>
              </a:rPr>
              <a:t>Pengertian organisasi</a:t>
            </a:r>
          </a:p>
          <a:p>
            <a:pPr>
              <a:buFont typeface="Wingdings" pitchFamily="2" charset="2"/>
              <a:buChar char="v"/>
            </a:pPr>
            <a:r>
              <a:rPr lang="id-ID" sz="3600" b="1" dirty="0" smtClean="0">
                <a:solidFill>
                  <a:schemeClr val="bg1"/>
                </a:solidFill>
                <a:latin typeface="Arial" pitchFamily="34" charset="0"/>
                <a:cs typeface="Arial" pitchFamily="34" charset="0"/>
              </a:rPr>
              <a:t>Organisasi Formal dan Informal</a:t>
            </a:r>
          </a:p>
          <a:p>
            <a:pPr>
              <a:buFont typeface="Wingdings" pitchFamily="2" charset="2"/>
              <a:buChar char="v"/>
            </a:pPr>
            <a:r>
              <a:rPr lang="id-ID" sz="3600" b="1" dirty="0" smtClean="0">
                <a:solidFill>
                  <a:schemeClr val="bg1"/>
                </a:solidFill>
                <a:latin typeface="Arial" pitchFamily="34" charset="0"/>
                <a:cs typeface="Arial" pitchFamily="34" charset="0"/>
              </a:rPr>
              <a:t>Struktur Organisasi dan Penyusunannya</a:t>
            </a:r>
          </a:p>
          <a:p>
            <a:pPr>
              <a:buFont typeface="Wingdings" pitchFamily="2" charset="2"/>
              <a:buChar char="v"/>
            </a:pPr>
            <a:r>
              <a:rPr lang="id-ID" sz="3600" b="1" dirty="0" smtClean="0">
                <a:solidFill>
                  <a:schemeClr val="bg1"/>
                </a:solidFill>
                <a:latin typeface="Arial" pitchFamily="34" charset="0"/>
                <a:cs typeface="Arial" pitchFamily="34" charset="0"/>
              </a:rPr>
              <a:t>Perilaku Keorganisasian.</a:t>
            </a:r>
            <a:endParaRPr lang="id-ID" sz="3600" b="1" dirty="0">
              <a:solidFill>
                <a:schemeClr val="bg1"/>
              </a:solidFill>
              <a:latin typeface="Arial" pitchFamily="34" charset="0"/>
              <a:cs typeface="Arial" pitchFamily="34" charset="0"/>
            </a:endParaRPr>
          </a:p>
        </p:txBody>
      </p:sp>
    </p:spTree>
  </p:cSld>
  <p:clrMapOvr>
    <a:masterClrMapping/>
  </p:clrMapOvr>
  <p:transition spd="med">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5">
                                            <p:bg/>
                                          </p:spTgt>
                                        </p:tgtEl>
                                        <p:attrNameLst>
                                          <p:attrName>style.visibility</p:attrName>
                                        </p:attrNameLst>
                                      </p:cBhvr>
                                      <p:to>
                                        <p:strVal val="visible"/>
                                      </p:to>
                                    </p:set>
                                    <p:anim calcmode="lin" valueType="num">
                                      <p:cBhvr additive="base">
                                        <p:cTn id="1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13"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additive="base">
                                        <p:cTn id="22"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grpId="0" nodeType="after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additive="base">
                                        <p:cTn id="27"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grpId="0" nodeType="after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 calcmode="lin" valueType="num">
                                      <p:cBhvr additive="base">
                                        <p:cTn id="32"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76064"/>
          </a:xfrm>
          <a:solidFill>
            <a:schemeClr val="accent2">
              <a:lumMod val="75000"/>
            </a:schemeClr>
          </a:solidFill>
        </p:spPr>
        <p:txBody>
          <a:bodyPr>
            <a:normAutofit/>
          </a:bodyPr>
          <a:lstStyle/>
          <a:p>
            <a:pPr algn="l"/>
            <a:r>
              <a:rPr lang="id-ID" sz="2400" b="1" dirty="0" smtClean="0">
                <a:solidFill>
                  <a:srgbClr val="FFC000"/>
                </a:solidFill>
                <a:latin typeface="Arial" pitchFamily="34" charset="0"/>
                <a:cs typeface="Arial" pitchFamily="34" charset="0"/>
              </a:rPr>
              <a:t>Pembentukan struktur organisasi</a:t>
            </a:r>
            <a:endParaRPr lang="id-ID" sz="2400" b="1" dirty="0">
              <a:solidFill>
                <a:srgbClr val="FFC000"/>
              </a:solidFill>
              <a:latin typeface="Arial" pitchFamily="34" charset="0"/>
              <a:cs typeface="Arial" pitchFamily="34" charset="0"/>
            </a:endParaRPr>
          </a:p>
        </p:txBody>
      </p:sp>
      <p:sp>
        <p:nvSpPr>
          <p:cNvPr id="3" name="Content Placeholder 2"/>
          <p:cNvSpPr>
            <a:spLocks noGrp="1"/>
          </p:cNvSpPr>
          <p:nvPr>
            <p:ph idx="1"/>
          </p:nvPr>
        </p:nvSpPr>
        <p:spPr>
          <a:xfrm>
            <a:off x="0" y="548680"/>
            <a:ext cx="9144000" cy="6309320"/>
          </a:xfrm>
          <a:blipFill>
            <a:blip r:embed="rId2" cstate="print"/>
            <a:tile tx="0" ty="0" sx="100000" sy="100000" flip="none" algn="tl"/>
          </a:blipFill>
        </p:spPr>
        <p:txBody>
          <a:bodyPr>
            <a:normAutofit/>
          </a:bodyPr>
          <a:lstStyle/>
          <a:p>
            <a:pPr>
              <a:buNone/>
            </a:pPr>
            <a:r>
              <a:rPr lang="id-ID" sz="2400" b="1" dirty="0" smtClean="0">
                <a:solidFill>
                  <a:srgbClr val="FFC000"/>
                </a:solidFill>
                <a:latin typeface="Arial" pitchFamily="34" charset="0"/>
                <a:cs typeface="Arial" pitchFamily="34" charset="0"/>
              </a:rPr>
              <a:t>Struktur organisasi formal didasarkan pada analis dari tiga elemen kunci setiap organisasi , yaitu :</a:t>
            </a:r>
          </a:p>
          <a:p>
            <a:pPr marL="457200" indent="-457200">
              <a:buNone/>
            </a:pPr>
            <a:r>
              <a:rPr lang="id-ID" sz="2400" b="1" dirty="0" smtClean="0">
                <a:solidFill>
                  <a:srgbClr val="FFC000"/>
                </a:solidFill>
                <a:latin typeface="Arial" pitchFamily="34" charset="0"/>
                <a:cs typeface="Arial" pitchFamily="34" charset="0"/>
              </a:rPr>
              <a:t>    1).  Inter aksi kemanusiaan.</a:t>
            </a:r>
          </a:p>
          <a:p>
            <a:pPr marL="457200" indent="-457200">
              <a:buNone/>
            </a:pPr>
            <a:r>
              <a:rPr lang="id-ID" sz="2400" b="1" dirty="0" smtClean="0">
                <a:solidFill>
                  <a:srgbClr val="FFC000"/>
                </a:solidFill>
                <a:latin typeface="Arial" pitchFamily="34" charset="0"/>
                <a:cs typeface="Arial" pitchFamily="34" charset="0"/>
              </a:rPr>
              <a:t>    2).  Kegiatan yang terarah ke tujuan.</a:t>
            </a:r>
          </a:p>
          <a:p>
            <a:pPr marL="457200" indent="-457200">
              <a:buNone/>
            </a:pPr>
            <a:r>
              <a:rPr lang="id-ID" sz="2400" b="1" dirty="0" smtClean="0">
                <a:solidFill>
                  <a:srgbClr val="FFC000"/>
                </a:solidFill>
                <a:latin typeface="Arial" pitchFamily="34" charset="0"/>
                <a:cs typeface="Arial" pitchFamily="34" charset="0"/>
              </a:rPr>
              <a:t>    3).  Struktur.</a:t>
            </a:r>
          </a:p>
          <a:p>
            <a:pPr marL="457200" indent="-457200">
              <a:buNone/>
            </a:pPr>
            <a:r>
              <a:rPr lang="id-ID" sz="2400" b="1" dirty="0" smtClean="0">
                <a:solidFill>
                  <a:srgbClr val="FFC000"/>
                </a:solidFill>
                <a:latin typeface="Arial" pitchFamily="34" charset="0"/>
                <a:cs typeface="Arial" pitchFamily="34" charset="0"/>
              </a:rPr>
              <a:t>Manajemen harus mengkoordinir kegiatan-kegiatan karyawan untuk mencapai tujuan organisasi.</a:t>
            </a:r>
          </a:p>
          <a:p>
            <a:pPr marL="457200" indent="-457200">
              <a:buNone/>
            </a:pPr>
            <a:r>
              <a:rPr lang="id-ID" sz="2400" b="1" dirty="0" smtClean="0">
                <a:solidFill>
                  <a:srgbClr val="FFC000"/>
                </a:solidFill>
                <a:latin typeface="Arial" pitchFamily="34" charset="0"/>
                <a:cs typeface="Arial" pitchFamily="34" charset="0"/>
              </a:rPr>
              <a:t>Tujuan sebuah perusahaan yang berupa “penyediaan barang yang berkualitas baik dengan harga bersaing kepada konsumen” </a:t>
            </a:r>
          </a:p>
          <a:p>
            <a:pPr marL="457200" indent="-457200">
              <a:buNone/>
            </a:pPr>
            <a:r>
              <a:rPr lang="id-ID" sz="2400" b="1" dirty="0" smtClean="0">
                <a:solidFill>
                  <a:srgbClr val="FFC000"/>
                </a:solidFill>
                <a:latin typeface="Arial" pitchFamily="34" charset="0"/>
                <a:cs typeface="Arial" pitchFamily="34" charset="0"/>
              </a:rPr>
              <a:t>Tujuan perusahaan sering bersipat luas dan tidak memberikan ciri kegiatan kerja secara individual, akibatnya, tujuan-tujuan itu harus dipecah ke dalam tujuan-tujuan khusus untuk setiap karyawan dalam perusahaan. </a:t>
            </a:r>
          </a:p>
          <a:p>
            <a:pPr marL="457200" indent="-457200">
              <a:buNone/>
            </a:pPr>
            <a:endParaRPr lang="id-ID" sz="2400" b="1" dirty="0">
              <a:solidFill>
                <a:srgbClr val="FFC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76064"/>
          </a:xfrm>
          <a:solidFill>
            <a:schemeClr val="accent6">
              <a:lumMod val="75000"/>
            </a:schemeClr>
          </a:solidFill>
        </p:spPr>
        <p:txBody>
          <a:bodyPr>
            <a:normAutofit/>
          </a:bodyPr>
          <a:lstStyle/>
          <a:p>
            <a:r>
              <a:rPr lang="id-ID" sz="2400" b="1" dirty="0" smtClean="0">
                <a:solidFill>
                  <a:srgbClr val="FFFF00"/>
                </a:solidFill>
                <a:latin typeface="Arial" pitchFamily="34" charset="0"/>
                <a:cs typeface="Arial" pitchFamily="34" charset="0"/>
              </a:rPr>
              <a:t>Hierarki tujuan</a:t>
            </a:r>
            <a:endParaRPr lang="id-ID" sz="24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0" y="548680"/>
            <a:ext cx="9144000" cy="6309320"/>
          </a:xfrm>
          <a:blipFill>
            <a:blip r:embed="rId3" cstate="print"/>
            <a:tile tx="0" ty="0" sx="100000" sy="100000" flip="none" algn="tl"/>
          </a:blipFill>
        </p:spPr>
        <p:txBody>
          <a:bodyPr>
            <a:normAutofit/>
          </a:bodyPr>
          <a:lstStyle/>
          <a:p>
            <a:pPr>
              <a:buNone/>
            </a:pPr>
            <a:r>
              <a:rPr lang="id-ID" sz="2400" dirty="0" smtClean="0">
                <a:solidFill>
                  <a:schemeClr val="bg1"/>
                </a:solidFill>
                <a:latin typeface="Arial" pitchFamily="34" charset="0"/>
                <a:cs typeface="Arial" pitchFamily="34" charset="0"/>
              </a:rPr>
              <a:t>Hierarki tujuan organisasi, berlingkup dari tujuan perusahaan</a:t>
            </a:r>
          </a:p>
          <a:p>
            <a:pPr>
              <a:buNone/>
            </a:pPr>
            <a:r>
              <a:rPr lang="id-ID" sz="2400" dirty="0" smtClean="0">
                <a:solidFill>
                  <a:schemeClr val="bg1"/>
                </a:solidFill>
                <a:latin typeface="Arial" pitchFamily="34" charset="0"/>
                <a:cs typeface="Arial" pitchFamily="34" charset="0"/>
              </a:rPr>
              <a:t> keseluruhan sampai tujuan-tujuan khusus yang ditetapkan untuk </a:t>
            </a:r>
          </a:p>
          <a:p>
            <a:pPr>
              <a:buNone/>
            </a:pPr>
            <a:r>
              <a:rPr lang="id-ID" sz="2400" dirty="0" smtClean="0">
                <a:solidFill>
                  <a:schemeClr val="bg1"/>
                </a:solidFill>
                <a:latin typeface="Arial" pitchFamily="34" charset="0"/>
                <a:cs typeface="Arial" pitchFamily="34" charset="0"/>
              </a:rPr>
              <a:t>masing-masing karyawan.</a:t>
            </a:r>
          </a:p>
          <a:p>
            <a:pPr>
              <a:buNone/>
            </a:pPr>
            <a:r>
              <a:rPr lang="id-ID" sz="2400" dirty="0" smtClean="0">
                <a:solidFill>
                  <a:schemeClr val="bg1"/>
                </a:solidFill>
                <a:latin typeface="Arial" pitchFamily="34" charset="0"/>
                <a:cs typeface="Arial" pitchFamily="34" charset="0"/>
              </a:rPr>
              <a:t> Tujuan-tujuan yang  lebih</a:t>
            </a:r>
          </a:p>
          <a:p>
            <a:pPr>
              <a:buNone/>
            </a:pPr>
            <a:r>
              <a:rPr lang="id-ID" sz="2400" dirty="0" smtClean="0">
                <a:solidFill>
                  <a:schemeClr val="bg1"/>
                </a:solidFill>
                <a:latin typeface="Arial" pitchFamily="34" charset="0"/>
                <a:cs typeface="Arial" pitchFamily="34" charset="0"/>
              </a:rPr>
              <a:t> luas menyangkut </a:t>
            </a:r>
          </a:p>
          <a:p>
            <a:pPr>
              <a:buNone/>
            </a:pPr>
            <a:r>
              <a:rPr lang="id-ID" sz="2400" b="1" u="sng" dirty="0" smtClean="0">
                <a:solidFill>
                  <a:schemeClr val="bg1"/>
                </a:solidFill>
                <a:latin typeface="Arial" pitchFamily="34" charset="0"/>
                <a:cs typeface="Arial" pitchFamily="34" charset="0"/>
              </a:rPr>
              <a:t>kemampulabaan, </a:t>
            </a:r>
          </a:p>
          <a:p>
            <a:pPr>
              <a:buNone/>
            </a:pPr>
            <a:r>
              <a:rPr lang="id-ID" sz="2400" dirty="0" smtClean="0">
                <a:solidFill>
                  <a:schemeClr val="bg1"/>
                </a:solidFill>
                <a:latin typeface="Arial" pitchFamily="34" charset="0"/>
                <a:cs typeface="Arial" pitchFamily="34" charset="0"/>
              </a:rPr>
              <a:t>Penjualan, pangsa pasar, </a:t>
            </a:r>
          </a:p>
          <a:p>
            <a:pPr>
              <a:buNone/>
            </a:pPr>
            <a:r>
              <a:rPr lang="id-ID" sz="2400" dirty="0" smtClean="0">
                <a:solidFill>
                  <a:schemeClr val="bg1"/>
                </a:solidFill>
                <a:latin typeface="Arial" pitchFamily="34" charset="0"/>
                <a:cs typeface="Arial" pitchFamily="34" charset="0"/>
              </a:rPr>
              <a:t>dan jasa dipecah ke dalam</a:t>
            </a:r>
          </a:p>
          <a:p>
            <a:pPr>
              <a:buNone/>
            </a:pPr>
            <a:r>
              <a:rPr lang="id-ID" sz="2400" dirty="0" smtClean="0">
                <a:solidFill>
                  <a:schemeClr val="bg1"/>
                </a:solidFill>
                <a:latin typeface="Arial" pitchFamily="34" charset="0"/>
                <a:cs typeface="Arial" pitchFamily="34" charset="0"/>
              </a:rPr>
              <a:t>tujuan-tujuan masing-masing </a:t>
            </a:r>
          </a:p>
          <a:p>
            <a:pPr>
              <a:buNone/>
            </a:pPr>
            <a:r>
              <a:rPr lang="id-ID" sz="2400" dirty="0" smtClean="0">
                <a:solidFill>
                  <a:schemeClr val="bg1"/>
                </a:solidFill>
                <a:latin typeface="Arial" pitchFamily="34" charset="0"/>
                <a:cs typeface="Arial" pitchFamily="34" charset="0"/>
              </a:rPr>
              <a:t>devisi,  masing-masing pabrik, </a:t>
            </a:r>
          </a:p>
          <a:p>
            <a:pPr>
              <a:buNone/>
            </a:pPr>
            <a:r>
              <a:rPr lang="id-ID" sz="2400" dirty="0" smtClean="0">
                <a:solidFill>
                  <a:schemeClr val="bg1"/>
                </a:solidFill>
                <a:latin typeface="Arial" pitchFamily="34" charset="0"/>
                <a:cs typeface="Arial" pitchFamily="34" charset="0"/>
              </a:rPr>
              <a:t>masing-masing departemen</a:t>
            </a:r>
          </a:p>
          <a:p>
            <a:pPr>
              <a:buNone/>
            </a:pPr>
            <a:r>
              <a:rPr lang="id-ID" sz="2400" dirty="0" smtClean="0">
                <a:solidFill>
                  <a:schemeClr val="bg1"/>
                </a:solidFill>
                <a:latin typeface="Arial" pitchFamily="34" charset="0"/>
                <a:cs typeface="Arial" pitchFamily="34" charset="0"/>
              </a:rPr>
              <a:t>masing masing kelompok </a:t>
            </a:r>
          </a:p>
          <a:p>
            <a:pPr>
              <a:buNone/>
            </a:pPr>
            <a:r>
              <a:rPr lang="id-ID" sz="2400" dirty="0" smtClean="0">
                <a:solidFill>
                  <a:schemeClr val="bg1"/>
                </a:solidFill>
                <a:latin typeface="Arial" pitchFamily="34" charset="0"/>
                <a:cs typeface="Arial" pitchFamily="34" charset="0"/>
              </a:rPr>
              <a:t>kerja dan masing-masing</a:t>
            </a:r>
          </a:p>
          <a:p>
            <a:pPr>
              <a:buNone/>
            </a:pPr>
            <a:r>
              <a:rPr lang="id-ID" sz="2400" dirty="0" smtClean="0">
                <a:solidFill>
                  <a:schemeClr val="bg1"/>
                </a:solidFill>
                <a:latin typeface="Arial" pitchFamily="34" charset="0"/>
                <a:cs typeface="Arial" pitchFamily="34" charset="0"/>
              </a:rPr>
              <a:t> karyawan individual.  </a:t>
            </a:r>
            <a:endParaRPr lang="id-ID" sz="2400" dirty="0">
              <a:solidFill>
                <a:schemeClr val="bg1"/>
              </a:solidFill>
              <a:latin typeface="Arial" pitchFamily="34" charset="0"/>
              <a:cs typeface="Arial" pitchFamily="34" charset="0"/>
            </a:endParaRPr>
          </a:p>
        </p:txBody>
      </p:sp>
      <p:sp>
        <p:nvSpPr>
          <p:cNvPr id="4" name="Rectangle 3"/>
          <p:cNvSpPr/>
          <p:nvPr/>
        </p:nvSpPr>
        <p:spPr>
          <a:xfrm>
            <a:off x="4283968" y="1484784"/>
            <a:ext cx="4608512" cy="504056"/>
          </a:xfrm>
          <a:prstGeom prst="rect">
            <a:avLst/>
          </a:prstGeom>
          <a:solidFill>
            <a:schemeClr val="accent3">
              <a:lumMod val="75000"/>
            </a:schemeClr>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rgbClr val="FFFF00"/>
                </a:solidFill>
                <a:latin typeface="Arial" pitchFamily="34" charset="0"/>
                <a:cs typeface="Arial" pitchFamily="34" charset="0"/>
              </a:rPr>
              <a:t>Tujuan Perusahaan</a:t>
            </a:r>
            <a:endParaRPr lang="id-ID" sz="2000" b="1" dirty="0">
              <a:solidFill>
                <a:srgbClr val="FFFF00"/>
              </a:solidFill>
              <a:latin typeface="Arial" pitchFamily="34" charset="0"/>
              <a:cs typeface="Arial" pitchFamily="34" charset="0"/>
            </a:endParaRPr>
          </a:p>
        </p:txBody>
      </p:sp>
      <p:sp>
        <p:nvSpPr>
          <p:cNvPr id="5" name="Rectangle 4"/>
          <p:cNvSpPr/>
          <p:nvPr/>
        </p:nvSpPr>
        <p:spPr>
          <a:xfrm>
            <a:off x="4283968" y="2564904"/>
            <a:ext cx="4608512" cy="504056"/>
          </a:xfrm>
          <a:prstGeom prst="rect">
            <a:avLst/>
          </a:prstGeom>
          <a:solidFill>
            <a:schemeClr val="accent3">
              <a:lumMod val="75000"/>
            </a:schemeClr>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rgbClr val="FFFF00"/>
                </a:solidFill>
                <a:latin typeface="Arial" pitchFamily="34" charset="0"/>
                <a:cs typeface="Arial" pitchFamily="34" charset="0"/>
              </a:rPr>
              <a:t>Tujuan devisi</a:t>
            </a:r>
            <a:endParaRPr lang="id-ID" sz="2000" b="1" dirty="0">
              <a:solidFill>
                <a:srgbClr val="FFFF00"/>
              </a:solidFill>
              <a:latin typeface="Arial" pitchFamily="34" charset="0"/>
              <a:cs typeface="Arial" pitchFamily="34" charset="0"/>
            </a:endParaRPr>
          </a:p>
        </p:txBody>
      </p:sp>
      <p:sp>
        <p:nvSpPr>
          <p:cNvPr id="6" name="Rectangle 5"/>
          <p:cNvSpPr/>
          <p:nvPr/>
        </p:nvSpPr>
        <p:spPr>
          <a:xfrm>
            <a:off x="4427984" y="5661248"/>
            <a:ext cx="4464496" cy="504056"/>
          </a:xfrm>
          <a:prstGeom prst="rect">
            <a:avLst/>
          </a:prstGeom>
          <a:solidFill>
            <a:schemeClr val="accent3">
              <a:lumMod val="75000"/>
            </a:schemeClr>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rgbClr val="FFFF00"/>
                </a:solidFill>
                <a:latin typeface="Arial" pitchFamily="34" charset="0"/>
                <a:cs typeface="Arial" pitchFamily="34" charset="0"/>
              </a:rPr>
              <a:t>Tujuan Karyawan Individual</a:t>
            </a:r>
            <a:endParaRPr lang="id-ID" sz="2000" b="1" dirty="0">
              <a:solidFill>
                <a:srgbClr val="FFFF00"/>
              </a:solidFill>
              <a:latin typeface="Arial" pitchFamily="34" charset="0"/>
              <a:cs typeface="Arial" pitchFamily="34" charset="0"/>
            </a:endParaRPr>
          </a:p>
        </p:txBody>
      </p:sp>
      <p:sp>
        <p:nvSpPr>
          <p:cNvPr id="7" name="Rectangle 6"/>
          <p:cNvSpPr/>
          <p:nvPr/>
        </p:nvSpPr>
        <p:spPr>
          <a:xfrm>
            <a:off x="4355976" y="4653136"/>
            <a:ext cx="4536504" cy="504056"/>
          </a:xfrm>
          <a:prstGeom prst="rect">
            <a:avLst/>
          </a:prstGeom>
          <a:solidFill>
            <a:schemeClr val="accent3">
              <a:lumMod val="75000"/>
            </a:schemeClr>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rgbClr val="FFFF00"/>
                </a:solidFill>
                <a:latin typeface="Arial" pitchFamily="34" charset="0"/>
                <a:cs typeface="Arial" pitchFamily="34" charset="0"/>
              </a:rPr>
              <a:t>Tujuan Kelompok Kerja</a:t>
            </a:r>
            <a:endParaRPr lang="id-ID" sz="2000" b="1" dirty="0">
              <a:solidFill>
                <a:srgbClr val="FFFF00"/>
              </a:solidFill>
              <a:latin typeface="Arial" pitchFamily="34" charset="0"/>
              <a:cs typeface="Arial" pitchFamily="34" charset="0"/>
            </a:endParaRPr>
          </a:p>
        </p:txBody>
      </p:sp>
      <p:sp>
        <p:nvSpPr>
          <p:cNvPr id="8" name="Rectangle 7"/>
          <p:cNvSpPr/>
          <p:nvPr/>
        </p:nvSpPr>
        <p:spPr>
          <a:xfrm>
            <a:off x="4355976" y="3573016"/>
            <a:ext cx="4536504" cy="504056"/>
          </a:xfrm>
          <a:prstGeom prst="rect">
            <a:avLst/>
          </a:prstGeom>
          <a:solidFill>
            <a:schemeClr val="accent3">
              <a:lumMod val="75000"/>
            </a:schemeClr>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rgbClr val="FFFF00"/>
                </a:solidFill>
                <a:latin typeface="Arial" pitchFamily="34" charset="0"/>
                <a:cs typeface="Arial" pitchFamily="34" charset="0"/>
              </a:rPr>
              <a:t>Tujuan Departemen</a:t>
            </a:r>
            <a:endParaRPr lang="id-ID" sz="2000" b="1" dirty="0">
              <a:solidFill>
                <a:srgbClr val="FFFF00"/>
              </a:solidFill>
              <a:latin typeface="Arial" pitchFamily="34" charset="0"/>
              <a:cs typeface="Arial" pitchFamily="34" charset="0"/>
            </a:endParaRPr>
          </a:p>
        </p:txBody>
      </p:sp>
      <p:cxnSp>
        <p:nvCxnSpPr>
          <p:cNvPr id="10" name="Straight Connector 9"/>
          <p:cNvCxnSpPr>
            <a:stCxn id="4" idx="2"/>
          </p:cNvCxnSpPr>
          <p:nvPr/>
        </p:nvCxnSpPr>
        <p:spPr>
          <a:xfrm>
            <a:off x="6588224" y="1988840"/>
            <a:ext cx="0" cy="576064"/>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6588224" y="3212976"/>
            <a:ext cx="0" cy="576064"/>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6588224" y="4077072"/>
            <a:ext cx="0" cy="576064"/>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6588224" y="5157192"/>
            <a:ext cx="0" cy="576064"/>
          </a:xfrm>
          <a:prstGeom prst="line">
            <a:avLst/>
          </a:prstGeom>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4962293" y="6237312"/>
            <a:ext cx="3426131" cy="400110"/>
          </a:xfrm>
          <a:prstGeom prst="rect">
            <a:avLst/>
          </a:prstGeom>
          <a:noFill/>
        </p:spPr>
        <p:txBody>
          <a:bodyPr wrap="none" rtlCol="0">
            <a:spAutoFit/>
          </a:bodyPr>
          <a:lstStyle/>
          <a:p>
            <a:r>
              <a:rPr lang="id-ID" sz="2000" b="1" dirty="0" smtClean="0">
                <a:solidFill>
                  <a:schemeClr val="bg1"/>
                </a:solidFill>
                <a:latin typeface="Arial" pitchFamily="34" charset="0"/>
                <a:cs typeface="Arial" pitchFamily="34" charset="0"/>
              </a:rPr>
              <a:t>Hierarki Tujuan Organisasi</a:t>
            </a:r>
            <a:endParaRPr lang="id-ID" sz="20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360040"/>
          </a:xfrm>
          <a:solidFill>
            <a:schemeClr val="accent3">
              <a:lumMod val="75000"/>
            </a:schemeClr>
          </a:solidFill>
        </p:spPr>
        <p:txBody>
          <a:bodyPr>
            <a:normAutofit fontScale="90000"/>
          </a:bodyPr>
          <a:lstStyle/>
          <a:p>
            <a:pPr algn="l"/>
            <a:r>
              <a:rPr lang="id-ID" sz="2400" b="1" dirty="0" smtClean="0">
                <a:solidFill>
                  <a:srgbClr val="FFFF00"/>
                </a:solidFill>
                <a:latin typeface="Arial" pitchFamily="34" charset="0"/>
                <a:cs typeface="Arial" pitchFamily="34" charset="0"/>
              </a:rPr>
              <a:t>Departementalisasi </a:t>
            </a:r>
            <a:endParaRPr lang="id-ID" sz="24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0" y="332656"/>
            <a:ext cx="9144000" cy="6525344"/>
          </a:xfrm>
        </p:spPr>
        <p:txBody>
          <a:bodyPr>
            <a:normAutofit fontScale="92500" lnSpcReduction="20000"/>
          </a:bodyPr>
          <a:lstStyle/>
          <a:p>
            <a:pPr>
              <a:buNone/>
            </a:pPr>
            <a:r>
              <a:rPr lang="id-ID" sz="2400" b="1" dirty="0" smtClean="0">
                <a:solidFill>
                  <a:schemeClr val="accent2">
                    <a:lumMod val="75000"/>
                  </a:schemeClr>
                </a:solidFill>
                <a:latin typeface="Arial" pitchFamily="34" charset="0"/>
                <a:cs typeface="Arial" pitchFamily="34" charset="0"/>
              </a:rPr>
              <a:t>Pembentukan struktur organisasi dumulai dengan penganalisisan</a:t>
            </a:r>
          </a:p>
          <a:p>
            <a:pPr>
              <a:buNone/>
            </a:pPr>
            <a:r>
              <a:rPr lang="id-ID" sz="2400" b="1" dirty="0" smtClean="0">
                <a:solidFill>
                  <a:schemeClr val="accent2">
                    <a:lumMod val="75000"/>
                  </a:schemeClr>
                </a:solidFill>
                <a:latin typeface="Arial" pitchFamily="34" charset="0"/>
                <a:cs typeface="Arial" pitchFamily="34" charset="0"/>
              </a:rPr>
              <a:t> kegiatan-kegiatan organisasi. Di kebanyakan perusahaan di </a:t>
            </a:r>
          </a:p>
          <a:p>
            <a:pPr>
              <a:buNone/>
            </a:pPr>
            <a:r>
              <a:rPr lang="id-ID" sz="2400" b="1" dirty="0" smtClean="0">
                <a:solidFill>
                  <a:schemeClr val="accent2">
                    <a:lumMod val="75000"/>
                  </a:schemeClr>
                </a:solidFill>
                <a:latin typeface="Arial" pitchFamily="34" charset="0"/>
                <a:cs typeface="Arial" pitchFamily="34" charset="0"/>
              </a:rPr>
              <a:t>kegiatan ini berupa produksi, pemasaran, pembelajaan, dan</a:t>
            </a:r>
          </a:p>
          <a:p>
            <a:pPr>
              <a:buNone/>
            </a:pPr>
            <a:r>
              <a:rPr lang="id-ID" sz="2400" b="1" dirty="0" smtClean="0">
                <a:solidFill>
                  <a:schemeClr val="accent2">
                    <a:lumMod val="75000"/>
                  </a:schemeClr>
                </a:solidFill>
                <a:latin typeface="Arial" pitchFamily="34" charset="0"/>
                <a:cs typeface="Arial" pitchFamily="34" charset="0"/>
              </a:rPr>
              <a:t> personalia, masing-masing ditugaskan ke departemen atau bagian</a:t>
            </a:r>
          </a:p>
          <a:p>
            <a:pPr>
              <a:buNone/>
            </a:pPr>
            <a:r>
              <a:rPr lang="id-ID" sz="2400" b="1" dirty="0" smtClean="0">
                <a:solidFill>
                  <a:schemeClr val="accent2">
                    <a:lumMod val="75000"/>
                  </a:schemeClr>
                </a:solidFill>
                <a:latin typeface="Arial" pitchFamily="34" charset="0"/>
                <a:cs typeface="Arial" pitchFamily="34" charset="0"/>
              </a:rPr>
              <a:t> yang berbeda dalam perusahaan termasuk manajer dan</a:t>
            </a:r>
          </a:p>
          <a:p>
            <a:pPr>
              <a:buNone/>
            </a:pPr>
            <a:r>
              <a:rPr lang="id-ID" sz="2400" b="1" dirty="0" smtClean="0">
                <a:solidFill>
                  <a:schemeClr val="accent2">
                    <a:lumMod val="75000"/>
                  </a:schemeClr>
                </a:solidFill>
                <a:latin typeface="Arial" pitchFamily="34" charset="0"/>
                <a:cs typeface="Arial" pitchFamily="34" charset="0"/>
              </a:rPr>
              <a:t> karyawannya.</a:t>
            </a:r>
          </a:p>
          <a:p>
            <a:pPr>
              <a:buNone/>
            </a:pPr>
            <a:r>
              <a:rPr lang="id-ID" sz="2400" b="1" dirty="0" smtClean="0">
                <a:solidFill>
                  <a:schemeClr val="accent2">
                    <a:lumMod val="75000"/>
                  </a:schemeClr>
                </a:solidFill>
                <a:latin typeface="Arial" pitchFamily="34" charset="0"/>
                <a:cs typeface="Arial" pitchFamily="34" charset="0"/>
              </a:rPr>
              <a:t>Wewenang dan tanggung jawab.</a:t>
            </a:r>
          </a:p>
          <a:p>
            <a:pPr>
              <a:buNone/>
            </a:pPr>
            <a:r>
              <a:rPr lang="id-ID" sz="2400" b="1" dirty="0" smtClean="0">
                <a:solidFill>
                  <a:schemeClr val="accent2">
                    <a:lumMod val="75000"/>
                  </a:schemeClr>
                </a:solidFill>
                <a:latin typeface="Arial" pitchFamily="34" charset="0"/>
                <a:cs typeface="Arial" pitchFamily="34" charset="0"/>
              </a:rPr>
              <a:t>Dengan tumbuhnya orgnisasi, manajer harus menugaskan </a:t>
            </a:r>
          </a:p>
          <a:p>
            <a:pPr>
              <a:buNone/>
            </a:pPr>
            <a:r>
              <a:rPr lang="id-ID" sz="2400" b="1" dirty="0" smtClean="0">
                <a:solidFill>
                  <a:schemeClr val="accent2">
                    <a:lumMod val="75000"/>
                  </a:schemeClr>
                </a:solidFill>
                <a:latin typeface="Arial" pitchFamily="34" charset="0"/>
                <a:cs typeface="Arial" pitchFamily="34" charset="0"/>
              </a:rPr>
              <a:t>sebagian kegiatannya kepada bawahan agar dapat mencurahkan</a:t>
            </a:r>
          </a:p>
          <a:p>
            <a:pPr>
              <a:buNone/>
            </a:pPr>
            <a:r>
              <a:rPr lang="id-ID" sz="2400" b="1" dirty="0" smtClean="0">
                <a:solidFill>
                  <a:schemeClr val="accent2">
                    <a:lumMod val="75000"/>
                  </a:schemeClr>
                </a:solidFill>
                <a:latin typeface="Arial" pitchFamily="34" charset="0"/>
                <a:cs typeface="Arial" pitchFamily="34" charset="0"/>
              </a:rPr>
              <a:t> waktunya pada fungsi-fungsi manajerial, tindakan menugaskan</a:t>
            </a:r>
          </a:p>
          <a:p>
            <a:pPr>
              <a:buNone/>
            </a:pPr>
            <a:r>
              <a:rPr lang="id-ID" sz="2400" b="1" dirty="0" smtClean="0">
                <a:solidFill>
                  <a:schemeClr val="accent2">
                    <a:lumMod val="75000"/>
                  </a:schemeClr>
                </a:solidFill>
                <a:latin typeface="Arial" pitchFamily="34" charset="0"/>
                <a:cs typeface="Arial" pitchFamily="34" charset="0"/>
              </a:rPr>
              <a:t> kegiatan kepada bawahan ini disebut </a:t>
            </a:r>
            <a:r>
              <a:rPr lang="id-ID" sz="2400" b="1" i="1" u="sng" dirty="0" smtClean="0">
                <a:solidFill>
                  <a:schemeClr val="accent2">
                    <a:lumMod val="75000"/>
                  </a:schemeClr>
                </a:solidFill>
                <a:latin typeface="Arial" pitchFamily="34" charset="0"/>
                <a:cs typeface="Arial" pitchFamily="34" charset="0"/>
              </a:rPr>
              <a:t>pendelegasian</a:t>
            </a:r>
          </a:p>
          <a:p>
            <a:pPr>
              <a:buNone/>
            </a:pPr>
            <a:r>
              <a:rPr lang="id-ID" sz="2400" b="1" dirty="0" smtClean="0">
                <a:solidFill>
                  <a:schemeClr val="accent2">
                    <a:lumMod val="75000"/>
                  </a:schemeClr>
                </a:solidFill>
                <a:latin typeface="Arial" pitchFamily="34" charset="0"/>
                <a:cs typeface="Arial" pitchFamily="34" charset="0"/>
              </a:rPr>
              <a:t>Dalam pendelegasian kegiatan, manajer memberikan tanggung </a:t>
            </a:r>
          </a:p>
          <a:p>
            <a:pPr>
              <a:buNone/>
            </a:pPr>
            <a:r>
              <a:rPr lang="id-ID" sz="2400" b="1" dirty="0" smtClean="0">
                <a:solidFill>
                  <a:schemeClr val="accent2">
                    <a:lumMod val="75000"/>
                  </a:schemeClr>
                </a:solidFill>
                <a:latin typeface="Arial" pitchFamily="34" charset="0"/>
                <a:cs typeface="Arial" pitchFamily="34" charset="0"/>
              </a:rPr>
              <a:t>jawab kepada bawahan untuk melaksanakan tugas-tugas  yang </a:t>
            </a:r>
          </a:p>
          <a:p>
            <a:pPr>
              <a:buNone/>
            </a:pPr>
            <a:r>
              <a:rPr lang="id-ID" sz="2400" b="1" dirty="0" smtClean="0">
                <a:solidFill>
                  <a:schemeClr val="accent2">
                    <a:lumMod val="75000"/>
                  </a:schemeClr>
                </a:solidFill>
                <a:latin typeface="Arial" pitchFamily="34" charset="0"/>
                <a:cs typeface="Arial" pitchFamily="34" charset="0"/>
              </a:rPr>
              <a:t>ditugaskannya. Disamping tanggung jawab, bawahan juga diberi</a:t>
            </a:r>
          </a:p>
          <a:p>
            <a:pPr>
              <a:buNone/>
            </a:pPr>
            <a:r>
              <a:rPr lang="id-ID" sz="2400" b="1" dirty="0" smtClean="0">
                <a:solidFill>
                  <a:schemeClr val="accent2">
                    <a:lumMod val="75000"/>
                  </a:schemeClr>
                </a:solidFill>
                <a:latin typeface="Arial" pitchFamily="34" charset="0"/>
                <a:cs typeface="Arial" pitchFamily="34" charset="0"/>
              </a:rPr>
              <a:t>wewenang yang sepadan dengan tanggung jawab tersebut.</a:t>
            </a:r>
          </a:p>
          <a:p>
            <a:pPr>
              <a:buNone/>
            </a:pPr>
            <a:r>
              <a:rPr lang="id-ID" sz="2400" b="1" dirty="0" smtClean="0">
                <a:solidFill>
                  <a:schemeClr val="accent2">
                    <a:lumMod val="75000"/>
                  </a:schemeClr>
                </a:solidFill>
                <a:latin typeface="Arial" pitchFamily="34" charset="0"/>
                <a:cs typeface="Arial" pitchFamily="34" charset="0"/>
              </a:rPr>
              <a:t>Setelah melakukan tugas sesuai dengan wewenang dan tanggung</a:t>
            </a:r>
          </a:p>
          <a:p>
            <a:pPr>
              <a:buNone/>
            </a:pPr>
            <a:r>
              <a:rPr lang="id-ID" sz="2400" b="1" dirty="0" smtClean="0">
                <a:solidFill>
                  <a:schemeClr val="accent2">
                    <a:lumMod val="75000"/>
                  </a:schemeClr>
                </a:solidFill>
                <a:latin typeface="Arial" pitchFamily="34" charset="0"/>
                <a:cs typeface="Arial" pitchFamily="34" charset="0"/>
              </a:rPr>
              <a:t> jawabnya, bawahan harus memberikan pertanggung jawaban</a:t>
            </a:r>
          </a:p>
          <a:p>
            <a:pPr>
              <a:buNone/>
            </a:pPr>
            <a:r>
              <a:rPr lang="id-ID" sz="2400" b="1" dirty="0" smtClean="0">
                <a:solidFill>
                  <a:schemeClr val="accent2">
                    <a:lumMod val="75000"/>
                  </a:schemeClr>
                </a:solidFill>
                <a:latin typeface="Arial" pitchFamily="34" charset="0"/>
                <a:cs typeface="Arial" pitchFamily="34" charset="0"/>
              </a:rPr>
              <a:t> kepada atasan. </a:t>
            </a:r>
            <a:endParaRPr lang="id-ID" sz="2400" b="1" dirty="0">
              <a:solidFill>
                <a:schemeClr val="accent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432048"/>
          </a:xfrm>
        </p:spPr>
        <p:txBody>
          <a:bodyPr>
            <a:noAutofit/>
          </a:bodyPr>
          <a:lstStyle/>
          <a:p>
            <a:r>
              <a:rPr lang="id-ID" sz="2400" b="1" dirty="0" smtClean="0">
                <a:latin typeface="Arial" pitchFamily="34" charset="0"/>
                <a:cs typeface="Arial" pitchFamily="34" charset="0"/>
              </a:rPr>
              <a:t>Bentuk-bentuk Struktur Organisasi.</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476672"/>
            <a:ext cx="9144000" cy="6381328"/>
          </a:xfrm>
        </p:spPr>
        <p:txBody>
          <a:bodyPr>
            <a:normAutofit fontScale="92500"/>
          </a:bodyPr>
          <a:lstStyle/>
          <a:p>
            <a:pPr>
              <a:buNone/>
            </a:pPr>
            <a:r>
              <a:rPr lang="id-ID" sz="2400" b="1" dirty="0" smtClean="0">
                <a:latin typeface="Arial" pitchFamily="34" charset="0"/>
                <a:cs typeface="Arial" pitchFamily="34" charset="0"/>
              </a:rPr>
              <a:t>Dalam suatu organisasi dengan segala aktivitasnya, terdapat hubungan di antara orang-orang yang menjalankan aktivitas tersebut. Makin banyak kegitan yang dilakukan dalam suatu organisasi, makin banyk kegiatan yang dilakukan dalam suatu organisasi, makin komplek pula hubungan-hubungan yang ada. Untuk itu perlulah dibuat suatu bagan yang menggambarkan tentang hubungan tersebut termasuk hubungan antara masing-masing kegiatan atau fungsi. Bagan yang dimaksud dinamakan </a:t>
            </a:r>
            <a:r>
              <a:rPr lang="id-ID" sz="2400" b="1" i="1" u="sng" dirty="0" smtClean="0">
                <a:latin typeface="Arial" pitchFamily="34" charset="0"/>
                <a:cs typeface="Arial" pitchFamily="34" charset="0"/>
              </a:rPr>
              <a:t>bagan organisasi</a:t>
            </a:r>
            <a:r>
              <a:rPr lang="id-ID" sz="2400" b="1" dirty="0" smtClean="0">
                <a:latin typeface="Arial" pitchFamily="34" charset="0"/>
                <a:cs typeface="Arial" pitchFamily="34" charset="0"/>
              </a:rPr>
              <a:t>, atau </a:t>
            </a:r>
            <a:r>
              <a:rPr lang="id-ID" sz="2400" b="1" i="1" u="sng" dirty="0" smtClean="0">
                <a:latin typeface="Arial" pitchFamily="34" charset="0"/>
                <a:cs typeface="Arial" pitchFamily="34" charset="0"/>
              </a:rPr>
              <a:t>struktur organisasi</a:t>
            </a:r>
            <a:r>
              <a:rPr lang="id-ID" sz="2400" b="1" dirty="0" smtClean="0">
                <a:latin typeface="Arial" pitchFamily="34" charset="0"/>
                <a:cs typeface="Arial" pitchFamily="34" charset="0"/>
              </a:rPr>
              <a:t>. Yang menjadi dasar dalam organisasi ini adalah pembagian kekuasaan (authority) dan tanggung jawab (respnsibility) </a:t>
            </a:r>
          </a:p>
          <a:p>
            <a:pPr>
              <a:buNone/>
            </a:pPr>
            <a:r>
              <a:rPr lang="id-ID" sz="2400" b="1" dirty="0" smtClean="0">
                <a:latin typeface="Arial" pitchFamily="34" charset="0"/>
                <a:cs typeface="Arial" pitchFamily="34" charset="0"/>
              </a:rPr>
              <a:t>Sebenarnya bentuk struktur organisasi bermacam-macam tetapi pada pokonya ada 4. </a:t>
            </a:r>
          </a:p>
          <a:p>
            <a:pPr marL="457200" indent="-457200">
              <a:buAutoNum type="arabicPeriod"/>
            </a:pPr>
            <a:r>
              <a:rPr lang="id-ID" sz="2400" b="1" dirty="0" smtClean="0">
                <a:latin typeface="Arial" pitchFamily="34" charset="0"/>
                <a:cs typeface="Arial" pitchFamily="34" charset="0"/>
              </a:rPr>
              <a:t>Organisasi garis.(line organization)</a:t>
            </a:r>
          </a:p>
          <a:p>
            <a:pPr marL="457200" indent="-457200">
              <a:buAutoNum type="arabicPeriod"/>
            </a:pPr>
            <a:r>
              <a:rPr lang="id-ID" sz="2400" b="1" dirty="0" smtClean="0">
                <a:latin typeface="Arial" pitchFamily="34" charset="0"/>
                <a:cs typeface="Arial" pitchFamily="34" charset="0"/>
              </a:rPr>
              <a:t>Organisasi garis dan Staf (line and staf organization) </a:t>
            </a:r>
          </a:p>
          <a:p>
            <a:pPr marL="457200" indent="-457200">
              <a:buAutoNum type="arabicPeriod"/>
            </a:pPr>
            <a:r>
              <a:rPr lang="id-ID" sz="2400" b="1" dirty="0" smtClean="0">
                <a:latin typeface="Arial" pitchFamily="34" charset="0"/>
                <a:cs typeface="Arial" pitchFamily="34" charset="0"/>
              </a:rPr>
              <a:t>Organisasi fungsional. (functional organization) </a:t>
            </a:r>
          </a:p>
          <a:p>
            <a:pPr marL="457200" indent="-457200">
              <a:buAutoNum type="arabicPeriod"/>
            </a:pPr>
            <a:r>
              <a:rPr lang="id-ID" sz="2400" b="1" dirty="0" smtClean="0">
                <a:latin typeface="Arial" pitchFamily="34" charset="0"/>
                <a:cs typeface="Arial" pitchFamily="34" charset="0"/>
              </a:rPr>
              <a:t>Komite (committee)  dan Organisasi matrik.</a:t>
            </a:r>
            <a:endParaRPr lang="id-ID"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04056"/>
          </a:xfrm>
          <a:solidFill>
            <a:schemeClr val="accent6">
              <a:lumMod val="50000"/>
            </a:schemeClr>
          </a:solidFill>
        </p:spPr>
        <p:txBody>
          <a:bodyPr>
            <a:normAutofit/>
          </a:bodyPr>
          <a:lstStyle/>
          <a:p>
            <a:r>
              <a:rPr lang="id-ID" sz="2400" b="1" dirty="0" smtClean="0">
                <a:solidFill>
                  <a:srgbClr val="FFFF00"/>
                </a:solidFill>
                <a:latin typeface="Arial" pitchFamily="34" charset="0"/>
                <a:cs typeface="Arial" pitchFamily="34" charset="0"/>
              </a:rPr>
              <a:t>Proses Pendelegasian</a:t>
            </a:r>
            <a:endParaRPr lang="id-ID" sz="24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0" y="432048"/>
            <a:ext cx="9180512" cy="6453336"/>
          </a:xfrm>
          <a:blipFill>
            <a:blip r:embed="rId2" cstate="print"/>
            <a:tile tx="0" ty="0" sx="100000" sy="100000" flip="none" algn="tl"/>
          </a:blipFill>
        </p:spPr>
        <p:txBody>
          <a:bodyPr>
            <a:normAutofit/>
          </a:bodyPr>
          <a:lstStyle/>
          <a:p>
            <a:pPr>
              <a:buNone/>
            </a:pPr>
            <a:r>
              <a:rPr lang="id-ID" sz="2400" b="1" dirty="0" smtClean="0">
                <a:latin typeface="Arial" pitchFamily="34" charset="0"/>
                <a:cs typeface="Arial" pitchFamily="34" charset="0"/>
              </a:rPr>
              <a:t>Hubungian Pendelegasian :</a:t>
            </a:r>
            <a:endParaRPr lang="id-ID" sz="2400" b="1" dirty="0">
              <a:latin typeface="Arial" pitchFamily="34" charset="0"/>
              <a:cs typeface="Arial" pitchFamily="34" charset="0"/>
            </a:endParaRPr>
          </a:p>
        </p:txBody>
      </p:sp>
      <p:sp>
        <p:nvSpPr>
          <p:cNvPr id="5" name="Rectangle 4"/>
          <p:cNvSpPr/>
          <p:nvPr/>
        </p:nvSpPr>
        <p:spPr>
          <a:xfrm>
            <a:off x="3203848" y="980728"/>
            <a:ext cx="2736304" cy="576064"/>
          </a:xfrm>
          <a:prstGeom prst="rect">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400" b="1" dirty="0" smtClean="0">
                <a:solidFill>
                  <a:srgbClr val="FFFF00"/>
                </a:solidFill>
                <a:latin typeface="Arial" pitchFamily="34" charset="0"/>
                <a:cs typeface="Arial" pitchFamily="34" charset="0"/>
              </a:rPr>
              <a:t>Tujuan</a:t>
            </a:r>
            <a:endParaRPr lang="id-ID" sz="2400" b="1" dirty="0">
              <a:solidFill>
                <a:srgbClr val="FFFF00"/>
              </a:solidFill>
              <a:latin typeface="Arial" pitchFamily="34" charset="0"/>
              <a:cs typeface="Arial" pitchFamily="34" charset="0"/>
            </a:endParaRPr>
          </a:p>
        </p:txBody>
      </p:sp>
      <p:sp>
        <p:nvSpPr>
          <p:cNvPr id="6" name="Rectangle 5"/>
          <p:cNvSpPr/>
          <p:nvPr/>
        </p:nvSpPr>
        <p:spPr>
          <a:xfrm>
            <a:off x="3203848" y="2060848"/>
            <a:ext cx="2736304" cy="576064"/>
          </a:xfrm>
          <a:prstGeom prst="rect">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400" b="1" dirty="0" smtClean="0">
                <a:solidFill>
                  <a:srgbClr val="FFFF00"/>
                </a:solidFill>
                <a:latin typeface="Arial" pitchFamily="34" charset="0"/>
                <a:cs typeface="Arial" pitchFamily="34" charset="0"/>
              </a:rPr>
              <a:t>Fungsi-fungsi</a:t>
            </a:r>
            <a:endParaRPr lang="id-ID" sz="2400" b="1" dirty="0">
              <a:solidFill>
                <a:srgbClr val="FFFF00"/>
              </a:solidFill>
              <a:latin typeface="Arial" pitchFamily="34" charset="0"/>
              <a:cs typeface="Arial" pitchFamily="34" charset="0"/>
            </a:endParaRPr>
          </a:p>
        </p:txBody>
      </p:sp>
      <p:sp>
        <p:nvSpPr>
          <p:cNvPr id="7" name="Rectangle 6"/>
          <p:cNvSpPr/>
          <p:nvPr/>
        </p:nvSpPr>
        <p:spPr>
          <a:xfrm>
            <a:off x="3779912" y="6093296"/>
            <a:ext cx="2736304" cy="576064"/>
          </a:xfrm>
          <a:prstGeom prst="rect">
            <a:avLst/>
          </a:prstGeom>
          <a:solidFill>
            <a:schemeClr val="accent1">
              <a:lumMod val="75000"/>
            </a:schemeClr>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id-ID" sz="2400" b="1" dirty="0" smtClean="0">
                <a:solidFill>
                  <a:srgbClr val="FFFF00"/>
                </a:solidFill>
                <a:latin typeface="Arial" pitchFamily="34" charset="0"/>
                <a:cs typeface="Arial" pitchFamily="34" charset="0"/>
              </a:rPr>
              <a:t>Kegiatan</a:t>
            </a:r>
            <a:endParaRPr lang="id-ID" sz="2400" b="1" dirty="0">
              <a:solidFill>
                <a:srgbClr val="FFFF00"/>
              </a:solidFill>
              <a:latin typeface="Arial" pitchFamily="34" charset="0"/>
              <a:cs typeface="Arial" pitchFamily="34" charset="0"/>
            </a:endParaRPr>
          </a:p>
        </p:txBody>
      </p:sp>
      <p:sp>
        <p:nvSpPr>
          <p:cNvPr id="8" name="Rectangle 7"/>
          <p:cNvSpPr/>
          <p:nvPr/>
        </p:nvSpPr>
        <p:spPr>
          <a:xfrm>
            <a:off x="1331640" y="4725144"/>
            <a:ext cx="2736304" cy="720080"/>
          </a:xfrm>
          <a:prstGeom prst="rect">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400" b="1" dirty="0" smtClean="0">
                <a:solidFill>
                  <a:srgbClr val="FFFF00"/>
                </a:solidFill>
                <a:latin typeface="Arial" pitchFamily="34" charset="0"/>
                <a:cs typeface="Arial" pitchFamily="34" charset="0"/>
              </a:rPr>
              <a:t>Pertanggung jawaban</a:t>
            </a:r>
            <a:endParaRPr lang="id-ID" sz="2400" b="1" dirty="0">
              <a:solidFill>
                <a:srgbClr val="FFFF00"/>
              </a:solidFill>
              <a:latin typeface="Arial" pitchFamily="34" charset="0"/>
              <a:cs typeface="Arial" pitchFamily="34" charset="0"/>
            </a:endParaRPr>
          </a:p>
        </p:txBody>
      </p:sp>
      <p:sp>
        <p:nvSpPr>
          <p:cNvPr id="9" name="Rectangle 8"/>
          <p:cNvSpPr/>
          <p:nvPr/>
        </p:nvSpPr>
        <p:spPr>
          <a:xfrm>
            <a:off x="5940152" y="4725144"/>
            <a:ext cx="2736304" cy="720080"/>
          </a:xfrm>
          <a:prstGeom prst="rect">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400" b="1" dirty="0" smtClean="0">
                <a:solidFill>
                  <a:srgbClr val="FFFF00"/>
                </a:solidFill>
                <a:latin typeface="Arial" pitchFamily="34" charset="0"/>
                <a:cs typeface="Arial" pitchFamily="34" charset="0"/>
              </a:rPr>
              <a:t>Pertanggung jawaban</a:t>
            </a:r>
            <a:endParaRPr lang="id-ID" sz="2400" b="1" dirty="0">
              <a:solidFill>
                <a:srgbClr val="FFFF00"/>
              </a:solidFill>
              <a:latin typeface="Arial" pitchFamily="34" charset="0"/>
              <a:cs typeface="Arial" pitchFamily="34" charset="0"/>
            </a:endParaRPr>
          </a:p>
        </p:txBody>
      </p:sp>
      <p:sp>
        <p:nvSpPr>
          <p:cNvPr id="10" name="Rectangle 9"/>
          <p:cNvSpPr/>
          <p:nvPr/>
        </p:nvSpPr>
        <p:spPr>
          <a:xfrm>
            <a:off x="1331640" y="3645024"/>
            <a:ext cx="2736304" cy="576064"/>
          </a:xfrm>
          <a:prstGeom prst="rect">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400" b="1" dirty="0" smtClean="0">
                <a:solidFill>
                  <a:srgbClr val="FFFF00"/>
                </a:solidFill>
                <a:latin typeface="Arial" pitchFamily="34" charset="0"/>
                <a:cs typeface="Arial" pitchFamily="34" charset="0"/>
              </a:rPr>
              <a:t>Tanggung jawab</a:t>
            </a:r>
            <a:endParaRPr lang="id-ID" sz="2400" b="1" dirty="0">
              <a:solidFill>
                <a:srgbClr val="FFFF00"/>
              </a:solidFill>
              <a:latin typeface="Arial" pitchFamily="34" charset="0"/>
              <a:cs typeface="Arial" pitchFamily="34" charset="0"/>
            </a:endParaRPr>
          </a:p>
        </p:txBody>
      </p:sp>
      <p:sp>
        <p:nvSpPr>
          <p:cNvPr id="11" name="Rectangle 10"/>
          <p:cNvSpPr/>
          <p:nvPr/>
        </p:nvSpPr>
        <p:spPr>
          <a:xfrm>
            <a:off x="5868144" y="3645024"/>
            <a:ext cx="2736304" cy="576064"/>
          </a:xfrm>
          <a:prstGeom prst="rect">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400" b="1" dirty="0" smtClean="0">
                <a:solidFill>
                  <a:srgbClr val="FFFF00"/>
                </a:solidFill>
                <a:latin typeface="Arial" pitchFamily="34" charset="0"/>
                <a:cs typeface="Arial" pitchFamily="34" charset="0"/>
              </a:rPr>
              <a:t>Tujuan</a:t>
            </a:r>
            <a:endParaRPr lang="id-ID" sz="2400" b="1" dirty="0">
              <a:solidFill>
                <a:srgbClr val="FFFF00"/>
              </a:solidFill>
              <a:latin typeface="Arial" pitchFamily="34" charset="0"/>
              <a:cs typeface="Arial" pitchFamily="34" charset="0"/>
            </a:endParaRPr>
          </a:p>
        </p:txBody>
      </p:sp>
      <p:cxnSp>
        <p:nvCxnSpPr>
          <p:cNvPr id="13" name="Straight Connector 12"/>
          <p:cNvCxnSpPr>
            <a:stCxn id="5" idx="2"/>
            <a:endCxn id="6" idx="0"/>
          </p:cNvCxnSpPr>
          <p:nvPr/>
        </p:nvCxnSpPr>
        <p:spPr>
          <a:xfrm>
            <a:off x="4572000" y="1556792"/>
            <a:ext cx="0" cy="504056"/>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flipH="1">
            <a:off x="2627784" y="2996952"/>
            <a:ext cx="468052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a:off x="5004048" y="5733256"/>
            <a:ext cx="0" cy="360040"/>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2627784" y="2996952"/>
            <a:ext cx="0" cy="648072"/>
          </a:xfrm>
          <a:prstGeom prst="line">
            <a:avLst/>
          </a:prstGeom>
        </p:spPr>
        <p:style>
          <a:lnRef idx="3">
            <a:schemeClr val="accent1"/>
          </a:lnRef>
          <a:fillRef idx="0">
            <a:schemeClr val="accent1"/>
          </a:fillRef>
          <a:effectRef idx="2">
            <a:schemeClr val="accent1"/>
          </a:effectRef>
          <a:fontRef idx="minor">
            <a:schemeClr val="tx1"/>
          </a:fontRef>
        </p:style>
      </p:cxnSp>
      <p:cxnSp>
        <p:nvCxnSpPr>
          <p:cNvPr id="20" name="Straight Connector 19"/>
          <p:cNvCxnSpPr/>
          <p:nvPr/>
        </p:nvCxnSpPr>
        <p:spPr>
          <a:xfrm>
            <a:off x="7308304" y="2996952"/>
            <a:ext cx="0" cy="648072"/>
          </a:xfrm>
          <a:prstGeom prst="line">
            <a:avLst/>
          </a:prstGeom>
        </p:spPr>
        <p:style>
          <a:lnRef idx="3">
            <a:schemeClr val="accent1"/>
          </a:lnRef>
          <a:fillRef idx="0">
            <a:schemeClr val="accent1"/>
          </a:fillRef>
          <a:effectRef idx="2">
            <a:schemeClr val="accent1"/>
          </a:effectRef>
          <a:fontRef idx="minor">
            <a:schemeClr val="tx1"/>
          </a:fontRef>
        </p:style>
      </p:cxnSp>
      <p:cxnSp>
        <p:nvCxnSpPr>
          <p:cNvPr id="25" name="Straight Connector 24"/>
          <p:cNvCxnSpPr/>
          <p:nvPr/>
        </p:nvCxnSpPr>
        <p:spPr>
          <a:xfrm flipH="1">
            <a:off x="2627784" y="5733256"/>
            <a:ext cx="4752528"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8" name="Straight Connector 27"/>
          <p:cNvCxnSpPr/>
          <p:nvPr/>
        </p:nvCxnSpPr>
        <p:spPr>
          <a:xfrm>
            <a:off x="4572000" y="2636912"/>
            <a:ext cx="0" cy="360040"/>
          </a:xfrm>
          <a:prstGeom prst="line">
            <a:avLst/>
          </a:prstGeom>
        </p:spPr>
        <p:style>
          <a:lnRef idx="3">
            <a:schemeClr val="accent1"/>
          </a:lnRef>
          <a:fillRef idx="0">
            <a:schemeClr val="accent1"/>
          </a:fillRef>
          <a:effectRef idx="2">
            <a:schemeClr val="accent1"/>
          </a:effectRef>
          <a:fontRef idx="minor">
            <a:schemeClr val="tx1"/>
          </a:fontRef>
        </p:style>
      </p:cxnSp>
      <p:cxnSp>
        <p:nvCxnSpPr>
          <p:cNvPr id="29" name="Straight Connector 28"/>
          <p:cNvCxnSpPr/>
          <p:nvPr/>
        </p:nvCxnSpPr>
        <p:spPr>
          <a:xfrm>
            <a:off x="2627784" y="5445224"/>
            <a:ext cx="0" cy="288032"/>
          </a:xfrm>
          <a:prstGeom prst="line">
            <a:avLst/>
          </a:prstGeom>
        </p:spPr>
        <p:style>
          <a:lnRef idx="3">
            <a:schemeClr val="accent1"/>
          </a:lnRef>
          <a:fillRef idx="0">
            <a:schemeClr val="accent1"/>
          </a:fillRef>
          <a:effectRef idx="2">
            <a:schemeClr val="accent1"/>
          </a:effectRef>
          <a:fontRef idx="minor">
            <a:schemeClr val="tx1"/>
          </a:fontRef>
        </p:style>
      </p:cxnSp>
      <p:cxnSp>
        <p:nvCxnSpPr>
          <p:cNvPr id="33" name="Straight Arrow Connector 32"/>
          <p:cNvCxnSpPr/>
          <p:nvPr/>
        </p:nvCxnSpPr>
        <p:spPr>
          <a:xfrm>
            <a:off x="4283968" y="3933056"/>
            <a:ext cx="144016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38" name="Straight Arrow Connector 37"/>
          <p:cNvCxnSpPr/>
          <p:nvPr/>
        </p:nvCxnSpPr>
        <p:spPr>
          <a:xfrm>
            <a:off x="2627784" y="4221088"/>
            <a:ext cx="0" cy="504056"/>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42" name="Straight Arrow Connector 41"/>
          <p:cNvCxnSpPr/>
          <p:nvPr/>
        </p:nvCxnSpPr>
        <p:spPr>
          <a:xfrm>
            <a:off x="7308304" y="4221088"/>
            <a:ext cx="0" cy="504056"/>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
        <p:nvSpPr>
          <p:cNvPr id="52" name="TextBox 51"/>
          <p:cNvSpPr txBox="1"/>
          <p:nvPr/>
        </p:nvSpPr>
        <p:spPr>
          <a:xfrm>
            <a:off x="2771800" y="1628800"/>
            <a:ext cx="3557384" cy="369332"/>
          </a:xfrm>
          <a:prstGeom prst="rect">
            <a:avLst/>
          </a:prstGeom>
          <a:noFill/>
        </p:spPr>
        <p:txBody>
          <a:bodyPr wrap="none" rtlCol="0">
            <a:spAutoFit/>
          </a:bodyPr>
          <a:lstStyle/>
          <a:p>
            <a:r>
              <a:rPr lang="id-ID" b="1" dirty="0" smtClean="0">
                <a:solidFill>
                  <a:srgbClr val="FFFF00"/>
                </a:solidFill>
                <a:latin typeface="Arial" pitchFamily="34" charset="0"/>
                <a:cs typeface="Arial" pitchFamily="34" charset="0"/>
              </a:rPr>
              <a:t>Dicapai dengan pendelegasian</a:t>
            </a:r>
            <a:endParaRPr lang="id-ID" b="1" dirty="0">
              <a:solidFill>
                <a:srgbClr val="FFFF00"/>
              </a:solidFill>
              <a:latin typeface="Arial" pitchFamily="34" charset="0"/>
              <a:cs typeface="Arial" pitchFamily="34" charset="0"/>
            </a:endParaRPr>
          </a:p>
        </p:txBody>
      </p:sp>
      <p:sp>
        <p:nvSpPr>
          <p:cNvPr id="55" name="TextBox 54"/>
          <p:cNvSpPr txBox="1"/>
          <p:nvPr/>
        </p:nvSpPr>
        <p:spPr>
          <a:xfrm>
            <a:off x="3468841" y="2996952"/>
            <a:ext cx="3070071" cy="369332"/>
          </a:xfrm>
          <a:prstGeom prst="rect">
            <a:avLst/>
          </a:prstGeom>
          <a:noFill/>
        </p:spPr>
        <p:txBody>
          <a:bodyPr wrap="none" rtlCol="0">
            <a:spAutoFit/>
          </a:bodyPr>
          <a:lstStyle/>
          <a:p>
            <a:r>
              <a:rPr lang="id-ID" b="1" dirty="0" smtClean="0">
                <a:solidFill>
                  <a:srgbClr val="FFFF00"/>
                </a:solidFill>
                <a:latin typeface="Arial" pitchFamily="34" charset="0"/>
                <a:cs typeface="Arial" pitchFamily="34" charset="0"/>
              </a:rPr>
              <a:t>Dengan Mepertimbangkan</a:t>
            </a:r>
            <a:endParaRPr lang="id-ID" b="1" dirty="0">
              <a:solidFill>
                <a:srgbClr val="FFFF00"/>
              </a:solidFill>
              <a:latin typeface="Arial" pitchFamily="34" charset="0"/>
              <a:cs typeface="Arial" pitchFamily="34" charset="0"/>
            </a:endParaRPr>
          </a:p>
        </p:txBody>
      </p:sp>
      <p:sp>
        <p:nvSpPr>
          <p:cNvPr id="56" name="TextBox 55"/>
          <p:cNvSpPr txBox="1"/>
          <p:nvPr/>
        </p:nvSpPr>
        <p:spPr>
          <a:xfrm>
            <a:off x="3817074" y="5363924"/>
            <a:ext cx="2467342" cy="369332"/>
          </a:xfrm>
          <a:prstGeom prst="rect">
            <a:avLst/>
          </a:prstGeom>
          <a:noFill/>
        </p:spPr>
        <p:txBody>
          <a:bodyPr wrap="none" rtlCol="0">
            <a:spAutoFit/>
          </a:bodyPr>
          <a:lstStyle/>
          <a:p>
            <a:r>
              <a:rPr lang="id-ID" b="1" dirty="0" smtClean="0">
                <a:solidFill>
                  <a:srgbClr val="FFFF00"/>
                </a:solidFill>
                <a:latin typeface="Arial" pitchFamily="34" charset="0"/>
                <a:cs typeface="Arial" pitchFamily="34" charset="0"/>
              </a:rPr>
              <a:t>Untuk Melaksanakan</a:t>
            </a:r>
            <a:endParaRPr lang="id-ID" b="1" dirty="0">
              <a:solidFill>
                <a:srgbClr val="FFFF00"/>
              </a:solidFill>
              <a:latin typeface="Arial" pitchFamily="34" charset="0"/>
              <a:cs typeface="Arial" pitchFamily="34" charset="0"/>
            </a:endParaRPr>
          </a:p>
        </p:txBody>
      </p:sp>
      <p:cxnSp>
        <p:nvCxnSpPr>
          <p:cNvPr id="57" name="Straight Connector 56"/>
          <p:cNvCxnSpPr/>
          <p:nvPr/>
        </p:nvCxnSpPr>
        <p:spPr>
          <a:xfrm>
            <a:off x="683568" y="1268760"/>
            <a:ext cx="0" cy="5112568"/>
          </a:xfrm>
          <a:prstGeom prst="line">
            <a:avLst/>
          </a:prstGeom>
        </p:spPr>
        <p:style>
          <a:lnRef idx="3">
            <a:schemeClr val="accent1"/>
          </a:lnRef>
          <a:fillRef idx="0">
            <a:schemeClr val="accent1"/>
          </a:fillRef>
          <a:effectRef idx="2">
            <a:schemeClr val="accent1"/>
          </a:effectRef>
          <a:fontRef idx="minor">
            <a:schemeClr val="tx1"/>
          </a:fontRef>
        </p:style>
      </p:cxnSp>
      <p:cxnSp>
        <p:nvCxnSpPr>
          <p:cNvPr id="58" name="Straight Connector 57"/>
          <p:cNvCxnSpPr>
            <a:stCxn id="7" idx="1"/>
          </p:cNvCxnSpPr>
          <p:nvPr/>
        </p:nvCxnSpPr>
        <p:spPr>
          <a:xfrm flipH="1">
            <a:off x="683568" y="6381328"/>
            <a:ext cx="309634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63" name="Straight Arrow Connector 62"/>
          <p:cNvCxnSpPr/>
          <p:nvPr/>
        </p:nvCxnSpPr>
        <p:spPr>
          <a:xfrm>
            <a:off x="683568" y="1268760"/>
            <a:ext cx="2304256"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66" name="TextBox 65"/>
          <p:cNvSpPr txBox="1"/>
          <p:nvPr/>
        </p:nvSpPr>
        <p:spPr>
          <a:xfrm>
            <a:off x="1115616" y="6444044"/>
            <a:ext cx="1954381" cy="369332"/>
          </a:xfrm>
          <a:prstGeom prst="rect">
            <a:avLst/>
          </a:prstGeom>
          <a:noFill/>
        </p:spPr>
        <p:txBody>
          <a:bodyPr wrap="none" rtlCol="0">
            <a:spAutoFit/>
          </a:bodyPr>
          <a:lstStyle/>
          <a:p>
            <a:r>
              <a:rPr lang="id-ID" b="1" dirty="0" smtClean="0">
                <a:solidFill>
                  <a:srgbClr val="FFFF00"/>
                </a:solidFill>
                <a:latin typeface="Arial" pitchFamily="34" charset="0"/>
                <a:cs typeface="Arial" pitchFamily="34" charset="0"/>
              </a:rPr>
              <a:t>Untuk Mencapai</a:t>
            </a:r>
            <a:endParaRPr lang="id-ID" b="1" dirty="0">
              <a:solidFill>
                <a:srgbClr val="FFFF00"/>
              </a:solidFill>
              <a:latin typeface="Arial" pitchFamily="34" charset="0"/>
              <a:cs typeface="Arial" pitchFamily="34" charset="0"/>
            </a:endParaRPr>
          </a:p>
        </p:txBody>
      </p:sp>
      <p:cxnSp>
        <p:nvCxnSpPr>
          <p:cNvPr id="31" name="Straight Connector 30"/>
          <p:cNvCxnSpPr/>
          <p:nvPr/>
        </p:nvCxnSpPr>
        <p:spPr>
          <a:xfrm flipH="1">
            <a:off x="7380312" y="5453608"/>
            <a:ext cx="8384" cy="279648"/>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48680"/>
          </a:xfrm>
        </p:spPr>
        <p:txBody>
          <a:bodyPr>
            <a:normAutofit fontScale="90000"/>
          </a:bodyPr>
          <a:lstStyle/>
          <a:p>
            <a:pPr algn="l"/>
            <a:r>
              <a:rPr lang="id-ID" sz="2400" b="1" dirty="0" smtClean="0">
                <a:latin typeface="Arial" pitchFamily="34" charset="0"/>
                <a:cs typeface="Arial" pitchFamily="34" charset="0"/>
              </a:rPr>
              <a:t>Bentuk organisasi garis dari sebuah perusahaan manufaktur</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476672"/>
            <a:ext cx="9144000" cy="5649491"/>
          </a:xfrm>
        </p:spPr>
        <p:txBody>
          <a:bodyPr>
            <a:normAutofit/>
          </a:bodyPr>
          <a:lstStyle/>
          <a:p>
            <a:pPr>
              <a:buNone/>
            </a:pPr>
            <a:r>
              <a:rPr lang="id-ID" sz="1000" dirty="0" smtClean="0">
                <a:latin typeface="Arial" pitchFamily="34" charset="0"/>
                <a:cs typeface="Arial" pitchFamily="34" charset="0"/>
              </a:rPr>
              <a:t>Gamabr ktur:</a:t>
            </a:r>
            <a:endParaRPr lang="id-ID" sz="1000" dirty="0">
              <a:latin typeface="Arial" pitchFamily="34" charset="0"/>
              <a:cs typeface="Arial" pitchFamily="34" charset="0"/>
            </a:endParaRPr>
          </a:p>
        </p:txBody>
      </p:sp>
      <p:sp>
        <p:nvSpPr>
          <p:cNvPr id="5" name="Rounded Rectangle 4"/>
          <p:cNvSpPr/>
          <p:nvPr/>
        </p:nvSpPr>
        <p:spPr>
          <a:xfrm>
            <a:off x="2123728" y="620688"/>
            <a:ext cx="4392488" cy="648072"/>
          </a:xfrm>
          <a:prstGeom prst="roundRect">
            <a:avLst/>
          </a:prstGeom>
          <a:solidFill>
            <a:schemeClr val="accent6">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400" b="1" dirty="0" smtClean="0">
                <a:solidFill>
                  <a:srgbClr val="FFFF00"/>
                </a:solidFill>
                <a:latin typeface="Arial" pitchFamily="34" charset="0"/>
                <a:cs typeface="Arial" pitchFamily="34" charset="0"/>
              </a:rPr>
              <a:t>Pemilik/pemegang saham</a:t>
            </a:r>
            <a:endParaRPr lang="id-ID" sz="2400" b="1" dirty="0">
              <a:solidFill>
                <a:srgbClr val="FFFF00"/>
              </a:solidFill>
              <a:latin typeface="Arial" pitchFamily="34" charset="0"/>
              <a:cs typeface="Arial" pitchFamily="34" charset="0"/>
            </a:endParaRPr>
          </a:p>
        </p:txBody>
      </p:sp>
      <p:sp>
        <p:nvSpPr>
          <p:cNvPr id="6" name="Rounded Rectangle 5"/>
          <p:cNvSpPr/>
          <p:nvPr/>
        </p:nvSpPr>
        <p:spPr>
          <a:xfrm>
            <a:off x="2699792" y="1700808"/>
            <a:ext cx="3312368" cy="648072"/>
          </a:xfrm>
          <a:prstGeom prst="roundRect">
            <a:avLst/>
          </a:prstGeom>
          <a:solidFill>
            <a:schemeClr val="accent6">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400" b="1" dirty="0" smtClean="0">
                <a:solidFill>
                  <a:srgbClr val="FFFF00"/>
                </a:solidFill>
                <a:latin typeface="Arial" pitchFamily="34" charset="0"/>
                <a:cs typeface="Arial" pitchFamily="34" charset="0"/>
              </a:rPr>
              <a:t>Direktur</a:t>
            </a:r>
            <a:endParaRPr lang="id-ID" sz="2400" b="1" dirty="0">
              <a:solidFill>
                <a:srgbClr val="FFFF00"/>
              </a:solidFill>
              <a:latin typeface="Arial" pitchFamily="34" charset="0"/>
              <a:cs typeface="Arial" pitchFamily="34" charset="0"/>
            </a:endParaRPr>
          </a:p>
        </p:txBody>
      </p:sp>
      <p:sp>
        <p:nvSpPr>
          <p:cNvPr id="7" name="Rounded Rectangle 6"/>
          <p:cNvSpPr/>
          <p:nvPr/>
        </p:nvSpPr>
        <p:spPr>
          <a:xfrm>
            <a:off x="539552" y="2996952"/>
            <a:ext cx="2448272" cy="1080120"/>
          </a:xfrm>
          <a:prstGeom prst="roundRect">
            <a:avLst/>
          </a:prstGeom>
          <a:solidFill>
            <a:schemeClr val="accent6">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id-ID" dirty="0"/>
          </a:p>
        </p:txBody>
      </p:sp>
      <p:sp>
        <p:nvSpPr>
          <p:cNvPr id="8" name="Rounded Rectangle 7"/>
          <p:cNvSpPr/>
          <p:nvPr/>
        </p:nvSpPr>
        <p:spPr>
          <a:xfrm>
            <a:off x="3203848" y="2996952"/>
            <a:ext cx="2304256" cy="1080120"/>
          </a:xfrm>
          <a:prstGeom prst="roundRect">
            <a:avLst/>
          </a:prstGeom>
          <a:solidFill>
            <a:schemeClr val="accent6">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9" name="Rounded Rectangle 8"/>
          <p:cNvSpPr/>
          <p:nvPr/>
        </p:nvSpPr>
        <p:spPr>
          <a:xfrm>
            <a:off x="5796136" y="3068960"/>
            <a:ext cx="2232248" cy="1080120"/>
          </a:xfrm>
          <a:prstGeom prst="roundRect">
            <a:avLst/>
          </a:prstGeom>
          <a:solidFill>
            <a:schemeClr val="accent6">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0" name="Rounded Rectangle 9"/>
          <p:cNvSpPr/>
          <p:nvPr/>
        </p:nvSpPr>
        <p:spPr>
          <a:xfrm>
            <a:off x="3419872" y="4653136"/>
            <a:ext cx="1800200" cy="648072"/>
          </a:xfrm>
          <a:prstGeom prst="roundRect">
            <a:avLst/>
          </a:prstGeom>
          <a:solidFill>
            <a:schemeClr val="accent6">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1" name="Rounded Rectangle 10"/>
          <p:cNvSpPr/>
          <p:nvPr/>
        </p:nvSpPr>
        <p:spPr>
          <a:xfrm>
            <a:off x="899592" y="4581128"/>
            <a:ext cx="1800200" cy="648072"/>
          </a:xfrm>
          <a:prstGeom prst="roundRect">
            <a:avLst/>
          </a:prstGeom>
          <a:solidFill>
            <a:schemeClr val="accent6">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2" name="Rounded Rectangle 11"/>
          <p:cNvSpPr/>
          <p:nvPr/>
        </p:nvSpPr>
        <p:spPr>
          <a:xfrm>
            <a:off x="6012160" y="4653136"/>
            <a:ext cx="1872208" cy="648072"/>
          </a:xfrm>
          <a:prstGeom prst="roundRect">
            <a:avLst/>
          </a:prstGeom>
          <a:solidFill>
            <a:schemeClr val="accent6">
              <a:lumMod val="7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3" name="TextBox 12"/>
          <p:cNvSpPr txBox="1"/>
          <p:nvPr/>
        </p:nvSpPr>
        <p:spPr>
          <a:xfrm>
            <a:off x="611560" y="3102059"/>
            <a:ext cx="2305439" cy="830997"/>
          </a:xfrm>
          <a:prstGeom prst="rect">
            <a:avLst/>
          </a:prstGeom>
          <a:noFill/>
        </p:spPr>
        <p:txBody>
          <a:bodyPr wrap="none" rtlCol="0">
            <a:spAutoFit/>
          </a:bodyPr>
          <a:lstStyle/>
          <a:p>
            <a:r>
              <a:rPr lang="id-ID" sz="2400" b="1" dirty="0" smtClean="0">
                <a:solidFill>
                  <a:srgbClr val="FFFF00"/>
                </a:solidFill>
                <a:latin typeface="Arial" pitchFamily="34" charset="0"/>
                <a:cs typeface="Arial" pitchFamily="34" charset="0"/>
              </a:rPr>
              <a:t>Kepala Bagian</a:t>
            </a:r>
          </a:p>
          <a:p>
            <a:pPr algn="ctr"/>
            <a:r>
              <a:rPr lang="id-ID" sz="2400" b="1" dirty="0" smtClean="0">
                <a:solidFill>
                  <a:srgbClr val="FFFF00"/>
                </a:solidFill>
                <a:latin typeface="Arial" pitchFamily="34" charset="0"/>
                <a:cs typeface="Arial" pitchFamily="34" charset="0"/>
              </a:rPr>
              <a:t> Produksi</a:t>
            </a:r>
            <a:endParaRPr lang="id-ID" sz="2400" b="1" dirty="0">
              <a:solidFill>
                <a:srgbClr val="FFFF00"/>
              </a:solidFill>
              <a:latin typeface="Arial" pitchFamily="34" charset="0"/>
              <a:cs typeface="Arial" pitchFamily="34" charset="0"/>
            </a:endParaRPr>
          </a:p>
        </p:txBody>
      </p:sp>
      <p:sp>
        <p:nvSpPr>
          <p:cNvPr id="14" name="TextBox 13"/>
          <p:cNvSpPr txBox="1"/>
          <p:nvPr/>
        </p:nvSpPr>
        <p:spPr>
          <a:xfrm>
            <a:off x="3275856" y="3102059"/>
            <a:ext cx="2305439" cy="830997"/>
          </a:xfrm>
          <a:prstGeom prst="rect">
            <a:avLst/>
          </a:prstGeom>
          <a:noFill/>
        </p:spPr>
        <p:txBody>
          <a:bodyPr wrap="none" rtlCol="0">
            <a:spAutoFit/>
          </a:bodyPr>
          <a:lstStyle/>
          <a:p>
            <a:r>
              <a:rPr lang="id-ID" sz="2400" b="1" dirty="0" smtClean="0">
                <a:solidFill>
                  <a:srgbClr val="FFFF00"/>
                </a:solidFill>
                <a:latin typeface="Arial" pitchFamily="34" charset="0"/>
                <a:cs typeface="Arial" pitchFamily="34" charset="0"/>
              </a:rPr>
              <a:t>Kepala Bagian</a:t>
            </a:r>
          </a:p>
          <a:p>
            <a:pPr algn="ctr"/>
            <a:r>
              <a:rPr lang="id-ID" sz="2400" b="1" dirty="0" smtClean="0">
                <a:solidFill>
                  <a:srgbClr val="FFFF00"/>
                </a:solidFill>
                <a:latin typeface="Arial" pitchFamily="34" charset="0"/>
                <a:cs typeface="Arial" pitchFamily="34" charset="0"/>
              </a:rPr>
              <a:t> Pemasaran</a:t>
            </a:r>
            <a:endParaRPr lang="id-ID" sz="2400" b="1" dirty="0">
              <a:solidFill>
                <a:srgbClr val="FFFF00"/>
              </a:solidFill>
              <a:latin typeface="Arial" pitchFamily="34" charset="0"/>
              <a:cs typeface="Arial" pitchFamily="34" charset="0"/>
            </a:endParaRPr>
          </a:p>
        </p:txBody>
      </p:sp>
      <p:sp>
        <p:nvSpPr>
          <p:cNvPr id="15" name="TextBox 14"/>
          <p:cNvSpPr txBox="1"/>
          <p:nvPr/>
        </p:nvSpPr>
        <p:spPr>
          <a:xfrm>
            <a:off x="5796136" y="3140968"/>
            <a:ext cx="2305439" cy="830997"/>
          </a:xfrm>
          <a:prstGeom prst="rect">
            <a:avLst/>
          </a:prstGeom>
          <a:noFill/>
        </p:spPr>
        <p:txBody>
          <a:bodyPr wrap="none" rtlCol="0">
            <a:spAutoFit/>
          </a:bodyPr>
          <a:lstStyle/>
          <a:p>
            <a:r>
              <a:rPr lang="id-ID" sz="2400" b="1" dirty="0" smtClean="0">
                <a:solidFill>
                  <a:srgbClr val="FFFF00"/>
                </a:solidFill>
                <a:latin typeface="Arial" pitchFamily="34" charset="0"/>
                <a:cs typeface="Arial" pitchFamily="34" charset="0"/>
              </a:rPr>
              <a:t>Kepala Bagian</a:t>
            </a:r>
          </a:p>
          <a:p>
            <a:pPr algn="ctr"/>
            <a:r>
              <a:rPr lang="id-ID" sz="2400" b="1" dirty="0" smtClean="0">
                <a:solidFill>
                  <a:srgbClr val="FFFF00"/>
                </a:solidFill>
                <a:latin typeface="Arial" pitchFamily="34" charset="0"/>
                <a:cs typeface="Arial" pitchFamily="34" charset="0"/>
              </a:rPr>
              <a:t> Keuangan</a:t>
            </a:r>
            <a:endParaRPr lang="id-ID" sz="2400" b="1" dirty="0">
              <a:solidFill>
                <a:srgbClr val="FFFF00"/>
              </a:solidFill>
              <a:latin typeface="Arial" pitchFamily="34" charset="0"/>
              <a:cs typeface="Arial" pitchFamily="34" charset="0"/>
            </a:endParaRPr>
          </a:p>
        </p:txBody>
      </p:sp>
      <p:sp>
        <p:nvSpPr>
          <p:cNvPr id="16" name="TextBox 15"/>
          <p:cNvSpPr txBox="1"/>
          <p:nvPr/>
        </p:nvSpPr>
        <p:spPr>
          <a:xfrm>
            <a:off x="1043608" y="4623519"/>
            <a:ext cx="1636987" cy="461665"/>
          </a:xfrm>
          <a:prstGeom prst="rect">
            <a:avLst/>
          </a:prstGeom>
          <a:noFill/>
        </p:spPr>
        <p:txBody>
          <a:bodyPr wrap="none" rtlCol="0">
            <a:spAutoFit/>
          </a:bodyPr>
          <a:lstStyle/>
          <a:p>
            <a:r>
              <a:rPr lang="id-ID" sz="2400" b="1" dirty="0" smtClean="0">
                <a:solidFill>
                  <a:srgbClr val="FFFF00"/>
                </a:solidFill>
                <a:latin typeface="Arial" pitchFamily="34" charset="0"/>
                <a:cs typeface="Arial" pitchFamily="34" charset="0"/>
              </a:rPr>
              <a:t>Penjualan</a:t>
            </a:r>
            <a:endParaRPr lang="id-ID" sz="2400" b="1" dirty="0">
              <a:solidFill>
                <a:srgbClr val="FFFF00"/>
              </a:solidFill>
              <a:latin typeface="Arial" pitchFamily="34" charset="0"/>
              <a:cs typeface="Arial" pitchFamily="34" charset="0"/>
            </a:endParaRPr>
          </a:p>
        </p:txBody>
      </p:sp>
      <p:sp>
        <p:nvSpPr>
          <p:cNvPr id="17" name="TextBox 16"/>
          <p:cNvSpPr txBox="1"/>
          <p:nvPr/>
        </p:nvSpPr>
        <p:spPr>
          <a:xfrm>
            <a:off x="6031357" y="4725144"/>
            <a:ext cx="1636987" cy="461665"/>
          </a:xfrm>
          <a:prstGeom prst="rect">
            <a:avLst/>
          </a:prstGeom>
          <a:noFill/>
        </p:spPr>
        <p:txBody>
          <a:bodyPr wrap="none" rtlCol="0">
            <a:spAutoFit/>
          </a:bodyPr>
          <a:lstStyle/>
          <a:p>
            <a:r>
              <a:rPr lang="id-ID" sz="2400" b="1" dirty="0" smtClean="0">
                <a:solidFill>
                  <a:srgbClr val="FFFF00"/>
                </a:solidFill>
                <a:latin typeface="Arial" pitchFamily="34" charset="0"/>
                <a:cs typeface="Arial" pitchFamily="34" charset="0"/>
              </a:rPr>
              <a:t>Penjualan</a:t>
            </a:r>
            <a:endParaRPr lang="id-ID" sz="2400" b="1" dirty="0">
              <a:solidFill>
                <a:srgbClr val="FFFF00"/>
              </a:solidFill>
              <a:latin typeface="Arial" pitchFamily="34" charset="0"/>
              <a:cs typeface="Arial" pitchFamily="34" charset="0"/>
            </a:endParaRPr>
          </a:p>
        </p:txBody>
      </p:sp>
      <p:sp>
        <p:nvSpPr>
          <p:cNvPr id="18" name="TextBox 17"/>
          <p:cNvSpPr txBox="1"/>
          <p:nvPr/>
        </p:nvSpPr>
        <p:spPr>
          <a:xfrm>
            <a:off x="3563888" y="4695527"/>
            <a:ext cx="1636987" cy="461665"/>
          </a:xfrm>
          <a:prstGeom prst="rect">
            <a:avLst/>
          </a:prstGeom>
          <a:noFill/>
        </p:spPr>
        <p:txBody>
          <a:bodyPr wrap="none" rtlCol="0">
            <a:spAutoFit/>
          </a:bodyPr>
          <a:lstStyle/>
          <a:p>
            <a:r>
              <a:rPr lang="id-ID" sz="2400" b="1" dirty="0" smtClean="0">
                <a:solidFill>
                  <a:srgbClr val="FFFF00"/>
                </a:solidFill>
                <a:latin typeface="Arial" pitchFamily="34" charset="0"/>
                <a:cs typeface="Arial" pitchFamily="34" charset="0"/>
              </a:rPr>
              <a:t>Penjualan</a:t>
            </a:r>
            <a:endParaRPr lang="id-ID" sz="2400" b="1" dirty="0">
              <a:solidFill>
                <a:srgbClr val="FFFF00"/>
              </a:solidFill>
              <a:latin typeface="Arial" pitchFamily="34" charset="0"/>
              <a:cs typeface="Arial" pitchFamily="34" charset="0"/>
            </a:endParaRPr>
          </a:p>
        </p:txBody>
      </p:sp>
      <p:cxnSp>
        <p:nvCxnSpPr>
          <p:cNvPr id="20" name="Straight Connector 19"/>
          <p:cNvCxnSpPr/>
          <p:nvPr/>
        </p:nvCxnSpPr>
        <p:spPr>
          <a:xfrm>
            <a:off x="1475656" y="2564904"/>
            <a:ext cx="5256584" cy="72008"/>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p:cNvCxnSpPr/>
          <p:nvPr/>
        </p:nvCxnSpPr>
        <p:spPr>
          <a:xfrm>
            <a:off x="4283968" y="1268760"/>
            <a:ext cx="0" cy="432048"/>
          </a:xfrm>
          <a:prstGeom prst="line">
            <a:avLst/>
          </a:prstGeom>
        </p:spPr>
        <p:style>
          <a:lnRef idx="3">
            <a:schemeClr val="dk1"/>
          </a:lnRef>
          <a:fillRef idx="0">
            <a:schemeClr val="dk1"/>
          </a:fillRef>
          <a:effectRef idx="2">
            <a:schemeClr val="dk1"/>
          </a:effectRef>
          <a:fontRef idx="minor">
            <a:schemeClr val="tx1"/>
          </a:fontRef>
        </p:style>
      </p:cxnSp>
      <p:cxnSp>
        <p:nvCxnSpPr>
          <p:cNvPr id="33" name="Straight Connector 32"/>
          <p:cNvCxnSpPr/>
          <p:nvPr/>
        </p:nvCxnSpPr>
        <p:spPr>
          <a:xfrm>
            <a:off x="4283968" y="2348880"/>
            <a:ext cx="0" cy="648072"/>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p:cNvCxnSpPr/>
          <p:nvPr/>
        </p:nvCxnSpPr>
        <p:spPr>
          <a:xfrm>
            <a:off x="4283968" y="4077072"/>
            <a:ext cx="0" cy="57606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6948264" y="4437112"/>
            <a:ext cx="0" cy="216024"/>
          </a:xfrm>
          <a:prstGeom prst="line">
            <a:avLst/>
          </a:prstGeom>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1763688" y="4365104"/>
            <a:ext cx="0" cy="144016"/>
          </a:xfrm>
          <a:prstGeom prst="line">
            <a:avLst/>
          </a:prstGeom>
        </p:spPr>
        <p:style>
          <a:lnRef idx="3">
            <a:schemeClr val="dk1"/>
          </a:lnRef>
          <a:fillRef idx="0">
            <a:schemeClr val="dk1"/>
          </a:fillRef>
          <a:effectRef idx="2">
            <a:schemeClr val="dk1"/>
          </a:effectRef>
          <a:fontRef idx="minor">
            <a:schemeClr val="tx1"/>
          </a:fontRef>
        </p:style>
      </p:cxnSp>
      <p:cxnSp>
        <p:nvCxnSpPr>
          <p:cNvPr id="35" name="Straight Connector 34"/>
          <p:cNvCxnSpPr/>
          <p:nvPr/>
        </p:nvCxnSpPr>
        <p:spPr>
          <a:xfrm>
            <a:off x="1763688" y="4365104"/>
            <a:ext cx="5184576" cy="72008"/>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Connector 40"/>
          <p:cNvCxnSpPr/>
          <p:nvPr/>
        </p:nvCxnSpPr>
        <p:spPr>
          <a:xfrm>
            <a:off x="1475656" y="2564904"/>
            <a:ext cx="0" cy="432048"/>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p:cNvCxnSpPr/>
          <p:nvPr/>
        </p:nvCxnSpPr>
        <p:spPr>
          <a:xfrm>
            <a:off x="6732240" y="2636912"/>
            <a:ext cx="0" cy="432048"/>
          </a:xfrm>
          <a:prstGeom prst="line">
            <a:avLst/>
          </a:prstGeom>
        </p:spPr>
        <p:style>
          <a:lnRef idx="3">
            <a:schemeClr val="dk1"/>
          </a:lnRef>
          <a:fillRef idx="0">
            <a:schemeClr val="dk1"/>
          </a:fillRef>
          <a:effectRef idx="2">
            <a:schemeClr val="dk1"/>
          </a:effectRef>
          <a:fontRef idx="minor">
            <a:schemeClr val="tx1"/>
          </a:fontRef>
        </p:style>
      </p:cxnSp>
      <p:cxnSp>
        <p:nvCxnSpPr>
          <p:cNvPr id="45" name="Straight Arrow Connector 44"/>
          <p:cNvCxnSpPr/>
          <p:nvPr/>
        </p:nvCxnSpPr>
        <p:spPr>
          <a:xfrm flipV="1">
            <a:off x="8460432" y="980728"/>
            <a:ext cx="0" cy="482453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0" name="TextBox 49"/>
          <p:cNvSpPr txBox="1"/>
          <p:nvPr/>
        </p:nvSpPr>
        <p:spPr>
          <a:xfrm>
            <a:off x="40824" y="764704"/>
            <a:ext cx="426720" cy="4985980"/>
          </a:xfrm>
          <a:prstGeom prst="rect">
            <a:avLst/>
          </a:prstGeom>
          <a:noFill/>
        </p:spPr>
        <p:txBody>
          <a:bodyPr wrap="none" rtlCol="0">
            <a:spAutoFit/>
          </a:bodyPr>
          <a:lstStyle/>
          <a:p>
            <a:r>
              <a:rPr lang="id-ID" sz="2000" b="1" dirty="0" smtClean="0">
                <a:latin typeface="Arial" pitchFamily="34" charset="0"/>
                <a:cs typeface="Arial" pitchFamily="34" charset="0"/>
              </a:rPr>
              <a:t>G</a:t>
            </a:r>
          </a:p>
          <a:p>
            <a:r>
              <a:rPr lang="id-ID" sz="2000" b="1" dirty="0" smtClean="0">
                <a:latin typeface="Arial" pitchFamily="34" charset="0"/>
                <a:cs typeface="Arial" pitchFamily="34" charset="0"/>
              </a:rPr>
              <a:t>A</a:t>
            </a:r>
          </a:p>
          <a:p>
            <a:r>
              <a:rPr lang="id-ID" sz="2000" b="1" dirty="0" smtClean="0">
                <a:latin typeface="Arial" pitchFamily="34" charset="0"/>
                <a:cs typeface="Arial" pitchFamily="34" charset="0"/>
              </a:rPr>
              <a:t>R</a:t>
            </a:r>
          </a:p>
          <a:p>
            <a:r>
              <a:rPr lang="id-ID" sz="2000" b="1" dirty="0" smtClean="0">
                <a:latin typeface="Arial" pitchFamily="34" charset="0"/>
                <a:cs typeface="Arial" pitchFamily="34" charset="0"/>
              </a:rPr>
              <a:t>I</a:t>
            </a:r>
          </a:p>
          <a:p>
            <a:r>
              <a:rPr lang="id-ID" sz="2000" b="1" dirty="0" smtClean="0">
                <a:latin typeface="Arial" pitchFamily="34" charset="0"/>
                <a:cs typeface="Arial" pitchFamily="34" charset="0"/>
              </a:rPr>
              <a:t>S </a:t>
            </a:r>
          </a:p>
          <a:p>
            <a:endParaRPr lang="id-ID" sz="2000" b="1" dirty="0" smtClean="0">
              <a:latin typeface="Arial" pitchFamily="34" charset="0"/>
              <a:cs typeface="Arial" pitchFamily="34" charset="0"/>
            </a:endParaRPr>
          </a:p>
          <a:p>
            <a:r>
              <a:rPr lang="id-ID" sz="2000" b="1" dirty="0" smtClean="0">
                <a:latin typeface="Arial" pitchFamily="34" charset="0"/>
                <a:cs typeface="Arial" pitchFamily="34" charset="0"/>
              </a:rPr>
              <a:t>K</a:t>
            </a:r>
          </a:p>
          <a:p>
            <a:r>
              <a:rPr lang="id-ID" sz="2000" b="1" dirty="0" smtClean="0">
                <a:latin typeface="Arial" pitchFamily="34" charset="0"/>
                <a:cs typeface="Arial" pitchFamily="34" charset="0"/>
              </a:rPr>
              <a:t>E</a:t>
            </a:r>
          </a:p>
          <a:p>
            <a:r>
              <a:rPr lang="id-ID" sz="2000" b="1" dirty="0" smtClean="0">
                <a:latin typeface="Arial" pitchFamily="34" charset="0"/>
                <a:cs typeface="Arial" pitchFamily="34" charset="0"/>
              </a:rPr>
              <a:t>K</a:t>
            </a:r>
          </a:p>
          <a:p>
            <a:r>
              <a:rPr lang="id-ID" sz="2000" b="1" dirty="0" smtClean="0">
                <a:latin typeface="Arial" pitchFamily="34" charset="0"/>
                <a:cs typeface="Arial" pitchFamily="34" charset="0"/>
              </a:rPr>
              <a:t>U</a:t>
            </a:r>
          </a:p>
          <a:p>
            <a:r>
              <a:rPr lang="id-ID" sz="2000" b="1" dirty="0" smtClean="0">
                <a:latin typeface="Arial" pitchFamily="34" charset="0"/>
                <a:cs typeface="Arial" pitchFamily="34" charset="0"/>
              </a:rPr>
              <a:t>A</a:t>
            </a:r>
          </a:p>
          <a:p>
            <a:r>
              <a:rPr lang="id-ID" sz="2000" b="1" dirty="0" smtClean="0">
                <a:latin typeface="Arial" pitchFamily="34" charset="0"/>
                <a:cs typeface="Arial" pitchFamily="34" charset="0"/>
              </a:rPr>
              <a:t>S</a:t>
            </a:r>
          </a:p>
          <a:p>
            <a:r>
              <a:rPr lang="id-ID" sz="2000" b="1" dirty="0" smtClean="0">
                <a:latin typeface="Arial" pitchFamily="34" charset="0"/>
                <a:cs typeface="Arial" pitchFamily="34" charset="0"/>
              </a:rPr>
              <a:t>A</a:t>
            </a:r>
          </a:p>
          <a:p>
            <a:r>
              <a:rPr lang="id-ID" sz="2000" b="1" dirty="0" smtClean="0">
                <a:latin typeface="Arial" pitchFamily="34" charset="0"/>
                <a:cs typeface="Arial" pitchFamily="34" charset="0"/>
              </a:rPr>
              <a:t>A</a:t>
            </a:r>
          </a:p>
          <a:p>
            <a:r>
              <a:rPr lang="id-ID" sz="2000" b="1" dirty="0" smtClean="0">
                <a:latin typeface="Arial" pitchFamily="34" charset="0"/>
                <a:cs typeface="Arial" pitchFamily="34" charset="0"/>
              </a:rPr>
              <a:t>N</a:t>
            </a:r>
          </a:p>
          <a:p>
            <a:endParaRPr lang="id-ID" dirty="0"/>
          </a:p>
        </p:txBody>
      </p:sp>
      <p:cxnSp>
        <p:nvCxnSpPr>
          <p:cNvPr id="55" name="Straight Arrow Connector 54"/>
          <p:cNvCxnSpPr/>
          <p:nvPr/>
        </p:nvCxnSpPr>
        <p:spPr>
          <a:xfrm>
            <a:off x="467544" y="836712"/>
            <a:ext cx="0" cy="50405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9" name="TextBox 58"/>
          <p:cNvSpPr txBox="1"/>
          <p:nvPr/>
        </p:nvSpPr>
        <p:spPr>
          <a:xfrm>
            <a:off x="8609776" y="-243408"/>
            <a:ext cx="426720" cy="6524863"/>
          </a:xfrm>
          <a:prstGeom prst="rect">
            <a:avLst/>
          </a:prstGeom>
          <a:noFill/>
        </p:spPr>
        <p:txBody>
          <a:bodyPr wrap="none" rtlCol="0">
            <a:spAutoFit/>
          </a:bodyPr>
          <a:lstStyle/>
          <a:p>
            <a:endParaRPr lang="id-ID" sz="2000" b="1" dirty="0" smtClean="0">
              <a:latin typeface="Arial" pitchFamily="34" charset="0"/>
              <a:cs typeface="Arial" pitchFamily="34" charset="0"/>
            </a:endParaRPr>
          </a:p>
          <a:p>
            <a:endParaRPr lang="id-ID" sz="2000" b="1" dirty="0" smtClean="0">
              <a:latin typeface="Arial" pitchFamily="34" charset="0"/>
              <a:cs typeface="Arial" pitchFamily="34" charset="0"/>
            </a:endParaRPr>
          </a:p>
          <a:p>
            <a:endParaRPr lang="id-ID" sz="2000" b="1" dirty="0" smtClean="0">
              <a:latin typeface="Arial" pitchFamily="34" charset="0"/>
              <a:cs typeface="Arial" pitchFamily="34" charset="0"/>
            </a:endParaRPr>
          </a:p>
          <a:p>
            <a:r>
              <a:rPr lang="id-ID" sz="2000" b="1" dirty="0" smtClean="0">
                <a:latin typeface="Arial" pitchFamily="34" charset="0"/>
                <a:cs typeface="Arial" pitchFamily="34" charset="0"/>
              </a:rPr>
              <a:t>G</a:t>
            </a:r>
          </a:p>
          <a:p>
            <a:r>
              <a:rPr lang="id-ID" sz="2000" b="1" dirty="0" smtClean="0">
                <a:latin typeface="Arial" pitchFamily="34" charset="0"/>
                <a:cs typeface="Arial" pitchFamily="34" charset="0"/>
              </a:rPr>
              <a:t>R</a:t>
            </a:r>
          </a:p>
          <a:p>
            <a:endParaRPr lang="id-ID" sz="2000" b="1" dirty="0" smtClean="0">
              <a:latin typeface="Arial" pitchFamily="34" charset="0"/>
              <a:cs typeface="Arial" pitchFamily="34" charset="0"/>
            </a:endParaRPr>
          </a:p>
          <a:p>
            <a:r>
              <a:rPr lang="id-ID" sz="2000" b="1" dirty="0" smtClean="0">
                <a:latin typeface="Arial" pitchFamily="34" charset="0"/>
                <a:cs typeface="Arial" pitchFamily="34" charset="0"/>
              </a:rPr>
              <a:t>T</a:t>
            </a:r>
          </a:p>
          <a:p>
            <a:r>
              <a:rPr lang="id-ID" sz="2000" b="1" dirty="0" smtClean="0">
                <a:latin typeface="Arial" pitchFamily="34" charset="0"/>
                <a:cs typeface="Arial" pitchFamily="34" charset="0"/>
              </a:rPr>
              <a:t>A</a:t>
            </a:r>
          </a:p>
          <a:p>
            <a:r>
              <a:rPr lang="id-ID" sz="2000" b="1" dirty="0" smtClean="0">
                <a:latin typeface="Arial" pitchFamily="34" charset="0"/>
                <a:cs typeface="Arial" pitchFamily="34" charset="0"/>
              </a:rPr>
              <a:t>N</a:t>
            </a:r>
          </a:p>
          <a:p>
            <a:r>
              <a:rPr lang="id-ID" sz="2000" b="1" dirty="0" smtClean="0">
                <a:latin typeface="Arial" pitchFamily="34" charset="0"/>
                <a:cs typeface="Arial" pitchFamily="34" charset="0"/>
              </a:rPr>
              <a:t>G</a:t>
            </a:r>
          </a:p>
          <a:p>
            <a:r>
              <a:rPr lang="id-ID" sz="2000" b="1" dirty="0" smtClean="0">
                <a:latin typeface="Arial" pitchFamily="34" charset="0"/>
                <a:cs typeface="Arial" pitchFamily="34" charset="0"/>
              </a:rPr>
              <a:t>G</a:t>
            </a:r>
          </a:p>
          <a:p>
            <a:r>
              <a:rPr lang="id-ID" sz="2000" b="1" dirty="0" smtClean="0">
                <a:latin typeface="Arial" pitchFamily="34" charset="0"/>
                <a:cs typeface="Arial" pitchFamily="34" charset="0"/>
              </a:rPr>
              <a:t>U</a:t>
            </a:r>
          </a:p>
          <a:p>
            <a:r>
              <a:rPr lang="id-ID" sz="2000" b="1" dirty="0" smtClean="0">
                <a:latin typeface="Arial" pitchFamily="34" charset="0"/>
                <a:cs typeface="Arial" pitchFamily="34" charset="0"/>
              </a:rPr>
              <a:t>N</a:t>
            </a:r>
          </a:p>
          <a:p>
            <a:r>
              <a:rPr lang="id-ID" sz="2000" b="1" dirty="0" smtClean="0">
                <a:latin typeface="Arial" pitchFamily="34" charset="0"/>
                <a:cs typeface="Arial" pitchFamily="34" charset="0"/>
              </a:rPr>
              <a:t>G</a:t>
            </a:r>
          </a:p>
          <a:p>
            <a:endParaRPr lang="id-ID" sz="2000" b="1" dirty="0" smtClean="0">
              <a:latin typeface="Arial" pitchFamily="34" charset="0"/>
              <a:cs typeface="Arial" pitchFamily="34" charset="0"/>
            </a:endParaRPr>
          </a:p>
          <a:p>
            <a:r>
              <a:rPr lang="id-ID" sz="2000" b="1" dirty="0" smtClean="0">
                <a:latin typeface="Arial" pitchFamily="34" charset="0"/>
                <a:cs typeface="Arial" pitchFamily="34" charset="0"/>
              </a:rPr>
              <a:t>J</a:t>
            </a:r>
          </a:p>
          <a:p>
            <a:r>
              <a:rPr lang="id-ID" sz="2000" b="1" dirty="0" smtClean="0">
                <a:latin typeface="Arial" pitchFamily="34" charset="0"/>
                <a:cs typeface="Arial" pitchFamily="34" charset="0"/>
              </a:rPr>
              <a:t>A</a:t>
            </a:r>
          </a:p>
          <a:p>
            <a:r>
              <a:rPr lang="id-ID" sz="2000" b="1" dirty="0" smtClean="0">
                <a:latin typeface="Arial" pitchFamily="34" charset="0"/>
                <a:cs typeface="Arial" pitchFamily="34" charset="0"/>
              </a:rPr>
              <a:t>W</a:t>
            </a:r>
          </a:p>
          <a:p>
            <a:r>
              <a:rPr lang="id-ID" sz="2000" b="1" dirty="0" smtClean="0">
                <a:latin typeface="Arial" pitchFamily="34" charset="0"/>
                <a:cs typeface="Arial" pitchFamily="34" charset="0"/>
              </a:rPr>
              <a:t>A</a:t>
            </a:r>
          </a:p>
          <a:p>
            <a:r>
              <a:rPr lang="id-ID" sz="2000" b="1" dirty="0" smtClean="0">
                <a:latin typeface="Arial" pitchFamily="34" charset="0"/>
                <a:cs typeface="Arial" pitchFamily="34" charset="0"/>
              </a:rPr>
              <a:t>B</a:t>
            </a:r>
          </a:p>
          <a:p>
            <a:endParaRPr lang="id-ID" dirty="0"/>
          </a:p>
        </p:txBody>
      </p:sp>
      <p:sp>
        <p:nvSpPr>
          <p:cNvPr id="60" name="TextBox 59"/>
          <p:cNvSpPr txBox="1"/>
          <p:nvPr/>
        </p:nvSpPr>
        <p:spPr>
          <a:xfrm>
            <a:off x="827584" y="5373216"/>
            <a:ext cx="5288627" cy="923330"/>
          </a:xfrm>
          <a:prstGeom prst="rect">
            <a:avLst/>
          </a:prstGeom>
          <a:noFill/>
        </p:spPr>
        <p:txBody>
          <a:bodyPr wrap="none" rtlCol="0">
            <a:spAutoFit/>
          </a:bodyPr>
          <a:lstStyle/>
          <a:p>
            <a:r>
              <a:rPr lang="id-ID" b="1" dirty="0" smtClean="0">
                <a:latin typeface="Arial" pitchFamily="34" charset="0"/>
                <a:cs typeface="Arial" pitchFamily="34" charset="0"/>
              </a:rPr>
              <a:t>Kebaikan organisasi garis;</a:t>
            </a:r>
          </a:p>
          <a:p>
            <a:pPr marL="342900" indent="-342900">
              <a:buAutoNum type="arabicPeriod"/>
            </a:pPr>
            <a:r>
              <a:rPr lang="id-ID" b="1" dirty="0" smtClean="0">
                <a:latin typeface="Arial" pitchFamily="34" charset="0"/>
                <a:cs typeface="Arial" pitchFamily="34" charset="0"/>
              </a:rPr>
              <a:t>Adanya kesatuan dalam pimpinan perintah.</a:t>
            </a:r>
          </a:p>
          <a:p>
            <a:pPr marL="342900" indent="-342900">
              <a:buAutoNum type="arabicPeriod"/>
            </a:pPr>
            <a:r>
              <a:rPr lang="id-ID" b="1" dirty="0" smtClean="0">
                <a:latin typeface="Arial" pitchFamily="34" charset="0"/>
                <a:cs typeface="Arial" pitchFamily="34" charset="0"/>
              </a:rPr>
              <a:t>Pimpinan dpt lebih cepat </a:t>
            </a:r>
            <a:endParaRPr lang="id-ID"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720080"/>
          </a:xfrm>
          <a:solidFill>
            <a:schemeClr val="accent3">
              <a:lumMod val="50000"/>
            </a:schemeClr>
          </a:solidFill>
        </p:spPr>
        <p:txBody>
          <a:bodyPr>
            <a:noAutofit/>
          </a:bodyPr>
          <a:lstStyle/>
          <a:p>
            <a:pPr algn="ctr"/>
            <a:r>
              <a:rPr lang="id-ID" sz="2400" b="1" dirty="0" smtClean="0">
                <a:solidFill>
                  <a:schemeClr val="bg1"/>
                </a:solidFill>
                <a:latin typeface="Arial" pitchFamily="34" charset="0"/>
                <a:cs typeface="Arial" pitchFamily="34" charset="0"/>
              </a:rPr>
              <a:t>Bentuk organisas</a:t>
            </a:r>
            <a:r>
              <a:rPr lang="id-ID" sz="2400" dirty="0" smtClean="0">
                <a:solidFill>
                  <a:schemeClr val="bg1"/>
                </a:solidFill>
                <a:latin typeface="Arial" pitchFamily="34" charset="0"/>
                <a:cs typeface="Arial" pitchFamily="34" charset="0"/>
              </a:rPr>
              <a:t>i</a:t>
            </a:r>
            <a:r>
              <a:rPr lang="id-ID" sz="2400" b="1" dirty="0" smtClean="0">
                <a:solidFill>
                  <a:schemeClr val="bg1"/>
                </a:solidFill>
                <a:latin typeface="Arial" pitchFamily="34" charset="0"/>
                <a:cs typeface="Arial" pitchFamily="34" charset="0"/>
              </a:rPr>
              <a:t> garis dan staf dari sebuah perusahan manufaktur</a:t>
            </a:r>
            <a:endParaRPr lang="id-ID" sz="24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620688"/>
            <a:ext cx="9144000" cy="6237312"/>
          </a:xfrm>
          <a:solidFill>
            <a:schemeClr val="accent4">
              <a:lumMod val="75000"/>
            </a:schemeClr>
          </a:solidFill>
          <a:ln>
            <a:noFill/>
            <a:prstDash val="dash"/>
          </a:ln>
        </p:spPr>
        <p:txBody>
          <a:bodyPr>
            <a:normAutofit/>
          </a:bodyPr>
          <a:lstStyle/>
          <a:p>
            <a:pPr>
              <a:buNone/>
            </a:pPr>
            <a:r>
              <a:rPr lang="id-ID" sz="1000" dirty="0" smtClean="0">
                <a:latin typeface="Arial" pitchFamily="34" charset="0"/>
                <a:cs typeface="Arial" pitchFamily="34" charset="0"/>
              </a:rPr>
              <a:t>Gambar :</a:t>
            </a:r>
            <a:endParaRPr lang="id-ID" sz="1000" dirty="0">
              <a:latin typeface="Arial" pitchFamily="34" charset="0"/>
              <a:cs typeface="Arial" pitchFamily="34" charset="0"/>
            </a:endParaRPr>
          </a:p>
        </p:txBody>
      </p:sp>
      <p:sp>
        <p:nvSpPr>
          <p:cNvPr id="4" name="Rectangle 3"/>
          <p:cNvSpPr/>
          <p:nvPr/>
        </p:nvSpPr>
        <p:spPr>
          <a:xfrm>
            <a:off x="827584" y="1700808"/>
            <a:ext cx="2304256"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Man Produksi</a:t>
            </a:r>
            <a:endParaRPr lang="id-ID" sz="2000" b="1" dirty="0">
              <a:latin typeface="Arial" pitchFamily="34" charset="0"/>
              <a:cs typeface="Arial" pitchFamily="34" charset="0"/>
            </a:endParaRPr>
          </a:p>
        </p:txBody>
      </p:sp>
      <p:sp>
        <p:nvSpPr>
          <p:cNvPr id="5" name="Rectangle 4"/>
          <p:cNvSpPr/>
          <p:nvPr/>
        </p:nvSpPr>
        <p:spPr>
          <a:xfrm>
            <a:off x="3419872" y="836712"/>
            <a:ext cx="2304256"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DIREKTUR</a:t>
            </a:r>
            <a:endParaRPr lang="id-ID" sz="2000" b="1" dirty="0">
              <a:latin typeface="Arial" pitchFamily="34" charset="0"/>
              <a:cs typeface="Arial" pitchFamily="34" charset="0"/>
            </a:endParaRPr>
          </a:p>
        </p:txBody>
      </p:sp>
      <p:sp>
        <p:nvSpPr>
          <p:cNvPr id="6" name="Rectangle 5"/>
          <p:cNvSpPr/>
          <p:nvPr/>
        </p:nvSpPr>
        <p:spPr>
          <a:xfrm>
            <a:off x="3563888" y="1700808"/>
            <a:ext cx="2304256"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Man Pemasaran</a:t>
            </a:r>
            <a:endParaRPr lang="id-ID" sz="2000" b="1" dirty="0">
              <a:latin typeface="Arial" pitchFamily="34" charset="0"/>
              <a:cs typeface="Arial" pitchFamily="34" charset="0"/>
            </a:endParaRPr>
          </a:p>
        </p:txBody>
      </p:sp>
      <p:sp>
        <p:nvSpPr>
          <p:cNvPr id="7" name="Rectangle 6"/>
          <p:cNvSpPr/>
          <p:nvPr/>
        </p:nvSpPr>
        <p:spPr>
          <a:xfrm>
            <a:off x="6228184" y="1700808"/>
            <a:ext cx="2304256"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Man Finansial</a:t>
            </a:r>
            <a:endParaRPr lang="id-ID" sz="2000" b="1" dirty="0">
              <a:latin typeface="Arial" pitchFamily="34" charset="0"/>
              <a:cs typeface="Arial" pitchFamily="34" charset="0"/>
            </a:endParaRPr>
          </a:p>
        </p:txBody>
      </p:sp>
      <p:sp>
        <p:nvSpPr>
          <p:cNvPr id="8" name="Rectangle 7"/>
          <p:cNvSpPr/>
          <p:nvPr/>
        </p:nvSpPr>
        <p:spPr>
          <a:xfrm>
            <a:off x="6228184" y="2636912"/>
            <a:ext cx="2304256"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Man Peneli pasar</a:t>
            </a:r>
            <a:endParaRPr lang="id-ID" sz="2000" b="1" dirty="0">
              <a:latin typeface="Arial" pitchFamily="34" charset="0"/>
              <a:cs typeface="Arial" pitchFamily="34" charset="0"/>
            </a:endParaRPr>
          </a:p>
        </p:txBody>
      </p:sp>
      <p:sp>
        <p:nvSpPr>
          <p:cNvPr id="9" name="Rectangle 8"/>
          <p:cNvSpPr/>
          <p:nvPr/>
        </p:nvSpPr>
        <p:spPr>
          <a:xfrm>
            <a:off x="3491880" y="2636912"/>
            <a:ext cx="2304256"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Man Pej Umum</a:t>
            </a:r>
            <a:endParaRPr lang="id-ID" sz="2000" b="1" dirty="0">
              <a:latin typeface="Arial" pitchFamily="34" charset="0"/>
              <a:cs typeface="Arial" pitchFamily="34" charset="0"/>
            </a:endParaRPr>
          </a:p>
        </p:txBody>
      </p:sp>
      <p:sp>
        <p:nvSpPr>
          <p:cNvPr id="10" name="Rectangle 9"/>
          <p:cNvSpPr/>
          <p:nvPr/>
        </p:nvSpPr>
        <p:spPr>
          <a:xfrm>
            <a:off x="827584" y="2636912"/>
            <a:ext cx="2304256"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Man periklanan</a:t>
            </a:r>
            <a:endParaRPr lang="id-ID" sz="2000" b="1" dirty="0">
              <a:latin typeface="Arial" pitchFamily="34" charset="0"/>
              <a:cs typeface="Arial" pitchFamily="34" charset="0"/>
            </a:endParaRPr>
          </a:p>
        </p:txBody>
      </p:sp>
      <p:sp>
        <p:nvSpPr>
          <p:cNvPr id="13" name="Rectangle 12"/>
          <p:cNvSpPr/>
          <p:nvPr/>
        </p:nvSpPr>
        <p:spPr>
          <a:xfrm>
            <a:off x="7020272" y="4509120"/>
            <a:ext cx="1512168"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Kep. cab</a:t>
            </a:r>
            <a:endParaRPr lang="id-ID" sz="2000" b="1" dirty="0">
              <a:latin typeface="Arial" pitchFamily="34" charset="0"/>
              <a:cs typeface="Arial" pitchFamily="34" charset="0"/>
            </a:endParaRPr>
          </a:p>
        </p:txBody>
      </p:sp>
      <p:sp>
        <p:nvSpPr>
          <p:cNvPr id="14" name="Rectangle 13"/>
          <p:cNvSpPr/>
          <p:nvPr/>
        </p:nvSpPr>
        <p:spPr>
          <a:xfrm>
            <a:off x="4860032" y="4509120"/>
            <a:ext cx="1512168"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Kep Cab </a:t>
            </a:r>
            <a:endParaRPr lang="id-ID" sz="2000" b="1" dirty="0">
              <a:latin typeface="Arial" pitchFamily="34" charset="0"/>
              <a:cs typeface="Arial" pitchFamily="34" charset="0"/>
            </a:endParaRPr>
          </a:p>
        </p:txBody>
      </p:sp>
      <p:sp>
        <p:nvSpPr>
          <p:cNvPr id="15" name="Rectangle 14"/>
          <p:cNvSpPr/>
          <p:nvPr/>
        </p:nvSpPr>
        <p:spPr>
          <a:xfrm>
            <a:off x="7092280" y="5517232"/>
            <a:ext cx="1512168"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Penjual</a:t>
            </a:r>
            <a:endParaRPr lang="id-ID" sz="2000" b="1" dirty="0">
              <a:latin typeface="Arial" pitchFamily="34" charset="0"/>
              <a:cs typeface="Arial" pitchFamily="34" charset="0"/>
            </a:endParaRPr>
          </a:p>
        </p:txBody>
      </p:sp>
      <p:sp>
        <p:nvSpPr>
          <p:cNvPr id="16" name="Rectangle 15"/>
          <p:cNvSpPr/>
          <p:nvPr/>
        </p:nvSpPr>
        <p:spPr>
          <a:xfrm>
            <a:off x="4860032" y="5517232"/>
            <a:ext cx="1512168"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Penjual</a:t>
            </a:r>
            <a:endParaRPr lang="id-ID" sz="2000" b="1" dirty="0">
              <a:latin typeface="Arial" pitchFamily="34" charset="0"/>
              <a:cs typeface="Arial" pitchFamily="34" charset="0"/>
            </a:endParaRPr>
          </a:p>
        </p:txBody>
      </p:sp>
      <p:sp>
        <p:nvSpPr>
          <p:cNvPr id="17" name="Rectangle 16"/>
          <p:cNvSpPr/>
          <p:nvPr/>
        </p:nvSpPr>
        <p:spPr>
          <a:xfrm>
            <a:off x="2915816" y="5517232"/>
            <a:ext cx="1512168"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Penjual</a:t>
            </a:r>
            <a:endParaRPr lang="id-ID" sz="2000" b="1" dirty="0">
              <a:latin typeface="Arial" pitchFamily="34" charset="0"/>
              <a:cs typeface="Arial" pitchFamily="34" charset="0"/>
            </a:endParaRPr>
          </a:p>
        </p:txBody>
      </p:sp>
      <p:sp>
        <p:nvSpPr>
          <p:cNvPr id="18" name="Rectangle 17"/>
          <p:cNvSpPr/>
          <p:nvPr/>
        </p:nvSpPr>
        <p:spPr>
          <a:xfrm>
            <a:off x="899592" y="5517232"/>
            <a:ext cx="1512168"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Penjual</a:t>
            </a:r>
            <a:endParaRPr lang="id-ID" sz="2000" b="1" dirty="0">
              <a:latin typeface="Arial" pitchFamily="34" charset="0"/>
              <a:cs typeface="Arial" pitchFamily="34" charset="0"/>
            </a:endParaRPr>
          </a:p>
        </p:txBody>
      </p:sp>
      <p:sp>
        <p:nvSpPr>
          <p:cNvPr id="19" name="Rectangle 18"/>
          <p:cNvSpPr/>
          <p:nvPr/>
        </p:nvSpPr>
        <p:spPr>
          <a:xfrm>
            <a:off x="2915816" y="4509120"/>
            <a:ext cx="1512168"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Kep Cab</a:t>
            </a:r>
            <a:endParaRPr lang="id-ID" sz="2000" b="1" dirty="0">
              <a:latin typeface="Arial" pitchFamily="34" charset="0"/>
              <a:cs typeface="Arial" pitchFamily="34" charset="0"/>
            </a:endParaRPr>
          </a:p>
        </p:txBody>
      </p:sp>
      <p:sp>
        <p:nvSpPr>
          <p:cNvPr id="20" name="Rectangle 19"/>
          <p:cNvSpPr/>
          <p:nvPr/>
        </p:nvSpPr>
        <p:spPr>
          <a:xfrm>
            <a:off x="827584" y="4509120"/>
            <a:ext cx="1656184"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Kep Cab</a:t>
            </a:r>
            <a:endParaRPr lang="id-ID" sz="2000" b="1" dirty="0">
              <a:latin typeface="Arial" pitchFamily="34" charset="0"/>
              <a:cs typeface="Arial" pitchFamily="34" charset="0"/>
            </a:endParaRPr>
          </a:p>
        </p:txBody>
      </p:sp>
      <p:cxnSp>
        <p:nvCxnSpPr>
          <p:cNvPr id="22" name="Straight Connector 21"/>
          <p:cNvCxnSpPr/>
          <p:nvPr/>
        </p:nvCxnSpPr>
        <p:spPr>
          <a:xfrm>
            <a:off x="1691680" y="1484784"/>
            <a:ext cx="568863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619672" y="4293096"/>
            <a:ext cx="2016224" cy="0"/>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a:off x="5580112" y="4293096"/>
            <a:ext cx="1944216" cy="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2123728" y="3356992"/>
            <a:ext cx="4536504" cy="0"/>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a:off x="1835696" y="2420888"/>
            <a:ext cx="5688632" cy="0"/>
          </a:xfrm>
          <a:prstGeom prst="line">
            <a:avLst/>
          </a:prstGeom>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a:xfrm>
            <a:off x="7668344" y="5013176"/>
            <a:ext cx="0" cy="504056"/>
          </a:xfrm>
          <a:prstGeom prst="line">
            <a:avLst/>
          </a:prstGeom>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a:xfrm flipV="1">
            <a:off x="2123728" y="3356992"/>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a:off x="1835696" y="2420888"/>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flipV="1">
            <a:off x="1691680" y="1484784"/>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37" name="Straight Connector 36"/>
          <p:cNvCxnSpPr>
            <a:endCxn id="7" idx="0"/>
          </p:cNvCxnSpPr>
          <p:nvPr/>
        </p:nvCxnSpPr>
        <p:spPr>
          <a:xfrm>
            <a:off x="7380312" y="1484784"/>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a:off x="4644008" y="1340768"/>
            <a:ext cx="0" cy="360040"/>
          </a:xfrm>
          <a:prstGeom prst="line">
            <a:avLst/>
          </a:prstGeom>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flipV="1">
            <a:off x="4644008" y="3140968"/>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flipV="1">
            <a:off x="7524328" y="4293096"/>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a:xfrm flipV="1">
            <a:off x="6660232" y="3356992"/>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a:xfrm flipV="1">
            <a:off x="7524328" y="2420888"/>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a:xfrm flipV="1">
            <a:off x="6588224" y="4077072"/>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a:xfrm flipV="1">
            <a:off x="3635896" y="4293096"/>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a:xfrm flipV="1">
            <a:off x="2733328" y="4077072"/>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a:xfrm flipV="1">
            <a:off x="5580112" y="4293096"/>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68" name="Straight Connector 67"/>
          <p:cNvCxnSpPr/>
          <p:nvPr/>
        </p:nvCxnSpPr>
        <p:spPr>
          <a:xfrm flipV="1">
            <a:off x="1619672" y="4293096"/>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69" name="Straight Connector 68"/>
          <p:cNvCxnSpPr>
            <a:endCxn id="9" idx="0"/>
          </p:cNvCxnSpPr>
          <p:nvPr/>
        </p:nvCxnSpPr>
        <p:spPr>
          <a:xfrm>
            <a:off x="4644008" y="2204864"/>
            <a:ext cx="0" cy="432048"/>
          </a:xfrm>
          <a:prstGeom prst="line">
            <a:avLst/>
          </a:prstGeom>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a:xfrm>
            <a:off x="3635896" y="5013176"/>
            <a:ext cx="0" cy="504056"/>
          </a:xfrm>
          <a:prstGeom prst="line">
            <a:avLst/>
          </a:prstGeom>
        </p:spPr>
        <p:style>
          <a:lnRef idx="2">
            <a:schemeClr val="dk1"/>
          </a:lnRef>
          <a:fillRef idx="0">
            <a:schemeClr val="dk1"/>
          </a:fillRef>
          <a:effectRef idx="1">
            <a:schemeClr val="dk1"/>
          </a:effectRef>
          <a:fontRef idx="minor">
            <a:schemeClr val="tx1"/>
          </a:fontRef>
        </p:style>
      </p:cxnSp>
      <p:cxnSp>
        <p:nvCxnSpPr>
          <p:cNvPr id="71" name="Straight Connector 70"/>
          <p:cNvCxnSpPr/>
          <p:nvPr/>
        </p:nvCxnSpPr>
        <p:spPr>
          <a:xfrm>
            <a:off x="1619672" y="5013176"/>
            <a:ext cx="0" cy="504056"/>
          </a:xfrm>
          <a:prstGeom prst="line">
            <a:avLst/>
          </a:prstGeom>
        </p:spPr>
        <p:style>
          <a:lnRef idx="2">
            <a:schemeClr val="dk1"/>
          </a:lnRef>
          <a:fillRef idx="0">
            <a:schemeClr val="dk1"/>
          </a:fillRef>
          <a:effectRef idx="1">
            <a:schemeClr val="dk1"/>
          </a:effectRef>
          <a:fontRef idx="minor">
            <a:schemeClr val="tx1"/>
          </a:fontRef>
        </p:style>
      </p:cxnSp>
      <p:cxnSp>
        <p:nvCxnSpPr>
          <p:cNvPr id="72" name="Straight Connector 71"/>
          <p:cNvCxnSpPr/>
          <p:nvPr/>
        </p:nvCxnSpPr>
        <p:spPr>
          <a:xfrm>
            <a:off x="5652120" y="5013176"/>
            <a:ext cx="0" cy="504056"/>
          </a:xfrm>
          <a:prstGeom prst="line">
            <a:avLst/>
          </a:prstGeom>
        </p:spPr>
        <p:style>
          <a:lnRef idx="2">
            <a:schemeClr val="dk1"/>
          </a:lnRef>
          <a:fillRef idx="0">
            <a:schemeClr val="dk1"/>
          </a:fillRef>
          <a:effectRef idx="1">
            <a:schemeClr val="dk1"/>
          </a:effectRef>
          <a:fontRef idx="minor">
            <a:schemeClr val="tx1"/>
          </a:fontRef>
        </p:style>
      </p:cxnSp>
      <p:cxnSp>
        <p:nvCxnSpPr>
          <p:cNvPr id="74" name="Straight Connector 73"/>
          <p:cNvCxnSpPr/>
          <p:nvPr/>
        </p:nvCxnSpPr>
        <p:spPr>
          <a:xfrm>
            <a:off x="1043608" y="3140968"/>
            <a:ext cx="0" cy="1368152"/>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79" name="Straight Connector 78"/>
          <p:cNvCxnSpPr/>
          <p:nvPr/>
        </p:nvCxnSpPr>
        <p:spPr>
          <a:xfrm>
            <a:off x="1115616" y="3140968"/>
            <a:ext cx="2448272" cy="144016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80" name="Straight Connector 79"/>
          <p:cNvCxnSpPr>
            <a:endCxn id="14" idx="0"/>
          </p:cNvCxnSpPr>
          <p:nvPr/>
        </p:nvCxnSpPr>
        <p:spPr>
          <a:xfrm>
            <a:off x="1043608" y="3140968"/>
            <a:ext cx="4572508" cy="1368152"/>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81" name="Straight Connector 80"/>
          <p:cNvCxnSpPr>
            <a:endCxn id="19" idx="0"/>
          </p:cNvCxnSpPr>
          <p:nvPr/>
        </p:nvCxnSpPr>
        <p:spPr>
          <a:xfrm flipH="1">
            <a:off x="3671900" y="3212976"/>
            <a:ext cx="4644516" cy="1296144"/>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82" name="Straight Connector 81"/>
          <p:cNvCxnSpPr/>
          <p:nvPr/>
        </p:nvCxnSpPr>
        <p:spPr>
          <a:xfrm flipH="1">
            <a:off x="5796136" y="3140968"/>
            <a:ext cx="2520280" cy="1368152"/>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83" name="Straight Connector 82"/>
          <p:cNvCxnSpPr/>
          <p:nvPr/>
        </p:nvCxnSpPr>
        <p:spPr>
          <a:xfrm>
            <a:off x="8316416" y="3140968"/>
            <a:ext cx="0" cy="1368152"/>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90" name="Rectangle 89"/>
          <p:cNvSpPr/>
          <p:nvPr/>
        </p:nvSpPr>
        <p:spPr>
          <a:xfrm>
            <a:off x="1331640" y="3573016"/>
            <a:ext cx="2808312"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Pem. Man brg industri</a:t>
            </a:r>
            <a:endParaRPr lang="id-ID" sz="2000" b="1" dirty="0">
              <a:latin typeface="Arial" pitchFamily="34" charset="0"/>
              <a:cs typeface="Arial" pitchFamily="34" charset="0"/>
            </a:endParaRPr>
          </a:p>
        </p:txBody>
      </p:sp>
      <p:sp>
        <p:nvSpPr>
          <p:cNvPr id="91" name="Rectangle 90"/>
          <p:cNvSpPr/>
          <p:nvPr/>
        </p:nvSpPr>
        <p:spPr>
          <a:xfrm>
            <a:off x="5148064" y="3573016"/>
            <a:ext cx="2880320"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latin typeface="Arial" pitchFamily="34" charset="0"/>
                <a:cs typeface="Arial" pitchFamily="34" charset="0"/>
              </a:rPr>
              <a:t>Pem. Man penjualan brng kosumsi</a:t>
            </a:r>
            <a:endParaRPr lang="id-ID" sz="2000" b="1" dirty="0">
              <a:latin typeface="Arial" pitchFamily="34" charset="0"/>
              <a:cs typeface="Arial" pitchFamily="34" charset="0"/>
            </a:endParaRPr>
          </a:p>
        </p:txBody>
      </p:sp>
      <p:sp>
        <p:nvSpPr>
          <p:cNvPr id="92" name="TextBox 91"/>
          <p:cNvSpPr txBox="1"/>
          <p:nvPr/>
        </p:nvSpPr>
        <p:spPr>
          <a:xfrm>
            <a:off x="233213" y="6011996"/>
            <a:ext cx="2034531" cy="400110"/>
          </a:xfrm>
          <a:prstGeom prst="rect">
            <a:avLst/>
          </a:prstGeom>
          <a:noFill/>
        </p:spPr>
        <p:txBody>
          <a:bodyPr wrap="none" rtlCol="0">
            <a:spAutoFit/>
          </a:bodyPr>
          <a:lstStyle/>
          <a:p>
            <a:r>
              <a:rPr lang="id-ID" sz="2000" b="1" dirty="0" smtClean="0">
                <a:latin typeface="Arial" pitchFamily="34" charset="0"/>
                <a:cs typeface="Arial" pitchFamily="34" charset="0"/>
              </a:rPr>
              <a:t>Keterangan :    </a:t>
            </a:r>
            <a:endParaRPr lang="id-ID" sz="2000" b="1" dirty="0">
              <a:latin typeface="Arial" pitchFamily="34" charset="0"/>
              <a:cs typeface="Arial" pitchFamily="34" charset="0"/>
            </a:endParaRPr>
          </a:p>
        </p:txBody>
      </p:sp>
      <p:cxnSp>
        <p:nvCxnSpPr>
          <p:cNvPr id="94" name="Straight Connector 93"/>
          <p:cNvCxnSpPr/>
          <p:nvPr/>
        </p:nvCxnSpPr>
        <p:spPr>
          <a:xfrm>
            <a:off x="2555776" y="6381328"/>
            <a:ext cx="1512168" cy="0"/>
          </a:xfrm>
          <a:prstGeom prst="line">
            <a:avLst/>
          </a:prstGeom>
        </p:spPr>
        <p:style>
          <a:lnRef idx="3">
            <a:schemeClr val="dk1"/>
          </a:lnRef>
          <a:fillRef idx="0">
            <a:schemeClr val="dk1"/>
          </a:fillRef>
          <a:effectRef idx="2">
            <a:schemeClr val="dk1"/>
          </a:effectRef>
          <a:fontRef idx="minor">
            <a:schemeClr val="tx1"/>
          </a:fontRef>
        </p:style>
      </p:cxnSp>
      <p:cxnSp>
        <p:nvCxnSpPr>
          <p:cNvPr id="101" name="Straight Connector 100"/>
          <p:cNvCxnSpPr/>
          <p:nvPr/>
        </p:nvCxnSpPr>
        <p:spPr>
          <a:xfrm>
            <a:off x="2555776" y="6669360"/>
            <a:ext cx="1512168" cy="0"/>
          </a:xfrm>
          <a:prstGeom prst="line">
            <a:avLst/>
          </a:prstGeom>
          <a:ln>
            <a:prstDash val="dash"/>
          </a:ln>
        </p:spPr>
        <p:style>
          <a:lnRef idx="3">
            <a:schemeClr val="dk1"/>
          </a:lnRef>
          <a:fillRef idx="0">
            <a:schemeClr val="dk1"/>
          </a:fillRef>
          <a:effectRef idx="2">
            <a:schemeClr val="dk1"/>
          </a:effectRef>
          <a:fontRef idx="minor">
            <a:schemeClr val="tx1"/>
          </a:fontRef>
        </p:style>
      </p:cxnSp>
      <p:sp>
        <p:nvSpPr>
          <p:cNvPr id="102" name="TextBox 101"/>
          <p:cNvSpPr txBox="1"/>
          <p:nvPr/>
        </p:nvSpPr>
        <p:spPr>
          <a:xfrm>
            <a:off x="4499992" y="6177498"/>
            <a:ext cx="2209259" cy="707886"/>
          </a:xfrm>
          <a:prstGeom prst="rect">
            <a:avLst/>
          </a:prstGeom>
          <a:noFill/>
        </p:spPr>
        <p:txBody>
          <a:bodyPr wrap="none" rtlCol="0">
            <a:spAutoFit/>
          </a:bodyPr>
          <a:lstStyle/>
          <a:p>
            <a:r>
              <a:rPr lang="id-ID" sz="2000" b="1" dirty="0" smtClean="0">
                <a:latin typeface="Arial" pitchFamily="34" charset="0"/>
                <a:cs typeface="Arial" pitchFamily="34" charset="0"/>
              </a:rPr>
              <a:t>Hubungan  garis</a:t>
            </a:r>
          </a:p>
          <a:p>
            <a:r>
              <a:rPr lang="id-ID" sz="2000" b="1" dirty="0" smtClean="0">
                <a:latin typeface="Arial" pitchFamily="34" charset="0"/>
                <a:cs typeface="Arial" pitchFamily="34" charset="0"/>
              </a:rPr>
              <a:t>Hubungan staf</a:t>
            </a:r>
            <a:endParaRPr lang="id-ID"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792088"/>
          </a:xfrm>
        </p:spPr>
        <p:txBody>
          <a:bodyPr>
            <a:normAutofit fontScale="90000"/>
          </a:bodyPr>
          <a:lstStyle/>
          <a:p>
            <a:r>
              <a:rPr lang="id-ID" sz="2400" b="1" dirty="0" smtClean="0">
                <a:solidFill>
                  <a:srgbClr val="FF0000"/>
                </a:solidFill>
                <a:latin typeface="Arial" pitchFamily="34" charset="0"/>
                <a:cs typeface="Arial" pitchFamily="34" charset="0"/>
              </a:rPr>
              <a:t>Bentuk organisasi fungsional dari sebuah perusahaan menurut F.W.Taylor</a:t>
            </a:r>
            <a:endParaRPr lang="id-ID" sz="24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0" y="692696"/>
            <a:ext cx="9144000" cy="6165304"/>
          </a:xfrm>
        </p:spPr>
        <p:txBody>
          <a:bodyPr>
            <a:normAutofit/>
          </a:bodyPr>
          <a:lstStyle/>
          <a:p>
            <a:pPr>
              <a:buNone/>
            </a:pPr>
            <a:r>
              <a:rPr lang="id-ID" sz="1100" dirty="0" smtClean="0">
                <a:latin typeface="Arial" pitchFamily="34" charset="0"/>
                <a:cs typeface="Arial" pitchFamily="34" charset="0"/>
              </a:rPr>
              <a:t>Gambar :</a:t>
            </a:r>
            <a:endParaRPr lang="id-ID" sz="1100" dirty="0">
              <a:latin typeface="Arial" pitchFamily="34" charset="0"/>
              <a:cs typeface="Arial" pitchFamily="34" charset="0"/>
            </a:endParaRPr>
          </a:p>
        </p:txBody>
      </p:sp>
      <p:sp>
        <p:nvSpPr>
          <p:cNvPr id="4" name="Rectangle 3"/>
          <p:cNvSpPr/>
          <p:nvPr/>
        </p:nvSpPr>
        <p:spPr>
          <a:xfrm>
            <a:off x="3131840" y="764704"/>
            <a:ext cx="2808312"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bg1"/>
                </a:solidFill>
                <a:latin typeface="Arial" pitchFamily="34" charset="0"/>
                <a:cs typeface="Arial" pitchFamily="34" charset="0"/>
              </a:rPr>
              <a:t>DIREKTUR</a:t>
            </a:r>
            <a:endParaRPr lang="id-ID" sz="2400" dirty="0">
              <a:solidFill>
                <a:schemeClr val="bg1"/>
              </a:solidFill>
              <a:latin typeface="Arial" pitchFamily="34" charset="0"/>
              <a:cs typeface="Arial" pitchFamily="34" charset="0"/>
            </a:endParaRPr>
          </a:p>
        </p:txBody>
      </p:sp>
      <p:sp>
        <p:nvSpPr>
          <p:cNvPr id="5" name="Rectangle 4"/>
          <p:cNvSpPr/>
          <p:nvPr/>
        </p:nvSpPr>
        <p:spPr>
          <a:xfrm>
            <a:off x="7308304" y="2348880"/>
            <a:ext cx="1656184"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bg1"/>
                </a:solidFill>
                <a:latin typeface="Arial" pitchFamily="34" charset="0"/>
                <a:cs typeface="Arial" pitchFamily="34" charset="0"/>
              </a:rPr>
              <a:t>KEPALA BAGIAN KEUANGAN</a:t>
            </a:r>
            <a:endParaRPr lang="id-ID" sz="2400" dirty="0">
              <a:solidFill>
                <a:schemeClr val="bg1"/>
              </a:solidFill>
              <a:latin typeface="Arial" pitchFamily="34" charset="0"/>
              <a:cs typeface="Arial" pitchFamily="34" charset="0"/>
            </a:endParaRPr>
          </a:p>
        </p:txBody>
      </p:sp>
      <p:sp>
        <p:nvSpPr>
          <p:cNvPr id="6" name="Rectangle 5"/>
          <p:cNvSpPr/>
          <p:nvPr/>
        </p:nvSpPr>
        <p:spPr>
          <a:xfrm>
            <a:off x="5508104" y="2348880"/>
            <a:ext cx="1656184"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bg1"/>
                </a:solidFill>
                <a:latin typeface="Arial" pitchFamily="34" charset="0"/>
                <a:cs typeface="Arial" pitchFamily="34" charset="0"/>
              </a:rPr>
              <a:t>KEPALA BAGIAN PERSONALIA</a:t>
            </a:r>
            <a:endParaRPr lang="id-ID" sz="2400" dirty="0">
              <a:solidFill>
                <a:schemeClr val="bg1"/>
              </a:solidFill>
              <a:latin typeface="Arial" pitchFamily="34" charset="0"/>
              <a:cs typeface="Arial" pitchFamily="34" charset="0"/>
            </a:endParaRPr>
          </a:p>
        </p:txBody>
      </p:sp>
      <p:sp>
        <p:nvSpPr>
          <p:cNvPr id="7" name="Rectangle 6"/>
          <p:cNvSpPr/>
          <p:nvPr/>
        </p:nvSpPr>
        <p:spPr>
          <a:xfrm>
            <a:off x="3707904" y="2348880"/>
            <a:ext cx="1656184"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bg1"/>
                </a:solidFill>
                <a:latin typeface="Arial" pitchFamily="34" charset="0"/>
                <a:cs typeface="Arial" pitchFamily="34" charset="0"/>
              </a:rPr>
              <a:t>KEPALA BAGIAN  PEMASARAN</a:t>
            </a:r>
            <a:endParaRPr lang="id-ID" sz="2400" dirty="0">
              <a:solidFill>
                <a:schemeClr val="bg1"/>
              </a:solidFill>
              <a:latin typeface="Arial" pitchFamily="34" charset="0"/>
              <a:cs typeface="Arial" pitchFamily="34" charset="0"/>
            </a:endParaRPr>
          </a:p>
        </p:txBody>
      </p:sp>
      <p:sp>
        <p:nvSpPr>
          <p:cNvPr id="8" name="Rectangle 7"/>
          <p:cNvSpPr/>
          <p:nvPr/>
        </p:nvSpPr>
        <p:spPr>
          <a:xfrm>
            <a:off x="1907704" y="2348880"/>
            <a:ext cx="1656184"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bg1"/>
                </a:solidFill>
                <a:latin typeface="Arial" pitchFamily="34" charset="0"/>
                <a:cs typeface="Arial" pitchFamily="34" charset="0"/>
              </a:rPr>
              <a:t>KEPALA</a:t>
            </a:r>
          </a:p>
          <a:p>
            <a:pPr algn="ctr"/>
            <a:r>
              <a:rPr lang="id-ID" sz="2400" dirty="0" smtClean="0">
                <a:solidFill>
                  <a:schemeClr val="bg1"/>
                </a:solidFill>
                <a:latin typeface="Arial" pitchFamily="34" charset="0"/>
                <a:cs typeface="Arial" pitchFamily="34" charset="0"/>
              </a:rPr>
              <a:t>BAGIAN RISET KONSUMEN</a:t>
            </a:r>
            <a:endParaRPr lang="id-ID" sz="2400" dirty="0">
              <a:solidFill>
                <a:schemeClr val="bg1"/>
              </a:solidFill>
              <a:latin typeface="Arial" pitchFamily="34" charset="0"/>
              <a:cs typeface="Arial" pitchFamily="34" charset="0"/>
            </a:endParaRPr>
          </a:p>
        </p:txBody>
      </p:sp>
      <p:sp>
        <p:nvSpPr>
          <p:cNvPr id="9" name="Rectangle 8"/>
          <p:cNvSpPr/>
          <p:nvPr/>
        </p:nvSpPr>
        <p:spPr>
          <a:xfrm>
            <a:off x="107504" y="2348880"/>
            <a:ext cx="1656184"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bg1"/>
                </a:solidFill>
                <a:latin typeface="Arial" pitchFamily="34" charset="0"/>
                <a:cs typeface="Arial" pitchFamily="34" charset="0"/>
              </a:rPr>
              <a:t>KEPALA BAGIAN PRODUKSI</a:t>
            </a:r>
            <a:endParaRPr lang="id-ID" sz="2400" dirty="0">
              <a:solidFill>
                <a:schemeClr val="bg1"/>
              </a:solidFill>
              <a:latin typeface="Arial" pitchFamily="34" charset="0"/>
              <a:cs typeface="Arial" pitchFamily="34" charset="0"/>
            </a:endParaRPr>
          </a:p>
        </p:txBody>
      </p:sp>
      <p:sp>
        <p:nvSpPr>
          <p:cNvPr id="10" name="Rectangle 9"/>
          <p:cNvSpPr/>
          <p:nvPr/>
        </p:nvSpPr>
        <p:spPr>
          <a:xfrm>
            <a:off x="0" y="5517232"/>
            <a:ext cx="91440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bg1"/>
                </a:solidFill>
                <a:latin typeface="Arial" pitchFamily="34" charset="0"/>
                <a:cs typeface="Arial" pitchFamily="34" charset="0"/>
              </a:rPr>
              <a:t>P  E  K  E  R  J  A </a:t>
            </a:r>
            <a:endParaRPr lang="id-ID" sz="2400" dirty="0">
              <a:solidFill>
                <a:schemeClr val="bg1"/>
              </a:solidFill>
              <a:latin typeface="Arial" pitchFamily="34" charset="0"/>
              <a:cs typeface="Arial" pitchFamily="34" charset="0"/>
            </a:endParaRPr>
          </a:p>
        </p:txBody>
      </p:sp>
      <p:cxnSp>
        <p:nvCxnSpPr>
          <p:cNvPr id="12" name="Straight Connector 11"/>
          <p:cNvCxnSpPr/>
          <p:nvPr/>
        </p:nvCxnSpPr>
        <p:spPr>
          <a:xfrm>
            <a:off x="1043608" y="1988840"/>
            <a:ext cx="6984776" cy="0"/>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a:off x="4572000" y="1628800"/>
            <a:ext cx="0" cy="720080"/>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Connector 27"/>
          <p:cNvCxnSpPr/>
          <p:nvPr/>
        </p:nvCxnSpPr>
        <p:spPr>
          <a:xfrm>
            <a:off x="1043608" y="1988840"/>
            <a:ext cx="0" cy="360040"/>
          </a:xfrm>
          <a:prstGeom prst="line">
            <a:avLst/>
          </a:prstGeom>
        </p:spPr>
        <p:style>
          <a:lnRef idx="3">
            <a:schemeClr val="dk1"/>
          </a:lnRef>
          <a:fillRef idx="0">
            <a:schemeClr val="dk1"/>
          </a:fillRef>
          <a:effectRef idx="2">
            <a:schemeClr val="dk1"/>
          </a:effectRef>
          <a:fontRef idx="minor">
            <a:schemeClr val="tx1"/>
          </a:fontRef>
        </p:style>
      </p:cxnSp>
      <p:cxnSp>
        <p:nvCxnSpPr>
          <p:cNvPr id="31" name="Straight Connector 30"/>
          <p:cNvCxnSpPr/>
          <p:nvPr/>
        </p:nvCxnSpPr>
        <p:spPr>
          <a:xfrm>
            <a:off x="2699792" y="1988840"/>
            <a:ext cx="0" cy="360040"/>
          </a:xfrm>
          <a:prstGeom prst="line">
            <a:avLst/>
          </a:prstGeom>
        </p:spPr>
        <p:style>
          <a:lnRef idx="3">
            <a:schemeClr val="dk1"/>
          </a:lnRef>
          <a:fillRef idx="0">
            <a:schemeClr val="dk1"/>
          </a:fillRef>
          <a:effectRef idx="2">
            <a:schemeClr val="dk1"/>
          </a:effectRef>
          <a:fontRef idx="minor">
            <a:schemeClr val="tx1"/>
          </a:fontRef>
        </p:style>
      </p:cxnSp>
      <p:cxnSp>
        <p:nvCxnSpPr>
          <p:cNvPr id="32" name="Straight Connector 31"/>
          <p:cNvCxnSpPr/>
          <p:nvPr/>
        </p:nvCxnSpPr>
        <p:spPr>
          <a:xfrm>
            <a:off x="6372200" y="1988840"/>
            <a:ext cx="0" cy="360040"/>
          </a:xfrm>
          <a:prstGeom prst="line">
            <a:avLst/>
          </a:prstGeom>
        </p:spPr>
        <p:style>
          <a:lnRef idx="3">
            <a:schemeClr val="dk1"/>
          </a:lnRef>
          <a:fillRef idx="0">
            <a:schemeClr val="dk1"/>
          </a:fillRef>
          <a:effectRef idx="2">
            <a:schemeClr val="dk1"/>
          </a:effectRef>
          <a:fontRef idx="minor">
            <a:schemeClr val="tx1"/>
          </a:fontRef>
        </p:style>
      </p:cxnSp>
      <p:cxnSp>
        <p:nvCxnSpPr>
          <p:cNvPr id="33" name="Straight Connector 32"/>
          <p:cNvCxnSpPr/>
          <p:nvPr/>
        </p:nvCxnSpPr>
        <p:spPr>
          <a:xfrm>
            <a:off x="8028384" y="1988840"/>
            <a:ext cx="0" cy="360040"/>
          </a:xfrm>
          <a:prstGeom prst="line">
            <a:avLst/>
          </a:prstGeom>
        </p:spPr>
        <p:style>
          <a:lnRef idx="3">
            <a:schemeClr val="dk1"/>
          </a:lnRef>
          <a:fillRef idx="0">
            <a:schemeClr val="dk1"/>
          </a:fillRef>
          <a:effectRef idx="2">
            <a:schemeClr val="dk1"/>
          </a:effectRef>
          <a:fontRef idx="minor">
            <a:schemeClr val="tx1"/>
          </a:fontRef>
        </p:style>
      </p:cxnSp>
      <p:cxnSp>
        <p:nvCxnSpPr>
          <p:cNvPr id="35" name="Straight Connector 34"/>
          <p:cNvCxnSpPr/>
          <p:nvPr/>
        </p:nvCxnSpPr>
        <p:spPr>
          <a:xfrm>
            <a:off x="971600" y="4581128"/>
            <a:ext cx="0" cy="936104"/>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p:cNvCxnSpPr/>
          <p:nvPr/>
        </p:nvCxnSpPr>
        <p:spPr>
          <a:xfrm>
            <a:off x="2771800" y="4581128"/>
            <a:ext cx="0" cy="936104"/>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p:cNvCxnSpPr/>
          <p:nvPr/>
        </p:nvCxnSpPr>
        <p:spPr>
          <a:xfrm>
            <a:off x="4644008" y="4581128"/>
            <a:ext cx="0" cy="936104"/>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Connector 37"/>
          <p:cNvCxnSpPr/>
          <p:nvPr/>
        </p:nvCxnSpPr>
        <p:spPr>
          <a:xfrm>
            <a:off x="6372200" y="4581128"/>
            <a:ext cx="0" cy="936104"/>
          </a:xfrm>
          <a:prstGeom prst="line">
            <a:avLst/>
          </a:prstGeom>
        </p:spPr>
        <p:style>
          <a:lnRef idx="3">
            <a:schemeClr val="dk1"/>
          </a:lnRef>
          <a:fillRef idx="0">
            <a:schemeClr val="dk1"/>
          </a:fillRef>
          <a:effectRef idx="2">
            <a:schemeClr val="dk1"/>
          </a:effectRef>
          <a:fontRef idx="minor">
            <a:schemeClr val="tx1"/>
          </a:fontRef>
        </p:style>
      </p:cxnSp>
      <p:cxnSp>
        <p:nvCxnSpPr>
          <p:cNvPr id="39" name="Straight Connector 38"/>
          <p:cNvCxnSpPr/>
          <p:nvPr/>
        </p:nvCxnSpPr>
        <p:spPr>
          <a:xfrm>
            <a:off x="8100392" y="4581128"/>
            <a:ext cx="0" cy="936104"/>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864096"/>
          </a:xfrm>
        </p:spPr>
        <p:txBody>
          <a:bodyPr>
            <a:normAutofit/>
          </a:bodyPr>
          <a:lstStyle/>
          <a:p>
            <a:pPr algn="ctr"/>
            <a:r>
              <a:rPr lang="id-ID" sz="2400" b="1" dirty="0" smtClean="0">
                <a:latin typeface="Arial" pitchFamily="34" charset="0"/>
                <a:cs typeface="Arial" pitchFamily="34" charset="0"/>
              </a:rPr>
              <a:t>Organisasi komite yang dikombinasikan dengan struktur organisasi garis</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1124744"/>
            <a:ext cx="9144000" cy="4955381"/>
          </a:xfrm>
        </p:spPr>
        <p:txBody>
          <a:bodyPr>
            <a:normAutofit/>
          </a:bodyPr>
          <a:lstStyle/>
          <a:p>
            <a:pPr>
              <a:buNone/>
            </a:pPr>
            <a:r>
              <a:rPr lang="id-ID" sz="1100" dirty="0" smtClean="0">
                <a:latin typeface="Arial" pitchFamily="34" charset="0"/>
                <a:cs typeface="Arial" pitchFamily="34" charset="0"/>
              </a:rPr>
              <a:t>gambar</a:t>
            </a:r>
            <a:endParaRPr lang="id-ID" sz="1100" dirty="0">
              <a:latin typeface="Arial" pitchFamily="34" charset="0"/>
              <a:cs typeface="Arial" pitchFamily="34" charset="0"/>
            </a:endParaRPr>
          </a:p>
        </p:txBody>
      </p:sp>
      <p:sp>
        <p:nvSpPr>
          <p:cNvPr id="4" name="Rectangle 3"/>
          <p:cNvSpPr/>
          <p:nvPr/>
        </p:nvSpPr>
        <p:spPr>
          <a:xfrm>
            <a:off x="2915816" y="1196752"/>
            <a:ext cx="309634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latin typeface="Arial" pitchFamily="34" charset="0"/>
                <a:cs typeface="Arial" pitchFamily="34" charset="0"/>
              </a:rPr>
              <a:t>DIREKTUR</a:t>
            </a:r>
            <a:endParaRPr lang="id-ID" sz="2400" b="1" dirty="0">
              <a:latin typeface="Arial" pitchFamily="34" charset="0"/>
              <a:cs typeface="Arial" pitchFamily="34" charset="0"/>
            </a:endParaRPr>
          </a:p>
        </p:txBody>
      </p:sp>
      <p:sp>
        <p:nvSpPr>
          <p:cNvPr id="5" name="Rectangle 4"/>
          <p:cNvSpPr/>
          <p:nvPr/>
        </p:nvSpPr>
        <p:spPr>
          <a:xfrm>
            <a:off x="323528" y="2636912"/>
            <a:ext cx="3168352"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b="1" dirty="0">
              <a:latin typeface="Arial" pitchFamily="34" charset="0"/>
              <a:cs typeface="Arial" pitchFamily="34" charset="0"/>
            </a:endParaRPr>
          </a:p>
        </p:txBody>
      </p:sp>
      <p:sp>
        <p:nvSpPr>
          <p:cNvPr id="6" name="Rectangle 5"/>
          <p:cNvSpPr/>
          <p:nvPr/>
        </p:nvSpPr>
        <p:spPr>
          <a:xfrm>
            <a:off x="5436096" y="2636912"/>
            <a:ext cx="3312368"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b="1" dirty="0">
              <a:latin typeface="Arial" pitchFamily="34" charset="0"/>
              <a:cs typeface="Arial" pitchFamily="34" charset="0"/>
            </a:endParaRPr>
          </a:p>
        </p:txBody>
      </p:sp>
      <p:sp>
        <p:nvSpPr>
          <p:cNvPr id="7" name="Rectangle 6"/>
          <p:cNvSpPr/>
          <p:nvPr/>
        </p:nvSpPr>
        <p:spPr>
          <a:xfrm>
            <a:off x="323528" y="5373216"/>
            <a:ext cx="201622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latin typeface="Arial" pitchFamily="34" charset="0"/>
                <a:cs typeface="Arial" pitchFamily="34" charset="0"/>
              </a:rPr>
              <a:t>DIREKTUR</a:t>
            </a:r>
            <a:endParaRPr lang="id-ID" sz="2400" b="1" dirty="0">
              <a:latin typeface="Arial" pitchFamily="34" charset="0"/>
              <a:cs typeface="Arial" pitchFamily="34" charset="0"/>
            </a:endParaRPr>
          </a:p>
        </p:txBody>
      </p:sp>
      <p:sp>
        <p:nvSpPr>
          <p:cNvPr id="8" name="Rectangle 7"/>
          <p:cNvSpPr/>
          <p:nvPr/>
        </p:nvSpPr>
        <p:spPr>
          <a:xfrm>
            <a:off x="2699792" y="5373216"/>
            <a:ext cx="187220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latin typeface="Arial" pitchFamily="34" charset="0"/>
                <a:cs typeface="Arial" pitchFamily="34" charset="0"/>
              </a:rPr>
              <a:t>DIREKTUR</a:t>
            </a:r>
            <a:endParaRPr lang="id-ID" sz="2400" b="1" dirty="0">
              <a:latin typeface="Arial" pitchFamily="34" charset="0"/>
              <a:cs typeface="Arial" pitchFamily="34" charset="0"/>
            </a:endParaRPr>
          </a:p>
        </p:txBody>
      </p:sp>
      <p:sp>
        <p:nvSpPr>
          <p:cNvPr id="9" name="Rectangle 8"/>
          <p:cNvSpPr/>
          <p:nvPr/>
        </p:nvSpPr>
        <p:spPr>
          <a:xfrm>
            <a:off x="4932040" y="5373216"/>
            <a:ext cx="187220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latin typeface="Arial" pitchFamily="34" charset="0"/>
                <a:cs typeface="Arial" pitchFamily="34" charset="0"/>
              </a:rPr>
              <a:t>DIREKTUR</a:t>
            </a:r>
            <a:endParaRPr lang="id-ID" sz="2400" b="1" dirty="0">
              <a:latin typeface="Arial" pitchFamily="34" charset="0"/>
              <a:cs typeface="Arial" pitchFamily="34" charset="0"/>
            </a:endParaRPr>
          </a:p>
        </p:txBody>
      </p:sp>
      <p:sp>
        <p:nvSpPr>
          <p:cNvPr id="10" name="Rectangle 9"/>
          <p:cNvSpPr/>
          <p:nvPr/>
        </p:nvSpPr>
        <p:spPr>
          <a:xfrm>
            <a:off x="7271792" y="5373216"/>
            <a:ext cx="187220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latin typeface="Arial" pitchFamily="34" charset="0"/>
                <a:cs typeface="Arial" pitchFamily="34" charset="0"/>
              </a:rPr>
              <a:t>DIREKTUR</a:t>
            </a:r>
            <a:endParaRPr lang="id-ID" sz="2400" b="1" dirty="0">
              <a:latin typeface="Arial" pitchFamily="34" charset="0"/>
              <a:cs typeface="Arial" pitchFamily="34" charset="0"/>
            </a:endParaRPr>
          </a:p>
        </p:txBody>
      </p:sp>
      <p:sp>
        <p:nvSpPr>
          <p:cNvPr id="11" name="TextBox 10"/>
          <p:cNvSpPr txBox="1"/>
          <p:nvPr/>
        </p:nvSpPr>
        <p:spPr>
          <a:xfrm>
            <a:off x="251520" y="2642136"/>
            <a:ext cx="3206327" cy="1938992"/>
          </a:xfrm>
          <a:prstGeom prst="rect">
            <a:avLst/>
          </a:prstGeom>
          <a:noFill/>
        </p:spPr>
        <p:txBody>
          <a:bodyPr wrap="square" rtlCol="0">
            <a:spAutoFit/>
          </a:bodyPr>
          <a:lstStyle/>
          <a:p>
            <a:r>
              <a:rPr lang="id-ID" sz="2000" b="1" dirty="0" smtClean="0">
                <a:latin typeface="Arial" pitchFamily="34" charset="0"/>
                <a:cs typeface="Arial" pitchFamily="34" charset="0"/>
              </a:rPr>
              <a:t>Anggota-anggota komite</a:t>
            </a:r>
          </a:p>
          <a:p>
            <a:r>
              <a:rPr lang="id-ID" sz="2000" b="1" dirty="0" smtClean="0">
                <a:latin typeface="Arial" pitchFamily="34" charset="0"/>
                <a:cs typeface="Arial" pitchFamily="34" charset="0"/>
              </a:rPr>
              <a:t>Budget.</a:t>
            </a:r>
          </a:p>
          <a:p>
            <a:pPr>
              <a:buFontTx/>
              <a:buChar char="-"/>
            </a:pPr>
            <a:r>
              <a:rPr lang="id-ID" sz="2000" b="1" dirty="0" smtClean="0">
                <a:latin typeface="Arial" pitchFamily="34" charset="0"/>
                <a:cs typeface="Arial" pitchFamily="34" charset="0"/>
              </a:rPr>
              <a:t>Bagian Produksi.</a:t>
            </a:r>
          </a:p>
          <a:p>
            <a:pPr>
              <a:buFontTx/>
              <a:buChar char="-"/>
            </a:pPr>
            <a:r>
              <a:rPr lang="id-ID" sz="2000" b="1" dirty="0" smtClean="0">
                <a:latin typeface="Arial" pitchFamily="34" charset="0"/>
                <a:cs typeface="Arial" pitchFamily="34" charset="0"/>
              </a:rPr>
              <a:t>Bagian Pemasaran.</a:t>
            </a:r>
          </a:p>
          <a:p>
            <a:pPr>
              <a:buFontTx/>
              <a:buChar char="-"/>
            </a:pPr>
            <a:r>
              <a:rPr lang="id-ID" sz="2000" b="1" dirty="0" smtClean="0">
                <a:latin typeface="Arial" pitchFamily="34" charset="0"/>
                <a:cs typeface="Arial" pitchFamily="34" charset="0"/>
              </a:rPr>
              <a:t>Bagian Personalia.</a:t>
            </a:r>
          </a:p>
          <a:p>
            <a:pPr>
              <a:buFontTx/>
              <a:buChar char="-"/>
            </a:pPr>
            <a:r>
              <a:rPr lang="id-ID" sz="2000" b="1" dirty="0" smtClean="0">
                <a:latin typeface="Arial" pitchFamily="34" charset="0"/>
                <a:cs typeface="Arial" pitchFamily="34" charset="0"/>
              </a:rPr>
              <a:t>Bagian Finansial </a:t>
            </a:r>
            <a:endParaRPr lang="id-ID" sz="2000" b="1" dirty="0">
              <a:latin typeface="Arial" pitchFamily="34" charset="0"/>
              <a:cs typeface="Arial" pitchFamily="34" charset="0"/>
            </a:endParaRPr>
          </a:p>
        </p:txBody>
      </p:sp>
      <p:sp>
        <p:nvSpPr>
          <p:cNvPr id="12" name="TextBox 11"/>
          <p:cNvSpPr txBox="1"/>
          <p:nvPr/>
        </p:nvSpPr>
        <p:spPr>
          <a:xfrm>
            <a:off x="5467389" y="2733888"/>
            <a:ext cx="3249608" cy="1631216"/>
          </a:xfrm>
          <a:prstGeom prst="rect">
            <a:avLst/>
          </a:prstGeom>
          <a:noFill/>
        </p:spPr>
        <p:txBody>
          <a:bodyPr wrap="none" rtlCol="0">
            <a:spAutoFit/>
          </a:bodyPr>
          <a:lstStyle/>
          <a:p>
            <a:r>
              <a:rPr lang="id-ID" sz="2000" b="1" dirty="0" smtClean="0">
                <a:latin typeface="Arial" pitchFamily="34" charset="0"/>
                <a:cs typeface="Arial" pitchFamily="34" charset="0"/>
              </a:rPr>
              <a:t>Anggota-anggota Komite</a:t>
            </a:r>
          </a:p>
          <a:p>
            <a:r>
              <a:rPr lang="id-ID" sz="2000" b="1" dirty="0" smtClean="0">
                <a:latin typeface="Arial" pitchFamily="34" charset="0"/>
                <a:cs typeface="Arial" pitchFamily="34" charset="0"/>
              </a:rPr>
              <a:t>Urusan Konsumen.</a:t>
            </a:r>
          </a:p>
          <a:p>
            <a:r>
              <a:rPr lang="id-ID" sz="2000" b="1" dirty="0" smtClean="0">
                <a:latin typeface="Arial" pitchFamily="34" charset="0"/>
                <a:cs typeface="Arial" pitchFamily="34" charset="0"/>
              </a:rPr>
              <a:t>-Bagian produksi.</a:t>
            </a:r>
          </a:p>
          <a:p>
            <a:r>
              <a:rPr lang="id-ID" sz="2000" b="1" dirty="0" smtClean="0">
                <a:latin typeface="Arial" pitchFamily="34" charset="0"/>
                <a:cs typeface="Arial" pitchFamily="34" charset="0"/>
              </a:rPr>
              <a:t>-Bagian Pemasaran.</a:t>
            </a:r>
          </a:p>
          <a:p>
            <a:r>
              <a:rPr lang="id-ID" sz="2000" b="1" dirty="0" smtClean="0">
                <a:latin typeface="Arial" pitchFamily="34" charset="0"/>
                <a:cs typeface="Arial" pitchFamily="34" charset="0"/>
              </a:rPr>
              <a:t>-Bagian Peronalia</a:t>
            </a:r>
            <a:endParaRPr lang="id-ID" sz="2000" b="1" dirty="0">
              <a:latin typeface="Arial" pitchFamily="34" charset="0"/>
              <a:cs typeface="Arial" pitchFamily="34" charset="0"/>
            </a:endParaRPr>
          </a:p>
        </p:txBody>
      </p:sp>
      <p:cxnSp>
        <p:nvCxnSpPr>
          <p:cNvPr id="14" name="Straight Connector 13"/>
          <p:cNvCxnSpPr/>
          <p:nvPr/>
        </p:nvCxnSpPr>
        <p:spPr>
          <a:xfrm>
            <a:off x="4463988" y="1916832"/>
            <a:ext cx="36004" cy="3096344"/>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1187624" y="5013176"/>
            <a:ext cx="6768752" cy="0"/>
          </a:xfrm>
          <a:prstGeom prst="line">
            <a:avLst/>
          </a:prstGeom>
        </p:spPr>
        <p:style>
          <a:lnRef idx="3">
            <a:schemeClr val="dk1"/>
          </a:lnRef>
          <a:fillRef idx="0">
            <a:schemeClr val="dk1"/>
          </a:fillRef>
          <a:effectRef idx="2">
            <a:schemeClr val="dk1"/>
          </a:effectRef>
          <a:fontRef idx="minor">
            <a:schemeClr val="tx1"/>
          </a:fontRef>
        </p:style>
      </p:cxnSp>
      <p:cxnSp>
        <p:nvCxnSpPr>
          <p:cNvPr id="49" name="Straight Connector 48"/>
          <p:cNvCxnSpPr/>
          <p:nvPr/>
        </p:nvCxnSpPr>
        <p:spPr>
          <a:xfrm>
            <a:off x="3491880" y="3501008"/>
            <a:ext cx="1944216"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187624" y="5013176"/>
            <a:ext cx="0" cy="404664"/>
          </a:xfrm>
          <a:prstGeom prst="line">
            <a:avLst/>
          </a:prstGeom>
        </p:spPr>
        <p:style>
          <a:lnRef idx="3">
            <a:schemeClr val="dk1"/>
          </a:lnRef>
          <a:fillRef idx="0">
            <a:schemeClr val="dk1"/>
          </a:fillRef>
          <a:effectRef idx="2">
            <a:schemeClr val="dk1"/>
          </a:effectRef>
          <a:fontRef idx="minor">
            <a:schemeClr val="tx1"/>
          </a:fontRef>
        </p:style>
      </p:cxnSp>
      <p:cxnSp>
        <p:nvCxnSpPr>
          <p:cNvPr id="63" name="Straight Connector 62"/>
          <p:cNvCxnSpPr/>
          <p:nvPr/>
        </p:nvCxnSpPr>
        <p:spPr>
          <a:xfrm>
            <a:off x="3635896" y="4968552"/>
            <a:ext cx="0" cy="404664"/>
          </a:xfrm>
          <a:prstGeom prst="line">
            <a:avLst/>
          </a:prstGeom>
        </p:spPr>
        <p:style>
          <a:lnRef idx="3">
            <a:schemeClr val="dk1"/>
          </a:lnRef>
          <a:fillRef idx="0">
            <a:schemeClr val="dk1"/>
          </a:fillRef>
          <a:effectRef idx="2">
            <a:schemeClr val="dk1"/>
          </a:effectRef>
          <a:fontRef idx="minor">
            <a:schemeClr val="tx1"/>
          </a:fontRef>
        </p:style>
      </p:cxnSp>
      <p:cxnSp>
        <p:nvCxnSpPr>
          <p:cNvPr id="64" name="Straight Connector 63"/>
          <p:cNvCxnSpPr/>
          <p:nvPr/>
        </p:nvCxnSpPr>
        <p:spPr>
          <a:xfrm>
            <a:off x="5868144" y="4968552"/>
            <a:ext cx="0" cy="404664"/>
          </a:xfrm>
          <a:prstGeom prst="line">
            <a:avLst/>
          </a:prstGeom>
        </p:spPr>
        <p:style>
          <a:lnRef idx="3">
            <a:schemeClr val="dk1"/>
          </a:lnRef>
          <a:fillRef idx="0">
            <a:schemeClr val="dk1"/>
          </a:fillRef>
          <a:effectRef idx="2">
            <a:schemeClr val="dk1"/>
          </a:effectRef>
          <a:fontRef idx="minor">
            <a:schemeClr val="tx1"/>
          </a:fontRef>
        </p:style>
      </p:cxnSp>
      <p:cxnSp>
        <p:nvCxnSpPr>
          <p:cNvPr id="65" name="Straight Connector 64"/>
          <p:cNvCxnSpPr/>
          <p:nvPr/>
        </p:nvCxnSpPr>
        <p:spPr>
          <a:xfrm>
            <a:off x="7956376" y="4968552"/>
            <a:ext cx="0" cy="404664"/>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360040"/>
          </a:xfrm>
        </p:spPr>
        <p:txBody>
          <a:bodyPr>
            <a:noAutofit/>
          </a:bodyPr>
          <a:lstStyle/>
          <a:p>
            <a:pPr algn="ctr"/>
            <a:r>
              <a:rPr lang="id-ID" sz="2400" b="1" dirty="0" smtClean="0">
                <a:latin typeface="Arial" pitchFamily="34" charset="0"/>
                <a:cs typeface="Arial" pitchFamily="34" charset="0"/>
              </a:rPr>
              <a:t>Organisasi matrik</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260648"/>
            <a:ext cx="9144000" cy="5819477"/>
          </a:xfrm>
          <a:blipFill>
            <a:blip r:embed="rId3" cstate="print"/>
            <a:tile tx="0" ty="0" sx="100000" sy="100000" flip="none" algn="tl"/>
          </a:blipFill>
        </p:spPr>
        <p:txBody>
          <a:bodyPr>
            <a:normAutofit/>
          </a:bodyPr>
          <a:lstStyle/>
          <a:p>
            <a:pPr>
              <a:buNone/>
            </a:pPr>
            <a:r>
              <a:rPr lang="id-ID" sz="1000" dirty="0" smtClean="0">
                <a:latin typeface="Arial" pitchFamily="34" charset="0"/>
                <a:cs typeface="Arial" pitchFamily="34" charset="0"/>
              </a:rPr>
              <a:t>Gambar :</a:t>
            </a:r>
            <a:endParaRPr lang="id-ID" sz="1000" dirty="0">
              <a:latin typeface="Arial" pitchFamily="34" charset="0"/>
              <a:cs typeface="Arial" pitchFamily="34" charset="0"/>
            </a:endParaRPr>
          </a:p>
        </p:txBody>
      </p:sp>
      <p:sp>
        <p:nvSpPr>
          <p:cNvPr id="10" name="Rectangle 9"/>
          <p:cNvSpPr/>
          <p:nvPr/>
        </p:nvSpPr>
        <p:spPr>
          <a:xfrm>
            <a:off x="8100392" y="1196752"/>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Rekayasa</a:t>
            </a:r>
            <a:endParaRPr lang="id-ID" dirty="0"/>
          </a:p>
        </p:txBody>
      </p:sp>
      <p:sp>
        <p:nvSpPr>
          <p:cNvPr id="11" name="Rectangle 10"/>
          <p:cNvSpPr/>
          <p:nvPr/>
        </p:nvSpPr>
        <p:spPr>
          <a:xfrm>
            <a:off x="2411760" y="404664"/>
            <a:ext cx="3312368" cy="432048"/>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2">
                    <a:lumMod val="75000"/>
                  </a:schemeClr>
                </a:solidFill>
              </a:rPr>
              <a:t>GENERAL MANAJER</a:t>
            </a:r>
            <a:endParaRPr lang="id-ID" dirty="0">
              <a:solidFill>
                <a:schemeClr val="accent2">
                  <a:lumMod val="75000"/>
                </a:schemeClr>
              </a:solidFill>
            </a:endParaRPr>
          </a:p>
        </p:txBody>
      </p:sp>
      <p:sp>
        <p:nvSpPr>
          <p:cNvPr id="12" name="Rectangle 11"/>
          <p:cNvSpPr/>
          <p:nvPr/>
        </p:nvSpPr>
        <p:spPr>
          <a:xfrm>
            <a:off x="7020272" y="1196752"/>
            <a:ext cx="86409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Manufaktur</a:t>
            </a:r>
            <a:endParaRPr lang="id-ID" dirty="0"/>
          </a:p>
        </p:txBody>
      </p:sp>
      <p:sp>
        <p:nvSpPr>
          <p:cNvPr id="13" name="Rectangle 12"/>
          <p:cNvSpPr/>
          <p:nvPr/>
        </p:nvSpPr>
        <p:spPr>
          <a:xfrm>
            <a:off x="5940152" y="1196752"/>
            <a:ext cx="86409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Pembelian</a:t>
            </a:r>
            <a:endParaRPr lang="id-ID" dirty="0"/>
          </a:p>
        </p:txBody>
      </p:sp>
      <p:sp>
        <p:nvSpPr>
          <p:cNvPr id="14" name="Rectangle 13"/>
          <p:cNvSpPr/>
          <p:nvPr/>
        </p:nvSpPr>
        <p:spPr>
          <a:xfrm>
            <a:off x="4788024" y="1196752"/>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Adm Kontra</a:t>
            </a:r>
            <a:endParaRPr lang="id-ID" dirty="0">
              <a:solidFill>
                <a:schemeClr val="accent6">
                  <a:lumMod val="75000"/>
                </a:schemeClr>
              </a:solidFill>
            </a:endParaRPr>
          </a:p>
        </p:txBody>
      </p:sp>
      <p:sp>
        <p:nvSpPr>
          <p:cNvPr id="15" name="Rectangle 14"/>
          <p:cNvSpPr/>
          <p:nvPr/>
        </p:nvSpPr>
        <p:spPr>
          <a:xfrm>
            <a:off x="3635896" y="1196752"/>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Uji dan jamina</a:t>
            </a:r>
            <a:endParaRPr lang="id-ID" dirty="0">
              <a:solidFill>
                <a:schemeClr val="accent6">
                  <a:lumMod val="75000"/>
                </a:schemeClr>
              </a:solidFill>
            </a:endParaRPr>
          </a:p>
        </p:txBody>
      </p:sp>
      <p:sp>
        <p:nvSpPr>
          <p:cNvPr id="16" name="Rectangle 15"/>
          <p:cNvSpPr/>
          <p:nvPr/>
        </p:nvSpPr>
        <p:spPr>
          <a:xfrm>
            <a:off x="2483768" y="1196752"/>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Peng Kualita</a:t>
            </a:r>
            <a:endParaRPr lang="id-ID" dirty="0">
              <a:solidFill>
                <a:schemeClr val="accent6">
                  <a:lumMod val="75000"/>
                </a:schemeClr>
              </a:solidFill>
            </a:endParaRPr>
          </a:p>
        </p:txBody>
      </p:sp>
      <p:sp>
        <p:nvSpPr>
          <p:cNvPr id="17" name="Rectangle 16"/>
          <p:cNvSpPr/>
          <p:nvPr/>
        </p:nvSpPr>
        <p:spPr>
          <a:xfrm>
            <a:off x="1331640" y="1196752"/>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Ris Bang </a:t>
            </a:r>
            <a:endParaRPr lang="id-ID" dirty="0">
              <a:solidFill>
                <a:schemeClr val="accent6">
                  <a:lumMod val="75000"/>
                </a:schemeClr>
              </a:solidFill>
            </a:endParaRPr>
          </a:p>
        </p:txBody>
      </p:sp>
      <p:sp>
        <p:nvSpPr>
          <p:cNvPr id="20" name="Rectangle 19"/>
          <p:cNvSpPr/>
          <p:nvPr/>
        </p:nvSpPr>
        <p:spPr>
          <a:xfrm>
            <a:off x="8100392" y="2276872"/>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Rekayasa</a:t>
            </a:r>
            <a:endParaRPr lang="id-ID" dirty="0">
              <a:solidFill>
                <a:schemeClr val="accent6">
                  <a:lumMod val="75000"/>
                </a:schemeClr>
              </a:solidFill>
            </a:endParaRPr>
          </a:p>
        </p:txBody>
      </p:sp>
      <p:sp>
        <p:nvSpPr>
          <p:cNvPr id="21" name="Rectangle 20"/>
          <p:cNvSpPr/>
          <p:nvPr/>
        </p:nvSpPr>
        <p:spPr>
          <a:xfrm>
            <a:off x="8100392" y="3212976"/>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Rekayasa</a:t>
            </a:r>
            <a:endParaRPr lang="id-ID" dirty="0">
              <a:solidFill>
                <a:schemeClr val="accent6">
                  <a:lumMod val="75000"/>
                </a:schemeClr>
              </a:solidFill>
            </a:endParaRPr>
          </a:p>
        </p:txBody>
      </p:sp>
      <p:sp>
        <p:nvSpPr>
          <p:cNvPr id="22" name="Rectangle 21"/>
          <p:cNvSpPr/>
          <p:nvPr/>
        </p:nvSpPr>
        <p:spPr>
          <a:xfrm>
            <a:off x="8100392" y="4221088"/>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Rekayasa</a:t>
            </a:r>
            <a:endParaRPr lang="id-ID" dirty="0">
              <a:solidFill>
                <a:schemeClr val="accent6">
                  <a:lumMod val="75000"/>
                </a:schemeClr>
              </a:solidFill>
            </a:endParaRPr>
          </a:p>
        </p:txBody>
      </p:sp>
      <p:sp>
        <p:nvSpPr>
          <p:cNvPr id="23" name="Rectangle 22"/>
          <p:cNvSpPr/>
          <p:nvPr/>
        </p:nvSpPr>
        <p:spPr>
          <a:xfrm>
            <a:off x="7020272" y="2276872"/>
            <a:ext cx="86409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Manufaktur</a:t>
            </a:r>
            <a:endParaRPr lang="id-ID" dirty="0"/>
          </a:p>
        </p:txBody>
      </p:sp>
      <p:sp>
        <p:nvSpPr>
          <p:cNvPr id="24" name="Rectangle 23"/>
          <p:cNvSpPr/>
          <p:nvPr/>
        </p:nvSpPr>
        <p:spPr>
          <a:xfrm>
            <a:off x="7020272" y="4221088"/>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Manufaktur</a:t>
            </a:r>
            <a:endParaRPr lang="id-ID" dirty="0">
              <a:solidFill>
                <a:schemeClr val="accent6">
                  <a:lumMod val="75000"/>
                </a:schemeClr>
              </a:solidFill>
            </a:endParaRPr>
          </a:p>
        </p:txBody>
      </p:sp>
      <p:sp>
        <p:nvSpPr>
          <p:cNvPr id="25" name="Rectangle 24"/>
          <p:cNvSpPr/>
          <p:nvPr/>
        </p:nvSpPr>
        <p:spPr>
          <a:xfrm>
            <a:off x="7020272" y="3212976"/>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Manufaktur</a:t>
            </a:r>
            <a:endParaRPr lang="id-ID" dirty="0">
              <a:solidFill>
                <a:schemeClr val="accent6">
                  <a:lumMod val="75000"/>
                </a:schemeClr>
              </a:solidFill>
            </a:endParaRPr>
          </a:p>
        </p:txBody>
      </p:sp>
      <p:sp>
        <p:nvSpPr>
          <p:cNvPr id="26" name="Rectangle 25"/>
          <p:cNvSpPr/>
          <p:nvPr/>
        </p:nvSpPr>
        <p:spPr>
          <a:xfrm>
            <a:off x="5940152" y="4221088"/>
            <a:ext cx="86409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Pembelian</a:t>
            </a:r>
            <a:endParaRPr lang="id-ID" dirty="0"/>
          </a:p>
        </p:txBody>
      </p:sp>
      <p:sp>
        <p:nvSpPr>
          <p:cNvPr id="27" name="Rectangle 26"/>
          <p:cNvSpPr/>
          <p:nvPr/>
        </p:nvSpPr>
        <p:spPr>
          <a:xfrm>
            <a:off x="5940152" y="3212976"/>
            <a:ext cx="86409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Pembelian</a:t>
            </a:r>
            <a:endParaRPr lang="id-ID" dirty="0"/>
          </a:p>
        </p:txBody>
      </p:sp>
      <p:sp>
        <p:nvSpPr>
          <p:cNvPr id="28" name="Rectangle 27"/>
          <p:cNvSpPr/>
          <p:nvPr/>
        </p:nvSpPr>
        <p:spPr>
          <a:xfrm>
            <a:off x="5940152" y="2276872"/>
            <a:ext cx="86409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Pembelian</a:t>
            </a:r>
            <a:endParaRPr lang="id-ID" dirty="0"/>
          </a:p>
        </p:txBody>
      </p:sp>
      <p:cxnSp>
        <p:nvCxnSpPr>
          <p:cNvPr id="30" name="Straight Connector 29"/>
          <p:cNvCxnSpPr/>
          <p:nvPr/>
        </p:nvCxnSpPr>
        <p:spPr>
          <a:xfrm>
            <a:off x="1691680" y="1052736"/>
            <a:ext cx="69847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0" y="1052736"/>
            <a:ext cx="35496" cy="3528392"/>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H="1">
            <a:off x="8028384" y="1916832"/>
            <a:ext cx="8384" cy="2520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6876256" y="1916832"/>
            <a:ext cx="8384" cy="2520280"/>
          </a:xfrm>
          <a:prstGeom prst="line">
            <a:avLst/>
          </a:prstGeom>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788024" y="2276872"/>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Adm Kontra</a:t>
            </a:r>
            <a:endParaRPr lang="id-ID" dirty="0">
              <a:solidFill>
                <a:schemeClr val="accent6">
                  <a:lumMod val="75000"/>
                </a:schemeClr>
              </a:solidFill>
            </a:endParaRPr>
          </a:p>
        </p:txBody>
      </p:sp>
      <p:sp>
        <p:nvSpPr>
          <p:cNvPr id="45" name="Rectangle 44"/>
          <p:cNvSpPr/>
          <p:nvPr/>
        </p:nvSpPr>
        <p:spPr>
          <a:xfrm>
            <a:off x="4788024" y="3212976"/>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Adm Kontra</a:t>
            </a:r>
            <a:endParaRPr lang="id-ID" dirty="0">
              <a:solidFill>
                <a:schemeClr val="accent6">
                  <a:lumMod val="75000"/>
                </a:schemeClr>
              </a:solidFill>
            </a:endParaRPr>
          </a:p>
        </p:txBody>
      </p:sp>
      <p:sp>
        <p:nvSpPr>
          <p:cNvPr id="46" name="Rectangle 45"/>
          <p:cNvSpPr/>
          <p:nvPr/>
        </p:nvSpPr>
        <p:spPr>
          <a:xfrm>
            <a:off x="4788024" y="4221088"/>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Adm Kontra</a:t>
            </a:r>
            <a:endParaRPr lang="id-ID" dirty="0">
              <a:solidFill>
                <a:schemeClr val="accent6">
                  <a:lumMod val="75000"/>
                </a:schemeClr>
              </a:solidFill>
            </a:endParaRPr>
          </a:p>
        </p:txBody>
      </p:sp>
      <p:cxnSp>
        <p:nvCxnSpPr>
          <p:cNvPr id="50" name="Straight Connector 49"/>
          <p:cNvCxnSpPr/>
          <p:nvPr/>
        </p:nvCxnSpPr>
        <p:spPr>
          <a:xfrm flipH="1">
            <a:off x="5796136" y="1916832"/>
            <a:ext cx="8384" cy="2520280"/>
          </a:xfrm>
          <a:prstGeom prst="line">
            <a:avLst/>
          </a:prstGeom>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3635896" y="2276872"/>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Uji dan jamina</a:t>
            </a:r>
            <a:endParaRPr lang="id-ID" dirty="0">
              <a:solidFill>
                <a:schemeClr val="accent6">
                  <a:lumMod val="75000"/>
                </a:schemeClr>
              </a:solidFill>
            </a:endParaRPr>
          </a:p>
        </p:txBody>
      </p:sp>
      <p:sp>
        <p:nvSpPr>
          <p:cNvPr id="52" name="Rectangle 51"/>
          <p:cNvSpPr/>
          <p:nvPr/>
        </p:nvSpPr>
        <p:spPr>
          <a:xfrm>
            <a:off x="3635896" y="3212976"/>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Uji dan jamina</a:t>
            </a:r>
            <a:endParaRPr lang="id-ID" dirty="0">
              <a:solidFill>
                <a:schemeClr val="accent6">
                  <a:lumMod val="75000"/>
                </a:schemeClr>
              </a:solidFill>
            </a:endParaRPr>
          </a:p>
        </p:txBody>
      </p:sp>
      <p:sp>
        <p:nvSpPr>
          <p:cNvPr id="53" name="Rectangle 52"/>
          <p:cNvSpPr/>
          <p:nvPr/>
        </p:nvSpPr>
        <p:spPr>
          <a:xfrm>
            <a:off x="3635896" y="4221088"/>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Uji dan jamina</a:t>
            </a:r>
            <a:endParaRPr lang="id-ID" dirty="0">
              <a:solidFill>
                <a:schemeClr val="accent6">
                  <a:lumMod val="75000"/>
                </a:schemeClr>
              </a:solidFill>
            </a:endParaRPr>
          </a:p>
        </p:txBody>
      </p:sp>
      <p:cxnSp>
        <p:nvCxnSpPr>
          <p:cNvPr id="54" name="Straight Connector 53"/>
          <p:cNvCxnSpPr/>
          <p:nvPr/>
        </p:nvCxnSpPr>
        <p:spPr>
          <a:xfrm flipH="1">
            <a:off x="4644008" y="1916832"/>
            <a:ext cx="8384" cy="2520280"/>
          </a:xfrm>
          <a:prstGeom prst="line">
            <a:avLst/>
          </a:prstGeom>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483768" y="2276872"/>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Peng Kualita</a:t>
            </a:r>
            <a:endParaRPr lang="id-ID" dirty="0">
              <a:solidFill>
                <a:schemeClr val="accent6">
                  <a:lumMod val="75000"/>
                </a:schemeClr>
              </a:solidFill>
            </a:endParaRPr>
          </a:p>
        </p:txBody>
      </p:sp>
      <p:sp>
        <p:nvSpPr>
          <p:cNvPr id="56" name="Rectangle 55"/>
          <p:cNvSpPr/>
          <p:nvPr/>
        </p:nvSpPr>
        <p:spPr>
          <a:xfrm>
            <a:off x="2483768" y="3212976"/>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Peng Kualita</a:t>
            </a:r>
            <a:endParaRPr lang="id-ID" dirty="0">
              <a:solidFill>
                <a:schemeClr val="accent6">
                  <a:lumMod val="75000"/>
                </a:schemeClr>
              </a:solidFill>
            </a:endParaRPr>
          </a:p>
        </p:txBody>
      </p:sp>
      <p:sp>
        <p:nvSpPr>
          <p:cNvPr id="57" name="Rectangle 56"/>
          <p:cNvSpPr/>
          <p:nvPr/>
        </p:nvSpPr>
        <p:spPr>
          <a:xfrm>
            <a:off x="2483768" y="4221088"/>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Peng Kualita</a:t>
            </a:r>
            <a:endParaRPr lang="id-ID" dirty="0">
              <a:solidFill>
                <a:schemeClr val="accent6">
                  <a:lumMod val="75000"/>
                </a:schemeClr>
              </a:solidFill>
            </a:endParaRPr>
          </a:p>
        </p:txBody>
      </p:sp>
      <p:sp>
        <p:nvSpPr>
          <p:cNvPr id="58" name="Rectangle 57"/>
          <p:cNvSpPr/>
          <p:nvPr/>
        </p:nvSpPr>
        <p:spPr>
          <a:xfrm>
            <a:off x="1403648" y="2276872"/>
            <a:ext cx="86409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Ris Bang </a:t>
            </a:r>
            <a:endParaRPr lang="id-ID" dirty="0">
              <a:solidFill>
                <a:schemeClr val="accent6">
                  <a:lumMod val="75000"/>
                </a:schemeClr>
              </a:solidFill>
            </a:endParaRPr>
          </a:p>
        </p:txBody>
      </p:sp>
      <p:sp>
        <p:nvSpPr>
          <p:cNvPr id="59" name="Rectangle 58"/>
          <p:cNvSpPr/>
          <p:nvPr/>
        </p:nvSpPr>
        <p:spPr>
          <a:xfrm>
            <a:off x="1331640" y="3212976"/>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Ris Bang </a:t>
            </a:r>
            <a:endParaRPr lang="id-ID" dirty="0">
              <a:solidFill>
                <a:schemeClr val="accent6">
                  <a:lumMod val="75000"/>
                </a:schemeClr>
              </a:solidFill>
            </a:endParaRPr>
          </a:p>
        </p:txBody>
      </p:sp>
      <p:sp>
        <p:nvSpPr>
          <p:cNvPr id="60" name="Rectangle 59"/>
          <p:cNvSpPr/>
          <p:nvPr/>
        </p:nvSpPr>
        <p:spPr>
          <a:xfrm>
            <a:off x="1331640" y="4221088"/>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Ris Bang </a:t>
            </a:r>
            <a:endParaRPr lang="id-ID" dirty="0">
              <a:solidFill>
                <a:schemeClr val="accent6">
                  <a:lumMod val="75000"/>
                </a:schemeClr>
              </a:solidFill>
            </a:endParaRPr>
          </a:p>
        </p:txBody>
      </p:sp>
      <p:sp>
        <p:nvSpPr>
          <p:cNvPr id="64" name="Rectangle 63"/>
          <p:cNvSpPr/>
          <p:nvPr/>
        </p:nvSpPr>
        <p:spPr>
          <a:xfrm>
            <a:off x="107504" y="2276872"/>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Ris Bang </a:t>
            </a:r>
            <a:endParaRPr lang="id-ID" dirty="0">
              <a:solidFill>
                <a:schemeClr val="accent6">
                  <a:lumMod val="75000"/>
                </a:schemeClr>
              </a:solidFill>
            </a:endParaRPr>
          </a:p>
        </p:txBody>
      </p:sp>
      <p:sp>
        <p:nvSpPr>
          <p:cNvPr id="65" name="Rectangle 64"/>
          <p:cNvSpPr/>
          <p:nvPr/>
        </p:nvSpPr>
        <p:spPr>
          <a:xfrm>
            <a:off x="107504" y="4221088"/>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Ris Bang </a:t>
            </a:r>
            <a:endParaRPr lang="id-ID" dirty="0">
              <a:solidFill>
                <a:schemeClr val="accent6">
                  <a:lumMod val="75000"/>
                </a:schemeClr>
              </a:solidFill>
            </a:endParaRPr>
          </a:p>
        </p:txBody>
      </p:sp>
      <p:sp>
        <p:nvSpPr>
          <p:cNvPr id="66" name="Rectangle 65"/>
          <p:cNvSpPr/>
          <p:nvPr/>
        </p:nvSpPr>
        <p:spPr>
          <a:xfrm>
            <a:off x="107504" y="3212976"/>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Ris Bang </a:t>
            </a:r>
            <a:endParaRPr lang="id-ID" dirty="0">
              <a:solidFill>
                <a:schemeClr val="accent6">
                  <a:lumMod val="75000"/>
                </a:schemeClr>
              </a:solidFill>
            </a:endParaRPr>
          </a:p>
        </p:txBody>
      </p:sp>
      <p:sp>
        <p:nvSpPr>
          <p:cNvPr id="67" name="Rectangle 66"/>
          <p:cNvSpPr/>
          <p:nvPr/>
        </p:nvSpPr>
        <p:spPr>
          <a:xfrm>
            <a:off x="1331640" y="2276872"/>
            <a:ext cx="93610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accent6">
                    <a:lumMod val="75000"/>
                  </a:schemeClr>
                </a:solidFill>
              </a:rPr>
              <a:t>Ris Bang </a:t>
            </a:r>
            <a:endParaRPr lang="id-ID" dirty="0">
              <a:solidFill>
                <a:schemeClr val="accent6">
                  <a:lumMod val="75000"/>
                </a:schemeClr>
              </a:solidFill>
            </a:endParaRPr>
          </a:p>
        </p:txBody>
      </p:sp>
      <p:cxnSp>
        <p:nvCxnSpPr>
          <p:cNvPr id="68" name="Straight Connector 67"/>
          <p:cNvCxnSpPr/>
          <p:nvPr/>
        </p:nvCxnSpPr>
        <p:spPr>
          <a:xfrm flipH="1">
            <a:off x="3491880" y="1916832"/>
            <a:ext cx="8384" cy="2520280"/>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flipH="1">
            <a:off x="2339752" y="1916832"/>
            <a:ext cx="8384" cy="2520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1187624" y="1916832"/>
            <a:ext cx="8384" cy="2520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259632" y="191683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6876256" y="191683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796136" y="191683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4644008" y="191683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2339752" y="1916832"/>
            <a:ext cx="576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3491880" y="1916832"/>
            <a:ext cx="576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8028384" y="191683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17" idx="2"/>
          </p:cNvCxnSpPr>
          <p:nvPr/>
        </p:nvCxnSpPr>
        <p:spPr>
          <a:xfrm>
            <a:off x="1799692" y="1700808"/>
            <a:ext cx="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8532440" y="1700808"/>
            <a:ext cx="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7380312" y="1700808"/>
            <a:ext cx="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2915816" y="1700808"/>
            <a:ext cx="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5148064" y="1700808"/>
            <a:ext cx="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a:off x="4067944" y="1700808"/>
            <a:ext cx="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6300192" y="1700808"/>
            <a:ext cx="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0" y="4545124"/>
            <a:ext cx="107504" cy="36004"/>
          </a:xfrm>
          <a:prstGeom prst="line">
            <a:avLst/>
          </a:prstGeom>
        </p:spPr>
        <p:style>
          <a:lnRef idx="2">
            <a:schemeClr val="dk1"/>
          </a:lnRef>
          <a:fillRef idx="0">
            <a:schemeClr val="dk1"/>
          </a:fillRef>
          <a:effectRef idx="1">
            <a:schemeClr val="dk1"/>
          </a:effectRef>
          <a:fontRef idx="minor">
            <a:schemeClr val="tx1"/>
          </a:fontRef>
        </p:style>
      </p:cxnSp>
      <p:cxnSp>
        <p:nvCxnSpPr>
          <p:cNvPr id="83" name="Straight Connector 82"/>
          <p:cNvCxnSpPr/>
          <p:nvPr/>
        </p:nvCxnSpPr>
        <p:spPr>
          <a:xfrm>
            <a:off x="0" y="3392996"/>
            <a:ext cx="107504" cy="36004"/>
          </a:xfrm>
          <a:prstGeom prst="line">
            <a:avLst/>
          </a:prstGeom>
        </p:spPr>
        <p:style>
          <a:lnRef idx="2">
            <a:schemeClr val="dk1"/>
          </a:lnRef>
          <a:fillRef idx="0">
            <a:schemeClr val="dk1"/>
          </a:fillRef>
          <a:effectRef idx="1">
            <a:schemeClr val="dk1"/>
          </a:effectRef>
          <a:fontRef idx="minor">
            <a:schemeClr val="tx1"/>
          </a:fontRef>
        </p:style>
      </p:cxnSp>
      <p:cxnSp>
        <p:nvCxnSpPr>
          <p:cNvPr id="85" name="Straight Connector 84"/>
          <p:cNvCxnSpPr>
            <a:endCxn id="17" idx="0"/>
          </p:cNvCxnSpPr>
          <p:nvPr/>
        </p:nvCxnSpPr>
        <p:spPr>
          <a:xfrm>
            <a:off x="1763688" y="1052736"/>
            <a:ext cx="36004" cy="144016"/>
          </a:xfrm>
          <a:prstGeom prst="line">
            <a:avLst/>
          </a:prstGeom>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5256076" y="1052736"/>
            <a:ext cx="36004" cy="144016"/>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6408204" y="1052736"/>
            <a:ext cx="36004" cy="144016"/>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7380312" y="1052736"/>
            <a:ext cx="36004" cy="144016"/>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8568444" y="1052736"/>
            <a:ext cx="36004" cy="144016"/>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2987824" y="1052736"/>
            <a:ext cx="36004" cy="144016"/>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4103948" y="1052736"/>
            <a:ext cx="36004" cy="144016"/>
          </a:xfrm>
          <a:prstGeom prst="line">
            <a:avLst/>
          </a:prstGeom>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0" y="2492896"/>
            <a:ext cx="107504" cy="36004"/>
          </a:xfrm>
          <a:prstGeom prst="line">
            <a:avLst/>
          </a:prstGeom>
        </p:spPr>
        <p:style>
          <a:lnRef idx="2">
            <a:schemeClr val="dk1"/>
          </a:lnRef>
          <a:fillRef idx="0">
            <a:schemeClr val="dk1"/>
          </a:fillRef>
          <a:effectRef idx="1">
            <a:schemeClr val="dk1"/>
          </a:effectRef>
          <a:fontRef idx="minor">
            <a:schemeClr val="tx1"/>
          </a:fontRef>
        </p:style>
      </p:cxnSp>
      <p:cxnSp>
        <p:nvCxnSpPr>
          <p:cNvPr id="103" name="Straight Connector 102"/>
          <p:cNvCxnSpPr>
            <a:endCxn id="67" idx="1"/>
          </p:cNvCxnSpPr>
          <p:nvPr/>
        </p:nvCxnSpPr>
        <p:spPr>
          <a:xfrm flipV="1">
            <a:off x="1187624" y="2528900"/>
            <a:ext cx="144016" cy="3600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flipV="1">
            <a:off x="2339752" y="2564904"/>
            <a:ext cx="144016" cy="3600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flipV="1">
            <a:off x="1187624" y="3465004"/>
            <a:ext cx="144016" cy="36004"/>
          </a:xfrm>
          <a:prstGeom prst="line">
            <a:avLst/>
          </a:prstGeom>
        </p:spPr>
        <p:style>
          <a:lnRef idx="2">
            <a:schemeClr val="dk1"/>
          </a:lnRef>
          <a:fillRef idx="0">
            <a:schemeClr val="dk1"/>
          </a:fillRef>
          <a:effectRef idx="1">
            <a:schemeClr val="dk1"/>
          </a:effectRef>
          <a:fontRef idx="minor">
            <a:schemeClr val="tx1"/>
          </a:fontRef>
        </p:style>
      </p:cxnSp>
      <p:cxnSp>
        <p:nvCxnSpPr>
          <p:cNvPr id="109" name="Straight Connector 108"/>
          <p:cNvCxnSpPr/>
          <p:nvPr/>
        </p:nvCxnSpPr>
        <p:spPr>
          <a:xfrm flipV="1">
            <a:off x="1187624" y="4401108"/>
            <a:ext cx="144016" cy="36004"/>
          </a:xfrm>
          <a:prstGeom prst="line">
            <a:avLst/>
          </a:prstGeom>
        </p:spPr>
        <p:style>
          <a:lnRef idx="2">
            <a:schemeClr val="dk1"/>
          </a:lnRef>
          <a:fillRef idx="0">
            <a:schemeClr val="dk1"/>
          </a:fillRef>
          <a:effectRef idx="1">
            <a:schemeClr val="dk1"/>
          </a:effectRef>
          <a:fontRef idx="minor">
            <a:schemeClr val="tx1"/>
          </a:fontRef>
        </p:style>
      </p:cxnSp>
      <p:sp>
        <p:nvSpPr>
          <p:cNvPr id="110" name="TextBox 109"/>
          <p:cNvSpPr txBox="1"/>
          <p:nvPr/>
        </p:nvSpPr>
        <p:spPr>
          <a:xfrm>
            <a:off x="3299431" y="5229200"/>
            <a:ext cx="2784737" cy="461665"/>
          </a:xfrm>
          <a:prstGeom prst="rect">
            <a:avLst/>
          </a:prstGeom>
          <a:noFill/>
        </p:spPr>
        <p:txBody>
          <a:bodyPr wrap="none" rtlCol="0">
            <a:spAutoFit/>
          </a:bodyPr>
          <a:lstStyle/>
          <a:p>
            <a:r>
              <a:rPr lang="id-ID" sz="2400" b="1" dirty="0" smtClean="0">
                <a:solidFill>
                  <a:schemeClr val="bg1"/>
                </a:solidFill>
                <a:latin typeface="Arial" pitchFamily="34" charset="0"/>
                <a:cs typeface="Arial" pitchFamily="34" charset="0"/>
              </a:rPr>
              <a:t>Organisasi matrik</a:t>
            </a:r>
            <a:endParaRPr lang="id-ID" sz="2400" b="1" dirty="0">
              <a:solidFill>
                <a:schemeClr val="bg1"/>
              </a:solidFill>
              <a:latin typeface="Arial" pitchFamily="34" charset="0"/>
              <a:cs typeface="Arial" pitchFamily="34" charset="0"/>
            </a:endParaRPr>
          </a:p>
        </p:txBody>
      </p:sp>
      <p:cxnSp>
        <p:nvCxnSpPr>
          <p:cNvPr id="81" name="Straight Connector 80"/>
          <p:cNvCxnSpPr/>
          <p:nvPr/>
        </p:nvCxnSpPr>
        <p:spPr>
          <a:xfrm>
            <a:off x="3995936" y="908720"/>
            <a:ext cx="36004" cy="144016"/>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32048"/>
          </a:xfrm>
          <a:solidFill>
            <a:schemeClr val="accent6">
              <a:lumMod val="75000"/>
            </a:schemeClr>
          </a:solidFill>
        </p:spPr>
        <p:txBody>
          <a:bodyPr>
            <a:noAutofit/>
          </a:bodyPr>
          <a:lstStyle/>
          <a:p>
            <a:pPr algn="l"/>
            <a:r>
              <a:rPr lang="id-ID" sz="2400" b="1" dirty="0" smtClean="0">
                <a:solidFill>
                  <a:srgbClr val="FFC000"/>
                </a:solidFill>
                <a:latin typeface="Arial" pitchFamily="34" charset="0"/>
                <a:cs typeface="Arial" pitchFamily="34" charset="0"/>
              </a:rPr>
              <a:t>PENGERTIAN ORGANISASI</a:t>
            </a:r>
            <a:endParaRPr lang="id-ID" sz="2400" b="1" dirty="0">
              <a:solidFill>
                <a:srgbClr val="FFC000"/>
              </a:solidFill>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blipFill>
            <a:blip r:embed="rId3" cstate="print"/>
            <a:tile tx="0" ty="0" sx="100000" sy="100000" flip="none" algn="tl"/>
          </a:blipFill>
        </p:spPr>
        <p:txBody>
          <a:bodyPr>
            <a:normAutofit/>
          </a:bodyPr>
          <a:lstStyle/>
          <a:p>
            <a:pPr>
              <a:buNone/>
            </a:pPr>
            <a:r>
              <a:rPr lang="id-ID" sz="2400" b="1" u="sng" dirty="0" smtClean="0">
                <a:solidFill>
                  <a:srgbClr val="FFC000"/>
                </a:solidFill>
                <a:latin typeface="Arial" pitchFamily="34" charset="0"/>
                <a:cs typeface="Arial" pitchFamily="34" charset="0"/>
              </a:rPr>
              <a:t>Apakah yang dimaksud dengan  organisasi,</a:t>
            </a:r>
            <a:r>
              <a:rPr lang="id-ID" sz="2400" b="1" dirty="0" smtClean="0">
                <a:solidFill>
                  <a:srgbClr val="FFC000"/>
                </a:solidFill>
                <a:latin typeface="Arial" pitchFamily="34" charset="0"/>
                <a:cs typeface="Arial" pitchFamily="34" charset="0"/>
              </a:rPr>
              <a:t> Dalam berbagai</a:t>
            </a:r>
          </a:p>
          <a:p>
            <a:pPr>
              <a:buNone/>
            </a:pPr>
            <a:r>
              <a:rPr lang="id-ID" sz="2400" b="1" dirty="0" smtClean="0">
                <a:solidFill>
                  <a:srgbClr val="FFC000"/>
                </a:solidFill>
                <a:latin typeface="Arial" pitchFamily="34" charset="0"/>
                <a:cs typeface="Arial" pitchFamily="34" charset="0"/>
              </a:rPr>
              <a:t> aktivitas, kita selalu berkaitan dengan organisasi Tim-tim </a:t>
            </a:r>
          </a:p>
          <a:p>
            <a:pPr>
              <a:buNone/>
            </a:pPr>
            <a:r>
              <a:rPr lang="id-ID" sz="2400" b="1" dirty="0" smtClean="0">
                <a:solidFill>
                  <a:srgbClr val="FFC000"/>
                </a:solidFill>
                <a:latin typeface="Arial" pitchFamily="34" charset="0"/>
                <a:cs typeface="Arial" pitchFamily="34" charset="0"/>
              </a:rPr>
              <a:t>olahraga dan organisasi sosial ,kelompok keagamaan, dan</a:t>
            </a:r>
          </a:p>
          <a:p>
            <a:pPr>
              <a:buNone/>
            </a:pPr>
            <a:r>
              <a:rPr lang="id-ID" sz="2400" b="1" dirty="0" smtClean="0">
                <a:solidFill>
                  <a:srgbClr val="FFC000"/>
                </a:solidFill>
                <a:latin typeface="Arial" pitchFamily="34" charset="0"/>
                <a:cs typeface="Arial" pitchFamily="34" charset="0"/>
              </a:rPr>
              <a:t> aktivitas – aktivitas pekerjaan, semua termasuk organisasi.</a:t>
            </a:r>
          </a:p>
          <a:p>
            <a:pPr>
              <a:buNone/>
            </a:pPr>
            <a:r>
              <a:rPr lang="id-ID" sz="2400" b="1" dirty="0" smtClean="0">
                <a:solidFill>
                  <a:srgbClr val="FFC000"/>
                </a:solidFill>
                <a:latin typeface="Arial" pitchFamily="34" charset="0"/>
                <a:cs typeface="Arial" pitchFamily="34" charset="0"/>
              </a:rPr>
              <a:t>Banyak keberhasilan perusahaan tergantung pada </a:t>
            </a:r>
          </a:p>
          <a:p>
            <a:pPr>
              <a:buNone/>
            </a:pPr>
            <a:r>
              <a:rPr lang="id-ID" sz="2400" b="1" dirty="0" smtClean="0">
                <a:solidFill>
                  <a:srgbClr val="FFC000"/>
                </a:solidFill>
                <a:latin typeface="Arial" pitchFamily="34" charset="0"/>
                <a:cs typeface="Arial" pitchFamily="34" charset="0"/>
              </a:rPr>
              <a:t> organisasi.  Adanya strutur yang mampan sangat diperlukan</a:t>
            </a:r>
          </a:p>
          <a:p>
            <a:pPr>
              <a:buNone/>
            </a:pPr>
            <a:r>
              <a:rPr lang="id-ID" sz="2400" b="1" dirty="0" smtClean="0">
                <a:solidFill>
                  <a:srgbClr val="FFC000"/>
                </a:solidFill>
                <a:latin typeface="Arial" pitchFamily="34" charset="0"/>
                <a:cs typeface="Arial" pitchFamily="34" charset="0"/>
              </a:rPr>
              <a:t> untuk menjamin agar rencana manajer dapat dilaksanakan.</a:t>
            </a:r>
          </a:p>
          <a:p>
            <a:pPr>
              <a:buNone/>
            </a:pPr>
            <a:r>
              <a:rPr lang="id-ID" sz="2400" b="1" dirty="0" smtClean="0">
                <a:solidFill>
                  <a:srgbClr val="FFC000"/>
                </a:solidFill>
                <a:latin typeface="Arial" pitchFamily="34" charset="0"/>
                <a:cs typeface="Arial" pitchFamily="34" charset="0"/>
              </a:rPr>
              <a:t>Menurut Boone dan kurtz, organisasi didefinisikan sebagai berikut : </a:t>
            </a:r>
            <a:r>
              <a:rPr lang="id-ID" sz="2400" b="1" i="1" dirty="0" smtClean="0">
                <a:solidFill>
                  <a:srgbClr val="FFC000"/>
                </a:solidFill>
                <a:latin typeface="Arial" pitchFamily="34" charset="0"/>
                <a:cs typeface="Arial" pitchFamily="34" charset="0"/>
              </a:rPr>
              <a:t>Organisasi adalah suatu proses tersusun yang orang-orangnya berinteraksi untuk mencapai tujuan.</a:t>
            </a:r>
          </a:p>
          <a:p>
            <a:pPr>
              <a:buNone/>
            </a:pPr>
            <a:endParaRPr lang="id-ID" sz="2400" b="1" dirty="0" smtClean="0">
              <a:solidFill>
                <a:srgbClr val="FFC000"/>
              </a:solidFill>
              <a:latin typeface="Arial" pitchFamily="34" charset="0"/>
              <a:cs typeface="Arial" pitchFamily="34" charset="0"/>
            </a:endParaRPr>
          </a:p>
          <a:p>
            <a:pPr>
              <a:buNone/>
            </a:pPr>
            <a:r>
              <a:rPr lang="id-ID" sz="2400" b="1" dirty="0" smtClean="0">
                <a:solidFill>
                  <a:srgbClr val="FFC000"/>
                </a:solidFill>
                <a:latin typeface="Arial" pitchFamily="34" charset="0"/>
                <a:cs typeface="Arial" pitchFamily="34" charset="0"/>
              </a:rPr>
              <a:t>Definisi organisasi itu mencakup tiga elemen pokok , yaitu : 1. interaksi Manusia, 2. Kegiatan mengarah pada tujuan. 3. Struktur.</a:t>
            </a:r>
            <a:endParaRPr lang="id-ID" sz="2400" b="1" dirty="0">
              <a:solidFill>
                <a:srgbClr val="FFC000"/>
              </a:solidFill>
              <a:latin typeface="Arial" pitchFamily="34" charset="0"/>
              <a:cs typeface="Arial" pitchFamily="34" charset="0"/>
            </a:endParaRPr>
          </a:p>
        </p:txBody>
      </p:sp>
    </p:spTree>
  </p:cSld>
  <p:clrMapOvr>
    <a:masterClrMapping/>
  </p:clrMapOvr>
  <p:transition spd="med">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12"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12"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12"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12"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000"/>
                            </p:stCondLst>
                            <p:childTnLst>
                              <p:par>
                                <p:cTn id="50" presetID="2" presetClass="entr" presetSubtype="12"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3"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20000"/>
                            </p:stCondLst>
                            <p:childTnLst>
                              <p:par>
                                <p:cTn id="55" presetID="2" presetClass="entr" presetSubtype="12" fill="hold" grpId="0" nodeType="after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2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8"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51520"/>
          </a:xfrm>
        </p:spPr>
        <p:txBody>
          <a:bodyPr>
            <a:noAutofit/>
          </a:bodyPr>
          <a:lstStyle/>
          <a:p>
            <a:r>
              <a:rPr lang="id-ID" sz="2400" b="1" dirty="0" smtClean="0">
                <a:solidFill>
                  <a:schemeClr val="accent1"/>
                </a:solidFill>
                <a:latin typeface="Arial" pitchFamily="34" charset="0"/>
                <a:cs typeface="Arial" pitchFamily="34" charset="0"/>
              </a:rPr>
              <a:t>Perilaku keorganisas</a:t>
            </a:r>
            <a:r>
              <a:rPr lang="id-ID" sz="2400" dirty="0" smtClean="0">
                <a:solidFill>
                  <a:schemeClr val="accent1"/>
                </a:solidFill>
                <a:latin typeface="Arial" pitchFamily="34" charset="0"/>
                <a:cs typeface="Arial" pitchFamily="34" charset="0"/>
              </a:rPr>
              <a:t>ian</a:t>
            </a:r>
            <a:endParaRPr lang="id-ID" sz="2400" b="1" dirty="0">
              <a:solidFill>
                <a:schemeClr val="accent1"/>
              </a:solidFill>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blipFill>
            <a:blip r:embed="rId2" cstate="print"/>
            <a:tile tx="0" ty="0" sx="100000" sy="100000" flip="none" algn="tl"/>
          </a:blipFill>
        </p:spPr>
        <p:txBody>
          <a:bodyPr>
            <a:normAutofit/>
          </a:bodyPr>
          <a:lstStyle/>
          <a:p>
            <a:pPr>
              <a:buNone/>
            </a:pPr>
            <a:r>
              <a:rPr lang="id-ID" sz="2400" b="1" dirty="0" smtClean="0">
                <a:solidFill>
                  <a:srgbClr val="FFFF00"/>
                </a:solidFill>
                <a:latin typeface="Arial" pitchFamily="34" charset="0"/>
                <a:cs typeface="Arial" pitchFamily="34" charset="0"/>
              </a:rPr>
              <a:t>Salah satu sumber utama dari setiap perusahaan adalah </a:t>
            </a:r>
          </a:p>
          <a:p>
            <a:pPr>
              <a:buNone/>
            </a:pPr>
            <a:r>
              <a:rPr lang="id-ID" sz="2400" b="1" dirty="0" smtClean="0">
                <a:solidFill>
                  <a:srgbClr val="FFFF00"/>
                </a:solidFill>
                <a:latin typeface="Arial" pitchFamily="34" charset="0"/>
                <a:cs typeface="Arial" pitchFamily="34" charset="0"/>
              </a:rPr>
              <a:t>orang atau manusia pemahaman tentang bagaimana dan</a:t>
            </a:r>
          </a:p>
          <a:p>
            <a:pPr>
              <a:buNone/>
            </a:pPr>
            <a:r>
              <a:rPr lang="id-ID" sz="2400" b="1" dirty="0" smtClean="0">
                <a:solidFill>
                  <a:srgbClr val="FFFF00"/>
                </a:solidFill>
                <a:latin typeface="Arial" pitchFamily="34" charset="0"/>
                <a:cs typeface="Arial" pitchFamily="34" charset="0"/>
              </a:rPr>
              <a:t> mengapa mereka berprilaku seperti yang mereka lakukan</a:t>
            </a:r>
          </a:p>
          <a:p>
            <a:pPr>
              <a:buNone/>
            </a:pPr>
            <a:r>
              <a:rPr lang="id-ID" sz="2400" b="1" dirty="0" smtClean="0">
                <a:solidFill>
                  <a:srgbClr val="FFFF00"/>
                </a:solidFill>
                <a:latin typeface="Arial" pitchFamily="34" charset="0"/>
                <a:cs typeface="Arial" pitchFamily="34" charset="0"/>
              </a:rPr>
              <a:t>sangat membantu mengatasi banyak masalah manajemen</a:t>
            </a:r>
          </a:p>
          <a:p>
            <a:pPr>
              <a:buNone/>
            </a:pPr>
            <a:r>
              <a:rPr lang="id-ID" sz="2400" b="1" dirty="0" smtClean="0">
                <a:solidFill>
                  <a:srgbClr val="FFFF00"/>
                </a:solidFill>
                <a:latin typeface="Arial" pitchFamily="34" charset="0"/>
                <a:cs typeface="Arial" pitchFamily="34" charset="0"/>
              </a:rPr>
              <a:t> Bagaimana  orang berprilaku dalam organisasi kerja ini</a:t>
            </a:r>
          </a:p>
          <a:p>
            <a:pPr>
              <a:buNone/>
            </a:pPr>
            <a:r>
              <a:rPr lang="id-ID" sz="2400" b="1" dirty="0" smtClean="0">
                <a:solidFill>
                  <a:srgbClr val="FFFF00"/>
                </a:solidFill>
                <a:latin typeface="Arial" pitchFamily="34" charset="0"/>
                <a:cs typeface="Arial" pitchFamily="34" charset="0"/>
              </a:rPr>
              <a:t> menjadi aspek pokok yang di bahas dalam perilaku</a:t>
            </a:r>
          </a:p>
          <a:p>
            <a:pPr>
              <a:buNone/>
            </a:pPr>
            <a:r>
              <a:rPr lang="id-ID" sz="2400" b="1" dirty="0" smtClean="0">
                <a:solidFill>
                  <a:srgbClr val="FFFF00"/>
                </a:solidFill>
                <a:latin typeface="Arial" pitchFamily="34" charset="0"/>
                <a:cs typeface="Arial" pitchFamily="34" charset="0"/>
              </a:rPr>
              <a:t> keorganisasian; jadi bukannya mempelajari bagaimana</a:t>
            </a:r>
          </a:p>
          <a:p>
            <a:pPr>
              <a:buNone/>
            </a:pPr>
            <a:r>
              <a:rPr lang="id-ID" sz="2400" b="1" dirty="0" smtClean="0">
                <a:solidFill>
                  <a:srgbClr val="FFFF00"/>
                </a:solidFill>
                <a:latin typeface="Arial" pitchFamily="34" charset="0"/>
                <a:cs typeface="Arial" pitchFamily="34" charset="0"/>
              </a:rPr>
              <a:t>organisasi itu berprilaku. Para manajer dapat belajar </a:t>
            </a:r>
          </a:p>
          <a:p>
            <a:pPr>
              <a:buNone/>
            </a:pPr>
            <a:r>
              <a:rPr lang="id-ID" sz="2400" b="1" dirty="0" smtClean="0">
                <a:solidFill>
                  <a:srgbClr val="FFFF00"/>
                </a:solidFill>
                <a:latin typeface="Arial" pitchFamily="34" charset="0"/>
                <a:cs typeface="Arial" pitchFamily="34" charset="0"/>
              </a:rPr>
              <a:t>banyak dari ilmu-ilmu perilaku (psikologi , sosiologi, dan</a:t>
            </a:r>
          </a:p>
          <a:p>
            <a:pPr>
              <a:buNone/>
            </a:pPr>
            <a:r>
              <a:rPr lang="id-ID" sz="2400" b="1" dirty="0" smtClean="0">
                <a:solidFill>
                  <a:srgbClr val="FFFF00"/>
                </a:solidFill>
                <a:latin typeface="Arial" pitchFamily="34" charset="0"/>
                <a:cs typeface="Arial" pitchFamily="34" charset="0"/>
              </a:rPr>
              <a:t> antropologi) seperti apa yang memotivasi dan</a:t>
            </a:r>
          </a:p>
          <a:p>
            <a:pPr>
              <a:buNone/>
            </a:pPr>
            <a:r>
              <a:rPr lang="id-ID" sz="2400" b="1" dirty="0" smtClean="0">
                <a:solidFill>
                  <a:srgbClr val="FFFF00"/>
                </a:solidFill>
                <a:latin typeface="Arial" pitchFamily="34" charset="0"/>
                <a:cs typeface="Arial" pitchFamily="34" charset="0"/>
              </a:rPr>
              <a:t> mempengaruhi  orang dalam kelompok –kelompok kerja</a:t>
            </a:r>
          </a:p>
          <a:p>
            <a:pPr>
              <a:buNone/>
            </a:pPr>
            <a:r>
              <a:rPr lang="id-ID" sz="2400" b="1" dirty="0" smtClean="0">
                <a:solidFill>
                  <a:srgbClr val="FFFF00"/>
                </a:solidFill>
                <a:latin typeface="Arial" pitchFamily="34" charset="0"/>
                <a:cs typeface="Arial" pitchFamily="34" charset="0"/>
              </a:rPr>
              <a:t> mereka. Prediktor-prediktor penting dalam organisasi</a:t>
            </a:r>
          </a:p>
          <a:p>
            <a:pPr>
              <a:buNone/>
            </a:pPr>
            <a:r>
              <a:rPr lang="id-ID" sz="2400" b="1" dirty="0" smtClean="0">
                <a:solidFill>
                  <a:srgbClr val="FFFF00"/>
                </a:solidFill>
                <a:latin typeface="Arial" pitchFamily="34" charset="0"/>
                <a:cs typeface="Arial" pitchFamily="34" charset="0"/>
              </a:rPr>
              <a:t> kerja    meliputi kelompok kerja,motivasi,</a:t>
            </a:r>
          </a:p>
          <a:p>
            <a:pPr>
              <a:buNone/>
            </a:pPr>
            <a:r>
              <a:rPr lang="id-ID" sz="2400" b="1" dirty="0" smtClean="0">
                <a:solidFill>
                  <a:srgbClr val="FFFF00"/>
                </a:solidFill>
                <a:latin typeface="Arial" pitchFamily="34" charset="0"/>
                <a:cs typeface="Arial" pitchFamily="34" charset="0"/>
              </a:rPr>
              <a:t> sikap pekerjaan, dan kepemimpinan.</a:t>
            </a:r>
            <a:endParaRPr lang="id-ID"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504056"/>
          </a:xfrm>
          <a:blipFill>
            <a:blip r:embed="rId2" cstate="print"/>
            <a:tile tx="0" ty="0" sx="100000" sy="100000" flip="none" algn="tl"/>
          </a:blipFill>
        </p:spPr>
        <p:txBody>
          <a:bodyPr>
            <a:normAutofit/>
          </a:bodyPr>
          <a:lstStyle/>
          <a:p>
            <a:r>
              <a:rPr lang="id-ID" sz="2400" dirty="0" smtClean="0">
                <a:solidFill>
                  <a:schemeClr val="bg1"/>
                </a:solidFill>
                <a:latin typeface="Arial" pitchFamily="34" charset="0"/>
                <a:cs typeface="Arial" pitchFamily="34" charset="0"/>
              </a:rPr>
              <a:t>Kelompok Kerja </a:t>
            </a:r>
            <a:endParaRPr lang="id-ID" sz="24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836712"/>
            <a:ext cx="9144000" cy="6021288"/>
          </a:xfrm>
          <a:blipFill>
            <a:blip r:embed="rId2" cstate="print"/>
            <a:tile tx="0" ty="0" sx="100000" sy="100000" flip="none" algn="tl"/>
          </a:blipFill>
        </p:spPr>
        <p:txBody>
          <a:bodyPr>
            <a:normAutofit lnSpcReduction="10000"/>
          </a:bodyPr>
          <a:lstStyle/>
          <a:p>
            <a:pPr>
              <a:buNone/>
            </a:pPr>
            <a:r>
              <a:rPr lang="id-ID" sz="2400" b="1" dirty="0" smtClean="0">
                <a:solidFill>
                  <a:schemeClr val="bg1"/>
                </a:solidFill>
                <a:latin typeface="Arial" pitchFamily="34" charset="0"/>
                <a:cs typeface="Arial" pitchFamily="34" charset="0"/>
              </a:rPr>
              <a:t>Dalam semua organisasi yg melibatkan orang pasti terdapat kelompo-kelompok kerja. Akan tetapi, baru mulai tahun 1920 para manajer (di barat) memberikan perhatian pada pentingnya kelompo-kelompok kerja itu di tempat  pekerjaan.</a:t>
            </a:r>
          </a:p>
          <a:p>
            <a:pPr>
              <a:buNone/>
            </a:pPr>
            <a:r>
              <a:rPr lang="id-ID" sz="2400" b="1" dirty="0" smtClean="0">
                <a:solidFill>
                  <a:schemeClr val="bg1"/>
                </a:solidFill>
                <a:latin typeface="Arial" pitchFamily="34" charset="0"/>
                <a:cs typeface="Arial" pitchFamily="34" charset="0"/>
              </a:rPr>
              <a:t>Dalam organisasi bisnis, Kelompok kerja itu merupakan sekumpulan karyawan yang secara bersama-sama mempunyai pekerjaan serupa (umum) dan melihat diri mereka sebagai suatu kelompok . Dalam beberapa hal, kelompok-kelompok itu terbentuk karena karyawan mengharapkan lebih banyak manfaat pada pekerjaannya. Kelompok – kelompok tersebut akan tetap ada pada setiap peristiwa di dalam organisasi, karena mereka mengisi kebutuhan  para anggotanya kebutuhan itu dapat berupa  1) kebutuhan untuk berkomonikasi. 2) kebutuhan mempertahankan harga diri dan kepentingan ekonomi serta. 3) kebutuhan akan keamanan atau perlindungan. </a:t>
            </a:r>
            <a:endParaRPr lang="id-ID" sz="24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04056"/>
          </a:xfrm>
        </p:spPr>
        <p:txBody>
          <a:bodyPr>
            <a:normAutofit/>
          </a:bodyPr>
          <a:lstStyle/>
          <a:p>
            <a:r>
              <a:rPr lang="id-ID" sz="2400" b="1" dirty="0" smtClean="0">
                <a:latin typeface="Arial" pitchFamily="34" charset="0"/>
                <a:cs typeface="Arial" pitchFamily="34" charset="0"/>
              </a:rPr>
              <a:t>lanjutan</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blipFill>
            <a:blip r:embed="rId2" cstate="print"/>
            <a:tile tx="0" ty="0" sx="100000" sy="100000" flip="none" algn="tl"/>
          </a:blipFill>
        </p:spPr>
        <p:txBody>
          <a:bodyPr>
            <a:normAutofit/>
          </a:bodyPr>
          <a:lstStyle/>
          <a:p>
            <a:pPr>
              <a:buNone/>
            </a:pPr>
            <a:r>
              <a:rPr lang="id-ID" sz="2400" dirty="0" smtClean="0">
                <a:solidFill>
                  <a:srgbClr val="FFC000"/>
                </a:solidFill>
                <a:latin typeface="Arial" pitchFamily="34" charset="0"/>
                <a:cs typeface="Arial" pitchFamily="34" charset="0"/>
              </a:rPr>
              <a:t>Keanggotaan dalam berbagai kelompok akan bergantung pada banyak hal, yaitu ;</a:t>
            </a:r>
          </a:p>
          <a:p>
            <a:pPr marL="457200" indent="-457200">
              <a:buNone/>
            </a:pPr>
            <a:r>
              <a:rPr lang="id-ID" sz="2400" dirty="0" smtClean="0">
                <a:solidFill>
                  <a:srgbClr val="FFC000"/>
                </a:solidFill>
                <a:latin typeface="Arial" pitchFamily="34" charset="0"/>
                <a:cs typeface="Arial" pitchFamily="34" charset="0"/>
              </a:rPr>
              <a:t>1. Keakraban satu sama lain,  2. Kepentingan bersama. 3. Pekerjaan serupa. 4. Persahabatan.</a:t>
            </a:r>
          </a:p>
          <a:p>
            <a:pPr marL="457200" indent="-457200">
              <a:buAutoNum type="arabicPeriod"/>
            </a:pPr>
            <a:endParaRPr lang="id-ID" sz="2400" dirty="0" smtClean="0">
              <a:solidFill>
                <a:srgbClr val="FFC000"/>
              </a:solidFill>
              <a:latin typeface="Arial" pitchFamily="34" charset="0"/>
              <a:cs typeface="Arial" pitchFamily="34" charset="0"/>
            </a:endParaRPr>
          </a:p>
          <a:p>
            <a:pPr marL="457200" indent="-457200">
              <a:buNone/>
            </a:pPr>
            <a:r>
              <a:rPr lang="id-ID" sz="2400" dirty="0" smtClean="0">
                <a:latin typeface="Arial" pitchFamily="34" charset="0"/>
                <a:cs typeface="Arial" pitchFamily="34" charset="0"/>
              </a:rPr>
              <a:t> </a:t>
            </a:r>
          </a:p>
          <a:p>
            <a:pPr marL="457200" indent="-457200">
              <a:buNone/>
            </a:pPr>
            <a:endParaRPr lang="id-ID" sz="2400" dirty="0" smtClean="0">
              <a:latin typeface="Arial" pitchFamily="34" charset="0"/>
              <a:cs typeface="Arial" pitchFamily="34" charset="0"/>
            </a:endParaRPr>
          </a:p>
          <a:p>
            <a:pPr marL="457200" indent="-457200">
              <a:buNone/>
            </a:pPr>
            <a:r>
              <a:rPr lang="id-ID" sz="2400" dirty="0" smtClean="0">
                <a:latin typeface="Arial" pitchFamily="34" charset="0"/>
                <a:cs typeface="Arial" pitchFamily="34" charset="0"/>
              </a:rPr>
              <a:t>  </a:t>
            </a:r>
            <a:endParaRPr lang="id-ID" sz="2400" dirty="0">
              <a:latin typeface="Arial" pitchFamily="34" charset="0"/>
              <a:cs typeface="Arial" pitchFamily="34" charset="0"/>
            </a:endParaRPr>
          </a:p>
        </p:txBody>
      </p:sp>
      <p:sp>
        <p:nvSpPr>
          <p:cNvPr id="4" name="Smiley Face 3"/>
          <p:cNvSpPr/>
          <p:nvPr/>
        </p:nvSpPr>
        <p:spPr>
          <a:xfrm>
            <a:off x="7164288" y="2780928"/>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5" name="Smiley Face 4"/>
          <p:cNvSpPr/>
          <p:nvPr/>
        </p:nvSpPr>
        <p:spPr>
          <a:xfrm>
            <a:off x="4932040" y="4509120"/>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6" name="Smiley Face 5"/>
          <p:cNvSpPr/>
          <p:nvPr/>
        </p:nvSpPr>
        <p:spPr>
          <a:xfrm>
            <a:off x="1115616" y="2780928"/>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7" name="Smiley Face 6"/>
          <p:cNvSpPr/>
          <p:nvPr/>
        </p:nvSpPr>
        <p:spPr>
          <a:xfrm>
            <a:off x="5004048" y="4869160"/>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8" name="Smiley Face 7"/>
          <p:cNvSpPr/>
          <p:nvPr/>
        </p:nvSpPr>
        <p:spPr>
          <a:xfrm>
            <a:off x="4788024" y="5157192"/>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9" name="Smiley Face 8"/>
          <p:cNvSpPr/>
          <p:nvPr/>
        </p:nvSpPr>
        <p:spPr>
          <a:xfrm>
            <a:off x="4427984" y="5085184"/>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0" name="Smiley Face 9"/>
          <p:cNvSpPr/>
          <p:nvPr/>
        </p:nvSpPr>
        <p:spPr>
          <a:xfrm>
            <a:off x="4572000" y="4293096"/>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1" name="Smiley Face 10"/>
          <p:cNvSpPr/>
          <p:nvPr/>
        </p:nvSpPr>
        <p:spPr>
          <a:xfrm>
            <a:off x="4211960" y="4437112"/>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2" name="Smiley Face 11"/>
          <p:cNvSpPr/>
          <p:nvPr/>
        </p:nvSpPr>
        <p:spPr>
          <a:xfrm>
            <a:off x="4644008" y="4653136"/>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3" name="Smiley Face 12"/>
          <p:cNvSpPr/>
          <p:nvPr/>
        </p:nvSpPr>
        <p:spPr>
          <a:xfrm>
            <a:off x="7668344" y="3140968"/>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4" name="Smiley Face 13"/>
          <p:cNvSpPr/>
          <p:nvPr/>
        </p:nvSpPr>
        <p:spPr>
          <a:xfrm>
            <a:off x="7668344" y="2708920"/>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5" name="Smiley Face 14"/>
          <p:cNvSpPr/>
          <p:nvPr/>
        </p:nvSpPr>
        <p:spPr>
          <a:xfrm>
            <a:off x="7884368" y="2420888"/>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6" name="Smiley Face 15"/>
          <p:cNvSpPr/>
          <p:nvPr/>
        </p:nvSpPr>
        <p:spPr>
          <a:xfrm>
            <a:off x="7236296" y="2348880"/>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7" name="Smiley Face 16"/>
          <p:cNvSpPr/>
          <p:nvPr/>
        </p:nvSpPr>
        <p:spPr>
          <a:xfrm>
            <a:off x="7596336" y="2060848"/>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8" name="Smiley Face 17"/>
          <p:cNvSpPr/>
          <p:nvPr/>
        </p:nvSpPr>
        <p:spPr>
          <a:xfrm>
            <a:off x="1331640" y="3140968"/>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19" name="Smiley Face 18"/>
          <p:cNvSpPr/>
          <p:nvPr/>
        </p:nvSpPr>
        <p:spPr>
          <a:xfrm>
            <a:off x="1835696" y="3140968"/>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0" name="Smiley Face 19"/>
          <p:cNvSpPr/>
          <p:nvPr/>
        </p:nvSpPr>
        <p:spPr>
          <a:xfrm>
            <a:off x="1301552" y="2420888"/>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1" name="Smiley Face 20"/>
          <p:cNvSpPr/>
          <p:nvPr/>
        </p:nvSpPr>
        <p:spPr>
          <a:xfrm>
            <a:off x="2051720" y="2708920"/>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2" name="Smiley Face 21"/>
          <p:cNvSpPr/>
          <p:nvPr/>
        </p:nvSpPr>
        <p:spPr>
          <a:xfrm>
            <a:off x="1606352" y="2780928"/>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3" name="Smiley Face 22"/>
          <p:cNvSpPr/>
          <p:nvPr/>
        </p:nvSpPr>
        <p:spPr>
          <a:xfrm>
            <a:off x="1758752" y="2348880"/>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4" name="Smiley Face 23"/>
          <p:cNvSpPr/>
          <p:nvPr/>
        </p:nvSpPr>
        <p:spPr>
          <a:xfrm>
            <a:off x="4211960" y="4869160"/>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25" name="TextBox 24"/>
          <p:cNvSpPr txBox="1"/>
          <p:nvPr/>
        </p:nvSpPr>
        <p:spPr>
          <a:xfrm>
            <a:off x="179512" y="2060848"/>
            <a:ext cx="2236510" cy="369332"/>
          </a:xfrm>
          <a:prstGeom prst="rect">
            <a:avLst/>
          </a:prstGeom>
          <a:noFill/>
        </p:spPr>
        <p:txBody>
          <a:bodyPr wrap="none" rtlCol="0">
            <a:spAutoFit/>
          </a:bodyPr>
          <a:lstStyle/>
          <a:p>
            <a:r>
              <a:rPr lang="id-ID" b="1" dirty="0" smtClean="0">
                <a:solidFill>
                  <a:srgbClr val="FFC000"/>
                </a:solidFill>
                <a:latin typeface="Arial" pitchFamily="34" charset="0"/>
                <a:cs typeface="Arial" pitchFamily="34" charset="0"/>
              </a:rPr>
              <a:t>Bagian pengetikan</a:t>
            </a:r>
            <a:endParaRPr lang="id-ID" b="1" dirty="0">
              <a:solidFill>
                <a:srgbClr val="FFC000"/>
              </a:solidFill>
              <a:latin typeface="Arial" pitchFamily="34" charset="0"/>
              <a:cs typeface="Arial" pitchFamily="34" charset="0"/>
            </a:endParaRPr>
          </a:p>
        </p:txBody>
      </p:sp>
      <p:sp>
        <p:nvSpPr>
          <p:cNvPr id="26" name="TextBox 25"/>
          <p:cNvSpPr txBox="1"/>
          <p:nvPr/>
        </p:nvSpPr>
        <p:spPr>
          <a:xfrm>
            <a:off x="5753452" y="2555612"/>
            <a:ext cx="1338828" cy="369332"/>
          </a:xfrm>
          <a:prstGeom prst="rect">
            <a:avLst/>
          </a:prstGeom>
          <a:noFill/>
        </p:spPr>
        <p:txBody>
          <a:bodyPr wrap="none" rtlCol="0">
            <a:spAutoFit/>
          </a:bodyPr>
          <a:lstStyle/>
          <a:p>
            <a:r>
              <a:rPr lang="id-ID" b="1" dirty="0" smtClean="0">
                <a:solidFill>
                  <a:srgbClr val="FFC000"/>
                </a:solidFill>
                <a:latin typeface="Arial" pitchFamily="34" charset="0"/>
                <a:cs typeface="Arial" pitchFamily="34" charset="0"/>
              </a:rPr>
              <a:t> Penjualan</a:t>
            </a:r>
            <a:endParaRPr lang="id-ID" b="1" dirty="0">
              <a:solidFill>
                <a:srgbClr val="FFC000"/>
              </a:solidFill>
              <a:latin typeface="Arial" pitchFamily="34" charset="0"/>
              <a:cs typeface="Arial" pitchFamily="34" charset="0"/>
            </a:endParaRPr>
          </a:p>
        </p:txBody>
      </p:sp>
      <p:sp>
        <p:nvSpPr>
          <p:cNvPr id="27" name="TextBox 26"/>
          <p:cNvSpPr txBox="1"/>
          <p:nvPr/>
        </p:nvSpPr>
        <p:spPr>
          <a:xfrm>
            <a:off x="5403334" y="4797152"/>
            <a:ext cx="2403222" cy="369332"/>
          </a:xfrm>
          <a:prstGeom prst="rect">
            <a:avLst/>
          </a:prstGeom>
          <a:noFill/>
        </p:spPr>
        <p:txBody>
          <a:bodyPr wrap="none" rtlCol="0">
            <a:spAutoFit/>
          </a:bodyPr>
          <a:lstStyle/>
          <a:p>
            <a:r>
              <a:rPr lang="id-ID" b="1" dirty="0" smtClean="0">
                <a:solidFill>
                  <a:srgbClr val="FFC000"/>
                </a:solidFill>
                <a:latin typeface="Arial" pitchFamily="34" charset="0"/>
                <a:cs typeface="Arial" pitchFamily="34" charset="0"/>
              </a:rPr>
              <a:t> Kelompok produksi</a:t>
            </a:r>
            <a:endParaRPr lang="id-ID" b="1" dirty="0">
              <a:solidFill>
                <a:srgbClr val="FFC000"/>
              </a:solidFill>
              <a:latin typeface="Arial" pitchFamily="34" charset="0"/>
              <a:cs typeface="Arial" pitchFamily="34" charset="0"/>
            </a:endParaRPr>
          </a:p>
        </p:txBody>
      </p:sp>
      <p:sp>
        <p:nvSpPr>
          <p:cNvPr id="28" name="TextBox 27"/>
          <p:cNvSpPr txBox="1"/>
          <p:nvPr/>
        </p:nvSpPr>
        <p:spPr>
          <a:xfrm>
            <a:off x="2051720" y="5805264"/>
            <a:ext cx="5456943" cy="400110"/>
          </a:xfrm>
          <a:prstGeom prst="rect">
            <a:avLst/>
          </a:prstGeom>
          <a:noFill/>
        </p:spPr>
        <p:txBody>
          <a:bodyPr wrap="none" rtlCol="0">
            <a:spAutoFit/>
          </a:bodyPr>
          <a:lstStyle/>
          <a:p>
            <a:r>
              <a:rPr lang="id-ID" sz="2000" b="1" dirty="0" smtClean="0">
                <a:solidFill>
                  <a:srgbClr val="FFC000"/>
                </a:solidFill>
                <a:latin typeface="Arial" pitchFamily="34" charset="0"/>
                <a:cs typeface="Arial" pitchFamily="34" charset="0"/>
              </a:rPr>
              <a:t>Keanggotaan dalam kelompok di pekerjaan</a:t>
            </a:r>
            <a:endParaRPr lang="id-ID" sz="2000" b="1" dirty="0">
              <a:solidFill>
                <a:srgbClr val="FFC000"/>
              </a:solidFill>
              <a:latin typeface="Arial" pitchFamily="34" charset="0"/>
              <a:cs typeface="Arial" pitchFamily="34" charset="0"/>
            </a:endParaRPr>
          </a:p>
        </p:txBody>
      </p:sp>
      <p:sp>
        <p:nvSpPr>
          <p:cNvPr id="29" name="Smiley Face 28"/>
          <p:cNvSpPr/>
          <p:nvPr/>
        </p:nvSpPr>
        <p:spPr>
          <a:xfrm>
            <a:off x="7308304" y="3293368"/>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30" name="Smiley Face 29"/>
          <p:cNvSpPr/>
          <p:nvPr/>
        </p:nvSpPr>
        <p:spPr>
          <a:xfrm>
            <a:off x="7973144" y="2924944"/>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31" name="Smiley Face 30"/>
          <p:cNvSpPr/>
          <p:nvPr/>
        </p:nvSpPr>
        <p:spPr>
          <a:xfrm>
            <a:off x="7020272" y="3068960"/>
            <a:ext cx="432048" cy="432048"/>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32048"/>
          </a:xfrm>
        </p:spPr>
        <p:txBody>
          <a:bodyPr>
            <a:noAutofit/>
          </a:bodyPr>
          <a:lstStyle/>
          <a:p>
            <a:r>
              <a:rPr lang="id-ID" sz="2400" b="1" dirty="0" smtClean="0">
                <a:latin typeface="Arial" pitchFamily="34" charset="0"/>
                <a:cs typeface="Arial" pitchFamily="34" charset="0"/>
              </a:rPr>
              <a:t>Motivasi</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36512" y="404664"/>
            <a:ext cx="9144000" cy="6453336"/>
          </a:xfrm>
          <a:blipFill>
            <a:blip r:embed="rId2" cstate="print"/>
            <a:tile tx="0" ty="0" sx="100000" sy="100000" flip="none" algn="tl"/>
          </a:blipFill>
        </p:spPr>
        <p:txBody>
          <a:bodyPr>
            <a:normAutofit/>
          </a:bodyPr>
          <a:lstStyle/>
          <a:p>
            <a:pPr>
              <a:buNone/>
            </a:pPr>
            <a:r>
              <a:rPr lang="id-ID" sz="2400" b="1" dirty="0" smtClean="0">
                <a:latin typeface="Arial" pitchFamily="34" charset="0"/>
                <a:cs typeface="Arial" pitchFamily="34" charset="0"/>
              </a:rPr>
              <a:t>Setiap orang pasti mempunyai  motivasi sebagai alasan mengapa mereka berprilaku tertentu. Dengan kata lain, motivasi merupakan motif interen yang menyebabkan orang berprilaku seperti yang mereka lakukan.</a:t>
            </a:r>
          </a:p>
          <a:p>
            <a:pPr>
              <a:buNone/>
            </a:pPr>
            <a:r>
              <a:rPr lang="id-ID" sz="2400" b="1" dirty="0" smtClean="0">
                <a:latin typeface="Arial" pitchFamily="34" charset="0"/>
                <a:cs typeface="Arial" pitchFamily="34" charset="0"/>
              </a:rPr>
              <a:t>Setiap orang dapat memiliki motif yang sangat berbeda untuk mengerjakan sesuatu yang sama.</a:t>
            </a:r>
          </a:p>
          <a:p>
            <a:pPr>
              <a:buNone/>
            </a:pPr>
            <a:r>
              <a:rPr lang="id-ID" sz="2400" b="1" dirty="0" smtClean="0">
                <a:latin typeface="Arial" pitchFamily="34" charset="0"/>
                <a:cs typeface="Arial" pitchFamily="34" charset="0"/>
              </a:rPr>
              <a:t>    </a:t>
            </a:r>
            <a:endParaRPr lang="id-ID" sz="2400" b="1" dirty="0">
              <a:latin typeface="Arial" pitchFamily="34" charset="0"/>
              <a:cs typeface="Arial" pitchFamily="34" charset="0"/>
            </a:endParaRPr>
          </a:p>
        </p:txBody>
      </p:sp>
      <p:sp>
        <p:nvSpPr>
          <p:cNvPr id="4" name="Rectangle 3"/>
          <p:cNvSpPr/>
          <p:nvPr/>
        </p:nvSpPr>
        <p:spPr>
          <a:xfrm>
            <a:off x="323528" y="3068960"/>
            <a:ext cx="244827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latin typeface="Arial" pitchFamily="34" charset="0"/>
                <a:cs typeface="Arial" pitchFamily="34" charset="0"/>
              </a:rPr>
              <a:t>KEBUTUHAN</a:t>
            </a:r>
            <a:endParaRPr lang="id-ID" sz="2400" b="1" dirty="0">
              <a:solidFill>
                <a:schemeClr val="tx1"/>
              </a:solidFill>
              <a:latin typeface="Arial" pitchFamily="34" charset="0"/>
              <a:cs typeface="Arial" pitchFamily="34" charset="0"/>
            </a:endParaRPr>
          </a:p>
        </p:txBody>
      </p:sp>
      <p:sp>
        <p:nvSpPr>
          <p:cNvPr id="5" name="Rectangle 4"/>
          <p:cNvSpPr/>
          <p:nvPr/>
        </p:nvSpPr>
        <p:spPr>
          <a:xfrm>
            <a:off x="323528" y="4869160"/>
            <a:ext cx="2448272"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latin typeface="Arial" pitchFamily="34" charset="0"/>
                <a:cs typeface="Arial" pitchFamily="34" charset="0"/>
              </a:rPr>
              <a:t>MOTIF</a:t>
            </a:r>
            <a:endParaRPr lang="id-ID" sz="2400" b="1" dirty="0">
              <a:solidFill>
                <a:schemeClr val="tx1"/>
              </a:solidFill>
              <a:latin typeface="Arial" pitchFamily="34" charset="0"/>
              <a:cs typeface="Arial" pitchFamily="34" charset="0"/>
            </a:endParaRPr>
          </a:p>
        </p:txBody>
      </p:sp>
      <p:sp>
        <p:nvSpPr>
          <p:cNvPr id="6" name="Rectangle 5"/>
          <p:cNvSpPr/>
          <p:nvPr/>
        </p:nvSpPr>
        <p:spPr>
          <a:xfrm>
            <a:off x="3419872" y="4797152"/>
            <a:ext cx="252028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latin typeface="Arial" pitchFamily="34" charset="0"/>
                <a:cs typeface="Arial" pitchFamily="34" charset="0"/>
              </a:rPr>
              <a:t>PERILAKU UNTUK MEMENUHI KEBUTUHAN</a:t>
            </a:r>
            <a:endParaRPr lang="id-ID" sz="2000" b="1" dirty="0">
              <a:solidFill>
                <a:schemeClr val="tx1"/>
              </a:solidFill>
              <a:latin typeface="Arial" pitchFamily="34" charset="0"/>
              <a:cs typeface="Arial" pitchFamily="34" charset="0"/>
            </a:endParaRPr>
          </a:p>
        </p:txBody>
      </p:sp>
      <p:sp>
        <p:nvSpPr>
          <p:cNvPr id="7" name="Rectangle 6"/>
          <p:cNvSpPr/>
          <p:nvPr/>
        </p:nvSpPr>
        <p:spPr>
          <a:xfrm>
            <a:off x="6588224" y="4869160"/>
            <a:ext cx="2448272"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latin typeface="Arial" pitchFamily="34" charset="0"/>
                <a:cs typeface="Arial" pitchFamily="34" charset="0"/>
              </a:rPr>
              <a:t>KEPUASAN DARI  KEBUTUHAN</a:t>
            </a:r>
            <a:endParaRPr lang="id-ID" sz="2400" b="1" dirty="0">
              <a:solidFill>
                <a:schemeClr val="tx1"/>
              </a:solidFill>
              <a:latin typeface="Arial" pitchFamily="34" charset="0"/>
              <a:cs typeface="Arial" pitchFamily="34" charset="0"/>
            </a:endParaRPr>
          </a:p>
        </p:txBody>
      </p:sp>
      <p:cxnSp>
        <p:nvCxnSpPr>
          <p:cNvPr id="9" name="Straight Arrow Connector 8"/>
          <p:cNvCxnSpPr>
            <a:stCxn id="4" idx="2"/>
            <a:endCxn id="5" idx="0"/>
          </p:cNvCxnSpPr>
          <p:nvPr/>
        </p:nvCxnSpPr>
        <p:spPr>
          <a:xfrm>
            <a:off x="1547664" y="3983360"/>
            <a:ext cx="0" cy="885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a:endCxn id="7" idx="1"/>
          </p:cNvCxnSpPr>
          <p:nvPr/>
        </p:nvCxnSpPr>
        <p:spPr>
          <a:xfrm flipV="1">
            <a:off x="5940152" y="5481228"/>
            <a:ext cx="648072" cy="3600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a:xfrm>
            <a:off x="2843808" y="5517232"/>
            <a:ext cx="648072"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a:stCxn id="7" idx="0"/>
          </p:cNvCxnSpPr>
          <p:nvPr/>
        </p:nvCxnSpPr>
        <p:spPr>
          <a:xfrm flipH="1" flipV="1">
            <a:off x="2843808" y="3429000"/>
            <a:ext cx="4968552" cy="144016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5" name="TextBox 14"/>
          <p:cNvSpPr txBox="1"/>
          <p:nvPr/>
        </p:nvSpPr>
        <p:spPr>
          <a:xfrm>
            <a:off x="2980942" y="6237312"/>
            <a:ext cx="2815194" cy="461665"/>
          </a:xfrm>
          <a:prstGeom prst="rect">
            <a:avLst/>
          </a:prstGeom>
          <a:noFill/>
        </p:spPr>
        <p:txBody>
          <a:bodyPr wrap="none" rtlCol="0">
            <a:spAutoFit/>
          </a:bodyPr>
          <a:lstStyle/>
          <a:p>
            <a:r>
              <a:rPr lang="id-ID" sz="2400" b="1" dirty="0" smtClean="0">
                <a:latin typeface="Arial" pitchFamily="34" charset="0"/>
                <a:cs typeface="Arial" pitchFamily="34" charset="0"/>
              </a:rPr>
              <a:t>PROSES MOTIVSI</a:t>
            </a:r>
            <a:endParaRPr lang="id-ID"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32048"/>
          </a:xfrm>
        </p:spPr>
        <p:txBody>
          <a:bodyPr>
            <a:noAutofit/>
          </a:bodyPr>
          <a:lstStyle/>
          <a:p>
            <a:r>
              <a:rPr lang="id-ID" sz="2400" b="1" dirty="0" smtClean="0">
                <a:latin typeface="Arial" pitchFamily="34" charset="0"/>
                <a:cs typeface="Arial" pitchFamily="34" charset="0"/>
              </a:rPr>
              <a:t>LANJUTAN</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p:spPr>
        <p:txBody>
          <a:bodyPr>
            <a:normAutofit lnSpcReduction="10000"/>
          </a:bodyPr>
          <a:lstStyle/>
          <a:p>
            <a:pPr>
              <a:buNone/>
            </a:pPr>
            <a:r>
              <a:rPr lang="id-ID" sz="2400" b="1" dirty="0" smtClean="0">
                <a:latin typeface="Arial" pitchFamily="34" charset="0"/>
                <a:cs typeface="Arial" pitchFamily="34" charset="0"/>
              </a:rPr>
              <a:t>kebutuhan karyawan beserta jenjangnya dapat ditentukan atas dasar penemuan Abraham H. Maslow (seorang ahli psikologi) tentang kebutuhan manusia. Menurut Maslow, Kebutuhan-kebutuhan yang belum terpenuhi dapat memotivasi perilaku manusia, sedangkan kebutuhan yang sudah terpenuhi tidak akan lama menjadi mtivator meskipun dapat muncul kembali sebagai motivator.(contoh misal anda telah makan pagi cukup kenyang, hal ini tidak berarti bahwa anda tidak akan makan malam. Kebutuhan akan makan akan muncul kembali)</a:t>
            </a:r>
          </a:p>
          <a:p>
            <a:pPr>
              <a:buNone/>
            </a:pPr>
            <a:r>
              <a:rPr lang="id-ID" sz="2400" b="1" dirty="0" smtClean="0">
                <a:latin typeface="Arial" pitchFamily="34" charset="0"/>
                <a:cs typeface="Arial" pitchFamily="34" charset="0"/>
              </a:rPr>
              <a:t>Teori motivasi maslow menekankan dua ide dasar yaitu :</a:t>
            </a:r>
          </a:p>
          <a:p>
            <a:pPr marL="457200" indent="-457200">
              <a:buAutoNum type="arabicParenR"/>
            </a:pPr>
            <a:r>
              <a:rPr lang="id-ID" sz="2400" b="1" dirty="0" smtClean="0">
                <a:latin typeface="Arial" pitchFamily="34" charset="0"/>
                <a:cs typeface="Arial" pitchFamily="34" charset="0"/>
              </a:rPr>
              <a:t>Orang mepunyai banayak keutuhan, tapi hanya kebutuhan- kebutuhan yang belum terpenuhi saja yang dapat mempngaruhi perilaku manusia.</a:t>
            </a:r>
          </a:p>
          <a:p>
            <a:pPr marL="457200" indent="-457200">
              <a:buAutoNum type="arabicParenR"/>
            </a:pPr>
            <a:r>
              <a:rPr lang="id-ID" sz="2400" b="1" dirty="0" smtClean="0">
                <a:latin typeface="Arial" pitchFamily="34" charset="0"/>
                <a:cs typeface="Arial" pitchFamily="34" charset="0"/>
              </a:rPr>
              <a:t>Kebutuhan manusia dokelompokan dalam sebuah hierarki kepentingan, jika satu kebutuah terpenuhi, kebutuhan lain yang tingkatnya lebih tinggi akan muncul dan memerlukan pemuasan. </a:t>
            </a:r>
            <a:endParaRPr lang="id-ID"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432048"/>
          </a:xfrm>
        </p:spPr>
        <p:txBody>
          <a:bodyPr>
            <a:noAutofit/>
          </a:bodyPr>
          <a:lstStyle/>
          <a:p>
            <a:r>
              <a:rPr lang="id-ID" sz="2400" b="1" dirty="0" smtClean="0">
                <a:latin typeface="Arial" pitchFamily="34" charset="0"/>
                <a:cs typeface="Arial" pitchFamily="34" charset="0"/>
              </a:rPr>
              <a:t>lanjutan</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476672"/>
            <a:ext cx="9144000" cy="6381328"/>
          </a:xfrm>
        </p:spPr>
        <p:txBody>
          <a:bodyPr>
            <a:normAutofit/>
          </a:bodyPr>
          <a:lstStyle/>
          <a:p>
            <a:pPr>
              <a:buNone/>
            </a:pPr>
            <a:r>
              <a:rPr lang="id-ID" sz="2400" b="1" dirty="0" smtClean="0">
                <a:latin typeface="Arial" pitchFamily="34" charset="0"/>
                <a:cs typeface="Arial" pitchFamily="34" charset="0"/>
              </a:rPr>
              <a:t>Hierarki kebutuhan yang dikemukakan oleh maslow dapat di lihat dibawah ini :</a:t>
            </a:r>
          </a:p>
          <a:p>
            <a:pPr>
              <a:buNone/>
            </a:pPr>
            <a:endParaRPr lang="id-ID" sz="2400" b="1" dirty="0" smtClean="0">
              <a:latin typeface="Arial" pitchFamily="34" charset="0"/>
              <a:cs typeface="Arial" pitchFamily="34" charset="0"/>
            </a:endParaRPr>
          </a:p>
          <a:p>
            <a:pPr>
              <a:buNone/>
            </a:pPr>
            <a:endParaRPr lang="id-ID" sz="2400" b="1" dirty="0">
              <a:latin typeface="Arial" pitchFamily="34" charset="0"/>
              <a:cs typeface="Arial" pitchFamily="34" charset="0"/>
            </a:endParaRPr>
          </a:p>
        </p:txBody>
      </p:sp>
      <p:sp>
        <p:nvSpPr>
          <p:cNvPr id="4" name="Rectangle 3"/>
          <p:cNvSpPr/>
          <p:nvPr/>
        </p:nvSpPr>
        <p:spPr>
          <a:xfrm>
            <a:off x="2123728" y="1578496"/>
            <a:ext cx="4608512" cy="7703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accent6">
                    <a:lumMod val="75000"/>
                  </a:schemeClr>
                </a:solidFill>
                <a:latin typeface="Arial" pitchFamily="34" charset="0"/>
                <a:cs typeface="Arial" pitchFamily="34" charset="0"/>
              </a:rPr>
              <a:t>PERWUJUDAN DIRI</a:t>
            </a:r>
            <a:endParaRPr lang="id-ID" sz="2400" b="1" dirty="0">
              <a:solidFill>
                <a:schemeClr val="accent6">
                  <a:lumMod val="75000"/>
                </a:schemeClr>
              </a:solidFill>
              <a:latin typeface="Arial" pitchFamily="34" charset="0"/>
              <a:cs typeface="Arial" pitchFamily="34" charset="0"/>
            </a:endParaRPr>
          </a:p>
        </p:txBody>
      </p:sp>
      <p:sp>
        <p:nvSpPr>
          <p:cNvPr id="5" name="Rectangle 4"/>
          <p:cNvSpPr/>
          <p:nvPr/>
        </p:nvSpPr>
        <p:spPr>
          <a:xfrm>
            <a:off x="1835696" y="2348880"/>
            <a:ext cx="5112568" cy="7703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accent6">
                    <a:lumMod val="75000"/>
                  </a:schemeClr>
                </a:solidFill>
                <a:latin typeface="Arial" pitchFamily="34" charset="0"/>
                <a:cs typeface="Arial" pitchFamily="34" charset="0"/>
              </a:rPr>
              <a:t>KEBUTUHAN HARGA DIRI</a:t>
            </a:r>
            <a:endParaRPr lang="id-ID" sz="2400" b="1" dirty="0">
              <a:solidFill>
                <a:schemeClr val="accent6">
                  <a:lumMod val="75000"/>
                </a:schemeClr>
              </a:solidFill>
              <a:latin typeface="Arial" pitchFamily="34" charset="0"/>
              <a:cs typeface="Arial" pitchFamily="34" charset="0"/>
            </a:endParaRPr>
          </a:p>
        </p:txBody>
      </p:sp>
      <p:sp>
        <p:nvSpPr>
          <p:cNvPr id="6" name="Rectangle 5"/>
          <p:cNvSpPr/>
          <p:nvPr/>
        </p:nvSpPr>
        <p:spPr>
          <a:xfrm>
            <a:off x="1619672" y="3140968"/>
            <a:ext cx="5616624" cy="7703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accent6">
                    <a:lumMod val="75000"/>
                  </a:schemeClr>
                </a:solidFill>
                <a:latin typeface="Arial" pitchFamily="34" charset="0"/>
                <a:cs typeface="Arial" pitchFamily="34" charset="0"/>
              </a:rPr>
              <a:t>KEBUTUHAN SOSIAL</a:t>
            </a:r>
            <a:endParaRPr lang="id-ID" sz="2400" b="1" dirty="0">
              <a:solidFill>
                <a:schemeClr val="accent6">
                  <a:lumMod val="75000"/>
                </a:schemeClr>
              </a:solidFill>
              <a:latin typeface="Arial" pitchFamily="34" charset="0"/>
              <a:cs typeface="Arial" pitchFamily="34" charset="0"/>
            </a:endParaRPr>
          </a:p>
        </p:txBody>
      </p:sp>
      <p:sp>
        <p:nvSpPr>
          <p:cNvPr id="7" name="Rectangle 6"/>
          <p:cNvSpPr/>
          <p:nvPr/>
        </p:nvSpPr>
        <p:spPr>
          <a:xfrm>
            <a:off x="1043608" y="4674840"/>
            <a:ext cx="6696744" cy="7703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accent6">
                    <a:lumMod val="75000"/>
                  </a:schemeClr>
                </a:solidFill>
                <a:latin typeface="Arial" pitchFamily="34" charset="0"/>
                <a:cs typeface="Arial" pitchFamily="34" charset="0"/>
              </a:rPr>
              <a:t>KEBUTUHAN FISIOLOGIS</a:t>
            </a:r>
            <a:endParaRPr lang="id-ID" sz="2400" b="1" dirty="0">
              <a:solidFill>
                <a:schemeClr val="accent6">
                  <a:lumMod val="75000"/>
                </a:schemeClr>
              </a:solidFill>
              <a:latin typeface="Arial" pitchFamily="34" charset="0"/>
              <a:cs typeface="Arial" pitchFamily="34" charset="0"/>
            </a:endParaRPr>
          </a:p>
        </p:txBody>
      </p:sp>
      <p:sp>
        <p:nvSpPr>
          <p:cNvPr id="8" name="Rectangle 7"/>
          <p:cNvSpPr/>
          <p:nvPr/>
        </p:nvSpPr>
        <p:spPr>
          <a:xfrm>
            <a:off x="1403648" y="3882752"/>
            <a:ext cx="6048672" cy="7703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accent6">
                    <a:lumMod val="75000"/>
                  </a:schemeClr>
                </a:solidFill>
                <a:latin typeface="Arial" pitchFamily="34" charset="0"/>
                <a:cs typeface="Arial" pitchFamily="34" charset="0"/>
              </a:rPr>
              <a:t>KEBUTUHAN PERLINDUNGAN</a:t>
            </a:r>
            <a:endParaRPr lang="id-ID" sz="2400" b="1" dirty="0">
              <a:solidFill>
                <a:schemeClr val="accent6">
                  <a:lumMod val="75000"/>
                </a:schemeClr>
              </a:solidFill>
              <a:latin typeface="Arial" pitchFamily="34" charset="0"/>
              <a:cs typeface="Arial" pitchFamily="34" charset="0"/>
            </a:endParaRPr>
          </a:p>
        </p:txBody>
      </p:sp>
      <p:sp>
        <p:nvSpPr>
          <p:cNvPr id="9" name="TextBox 8"/>
          <p:cNvSpPr txBox="1"/>
          <p:nvPr/>
        </p:nvSpPr>
        <p:spPr>
          <a:xfrm>
            <a:off x="1087634" y="5805264"/>
            <a:ext cx="6724726" cy="461665"/>
          </a:xfrm>
          <a:prstGeom prst="rect">
            <a:avLst/>
          </a:prstGeom>
          <a:solidFill>
            <a:srgbClr val="FFC000"/>
          </a:solidFill>
        </p:spPr>
        <p:txBody>
          <a:bodyPr wrap="none" rtlCol="0">
            <a:spAutoFit/>
          </a:bodyPr>
          <a:lstStyle/>
          <a:p>
            <a:r>
              <a:rPr lang="id-ID" sz="2400" b="1" dirty="0" smtClean="0">
                <a:latin typeface="Arial" pitchFamily="34" charset="0"/>
                <a:cs typeface="Arial" pitchFamily="34" charset="0"/>
              </a:rPr>
              <a:t>HIERARKI KEBUTUHAN DARI A.H. MASLOW</a:t>
            </a:r>
            <a:endParaRPr lang="id-ID"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6672"/>
          </a:xfrm>
        </p:spPr>
        <p:txBody>
          <a:bodyPr>
            <a:normAutofit/>
          </a:bodyPr>
          <a:lstStyle/>
          <a:p>
            <a:pPr algn="l"/>
            <a:r>
              <a:rPr lang="id-ID" sz="2400" b="1" dirty="0" smtClean="0">
                <a:latin typeface="Arial" pitchFamily="34" charset="0"/>
                <a:cs typeface="Arial" pitchFamily="34" charset="0"/>
              </a:rPr>
              <a:t>Evaluasi/soal</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548680"/>
            <a:ext cx="9144000" cy="6309320"/>
          </a:xfrm>
          <a:blipFill>
            <a:blip r:embed="rId2" cstate="print"/>
            <a:tile tx="0" ty="0" sx="100000" sy="100000" flip="none" algn="tl"/>
          </a:blipFill>
        </p:spPr>
        <p:txBody>
          <a:bodyPr>
            <a:normAutofit/>
          </a:bodyPr>
          <a:lstStyle/>
          <a:p>
            <a:pPr marL="457200" indent="-457200">
              <a:buNone/>
            </a:pPr>
            <a:r>
              <a:rPr lang="id-ID" sz="2400" b="1" dirty="0" smtClean="0">
                <a:solidFill>
                  <a:srgbClr val="FFFF00"/>
                </a:solidFill>
                <a:latin typeface="Arial" pitchFamily="34" charset="0"/>
                <a:cs typeface="Arial" pitchFamily="34" charset="0"/>
              </a:rPr>
              <a:t>1) Coba saudara tuliskan definisi organisasi menurut Boone &amp; Kurtz.</a:t>
            </a:r>
          </a:p>
          <a:p>
            <a:pPr marL="457200" indent="-457200">
              <a:buNone/>
            </a:pPr>
            <a:r>
              <a:rPr lang="id-ID" sz="2400" b="1" dirty="0" smtClean="0">
                <a:solidFill>
                  <a:srgbClr val="FFFF00"/>
                </a:solidFill>
                <a:latin typeface="Arial" pitchFamily="34" charset="0"/>
                <a:cs typeface="Arial" pitchFamily="34" charset="0"/>
              </a:rPr>
              <a:t> 2) Coba saudara tuliskan beberapa faktor yang harus diperhatikan dalam penyusunan struktur organisasi formal.?</a:t>
            </a:r>
          </a:p>
          <a:p>
            <a:pPr marL="457200" indent="-457200">
              <a:buNone/>
            </a:pPr>
            <a:r>
              <a:rPr lang="id-ID" sz="2400" b="1" dirty="0" smtClean="0">
                <a:solidFill>
                  <a:srgbClr val="FFFF00"/>
                </a:solidFill>
                <a:latin typeface="Arial" pitchFamily="34" charset="0"/>
                <a:cs typeface="Arial" pitchFamily="34" charset="0"/>
              </a:rPr>
              <a:t>3)  Coba saudara tuliskan apa yang di sebut dengan organisasi informal.</a:t>
            </a:r>
          </a:p>
          <a:p>
            <a:pPr marL="457200" indent="-457200">
              <a:buNone/>
            </a:pPr>
            <a:r>
              <a:rPr lang="id-ID" sz="2400" b="1" dirty="0" smtClean="0">
                <a:solidFill>
                  <a:srgbClr val="FFFF00"/>
                </a:solidFill>
                <a:latin typeface="Arial" pitchFamily="34" charset="0"/>
                <a:cs typeface="Arial" pitchFamily="34" charset="0"/>
              </a:rPr>
              <a:t>4)  Coba saudara tuliskan  kebaikan dan keburukan dari organisasi yang sentralisir.</a:t>
            </a:r>
          </a:p>
          <a:p>
            <a:pPr marL="457200" indent="-457200">
              <a:buNone/>
            </a:pPr>
            <a:r>
              <a:rPr lang="id-ID" sz="2400" b="1" dirty="0" smtClean="0">
                <a:solidFill>
                  <a:srgbClr val="FFFF00"/>
                </a:solidFill>
                <a:latin typeface="Arial" pitchFamily="34" charset="0"/>
                <a:cs typeface="Arial" pitchFamily="34" charset="0"/>
              </a:rPr>
              <a:t>5)  Coba saudara ganbarkan Hierarki dari tujuan  Organisasi.</a:t>
            </a:r>
          </a:p>
          <a:p>
            <a:pPr marL="457200" indent="-457200">
              <a:buNone/>
            </a:pPr>
            <a:r>
              <a:rPr lang="id-ID" sz="2400" b="1" dirty="0" smtClean="0">
                <a:solidFill>
                  <a:srgbClr val="FFFF00"/>
                </a:solidFill>
                <a:latin typeface="Arial" pitchFamily="34" charset="0"/>
                <a:cs typeface="Arial" pitchFamily="34" charset="0"/>
              </a:rPr>
              <a:t>6)  Coba saudara gambarkan proses motivasi.</a:t>
            </a:r>
          </a:p>
          <a:p>
            <a:pPr marL="457200" indent="-457200">
              <a:buNone/>
            </a:pPr>
            <a:r>
              <a:rPr lang="id-ID" sz="2400" b="1" dirty="0" smtClean="0">
                <a:solidFill>
                  <a:srgbClr val="FFFF00"/>
                </a:solidFill>
                <a:latin typeface="Arial" pitchFamily="34" charset="0"/>
                <a:cs typeface="Arial" pitchFamily="34" charset="0"/>
              </a:rPr>
              <a:t>7)  Coba saudra gambarkan herarki kebutuhan dari A.H Maslow</a:t>
            </a:r>
          </a:p>
          <a:p>
            <a:pPr marL="457200" indent="-457200">
              <a:buAutoNum type="arabicParenR" startAt="5"/>
            </a:pPr>
            <a:endParaRPr lang="id-ID"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490066"/>
          </a:xfrm>
          <a:solidFill>
            <a:srgbClr val="663300"/>
          </a:solidFill>
        </p:spPr>
        <p:txBody>
          <a:bodyPr>
            <a:normAutofit/>
          </a:bodyPr>
          <a:lstStyle/>
          <a:p>
            <a:pPr algn="l"/>
            <a:r>
              <a:rPr lang="id-ID" sz="2400" dirty="0" smtClean="0">
                <a:solidFill>
                  <a:srgbClr val="FFFF00"/>
                </a:solidFill>
                <a:latin typeface="Arial" pitchFamily="34" charset="0"/>
                <a:cs typeface="Arial" pitchFamily="34" charset="0"/>
              </a:rPr>
              <a:t>Lanjutan </a:t>
            </a:r>
            <a:endParaRPr lang="id-ID" sz="24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36512" y="476672"/>
            <a:ext cx="9144000" cy="6381328"/>
          </a:xfrm>
          <a:blipFill>
            <a:blip r:embed="rId4" cstate="print"/>
            <a:tile tx="0" ty="0" sx="100000" sy="100000" flip="none" algn="tl"/>
          </a:blipFill>
        </p:spPr>
        <p:txBody>
          <a:bodyPr>
            <a:normAutofit/>
          </a:bodyPr>
          <a:lstStyle/>
          <a:p>
            <a:pPr>
              <a:buNone/>
            </a:pPr>
            <a:r>
              <a:rPr lang="id-ID" sz="2000" b="1" dirty="0" smtClean="0">
                <a:solidFill>
                  <a:srgbClr val="FFFF00"/>
                </a:solidFill>
                <a:latin typeface="Arial" pitchFamily="34" charset="0"/>
                <a:cs typeface="Arial" pitchFamily="34" charset="0"/>
              </a:rPr>
              <a:t>Jika suatu perusahaan itu tumbuh, kebutuhan akan orgnisasi semakin meningkat seperti pada gambar dibawah ini :</a:t>
            </a:r>
            <a:endParaRPr lang="id-ID" sz="2000" b="1" dirty="0">
              <a:solidFill>
                <a:srgbClr val="FFFF00"/>
              </a:solidFill>
              <a:latin typeface="Arial" pitchFamily="34" charset="0"/>
              <a:cs typeface="Arial" pitchFamily="34" charset="0"/>
            </a:endParaRPr>
          </a:p>
        </p:txBody>
      </p:sp>
      <p:sp>
        <p:nvSpPr>
          <p:cNvPr id="11" name="Rectangle 10"/>
          <p:cNvSpPr/>
          <p:nvPr/>
        </p:nvSpPr>
        <p:spPr>
          <a:xfrm>
            <a:off x="6372200" y="5394920"/>
            <a:ext cx="2664296" cy="626368"/>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chemeClr val="bg1"/>
                </a:solidFill>
                <a:latin typeface="Arial" pitchFamily="34" charset="0"/>
                <a:cs typeface="Arial" pitchFamily="34" charset="0"/>
              </a:rPr>
              <a:t>KARYAWAN</a:t>
            </a:r>
            <a:endParaRPr lang="id-ID" sz="2000" b="1" dirty="0">
              <a:solidFill>
                <a:schemeClr val="bg1"/>
              </a:solidFill>
              <a:latin typeface="Arial" pitchFamily="34" charset="0"/>
              <a:cs typeface="Arial" pitchFamily="34" charset="0"/>
            </a:endParaRPr>
          </a:p>
        </p:txBody>
      </p:sp>
      <p:sp>
        <p:nvSpPr>
          <p:cNvPr id="12" name="Rectangle 11"/>
          <p:cNvSpPr/>
          <p:nvPr/>
        </p:nvSpPr>
        <p:spPr>
          <a:xfrm>
            <a:off x="6372200" y="4386808"/>
            <a:ext cx="2664296" cy="626368"/>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chemeClr val="bg1"/>
                </a:solidFill>
                <a:latin typeface="Arial" pitchFamily="34" charset="0"/>
                <a:cs typeface="Arial" pitchFamily="34" charset="0"/>
              </a:rPr>
              <a:t>SUPERVISOR</a:t>
            </a:r>
            <a:endParaRPr lang="id-ID" sz="2000" b="1" dirty="0">
              <a:solidFill>
                <a:schemeClr val="bg1"/>
              </a:solidFill>
              <a:latin typeface="Arial" pitchFamily="34" charset="0"/>
              <a:cs typeface="Arial" pitchFamily="34" charset="0"/>
            </a:endParaRPr>
          </a:p>
        </p:txBody>
      </p:sp>
      <p:sp>
        <p:nvSpPr>
          <p:cNvPr id="13" name="Rectangle 12"/>
          <p:cNvSpPr/>
          <p:nvPr/>
        </p:nvSpPr>
        <p:spPr>
          <a:xfrm>
            <a:off x="6372200" y="3356992"/>
            <a:ext cx="2664296" cy="626368"/>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chemeClr val="bg1"/>
                </a:solidFill>
                <a:latin typeface="Arial" pitchFamily="34" charset="0"/>
                <a:cs typeface="Arial" pitchFamily="34" charset="0"/>
              </a:rPr>
              <a:t>KEPALA DEVISI</a:t>
            </a:r>
            <a:endParaRPr lang="id-ID" sz="2000" b="1" dirty="0">
              <a:solidFill>
                <a:schemeClr val="bg1"/>
              </a:solidFill>
              <a:latin typeface="Arial" pitchFamily="34" charset="0"/>
              <a:cs typeface="Arial" pitchFamily="34" charset="0"/>
            </a:endParaRPr>
          </a:p>
        </p:txBody>
      </p:sp>
      <p:sp>
        <p:nvSpPr>
          <p:cNvPr id="14" name="Rectangle 13"/>
          <p:cNvSpPr/>
          <p:nvPr/>
        </p:nvSpPr>
        <p:spPr>
          <a:xfrm>
            <a:off x="6372200" y="2348880"/>
            <a:ext cx="2664296" cy="626368"/>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chemeClr val="bg1"/>
                </a:solidFill>
                <a:latin typeface="Arial" pitchFamily="34" charset="0"/>
                <a:cs typeface="Arial" pitchFamily="34" charset="0"/>
              </a:rPr>
              <a:t>MANAJER PABRIK</a:t>
            </a:r>
            <a:endParaRPr lang="id-ID" sz="2000" b="1" dirty="0">
              <a:solidFill>
                <a:schemeClr val="bg1"/>
              </a:solidFill>
              <a:latin typeface="Arial" pitchFamily="34" charset="0"/>
              <a:cs typeface="Arial" pitchFamily="34" charset="0"/>
            </a:endParaRPr>
          </a:p>
        </p:txBody>
      </p:sp>
      <p:sp>
        <p:nvSpPr>
          <p:cNvPr id="15" name="Rectangle 14"/>
          <p:cNvSpPr/>
          <p:nvPr/>
        </p:nvSpPr>
        <p:spPr>
          <a:xfrm>
            <a:off x="6372200" y="1362472"/>
            <a:ext cx="2664296" cy="626368"/>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chemeClr val="bg1"/>
                </a:solidFill>
                <a:latin typeface="Arial" pitchFamily="34" charset="0"/>
                <a:cs typeface="Arial" pitchFamily="34" charset="0"/>
              </a:rPr>
              <a:t>MANAJER PEMILIK</a:t>
            </a:r>
            <a:endParaRPr lang="id-ID" sz="2000" b="1" dirty="0">
              <a:solidFill>
                <a:schemeClr val="bg1"/>
              </a:solidFill>
              <a:latin typeface="Arial" pitchFamily="34" charset="0"/>
              <a:cs typeface="Arial" pitchFamily="34" charset="0"/>
            </a:endParaRPr>
          </a:p>
        </p:txBody>
      </p:sp>
      <p:sp>
        <p:nvSpPr>
          <p:cNvPr id="16" name="Rectangle 15"/>
          <p:cNvSpPr/>
          <p:nvPr/>
        </p:nvSpPr>
        <p:spPr>
          <a:xfrm>
            <a:off x="107504" y="2370584"/>
            <a:ext cx="2664296" cy="626368"/>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chemeClr val="bg1"/>
                </a:solidFill>
                <a:latin typeface="Arial" pitchFamily="34" charset="0"/>
                <a:cs typeface="Arial" pitchFamily="34" charset="0"/>
              </a:rPr>
              <a:t>KARYAWAN</a:t>
            </a:r>
            <a:endParaRPr lang="id-ID" sz="2000" b="1" dirty="0">
              <a:solidFill>
                <a:schemeClr val="bg1"/>
              </a:solidFill>
              <a:latin typeface="Arial" pitchFamily="34" charset="0"/>
              <a:cs typeface="Arial" pitchFamily="34" charset="0"/>
            </a:endParaRPr>
          </a:p>
        </p:txBody>
      </p:sp>
      <p:sp>
        <p:nvSpPr>
          <p:cNvPr id="17" name="Rectangle 16"/>
          <p:cNvSpPr/>
          <p:nvPr/>
        </p:nvSpPr>
        <p:spPr>
          <a:xfrm>
            <a:off x="3275856" y="3450704"/>
            <a:ext cx="2664296" cy="626368"/>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chemeClr val="bg1"/>
                </a:solidFill>
                <a:latin typeface="Arial" pitchFamily="34" charset="0"/>
                <a:cs typeface="Arial" pitchFamily="34" charset="0"/>
              </a:rPr>
              <a:t>KARYAWAN</a:t>
            </a:r>
            <a:endParaRPr lang="id-ID" sz="2000" b="1" dirty="0">
              <a:solidFill>
                <a:schemeClr val="bg1"/>
              </a:solidFill>
              <a:latin typeface="Arial" pitchFamily="34" charset="0"/>
              <a:cs typeface="Arial" pitchFamily="34" charset="0"/>
            </a:endParaRPr>
          </a:p>
        </p:txBody>
      </p:sp>
      <p:sp>
        <p:nvSpPr>
          <p:cNvPr id="18" name="Rectangle 17"/>
          <p:cNvSpPr/>
          <p:nvPr/>
        </p:nvSpPr>
        <p:spPr>
          <a:xfrm>
            <a:off x="3203848" y="2442592"/>
            <a:ext cx="2664296" cy="626368"/>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chemeClr val="bg1"/>
                </a:solidFill>
                <a:latin typeface="Arial" pitchFamily="34" charset="0"/>
                <a:cs typeface="Arial" pitchFamily="34" charset="0"/>
              </a:rPr>
              <a:t>SUPERVISOR</a:t>
            </a:r>
            <a:endParaRPr lang="id-ID" sz="2000" b="1" dirty="0">
              <a:solidFill>
                <a:schemeClr val="bg1"/>
              </a:solidFill>
              <a:latin typeface="Arial" pitchFamily="34" charset="0"/>
              <a:cs typeface="Arial" pitchFamily="34" charset="0"/>
            </a:endParaRPr>
          </a:p>
        </p:txBody>
      </p:sp>
      <p:sp>
        <p:nvSpPr>
          <p:cNvPr id="19" name="Rectangle 18"/>
          <p:cNvSpPr/>
          <p:nvPr/>
        </p:nvSpPr>
        <p:spPr>
          <a:xfrm>
            <a:off x="107504" y="1362472"/>
            <a:ext cx="2664296" cy="626368"/>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chemeClr val="bg1"/>
                </a:solidFill>
                <a:latin typeface="Arial" pitchFamily="34" charset="0"/>
                <a:cs typeface="Arial" pitchFamily="34" charset="0"/>
              </a:rPr>
              <a:t>MANAJER PEMILIK</a:t>
            </a:r>
            <a:endParaRPr lang="id-ID" sz="2000" b="1" dirty="0">
              <a:solidFill>
                <a:schemeClr val="bg1"/>
              </a:solidFill>
              <a:latin typeface="Arial" pitchFamily="34" charset="0"/>
              <a:cs typeface="Arial" pitchFamily="34" charset="0"/>
            </a:endParaRPr>
          </a:p>
        </p:txBody>
      </p:sp>
      <p:sp>
        <p:nvSpPr>
          <p:cNvPr id="20" name="Rectangle 19"/>
          <p:cNvSpPr/>
          <p:nvPr/>
        </p:nvSpPr>
        <p:spPr>
          <a:xfrm>
            <a:off x="3203848" y="1412776"/>
            <a:ext cx="2664296" cy="626368"/>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r>
              <a:rPr lang="id-ID" sz="2000" b="1" dirty="0" smtClean="0">
                <a:solidFill>
                  <a:schemeClr val="bg1"/>
                </a:solidFill>
                <a:latin typeface="Arial" pitchFamily="34" charset="0"/>
                <a:cs typeface="Arial" pitchFamily="34" charset="0"/>
              </a:rPr>
              <a:t>MANAJER PEMILIK</a:t>
            </a:r>
            <a:endParaRPr lang="id-ID" sz="2000" b="1" dirty="0">
              <a:solidFill>
                <a:schemeClr val="bg1"/>
              </a:solidFill>
              <a:latin typeface="Arial" pitchFamily="34" charset="0"/>
              <a:cs typeface="Arial" pitchFamily="34" charset="0"/>
            </a:endParaRPr>
          </a:p>
        </p:txBody>
      </p:sp>
      <p:cxnSp>
        <p:nvCxnSpPr>
          <p:cNvPr id="22" name="Straight Connector 21"/>
          <p:cNvCxnSpPr>
            <a:stCxn id="19" idx="2"/>
            <a:endCxn id="16" idx="0"/>
          </p:cNvCxnSpPr>
          <p:nvPr/>
        </p:nvCxnSpPr>
        <p:spPr>
          <a:xfrm>
            <a:off x="1439652" y="1988840"/>
            <a:ext cx="0" cy="381744"/>
          </a:xfrm>
          <a:prstGeom prst="line">
            <a:avLst/>
          </a:prstGeom>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4572000" y="3047256"/>
            <a:ext cx="0" cy="381744"/>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a:off x="4572000" y="2039144"/>
            <a:ext cx="0" cy="381744"/>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p:cNvCxnSpPr/>
          <p:nvPr/>
        </p:nvCxnSpPr>
        <p:spPr>
          <a:xfrm>
            <a:off x="7668344" y="1988840"/>
            <a:ext cx="0" cy="381744"/>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Connector 26"/>
          <p:cNvCxnSpPr/>
          <p:nvPr/>
        </p:nvCxnSpPr>
        <p:spPr>
          <a:xfrm>
            <a:off x="7668344" y="2975248"/>
            <a:ext cx="0" cy="381744"/>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Connector 27"/>
          <p:cNvCxnSpPr/>
          <p:nvPr/>
        </p:nvCxnSpPr>
        <p:spPr>
          <a:xfrm>
            <a:off x="7668344" y="3983360"/>
            <a:ext cx="0" cy="381744"/>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p:cNvCxnSpPr/>
          <p:nvPr/>
        </p:nvCxnSpPr>
        <p:spPr>
          <a:xfrm>
            <a:off x="7668344" y="4991472"/>
            <a:ext cx="0" cy="381744"/>
          </a:xfrm>
          <a:prstGeom prst="line">
            <a:avLst/>
          </a:prstGeom>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36512" y="5446965"/>
            <a:ext cx="6404254" cy="646331"/>
          </a:xfrm>
          <a:prstGeom prst="rect">
            <a:avLst/>
          </a:prstGeom>
          <a:noFill/>
        </p:spPr>
        <p:txBody>
          <a:bodyPr wrap="none" rtlCol="0">
            <a:spAutoFit/>
          </a:bodyPr>
          <a:lstStyle/>
          <a:p>
            <a:pPr algn="ctr"/>
            <a:r>
              <a:rPr lang="id-ID" b="1" dirty="0" smtClean="0">
                <a:solidFill>
                  <a:srgbClr val="FFFF00"/>
                </a:solidFill>
                <a:latin typeface="Arial" pitchFamily="34" charset="0"/>
                <a:cs typeface="Arial" pitchFamily="34" charset="0"/>
              </a:rPr>
              <a:t>KEBUTUHAN AKAN ORGANISASI MENINGKAT DENGAN</a:t>
            </a:r>
          </a:p>
          <a:p>
            <a:pPr algn="ctr"/>
            <a:r>
              <a:rPr lang="id-ID" b="1" dirty="0" smtClean="0">
                <a:solidFill>
                  <a:srgbClr val="FFFF00"/>
                </a:solidFill>
                <a:latin typeface="Arial" pitchFamily="34" charset="0"/>
                <a:cs typeface="Arial" pitchFamily="34" charset="0"/>
              </a:rPr>
              <a:t>MENINGKATNYA JUMLAH KARYAWAN. </a:t>
            </a:r>
            <a:endParaRPr lang="id-ID" b="1" dirty="0">
              <a:solidFill>
                <a:srgbClr val="FFFF00"/>
              </a:solidFill>
              <a:latin typeface="Arial" pitchFamily="34" charset="0"/>
              <a:cs typeface="Arial" pitchFamily="34" charset="0"/>
            </a:endParaRPr>
          </a:p>
        </p:txBody>
      </p:sp>
    </p:spTree>
  </p:cSld>
  <p:clrMapOvr>
    <a:masterClrMapping/>
  </p:clrMapOvr>
  <p:transition spd="med">
    <p:checker/>
    <p:sndAc>
      <p:stSnd>
        <p:snd r:embed="rId3" name="coi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par>
                          <p:cTn id="8" fill="hold">
                            <p:stCondLst>
                              <p:cond delay="2000"/>
                            </p:stCondLst>
                            <p:childTnLst>
                              <p:par>
                                <p:cTn id="9" presetID="18" presetClass="entr" presetSubtype="12"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strips(downLeft)">
                                      <p:cBhvr>
                                        <p:cTn id="11" dur="2000"/>
                                        <p:tgtEl>
                                          <p:spTgt spid="3">
                                            <p:bg/>
                                          </p:spTgt>
                                        </p:tgtEl>
                                      </p:cBhvr>
                                    </p:animEffect>
                                  </p:childTnLst>
                                </p:cTn>
                              </p:par>
                            </p:childTnLst>
                          </p:cTn>
                        </p:par>
                        <p:par>
                          <p:cTn id="12" fill="hold">
                            <p:stCondLst>
                              <p:cond delay="4000"/>
                            </p:stCondLst>
                            <p:childTnLst>
                              <p:par>
                                <p:cTn id="13" presetID="18" presetClass="entr" presetSubtype="12"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strips(downLeft)">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18058"/>
          </a:xfrm>
          <a:blipFill>
            <a:blip r:embed="rId2" cstate="print"/>
            <a:tile tx="0" ty="0" sx="100000" sy="100000" flip="none" algn="tl"/>
          </a:blipFill>
        </p:spPr>
        <p:txBody>
          <a:bodyPr>
            <a:noAutofit/>
          </a:bodyPr>
          <a:lstStyle/>
          <a:p>
            <a:r>
              <a:rPr lang="id-ID" sz="2400" b="1" dirty="0" smtClean="0">
                <a:solidFill>
                  <a:srgbClr val="FFC000"/>
                </a:solidFill>
                <a:latin typeface="Arial" pitchFamily="34" charset="0"/>
                <a:cs typeface="Arial" pitchFamily="34" charset="0"/>
              </a:rPr>
              <a:t>Organisasi formal dan informal</a:t>
            </a:r>
            <a:endParaRPr lang="id-ID" sz="2400" b="1" dirty="0">
              <a:solidFill>
                <a:srgbClr val="FFC000"/>
              </a:solidFill>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blipFill>
            <a:blip r:embed="rId3" cstate="print"/>
            <a:tile tx="0" ty="0" sx="100000" sy="100000" flip="none" algn="tl"/>
          </a:blipFill>
        </p:spPr>
        <p:txBody>
          <a:bodyPr>
            <a:normAutofit/>
          </a:bodyPr>
          <a:lstStyle/>
          <a:p>
            <a:pPr>
              <a:buNone/>
            </a:pPr>
            <a:r>
              <a:rPr lang="id-ID" sz="2400" b="1" dirty="0" smtClean="0">
                <a:solidFill>
                  <a:schemeClr val="bg1"/>
                </a:solidFill>
                <a:latin typeface="Arial" pitchFamily="34" charset="0"/>
                <a:cs typeface="Arial" pitchFamily="34" charset="0"/>
              </a:rPr>
              <a:t>Organisasi Formal : merupakan sistem tugas, hubungan wewenang,tanggung jawab, dan pertanggung jawaban yang dirancang oleh manajer agar pekerjaan dapat dilakukan.</a:t>
            </a:r>
          </a:p>
          <a:p>
            <a:pPr>
              <a:buNone/>
            </a:pPr>
            <a:r>
              <a:rPr lang="id-ID" sz="2400" b="1" dirty="0" smtClean="0">
                <a:solidFill>
                  <a:schemeClr val="bg1"/>
                </a:solidFill>
                <a:latin typeface="Arial" pitchFamily="34" charset="0"/>
                <a:cs typeface="Arial" pitchFamily="34" charset="0"/>
              </a:rPr>
              <a:t>Struktur formal ini dibuat untuk meliputi pekerjaan yang harus dilakukan, dan memberikan suatu kerangka bagi perilaku pekerjaan. Organisasi formal menawarkan bidang-bidang tetap (relatif) yang masing –masing orang bekerja pada bidang tanggung jawabnya sendiri.</a:t>
            </a:r>
          </a:p>
          <a:p>
            <a:pPr>
              <a:buNone/>
            </a:pPr>
            <a:r>
              <a:rPr lang="id-ID" sz="2400" b="1" dirty="0" smtClean="0">
                <a:solidFill>
                  <a:schemeClr val="bg1"/>
                </a:solidFill>
                <a:latin typeface="Arial" pitchFamily="34" charset="0"/>
                <a:cs typeface="Arial" pitchFamily="34" charset="0"/>
              </a:rPr>
              <a:t>Organisasi formal merupakan bagian yang dapat dilihat pada bagan organisasi. Sedangkan organisasi informal tidak. </a:t>
            </a:r>
          </a:p>
          <a:p>
            <a:pPr>
              <a:buNone/>
            </a:pPr>
            <a:r>
              <a:rPr lang="id-ID" sz="2400" b="1" dirty="0" smtClean="0">
                <a:solidFill>
                  <a:schemeClr val="bg1"/>
                </a:solidFill>
                <a:latin typeface="Arial" pitchFamily="34" charset="0"/>
                <a:cs typeface="Arial" pitchFamily="34" charset="0"/>
              </a:rPr>
              <a:t>Beberapa faktor yang harus diperhatikan dalam menyusun struktur organisasi formal adalah : 1) wewenang, 2) Tanggung jawab. 3) peratanggung jawaban. 4) delegasi, 5) koordinasi. </a:t>
            </a:r>
            <a:endParaRPr lang="id-ID" sz="24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6"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6"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6"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6"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6"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6672"/>
          </a:xfrm>
          <a:solidFill>
            <a:srgbClr val="333300"/>
          </a:solidFill>
        </p:spPr>
        <p:txBody>
          <a:bodyPr>
            <a:normAutofit/>
          </a:bodyPr>
          <a:lstStyle/>
          <a:p>
            <a:pPr algn="l"/>
            <a:r>
              <a:rPr lang="id-ID" sz="2400" b="1" dirty="0" smtClean="0">
                <a:solidFill>
                  <a:srgbClr val="FFFF00"/>
                </a:solidFill>
                <a:latin typeface="Arial" pitchFamily="34" charset="0"/>
                <a:cs typeface="Arial" pitchFamily="34" charset="0"/>
              </a:rPr>
              <a:t>Organisasi Informal ;</a:t>
            </a:r>
            <a:endParaRPr lang="id-ID" sz="24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0" y="476672"/>
            <a:ext cx="9144000" cy="6381328"/>
          </a:xfrm>
          <a:blipFill>
            <a:blip r:embed="rId2" cstate="print"/>
            <a:tile tx="0" ty="0" sx="100000" sy="100000" flip="none" algn="tl"/>
          </a:blipFill>
        </p:spPr>
        <p:txBody>
          <a:bodyPr>
            <a:normAutofit/>
          </a:bodyPr>
          <a:lstStyle/>
          <a:p>
            <a:pPr>
              <a:buNone/>
            </a:pPr>
            <a:r>
              <a:rPr lang="id-ID" sz="2400" b="1" dirty="0" smtClean="0">
                <a:solidFill>
                  <a:srgbClr val="000066"/>
                </a:solidFill>
                <a:latin typeface="Arial" pitchFamily="34" charset="0"/>
                <a:cs typeface="Arial" pitchFamily="34" charset="0"/>
              </a:rPr>
              <a:t>Organisasi informal selalu ada dalam setiap organisasi; keberadaanya tidak direncanakan, terjadi atas dasar keakraban dan hubungan-hubungan baik menyangkut bidang pekerjaan maupun tidak. </a:t>
            </a:r>
          </a:p>
          <a:p>
            <a:pPr>
              <a:buNone/>
            </a:pPr>
            <a:r>
              <a:rPr lang="id-ID" sz="2400" b="1" dirty="0" smtClean="0">
                <a:solidFill>
                  <a:srgbClr val="000066"/>
                </a:solidFill>
                <a:latin typeface="Arial" pitchFamily="34" charset="0"/>
                <a:cs typeface="Arial" pitchFamily="34" charset="0"/>
              </a:rPr>
              <a:t>Oragnisasi informal : adalah suatu jaringan hubungan pribadi dan sosial yang mungkin tidak dilakukan atas dasar hubungan wewenang formal.</a:t>
            </a:r>
          </a:p>
          <a:p>
            <a:pPr>
              <a:buNone/>
            </a:pPr>
            <a:r>
              <a:rPr lang="id-ID" sz="2400" b="1" dirty="0" smtClean="0">
                <a:solidFill>
                  <a:srgbClr val="000066"/>
                </a:solidFill>
                <a:latin typeface="Arial" pitchFamily="34" charset="0"/>
                <a:cs typeface="Arial" pitchFamily="34" charset="0"/>
              </a:rPr>
              <a:t>Organisasi informal terjadi dalam semua perusahaan karena adanya interaksi manusia, dan orang akan selalu berinteraksi serta membentuk keakraban. Para manajer sering menghendaki untuk menjauhkan organisasi informal.</a:t>
            </a:r>
          </a:p>
          <a:p>
            <a:pPr>
              <a:buNone/>
            </a:pPr>
            <a:r>
              <a:rPr lang="id-ID" sz="2400" b="1" dirty="0" smtClean="0">
                <a:solidFill>
                  <a:srgbClr val="000066"/>
                </a:solidFill>
                <a:latin typeface="Arial" pitchFamily="34" charset="0"/>
                <a:cs typeface="Arial" pitchFamily="34" charset="0"/>
              </a:rPr>
              <a:t>Organisasi informal tidak selalu menyebabkan jeleknya pelaksanaan kerja. Kadang-kadang organisasi informal justru merupakan cara terbaik untuk memberi informasi yang diperlukan bagi pelaksanaan tugas.</a:t>
            </a:r>
            <a:endParaRPr lang="id-ID" sz="2400" b="1" dirty="0">
              <a:solidFill>
                <a:srgbClr val="000066"/>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3"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3"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3"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24" fill="hold">
                            <p:stCondLst>
                              <p:cond delay="8000"/>
                            </p:stCondLst>
                            <p:childTnLst>
                              <p:par>
                                <p:cTn id="25" presetID="2" presetClass="entr" presetSubtype="3"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29" fill="hold">
                            <p:stCondLst>
                              <p:cond delay="10000"/>
                            </p:stCondLst>
                            <p:childTnLst>
                              <p:par>
                                <p:cTn id="30" presetID="2" presetClass="entr" presetSubtype="3"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04056"/>
          </a:xfrm>
          <a:solidFill>
            <a:schemeClr val="accent2">
              <a:lumMod val="75000"/>
            </a:schemeClr>
          </a:solidFill>
        </p:spPr>
        <p:txBody>
          <a:bodyPr>
            <a:normAutofit/>
          </a:bodyPr>
          <a:lstStyle/>
          <a:p>
            <a:pPr algn="l"/>
            <a:r>
              <a:rPr lang="id-ID" sz="2000" b="1" dirty="0" smtClean="0">
                <a:solidFill>
                  <a:schemeClr val="bg1"/>
                </a:solidFill>
                <a:latin typeface="Arial" pitchFamily="34" charset="0"/>
                <a:cs typeface="Arial" pitchFamily="34" charset="0"/>
              </a:rPr>
              <a:t>Contoh organisasi informal dalam sebuah kelompok kerja</a:t>
            </a:r>
            <a:endParaRPr lang="id-ID" sz="20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476672"/>
            <a:ext cx="9144000" cy="6381328"/>
          </a:xfrm>
          <a:blipFill>
            <a:blip r:embed="rId2" cstate="print"/>
            <a:tile tx="0" ty="0" sx="100000" sy="100000" flip="none" algn="tl"/>
          </a:blipFill>
        </p:spPr>
        <p:txBody>
          <a:bodyPr>
            <a:normAutofit/>
          </a:bodyPr>
          <a:lstStyle/>
          <a:p>
            <a:pPr>
              <a:buNone/>
            </a:pPr>
            <a:r>
              <a:rPr lang="id-ID" sz="900" dirty="0" smtClean="0">
                <a:latin typeface="Arial" pitchFamily="34" charset="0"/>
                <a:cs typeface="Arial" pitchFamily="34" charset="0"/>
              </a:rPr>
              <a:t>Gambar :</a:t>
            </a:r>
          </a:p>
          <a:p>
            <a:pPr>
              <a:buNone/>
            </a:pPr>
            <a:endParaRPr lang="id-ID" sz="900" dirty="0" smtClean="0">
              <a:latin typeface="Arial" pitchFamily="34" charset="0"/>
              <a:cs typeface="Arial" pitchFamily="34" charset="0"/>
            </a:endParaRPr>
          </a:p>
          <a:p>
            <a:pPr>
              <a:buNone/>
            </a:pPr>
            <a:endParaRPr lang="id-ID" sz="900" dirty="0" smtClean="0">
              <a:latin typeface="Arial" pitchFamily="34" charset="0"/>
              <a:cs typeface="Arial" pitchFamily="34" charset="0"/>
            </a:endParaRPr>
          </a:p>
          <a:p>
            <a:pPr>
              <a:buNone/>
            </a:pPr>
            <a:endParaRPr lang="id-ID" sz="900" dirty="0" smtClean="0">
              <a:latin typeface="Arial" pitchFamily="34" charset="0"/>
              <a:cs typeface="Arial" pitchFamily="34" charset="0"/>
            </a:endParaRPr>
          </a:p>
          <a:p>
            <a:pPr>
              <a:buNone/>
            </a:pPr>
            <a:endParaRPr lang="id-ID" sz="900" dirty="0" smtClean="0">
              <a:latin typeface="Arial" pitchFamily="34" charset="0"/>
              <a:cs typeface="Arial" pitchFamily="34" charset="0"/>
            </a:endParaRPr>
          </a:p>
          <a:p>
            <a:pPr>
              <a:buNone/>
            </a:pPr>
            <a:endParaRPr lang="id-ID" sz="900" dirty="0">
              <a:latin typeface="Arial" pitchFamily="34" charset="0"/>
              <a:cs typeface="Arial" pitchFamily="34" charset="0"/>
            </a:endParaRPr>
          </a:p>
        </p:txBody>
      </p:sp>
      <p:sp>
        <p:nvSpPr>
          <p:cNvPr id="4" name="Oval 3"/>
          <p:cNvSpPr/>
          <p:nvPr/>
        </p:nvSpPr>
        <p:spPr>
          <a:xfrm>
            <a:off x="0" y="692696"/>
            <a:ext cx="5508104" cy="5904656"/>
          </a:xfrm>
          <a:prstGeom prst="ellipse">
            <a:avLst/>
          </a:prstGeom>
          <a:solidFill>
            <a:schemeClr val="accent3">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5" name="Oval 4"/>
          <p:cNvSpPr/>
          <p:nvPr/>
        </p:nvSpPr>
        <p:spPr>
          <a:xfrm>
            <a:off x="467544" y="1340768"/>
            <a:ext cx="4536504" cy="4752528"/>
          </a:xfrm>
          <a:prstGeom prst="ellipse">
            <a:avLst/>
          </a:prstGeom>
          <a:solidFill>
            <a:srgbClr val="FFC000"/>
          </a:solidFill>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6" name="Oval 5"/>
          <p:cNvSpPr/>
          <p:nvPr/>
        </p:nvSpPr>
        <p:spPr>
          <a:xfrm>
            <a:off x="1043608" y="1988840"/>
            <a:ext cx="3168352" cy="3168352"/>
          </a:xfrm>
          <a:prstGeom prst="ellipse">
            <a:avLst/>
          </a:prstGeom>
          <a:solidFill>
            <a:schemeClr val="accent2"/>
          </a:solidFill>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7" name="Flowchart: Connector 6"/>
          <p:cNvSpPr/>
          <p:nvPr/>
        </p:nvSpPr>
        <p:spPr>
          <a:xfrm>
            <a:off x="1187624" y="1340768"/>
            <a:ext cx="144016" cy="144016"/>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Flowchart: Connector 7"/>
          <p:cNvSpPr/>
          <p:nvPr/>
        </p:nvSpPr>
        <p:spPr>
          <a:xfrm>
            <a:off x="971600" y="5373216"/>
            <a:ext cx="152400" cy="20764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Flowchart: Connector 8"/>
          <p:cNvSpPr/>
          <p:nvPr/>
        </p:nvSpPr>
        <p:spPr>
          <a:xfrm>
            <a:off x="1556048" y="2924944"/>
            <a:ext cx="144016" cy="144016"/>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Flowchart: Connector 9"/>
          <p:cNvSpPr/>
          <p:nvPr/>
        </p:nvSpPr>
        <p:spPr>
          <a:xfrm>
            <a:off x="1556048" y="4077072"/>
            <a:ext cx="144016" cy="144016"/>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Flowchart: Connector 10"/>
          <p:cNvSpPr/>
          <p:nvPr/>
        </p:nvSpPr>
        <p:spPr>
          <a:xfrm>
            <a:off x="2483768" y="5589240"/>
            <a:ext cx="144016" cy="144016"/>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Flowchart: Connector 11"/>
          <p:cNvSpPr/>
          <p:nvPr/>
        </p:nvSpPr>
        <p:spPr>
          <a:xfrm>
            <a:off x="3851920" y="2132856"/>
            <a:ext cx="144016" cy="144016"/>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Flowchart: Connector 12"/>
          <p:cNvSpPr/>
          <p:nvPr/>
        </p:nvSpPr>
        <p:spPr>
          <a:xfrm>
            <a:off x="3347864" y="2708920"/>
            <a:ext cx="144016" cy="144016"/>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Flowchart: Connector 13"/>
          <p:cNvSpPr/>
          <p:nvPr/>
        </p:nvSpPr>
        <p:spPr>
          <a:xfrm>
            <a:off x="2987824" y="3933056"/>
            <a:ext cx="144016" cy="144016"/>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Flowchart: Connector 14"/>
          <p:cNvSpPr/>
          <p:nvPr/>
        </p:nvSpPr>
        <p:spPr>
          <a:xfrm>
            <a:off x="4499992" y="3573016"/>
            <a:ext cx="144016" cy="144016"/>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17" name="Straight Connector 16"/>
          <p:cNvCxnSpPr>
            <a:endCxn id="8" idx="7"/>
          </p:cNvCxnSpPr>
          <p:nvPr/>
        </p:nvCxnSpPr>
        <p:spPr>
          <a:xfrm flipH="1">
            <a:off x="1101682" y="1412776"/>
            <a:ext cx="157951" cy="3990848"/>
          </a:xfrm>
          <a:prstGeom prst="line">
            <a:avLst/>
          </a:prstGeom>
          <a:ln/>
        </p:spPr>
        <p:style>
          <a:lnRef idx="3">
            <a:schemeClr val="dk1"/>
          </a:lnRef>
          <a:fillRef idx="0">
            <a:schemeClr val="dk1"/>
          </a:fillRef>
          <a:effectRef idx="2">
            <a:schemeClr val="dk1"/>
          </a:effectRef>
          <a:fontRef idx="minor">
            <a:schemeClr val="tx1"/>
          </a:fontRef>
        </p:style>
      </p:cxnSp>
      <p:cxnSp>
        <p:nvCxnSpPr>
          <p:cNvPr id="21" name="Straight Connector 20"/>
          <p:cNvCxnSpPr>
            <a:stCxn id="9" idx="1"/>
          </p:cNvCxnSpPr>
          <p:nvPr/>
        </p:nvCxnSpPr>
        <p:spPr>
          <a:xfrm>
            <a:off x="1577139" y="2946035"/>
            <a:ext cx="1482693" cy="987021"/>
          </a:xfrm>
          <a:prstGeom prst="line">
            <a:avLst/>
          </a:prstGeom>
          <a:ln/>
        </p:spPr>
        <p:style>
          <a:lnRef idx="3">
            <a:schemeClr val="dk1"/>
          </a:lnRef>
          <a:fillRef idx="0">
            <a:schemeClr val="dk1"/>
          </a:fillRef>
          <a:effectRef idx="2">
            <a:schemeClr val="dk1"/>
          </a:effectRef>
          <a:fontRef idx="minor">
            <a:schemeClr val="tx1"/>
          </a:fontRef>
        </p:style>
      </p:cxnSp>
      <p:cxnSp>
        <p:nvCxnSpPr>
          <p:cNvPr id="24" name="Straight Connector 23"/>
          <p:cNvCxnSpPr>
            <a:stCxn id="9" idx="4"/>
            <a:endCxn id="10" idx="5"/>
          </p:cNvCxnSpPr>
          <p:nvPr/>
        </p:nvCxnSpPr>
        <p:spPr>
          <a:xfrm>
            <a:off x="1628056" y="3068960"/>
            <a:ext cx="50917" cy="1131037"/>
          </a:xfrm>
          <a:prstGeom prst="line">
            <a:avLst/>
          </a:prstGeom>
          <a:ln/>
        </p:spPr>
        <p:style>
          <a:lnRef idx="3">
            <a:schemeClr val="dk1"/>
          </a:lnRef>
          <a:fillRef idx="0">
            <a:schemeClr val="dk1"/>
          </a:fillRef>
          <a:effectRef idx="2">
            <a:schemeClr val="dk1"/>
          </a:effectRef>
          <a:fontRef idx="minor">
            <a:schemeClr val="tx1"/>
          </a:fontRef>
        </p:style>
      </p:cxnSp>
      <p:cxnSp>
        <p:nvCxnSpPr>
          <p:cNvPr id="27" name="Straight Connector 26"/>
          <p:cNvCxnSpPr>
            <a:stCxn id="13" idx="3"/>
            <a:endCxn id="10" idx="2"/>
          </p:cNvCxnSpPr>
          <p:nvPr/>
        </p:nvCxnSpPr>
        <p:spPr>
          <a:xfrm flipH="1">
            <a:off x="1556048" y="2831845"/>
            <a:ext cx="1812907" cy="1317235"/>
          </a:xfrm>
          <a:prstGeom prst="line">
            <a:avLst/>
          </a:prstGeom>
          <a:ln/>
        </p:spPr>
        <p:style>
          <a:lnRef idx="3">
            <a:schemeClr val="dk1"/>
          </a:lnRef>
          <a:fillRef idx="0">
            <a:schemeClr val="dk1"/>
          </a:fillRef>
          <a:effectRef idx="2">
            <a:schemeClr val="dk1"/>
          </a:effectRef>
          <a:fontRef idx="minor">
            <a:schemeClr val="tx1"/>
          </a:fontRef>
        </p:style>
      </p:cxnSp>
      <p:cxnSp>
        <p:nvCxnSpPr>
          <p:cNvPr id="30" name="Straight Connector 29"/>
          <p:cNvCxnSpPr>
            <a:stCxn id="13" idx="5"/>
            <a:endCxn id="14" idx="6"/>
          </p:cNvCxnSpPr>
          <p:nvPr/>
        </p:nvCxnSpPr>
        <p:spPr>
          <a:xfrm flipH="1">
            <a:off x="3131840" y="2831845"/>
            <a:ext cx="338949" cy="1173219"/>
          </a:xfrm>
          <a:prstGeom prst="line">
            <a:avLst/>
          </a:prstGeom>
          <a:ln/>
        </p:spPr>
        <p:style>
          <a:lnRef idx="3">
            <a:schemeClr val="dk1"/>
          </a:lnRef>
          <a:fillRef idx="0">
            <a:schemeClr val="dk1"/>
          </a:fillRef>
          <a:effectRef idx="2">
            <a:schemeClr val="dk1"/>
          </a:effectRef>
          <a:fontRef idx="minor">
            <a:schemeClr val="tx1"/>
          </a:fontRef>
        </p:style>
      </p:cxnSp>
      <p:cxnSp>
        <p:nvCxnSpPr>
          <p:cNvPr id="33" name="Straight Connector 32"/>
          <p:cNvCxnSpPr>
            <a:stCxn id="10" idx="4"/>
          </p:cNvCxnSpPr>
          <p:nvPr/>
        </p:nvCxnSpPr>
        <p:spPr>
          <a:xfrm>
            <a:off x="1628056" y="4221088"/>
            <a:ext cx="927720" cy="1368152"/>
          </a:xfrm>
          <a:prstGeom prst="line">
            <a:avLst/>
          </a:prstGeom>
          <a:ln/>
        </p:spPr>
        <p:style>
          <a:lnRef idx="3">
            <a:schemeClr val="dk1"/>
          </a:lnRef>
          <a:fillRef idx="0">
            <a:schemeClr val="dk1"/>
          </a:fillRef>
          <a:effectRef idx="2">
            <a:schemeClr val="dk1"/>
          </a:effectRef>
          <a:fontRef idx="minor">
            <a:schemeClr val="tx1"/>
          </a:fontRef>
        </p:style>
      </p:cxnSp>
      <p:cxnSp>
        <p:nvCxnSpPr>
          <p:cNvPr id="36" name="Straight Connector 35"/>
          <p:cNvCxnSpPr>
            <a:stCxn id="11" idx="7"/>
          </p:cNvCxnSpPr>
          <p:nvPr/>
        </p:nvCxnSpPr>
        <p:spPr>
          <a:xfrm flipV="1">
            <a:off x="2606693" y="4005064"/>
            <a:ext cx="453139" cy="1605267"/>
          </a:xfrm>
          <a:prstGeom prst="line">
            <a:avLst/>
          </a:prstGeom>
          <a:ln/>
        </p:spPr>
        <p:style>
          <a:lnRef idx="3">
            <a:schemeClr val="dk1"/>
          </a:lnRef>
          <a:fillRef idx="0">
            <a:schemeClr val="dk1"/>
          </a:fillRef>
          <a:effectRef idx="2">
            <a:schemeClr val="dk1"/>
          </a:effectRef>
          <a:fontRef idx="minor">
            <a:schemeClr val="tx1"/>
          </a:fontRef>
        </p:style>
      </p:cxnSp>
      <p:cxnSp>
        <p:nvCxnSpPr>
          <p:cNvPr id="41" name="Straight Connector 40"/>
          <p:cNvCxnSpPr>
            <a:stCxn id="15" idx="2"/>
          </p:cNvCxnSpPr>
          <p:nvPr/>
        </p:nvCxnSpPr>
        <p:spPr>
          <a:xfrm flipH="1">
            <a:off x="3110750" y="3645024"/>
            <a:ext cx="1389242" cy="360040"/>
          </a:xfrm>
          <a:prstGeom prst="line">
            <a:avLst/>
          </a:prstGeom>
          <a:ln/>
        </p:spPr>
        <p:style>
          <a:lnRef idx="3">
            <a:schemeClr val="dk1"/>
          </a:lnRef>
          <a:fillRef idx="0">
            <a:schemeClr val="dk1"/>
          </a:fillRef>
          <a:effectRef idx="2">
            <a:schemeClr val="dk1"/>
          </a:effectRef>
          <a:fontRef idx="minor">
            <a:schemeClr val="tx1"/>
          </a:fontRef>
        </p:style>
      </p:cxnSp>
      <p:cxnSp>
        <p:nvCxnSpPr>
          <p:cNvPr id="44" name="Straight Connector 43"/>
          <p:cNvCxnSpPr>
            <a:stCxn id="60" idx="1"/>
            <a:endCxn id="13" idx="6"/>
          </p:cNvCxnSpPr>
          <p:nvPr/>
        </p:nvCxnSpPr>
        <p:spPr>
          <a:xfrm flipH="1">
            <a:off x="3491880" y="2230125"/>
            <a:ext cx="432048" cy="550803"/>
          </a:xfrm>
          <a:prstGeom prst="line">
            <a:avLst/>
          </a:prstGeom>
          <a:ln/>
        </p:spPr>
        <p:style>
          <a:lnRef idx="3">
            <a:schemeClr val="dk1"/>
          </a:lnRef>
          <a:fillRef idx="0">
            <a:schemeClr val="dk1"/>
          </a:fillRef>
          <a:effectRef idx="2">
            <a:schemeClr val="dk1"/>
          </a:effectRef>
          <a:fontRef idx="minor">
            <a:schemeClr val="tx1"/>
          </a:fontRef>
        </p:style>
      </p:cxnSp>
      <p:sp>
        <p:nvSpPr>
          <p:cNvPr id="51" name="TextBox 50"/>
          <p:cNvSpPr txBox="1"/>
          <p:nvPr/>
        </p:nvSpPr>
        <p:spPr>
          <a:xfrm>
            <a:off x="2011860" y="836712"/>
            <a:ext cx="1552028" cy="338554"/>
          </a:xfrm>
          <a:prstGeom prst="rect">
            <a:avLst/>
          </a:prstGeom>
          <a:noFill/>
        </p:spPr>
        <p:txBody>
          <a:bodyPr wrap="none" rtlCol="0">
            <a:spAutoFit/>
          </a:bodyPr>
          <a:lstStyle/>
          <a:p>
            <a:r>
              <a:rPr lang="id-ID" sz="1600" dirty="0" smtClean="0">
                <a:solidFill>
                  <a:schemeClr val="bg1"/>
                </a:solidFill>
                <a:latin typeface="Arial" pitchFamily="34" charset="0"/>
                <a:cs typeface="Arial" pitchFamily="34" charset="0"/>
              </a:rPr>
              <a:t>Kelompok  luar</a:t>
            </a:r>
            <a:endParaRPr lang="id-ID" sz="1600" dirty="0">
              <a:solidFill>
                <a:schemeClr val="bg1"/>
              </a:solidFill>
              <a:latin typeface="Arial" pitchFamily="34" charset="0"/>
              <a:cs typeface="Arial" pitchFamily="34" charset="0"/>
            </a:endParaRPr>
          </a:p>
        </p:txBody>
      </p:sp>
      <p:sp>
        <p:nvSpPr>
          <p:cNvPr id="52" name="TextBox 51"/>
          <p:cNvSpPr txBox="1"/>
          <p:nvPr/>
        </p:nvSpPr>
        <p:spPr>
          <a:xfrm>
            <a:off x="1907704" y="1578278"/>
            <a:ext cx="1846980" cy="338554"/>
          </a:xfrm>
          <a:prstGeom prst="rect">
            <a:avLst/>
          </a:prstGeom>
          <a:noFill/>
        </p:spPr>
        <p:txBody>
          <a:bodyPr wrap="none" rtlCol="0">
            <a:spAutoFit/>
          </a:bodyPr>
          <a:lstStyle/>
          <a:p>
            <a:r>
              <a:rPr lang="id-ID" sz="1600" dirty="0" smtClean="0">
                <a:latin typeface="Arial" pitchFamily="34" charset="0"/>
                <a:cs typeface="Arial" pitchFamily="34" charset="0"/>
              </a:rPr>
              <a:t>Kelompok  Pinggir</a:t>
            </a:r>
            <a:endParaRPr lang="id-ID" sz="1600" dirty="0">
              <a:latin typeface="Arial" pitchFamily="34" charset="0"/>
              <a:cs typeface="Arial" pitchFamily="34" charset="0"/>
            </a:endParaRPr>
          </a:p>
        </p:txBody>
      </p:sp>
      <p:sp>
        <p:nvSpPr>
          <p:cNvPr id="53" name="TextBox 52"/>
          <p:cNvSpPr txBox="1"/>
          <p:nvPr/>
        </p:nvSpPr>
        <p:spPr>
          <a:xfrm>
            <a:off x="1763688" y="2226350"/>
            <a:ext cx="1802096" cy="338554"/>
          </a:xfrm>
          <a:prstGeom prst="rect">
            <a:avLst/>
          </a:prstGeom>
          <a:noFill/>
        </p:spPr>
        <p:txBody>
          <a:bodyPr wrap="none" rtlCol="0">
            <a:spAutoFit/>
          </a:bodyPr>
          <a:lstStyle/>
          <a:p>
            <a:r>
              <a:rPr lang="id-ID" sz="1600" dirty="0" smtClean="0">
                <a:solidFill>
                  <a:schemeClr val="bg1"/>
                </a:solidFill>
                <a:latin typeface="Arial" pitchFamily="34" charset="0"/>
                <a:cs typeface="Arial" pitchFamily="34" charset="0"/>
              </a:rPr>
              <a:t>Kelompok  Dalam</a:t>
            </a:r>
            <a:endParaRPr lang="id-ID" sz="1600" dirty="0">
              <a:solidFill>
                <a:schemeClr val="bg1"/>
              </a:solidFill>
              <a:latin typeface="Arial" pitchFamily="34" charset="0"/>
              <a:cs typeface="Arial" pitchFamily="34" charset="0"/>
            </a:endParaRPr>
          </a:p>
        </p:txBody>
      </p:sp>
      <p:sp>
        <p:nvSpPr>
          <p:cNvPr id="54" name="TextBox 53"/>
          <p:cNvSpPr txBox="1"/>
          <p:nvPr/>
        </p:nvSpPr>
        <p:spPr>
          <a:xfrm>
            <a:off x="1331640" y="1196753"/>
            <a:ext cx="504056" cy="338554"/>
          </a:xfrm>
          <a:prstGeom prst="rect">
            <a:avLst/>
          </a:prstGeom>
          <a:noFill/>
        </p:spPr>
        <p:txBody>
          <a:bodyPr wrap="square" rtlCol="0">
            <a:spAutoFit/>
          </a:bodyPr>
          <a:lstStyle/>
          <a:p>
            <a:r>
              <a:rPr lang="id-ID" sz="1600" dirty="0" smtClean="0">
                <a:solidFill>
                  <a:schemeClr val="bg1"/>
                </a:solidFill>
                <a:latin typeface="Arial" pitchFamily="34" charset="0"/>
                <a:cs typeface="Arial" pitchFamily="34" charset="0"/>
              </a:rPr>
              <a:t>l</a:t>
            </a:r>
            <a:r>
              <a:rPr lang="id-ID" sz="1400" dirty="0" smtClean="0">
                <a:solidFill>
                  <a:schemeClr val="bg1"/>
                </a:solidFill>
                <a:latin typeface="Arial" pitchFamily="34" charset="0"/>
                <a:cs typeface="Arial" pitchFamily="34" charset="0"/>
              </a:rPr>
              <a:t>ani</a:t>
            </a:r>
            <a:endParaRPr lang="id-ID" sz="1400" dirty="0">
              <a:solidFill>
                <a:schemeClr val="bg1"/>
              </a:solidFill>
              <a:latin typeface="Arial" pitchFamily="34" charset="0"/>
              <a:cs typeface="Arial" pitchFamily="34" charset="0"/>
            </a:endParaRPr>
          </a:p>
        </p:txBody>
      </p:sp>
      <p:sp>
        <p:nvSpPr>
          <p:cNvPr id="55" name="TextBox 54"/>
          <p:cNvSpPr txBox="1"/>
          <p:nvPr/>
        </p:nvSpPr>
        <p:spPr>
          <a:xfrm>
            <a:off x="683568" y="5517232"/>
            <a:ext cx="864096" cy="584775"/>
          </a:xfrm>
          <a:prstGeom prst="rect">
            <a:avLst/>
          </a:prstGeom>
          <a:noFill/>
        </p:spPr>
        <p:txBody>
          <a:bodyPr wrap="square" rtlCol="0">
            <a:spAutoFit/>
          </a:bodyPr>
          <a:lstStyle/>
          <a:p>
            <a:r>
              <a:rPr lang="id-ID" sz="1600" dirty="0" smtClean="0">
                <a:solidFill>
                  <a:schemeClr val="bg1"/>
                </a:solidFill>
                <a:latin typeface="Arial" pitchFamily="34" charset="0"/>
                <a:cs typeface="Arial" pitchFamily="34" charset="0"/>
              </a:rPr>
              <a:t>wawann</a:t>
            </a:r>
            <a:endParaRPr lang="id-ID" sz="1400" dirty="0">
              <a:solidFill>
                <a:schemeClr val="bg1"/>
              </a:solidFill>
              <a:latin typeface="Arial" pitchFamily="34" charset="0"/>
              <a:cs typeface="Arial" pitchFamily="34" charset="0"/>
            </a:endParaRPr>
          </a:p>
        </p:txBody>
      </p:sp>
      <p:sp>
        <p:nvSpPr>
          <p:cNvPr id="56" name="TextBox 55"/>
          <p:cNvSpPr txBox="1"/>
          <p:nvPr/>
        </p:nvSpPr>
        <p:spPr>
          <a:xfrm>
            <a:off x="2699792" y="5466710"/>
            <a:ext cx="720080" cy="338554"/>
          </a:xfrm>
          <a:prstGeom prst="rect">
            <a:avLst/>
          </a:prstGeom>
          <a:noFill/>
        </p:spPr>
        <p:txBody>
          <a:bodyPr wrap="square" rtlCol="0">
            <a:spAutoFit/>
          </a:bodyPr>
          <a:lstStyle/>
          <a:p>
            <a:r>
              <a:rPr lang="id-ID" sz="1600" dirty="0" smtClean="0">
                <a:latin typeface="Arial" pitchFamily="34" charset="0"/>
                <a:cs typeface="Arial" pitchFamily="34" charset="0"/>
              </a:rPr>
              <a:t>Lilik</a:t>
            </a:r>
            <a:endParaRPr lang="id-ID" sz="1400" dirty="0">
              <a:latin typeface="Arial" pitchFamily="34" charset="0"/>
              <a:cs typeface="Arial" pitchFamily="34" charset="0"/>
            </a:endParaRPr>
          </a:p>
        </p:txBody>
      </p:sp>
      <p:sp>
        <p:nvSpPr>
          <p:cNvPr id="57" name="TextBox 56"/>
          <p:cNvSpPr txBox="1"/>
          <p:nvPr/>
        </p:nvSpPr>
        <p:spPr>
          <a:xfrm>
            <a:off x="1691680" y="4026550"/>
            <a:ext cx="792088" cy="338554"/>
          </a:xfrm>
          <a:prstGeom prst="rect">
            <a:avLst/>
          </a:prstGeom>
          <a:noFill/>
        </p:spPr>
        <p:txBody>
          <a:bodyPr wrap="square" rtlCol="0">
            <a:spAutoFit/>
          </a:bodyPr>
          <a:lstStyle/>
          <a:p>
            <a:r>
              <a:rPr lang="id-ID" sz="1600" dirty="0" smtClean="0">
                <a:solidFill>
                  <a:schemeClr val="bg1"/>
                </a:solidFill>
                <a:latin typeface="Arial" pitchFamily="34" charset="0"/>
                <a:cs typeface="Arial" pitchFamily="34" charset="0"/>
              </a:rPr>
              <a:t>Jamal</a:t>
            </a:r>
            <a:endParaRPr lang="id-ID" sz="1400" dirty="0">
              <a:solidFill>
                <a:schemeClr val="bg1"/>
              </a:solidFill>
              <a:latin typeface="Arial" pitchFamily="34" charset="0"/>
              <a:cs typeface="Arial" pitchFamily="34" charset="0"/>
            </a:endParaRPr>
          </a:p>
        </p:txBody>
      </p:sp>
      <p:sp>
        <p:nvSpPr>
          <p:cNvPr id="58" name="TextBox 57"/>
          <p:cNvSpPr txBox="1"/>
          <p:nvPr/>
        </p:nvSpPr>
        <p:spPr>
          <a:xfrm>
            <a:off x="2339752" y="3882534"/>
            <a:ext cx="720080" cy="338554"/>
          </a:xfrm>
          <a:prstGeom prst="rect">
            <a:avLst/>
          </a:prstGeom>
          <a:noFill/>
        </p:spPr>
        <p:txBody>
          <a:bodyPr wrap="square" rtlCol="0">
            <a:spAutoFit/>
          </a:bodyPr>
          <a:lstStyle/>
          <a:p>
            <a:r>
              <a:rPr lang="id-ID" sz="1600" dirty="0" smtClean="0">
                <a:solidFill>
                  <a:schemeClr val="bg1"/>
                </a:solidFill>
                <a:latin typeface="Arial" pitchFamily="34" charset="0"/>
                <a:cs typeface="Arial" pitchFamily="34" charset="0"/>
              </a:rPr>
              <a:t>soma</a:t>
            </a:r>
            <a:endParaRPr lang="id-ID" sz="1400" dirty="0">
              <a:solidFill>
                <a:schemeClr val="bg1"/>
              </a:solidFill>
              <a:latin typeface="Arial" pitchFamily="34" charset="0"/>
              <a:cs typeface="Arial" pitchFamily="34" charset="0"/>
            </a:endParaRPr>
          </a:p>
        </p:txBody>
      </p:sp>
      <p:sp>
        <p:nvSpPr>
          <p:cNvPr id="59" name="TextBox 58"/>
          <p:cNvSpPr txBox="1"/>
          <p:nvPr/>
        </p:nvSpPr>
        <p:spPr>
          <a:xfrm>
            <a:off x="3491880" y="2658398"/>
            <a:ext cx="648072" cy="338554"/>
          </a:xfrm>
          <a:prstGeom prst="rect">
            <a:avLst/>
          </a:prstGeom>
          <a:noFill/>
        </p:spPr>
        <p:txBody>
          <a:bodyPr wrap="square" rtlCol="0">
            <a:spAutoFit/>
          </a:bodyPr>
          <a:lstStyle/>
          <a:p>
            <a:r>
              <a:rPr lang="id-ID" sz="1600" dirty="0" smtClean="0">
                <a:solidFill>
                  <a:schemeClr val="bg1"/>
                </a:solidFill>
                <a:latin typeface="Arial" pitchFamily="34" charset="0"/>
                <a:cs typeface="Arial" pitchFamily="34" charset="0"/>
              </a:rPr>
              <a:t>Hari</a:t>
            </a:r>
            <a:endParaRPr lang="id-ID" sz="1400" dirty="0">
              <a:solidFill>
                <a:schemeClr val="bg1"/>
              </a:solidFill>
              <a:latin typeface="Arial" pitchFamily="34" charset="0"/>
              <a:cs typeface="Arial" pitchFamily="34" charset="0"/>
            </a:endParaRPr>
          </a:p>
        </p:txBody>
      </p:sp>
      <p:sp>
        <p:nvSpPr>
          <p:cNvPr id="60" name="TextBox 59"/>
          <p:cNvSpPr txBox="1"/>
          <p:nvPr/>
        </p:nvSpPr>
        <p:spPr>
          <a:xfrm>
            <a:off x="3923928" y="2060848"/>
            <a:ext cx="864096" cy="338554"/>
          </a:xfrm>
          <a:prstGeom prst="rect">
            <a:avLst/>
          </a:prstGeom>
          <a:noFill/>
        </p:spPr>
        <p:txBody>
          <a:bodyPr wrap="square" rtlCol="0">
            <a:spAutoFit/>
          </a:bodyPr>
          <a:lstStyle/>
          <a:p>
            <a:r>
              <a:rPr lang="id-ID" sz="1600" dirty="0" smtClean="0">
                <a:latin typeface="Arial" pitchFamily="34" charset="0"/>
                <a:cs typeface="Arial" pitchFamily="34" charset="0"/>
              </a:rPr>
              <a:t>Raden</a:t>
            </a:r>
            <a:endParaRPr lang="id-ID" sz="1400" dirty="0">
              <a:latin typeface="Arial" pitchFamily="34" charset="0"/>
              <a:cs typeface="Arial" pitchFamily="34" charset="0"/>
            </a:endParaRPr>
          </a:p>
        </p:txBody>
      </p:sp>
      <p:sp>
        <p:nvSpPr>
          <p:cNvPr id="61" name="TextBox 60"/>
          <p:cNvSpPr txBox="1"/>
          <p:nvPr/>
        </p:nvSpPr>
        <p:spPr>
          <a:xfrm>
            <a:off x="4355976" y="3738518"/>
            <a:ext cx="720080" cy="338554"/>
          </a:xfrm>
          <a:prstGeom prst="rect">
            <a:avLst/>
          </a:prstGeom>
          <a:noFill/>
        </p:spPr>
        <p:txBody>
          <a:bodyPr wrap="square" rtlCol="0">
            <a:spAutoFit/>
          </a:bodyPr>
          <a:lstStyle/>
          <a:p>
            <a:r>
              <a:rPr lang="id-ID" sz="1600" dirty="0" smtClean="0">
                <a:latin typeface="Arial" pitchFamily="34" charset="0"/>
                <a:cs typeface="Arial" pitchFamily="34" charset="0"/>
              </a:rPr>
              <a:t>Rico</a:t>
            </a:r>
            <a:endParaRPr lang="id-ID" sz="1400" dirty="0">
              <a:latin typeface="Arial" pitchFamily="34" charset="0"/>
              <a:cs typeface="Arial" pitchFamily="34" charset="0"/>
            </a:endParaRPr>
          </a:p>
        </p:txBody>
      </p:sp>
      <p:sp>
        <p:nvSpPr>
          <p:cNvPr id="62" name="TextBox 61"/>
          <p:cNvSpPr txBox="1"/>
          <p:nvPr/>
        </p:nvSpPr>
        <p:spPr>
          <a:xfrm>
            <a:off x="1484040" y="2658398"/>
            <a:ext cx="711696" cy="338554"/>
          </a:xfrm>
          <a:prstGeom prst="rect">
            <a:avLst/>
          </a:prstGeom>
          <a:noFill/>
        </p:spPr>
        <p:txBody>
          <a:bodyPr wrap="square" rtlCol="0">
            <a:spAutoFit/>
          </a:bodyPr>
          <a:lstStyle/>
          <a:p>
            <a:r>
              <a:rPr lang="id-ID" sz="1600" dirty="0" smtClean="0">
                <a:solidFill>
                  <a:schemeClr val="bg1"/>
                </a:solidFill>
                <a:latin typeface="Arial" pitchFamily="34" charset="0"/>
                <a:cs typeface="Arial" pitchFamily="34" charset="0"/>
              </a:rPr>
              <a:t>Joko</a:t>
            </a:r>
            <a:endParaRPr lang="id-ID" sz="1400" dirty="0">
              <a:solidFill>
                <a:schemeClr val="bg1"/>
              </a:solidFill>
              <a:latin typeface="Arial" pitchFamily="34" charset="0"/>
              <a:cs typeface="Arial" pitchFamily="34" charset="0"/>
            </a:endParaRPr>
          </a:p>
        </p:txBody>
      </p:sp>
      <p:sp>
        <p:nvSpPr>
          <p:cNvPr id="65" name="TextBox 64"/>
          <p:cNvSpPr txBox="1"/>
          <p:nvPr/>
        </p:nvSpPr>
        <p:spPr>
          <a:xfrm>
            <a:off x="5004048" y="1052736"/>
            <a:ext cx="4352730" cy="5324535"/>
          </a:xfrm>
          <a:prstGeom prst="rect">
            <a:avLst/>
          </a:prstGeom>
          <a:noFill/>
        </p:spPr>
        <p:txBody>
          <a:bodyPr wrap="none" rtlCol="0">
            <a:spAutoFit/>
          </a:bodyPr>
          <a:lstStyle/>
          <a:p>
            <a:r>
              <a:rPr lang="id-ID" sz="2000" b="1" dirty="0" smtClean="0">
                <a:latin typeface="Arial" pitchFamily="34" charset="0"/>
                <a:cs typeface="Arial" pitchFamily="34" charset="0"/>
              </a:rPr>
              <a:t>Hari, soma, joko, dan jamal me-</a:t>
            </a:r>
          </a:p>
          <a:p>
            <a:r>
              <a:rPr lang="id-ID" sz="2000" b="1" dirty="0" smtClean="0">
                <a:latin typeface="Arial" pitchFamily="34" charset="0"/>
                <a:cs typeface="Arial" pitchFamily="34" charset="0"/>
              </a:rPr>
              <a:t>Reka semua melakukan tugas yg</a:t>
            </a:r>
          </a:p>
          <a:p>
            <a:r>
              <a:rPr lang="id-ID" sz="2000" b="1" dirty="0" smtClean="0">
                <a:latin typeface="Arial" pitchFamily="34" charset="0"/>
                <a:cs typeface="Arial" pitchFamily="34" charset="0"/>
              </a:rPr>
              <a:t> serupa dan menentukan irama</a:t>
            </a:r>
          </a:p>
          <a:p>
            <a:r>
              <a:rPr lang="id-ID" sz="2000" b="1" dirty="0" smtClean="0">
                <a:latin typeface="Arial" pitchFamily="34" charset="0"/>
                <a:cs typeface="Arial" pitchFamily="34" charset="0"/>
              </a:rPr>
              <a:t>   kerja bagi seluruh kelompok</a:t>
            </a:r>
          </a:p>
          <a:p>
            <a:r>
              <a:rPr lang="id-ID" sz="2000" b="1" dirty="0" smtClean="0">
                <a:latin typeface="Arial" pitchFamily="34" charset="0"/>
                <a:cs typeface="Arial" pitchFamily="34" charset="0"/>
              </a:rPr>
              <a:t>     raden,riko dan lilik, menjadi</a:t>
            </a:r>
          </a:p>
          <a:p>
            <a:r>
              <a:rPr lang="id-ID" sz="2000" b="1" dirty="0" smtClean="0">
                <a:latin typeface="Arial" pitchFamily="34" charset="0"/>
                <a:cs typeface="Arial" pitchFamily="34" charset="0"/>
              </a:rPr>
              <a:t>      bagian dari kelompok pinggir</a:t>
            </a:r>
          </a:p>
          <a:p>
            <a:r>
              <a:rPr lang="id-ID" sz="2000" b="1" dirty="0" smtClean="0">
                <a:latin typeface="Arial" pitchFamily="34" charset="0"/>
                <a:cs typeface="Arial" pitchFamily="34" charset="0"/>
              </a:rPr>
              <a:t>       Mereka belum benar-benar </a:t>
            </a:r>
          </a:p>
          <a:p>
            <a:r>
              <a:rPr lang="id-ID" sz="2000" b="1" dirty="0" smtClean="0">
                <a:latin typeface="Arial" pitchFamily="34" charset="0"/>
                <a:cs typeface="Arial" pitchFamily="34" charset="0"/>
              </a:rPr>
              <a:t>       diterima oleh kelompok dalam</a:t>
            </a:r>
          </a:p>
          <a:p>
            <a:r>
              <a:rPr lang="id-ID" sz="2000" b="1" dirty="0" smtClean="0">
                <a:latin typeface="Arial" pitchFamily="34" charset="0"/>
                <a:cs typeface="Arial" pitchFamily="34" charset="0"/>
              </a:rPr>
              <a:t>       Lani dan Wawan tidak me-</a:t>
            </a:r>
          </a:p>
          <a:p>
            <a:r>
              <a:rPr lang="id-ID" sz="2000" b="1" dirty="0" smtClean="0">
                <a:latin typeface="Arial" pitchFamily="34" charset="0"/>
                <a:cs typeface="Arial" pitchFamily="34" charset="0"/>
              </a:rPr>
              <a:t>       rupakan bagian dari baik ke-</a:t>
            </a:r>
          </a:p>
          <a:p>
            <a:r>
              <a:rPr lang="id-ID" sz="2000" b="1" dirty="0" smtClean="0">
                <a:latin typeface="Arial" pitchFamily="34" charset="0"/>
                <a:cs typeface="Arial" pitchFamily="34" charset="0"/>
              </a:rPr>
              <a:t>       lompok dalam maupun ke-</a:t>
            </a:r>
          </a:p>
          <a:p>
            <a:r>
              <a:rPr lang="id-ID" sz="2000" b="1" dirty="0" smtClean="0">
                <a:latin typeface="Arial" pitchFamily="34" charset="0"/>
                <a:cs typeface="Arial" pitchFamily="34" charset="0"/>
              </a:rPr>
              <a:t>       pok pinggir. Meskipun mereka</a:t>
            </a:r>
          </a:p>
          <a:p>
            <a:r>
              <a:rPr lang="id-ID" sz="2000" b="1" dirty="0" smtClean="0">
                <a:latin typeface="Arial" pitchFamily="34" charset="0"/>
                <a:cs typeface="Arial" pitchFamily="34" charset="0"/>
              </a:rPr>
              <a:t>      bekerja dalam bagian</a:t>
            </a:r>
          </a:p>
          <a:p>
            <a:r>
              <a:rPr lang="id-ID" sz="2000" b="1" dirty="0" smtClean="0">
                <a:latin typeface="Arial" pitchFamily="34" charset="0"/>
                <a:cs typeface="Arial" pitchFamily="34" charset="0"/>
              </a:rPr>
              <a:t>   yang sama. Sebenarnya mereka</a:t>
            </a:r>
          </a:p>
          <a:p>
            <a:r>
              <a:rPr lang="id-ID" sz="2000" b="1" dirty="0" smtClean="0">
                <a:latin typeface="Arial" pitchFamily="34" charset="0"/>
                <a:cs typeface="Arial" pitchFamily="34" charset="0"/>
              </a:rPr>
              <a:t> itu ‘masing-masing berdiri sen-</a:t>
            </a:r>
          </a:p>
          <a:p>
            <a:r>
              <a:rPr lang="id-ID" sz="2000" b="1" dirty="0" smtClean="0">
                <a:latin typeface="Arial" pitchFamily="34" charset="0"/>
                <a:cs typeface="Arial" pitchFamily="34" charset="0"/>
              </a:rPr>
              <a:t>diri.” ahirnya mereka boleh men-</a:t>
            </a:r>
          </a:p>
          <a:p>
            <a:r>
              <a:rPr lang="id-ID" sz="2000" b="1" dirty="0" smtClean="0">
                <a:latin typeface="Arial" pitchFamily="34" charset="0"/>
                <a:cs typeface="Arial" pitchFamily="34" charset="0"/>
              </a:rPr>
              <a:t>Jadi anggota kelompok pinggir.  </a:t>
            </a:r>
            <a:endParaRPr lang="id-ID"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432048"/>
          </a:xfrm>
          <a:solidFill>
            <a:schemeClr val="accent5">
              <a:lumMod val="50000"/>
            </a:schemeClr>
          </a:solidFill>
        </p:spPr>
        <p:txBody>
          <a:bodyPr>
            <a:noAutofit/>
          </a:bodyPr>
          <a:lstStyle/>
          <a:p>
            <a:r>
              <a:rPr lang="id-ID" sz="2400" b="1" dirty="0" smtClean="0">
                <a:solidFill>
                  <a:srgbClr val="FFC000"/>
                </a:solidFill>
                <a:latin typeface="Arial" pitchFamily="34" charset="0"/>
                <a:cs typeface="Arial" pitchFamily="34" charset="0"/>
              </a:rPr>
              <a:t>Sentralisasi VS Desentralisasi</a:t>
            </a:r>
            <a:endParaRPr lang="id-ID" sz="2400" b="1" dirty="0">
              <a:solidFill>
                <a:srgbClr val="FFC000"/>
              </a:solidFill>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blipFill>
            <a:blip r:embed="rId2" cstate="print"/>
            <a:tile tx="0" ty="0" sx="100000" sy="100000" flip="none" algn="tl"/>
          </a:blipFill>
        </p:spPr>
        <p:txBody>
          <a:bodyPr>
            <a:normAutofit/>
          </a:bodyPr>
          <a:lstStyle/>
          <a:p>
            <a:pPr>
              <a:buNone/>
            </a:pPr>
            <a:r>
              <a:rPr lang="id-ID" sz="2400" b="1" dirty="0" smtClean="0">
                <a:solidFill>
                  <a:srgbClr val="FFC000"/>
                </a:solidFill>
                <a:latin typeface="Arial" pitchFamily="34" charset="0"/>
                <a:cs typeface="Arial" pitchFamily="34" charset="0"/>
              </a:rPr>
              <a:t>Istilah sentralisasi dan desentralisasi sering dipakai dalam manajemen. Persoalannya adalah, berapa besar wewenang itu harus didelegasikan oleh manajemen ke seluruh organisasi.</a:t>
            </a:r>
          </a:p>
          <a:p>
            <a:pPr>
              <a:buNone/>
            </a:pPr>
            <a:r>
              <a:rPr lang="id-ID" sz="2400" b="1" dirty="0" smtClean="0">
                <a:solidFill>
                  <a:srgbClr val="FFC000"/>
                </a:solidFill>
                <a:latin typeface="Arial" pitchFamily="34" charset="0"/>
                <a:cs typeface="Arial" pitchFamily="34" charset="0"/>
              </a:rPr>
              <a:t>Organisasi sentralisasi, organisasi manajemen yang sentralisasi merupakan sebuah sistem yang wewenang serta pengendaliannya dipegang di suatu pusat, biasanya eksekutif puncak.</a:t>
            </a:r>
          </a:p>
          <a:p>
            <a:pPr>
              <a:buNone/>
            </a:pPr>
            <a:r>
              <a:rPr lang="id-ID" sz="2400" b="1" dirty="0" smtClean="0">
                <a:solidFill>
                  <a:srgbClr val="FFC000"/>
                </a:solidFill>
                <a:latin typeface="Arial" pitchFamily="34" charset="0"/>
                <a:cs typeface="Arial" pitchFamily="34" charset="0"/>
              </a:rPr>
              <a:t>Kebaikan organisasi sentralisasi adalah : </a:t>
            </a:r>
          </a:p>
          <a:p>
            <a:pPr marL="457200" indent="-457200">
              <a:buAutoNum type="arabicParenR"/>
            </a:pPr>
            <a:r>
              <a:rPr lang="id-ID" sz="2400" b="1" dirty="0" smtClean="0">
                <a:solidFill>
                  <a:srgbClr val="FFC000"/>
                </a:solidFill>
                <a:latin typeface="Arial" pitchFamily="34" charset="0"/>
                <a:cs typeface="Arial" pitchFamily="34" charset="0"/>
              </a:rPr>
              <a:t>Pengendalian yang lebih efektif dapat dilakukan.</a:t>
            </a:r>
          </a:p>
          <a:p>
            <a:pPr marL="457200" indent="-457200">
              <a:buAutoNum type="arabicParenR"/>
            </a:pPr>
            <a:r>
              <a:rPr lang="id-ID" sz="2400" b="1" dirty="0" smtClean="0">
                <a:solidFill>
                  <a:srgbClr val="FFC000"/>
                </a:solidFill>
                <a:latin typeface="Arial" pitchFamily="34" charset="0"/>
                <a:cs typeface="Arial" pitchFamily="34" charset="0"/>
              </a:rPr>
              <a:t>Cenderung memperpendek jangka pengambilan keputusan.</a:t>
            </a:r>
          </a:p>
          <a:p>
            <a:pPr marL="457200" indent="-457200">
              <a:buAutoNum type="arabicParenR"/>
            </a:pPr>
            <a:r>
              <a:rPr lang="id-ID" sz="2400" b="1" dirty="0" smtClean="0">
                <a:solidFill>
                  <a:srgbClr val="FFC000"/>
                </a:solidFill>
                <a:latin typeface="Arial" pitchFamily="34" charset="0"/>
                <a:cs typeface="Arial" pitchFamily="34" charset="0"/>
              </a:rPr>
              <a:t>Memungkinkan bagi seluruh unit untuk mengikuti suatu rencana tindakan yang seragam </a:t>
            </a:r>
            <a:endParaRPr lang="id-ID" sz="2400" b="1" dirty="0">
              <a:solidFill>
                <a:srgbClr val="FFC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432048"/>
          </a:xfrm>
          <a:solidFill>
            <a:schemeClr val="tx2"/>
          </a:solidFill>
        </p:spPr>
        <p:txBody>
          <a:bodyPr>
            <a:noAutofit/>
          </a:bodyPr>
          <a:lstStyle/>
          <a:p>
            <a:pPr algn="l"/>
            <a:r>
              <a:rPr lang="id-ID" sz="2400" b="1" dirty="0" smtClean="0">
                <a:solidFill>
                  <a:schemeClr val="bg1"/>
                </a:solidFill>
                <a:latin typeface="Arial" pitchFamily="34" charset="0"/>
                <a:cs typeface="Arial" pitchFamily="34" charset="0"/>
              </a:rPr>
              <a:t>lanjutan</a:t>
            </a:r>
            <a:endParaRPr lang="id-ID" sz="24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blipFill>
            <a:blip r:embed="rId2" cstate="print"/>
            <a:tile tx="0" ty="0" sx="100000" sy="100000" flip="none" algn="tl"/>
          </a:blipFill>
        </p:spPr>
        <p:txBody>
          <a:bodyPr>
            <a:normAutofit lnSpcReduction="10000"/>
          </a:bodyPr>
          <a:lstStyle/>
          <a:p>
            <a:pPr>
              <a:buNone/>
            </a:pPr>
            <a:r>
              <a:rPr lang="id-ID" sz="2400" b="1" dirty="0" smtClean="0">
                <a:solidFill>
                  <a:schemeClr val="bg1"/>
                </a:solidFill>
                <a:latin typeface="Arial" pitchFamily="34" charset="0"/>
                <a:cs typeface="Arial" pitchFamily="34" charset="0"/>
              </a:rPr>
              <a:t>Sedangkan keburukan dari sentralisasi adalah :</a:t>
            </a:r>
          </a:p>
          <a:p>
            <a:pPr marL="457200" indent="-457200">
              <a:buFont typeface="+mj-lt"/>
              <a:buAutoNum type="arabicParenR"/>
            </a:pPr>
            <a:r>
              <a:rPr lang="id-ID" sz="2400" b="1" dirty="0" smtClean="0">
                <a:solidFill>
                  <a:schemeClr val="bg1"/>
                </a:solidFill>
                <a:latin typeface="Arial" pitchFamily="34" charset="0"/>
                <a:cs typeface="Arial" pitchFamily="34" charset="0"/>
              </a:rPr>
              <a:t>Jika perusahaan berkembang dengan pesat, maka beban kerja pada eksekutif puncak menjadi terlalu banyak.</a:t>
            </a:r>
          </a:p>
          <a:p>
            <a:pPr marL="457200" indent="-457200">
              <a:buFont typeface="+mj-lt"/>
              <a:buAutoNum type="arabicParenR"/>
            </a:pPr>
            <a:r>
              <a:rPr lang="id-ID" sz="2400" b="1" dirty="0" smtClean="0">
                <a:solidFill>
                  <a:schemeClr val="bg1"/>
                </a:solidFill>
                <a:latin typeface="Arial" pitchFamily="34" charset="0"/>
                <a:cs typeface="Arial" pitchFamily="34" charset="0"/>
              </a:rPr>
              <a:t>Organisasi yang sentralisir hanya  memberi pengalaman  sedikit kepada para manajer muda dalam pengambilan keputusan, sebenarny semua keputusan penting diambil oleh manajemen puncak.</a:t>
            </a:r>
          </a:p>
          <a:p>
            <a:pPr marL="457200" indent="-457200">
              <a:buNone/>
            </a:pPr>
            <a:r>
              <a:rPr lang="id-ID" sz="2400" b="1" dirty="0" smtClean="0">
                <a:solidFill>
                  <a:schemeClr val="bg1"/>
                </a:solidFill>
                <a:latin typeface="Arial" pitchFamily="34" charset="0"/>
                <a:cs typeface="Arial" pitchFamily="34" charset="0"/>
              </a:rPr>
              <a:t>Organisasi yang desentralisasi :manajemen yang desentralisasi merupakan suatu usaha sistematis untuk mendelegasikan kepada jenjang bawah semua wewenang kecuali yang harus dilaksanakan pada jenjang tertinggi.</a:t>
            </a:r>
          </a:p>
          <a:p>
            <a:pPr marL="457200" indent="-457200">
              <a:buNone/>
            </a:pPr>
            <a:r>
              <a:rPr lang="id-ID" sz="2400" b="1" dirty="0" smtClean="0">
                <a:solidFill>
                  <a:schemeClr val="bg1"/>
                </a:solidFill>
                <a:latin typeface="Arial" pitchFamily="34" charset="0"/>
                <a:cs typeface="Arial" pitchFamily="34" charset="0"/>
              </a:rPr>
              <a:t>Desentralisasi di terapkan dengan alasan yang berbeda, beberapa perusahaan mendesentralisasi pengambilan keputusan karena mengetahui bahwa kondisi dari dari pabrik kepabrik berbeda.</a:t>
            </a:r>
          </a:p>
          <a:p>
            <a:pPr marL="457200" indent="-457200">
              <a:buNone/>
            </a:pPr>
            <a:r>
              <a:rPr lang="id-ID" sz="2400" b="1" dirty="0" smtClean="0">
                <a:solidFill>
                  <a:schemeClr val="bg1"/>
                </a:solidFill>
                <a:latin typeface="Arial" pitchFamily="34" charset="0"/>
                <a:cs typeface="Arial" pitchFamily="34" charset="0"/>
              </a:rPr>
              <a:t> Dalam desetralisir, para manajer jenjang lebih bawah mendapat kesempatan untuk menunjukan kemapuannya.   </a:t>
            </a:r>
            <a:endParaRPr lang="id-ID" sz="24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04056"/>
          </a:xfrm>
          <a:solidFill>
            <a:schemeClr val="accent1">
              <a:lumMod val="50000"/>
            </a:schemeClr>
          </a:solidFill>
        </p:spPr>
        <p:txBody>
          <a:bodyPr>
            <a:normAutofit/>
          </a:bodyPr>
          <a:lstStyle/>
          <a:p>
            <a:r>
              <a:rPr lang="id-ID" sz="2400" b="1" dirty="0" smtClean="0">
                <a:solidFill>
                  <a:srgbClr val="FFFF00"/>
                </a:solidFill>
                <a:latin typeface="Arial" pitchFamily="34" charset="0"/>
                <a:cs typeface="Arial" pitchFamily="34" charset="0"/>
              </a:rPr>
              <a:t>STRUKTUR ORGANISASI DAN PENYUSUNANNYA</a:t>
            </a:r>
            <a:endParaRPr lang="id-ID" sz="2400" b="1"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0" y="404664"/>
            <a:ext cx="9144000" cy="6453336"/>
          </a:xfrm>
          <a:blipFill>
            <a:blip r:embed="rId2" cstate="print"/>
            <a:tile tx="0" ty="0" sx="100000" sy="100000" flip="none" algn="tl"/>
          </a:blipFill>
        </p:spPr>
        <p:txBody>
          <a:bodyPr>
            <a:normAutofit lnSpcReduction="10000"/>
          </a:bodyPr>
          <a:lstStyle/>
          <a:p>
            <a:pPr>
              <a:buNone/>
            </a:pPr>
            <a:r>
              <a:rPr lang="id-ID" sz="2400" b="1" dirty="0" smtClean="0">
                <a:solidFill>
                  <a:srgbClr val="FFFF00"/>
                </a:solidFill>
                <a:latin typeface="Arial" pitchFamily="34" charset="0"/>
                <a:cs typeface="Arial" pitchFamily="34" charset="0"/>
              </a:rPr>
              <a:t>Sebaiknya  perusahaa besar maupun kecil mempunyai struktur formal untuk menjamin agar orang melaksankan tugas yang mengarah ke pencapaian tujuan perusahaan.</a:t>
            </a:r>
          </a:p>
          <a:p>
            <a:pPr>
              <a:buNone/>
            </a:pPr>
            <a:r>
              <a:rPr lang="id-ID" sz="2400" b="1" dirty="0" smtClean="0">
                <a:solidFill>
                  <a:srgbClr val="FFFF00"/>
                </a:solidFill>
                <a:latin typeface="Arial" pitchFamily="34" charset="0"/>
                <a:cs typeface="Arial" pitchFamily="34" charset="0"/>
              </a:rPr>
              <a:t>Setiap struktur organisasi akan lebih dulu memusatkan perhatian pada kegiatan-kegiatan yang diperlakukan untuk mencapai tujuan. Manajemen menganalisis jabatan-jabatan yang dilakukan. Kemudian, orang  dengan </a:t>
            </a:r>
            <a:r>
              <a:rPr lang="id-ID" sz="2400" b="1" u="sng" dirty="0" smtClean="0">
                <a:solidFill>
                  <a:srgbClr val="FFFF00"/>
                </a:solidFill>
                <a:latin typeface="Arial" pitchFamily="34" charset="0"/>
                <a:cs typeface="Arial" pitchFamily="34" charset="0"/>
              </a:rPr>
              <a:t>minat</a:t>
            </a:r>
            <a:r>
              <a:rPr lang="id-ID" sz="2400" b="1" dirty="0" smtClean="0">
                <a:solidFill>
                  <a:srgbClr val="FFFF00"/>
                </a:solidFill>
                <a:latin typeface="Arial" pitchFamily="34" charset="0"/>
                <a:cs typeface="Arial" pitchFamily="34" charset="0"/>
              </a:rPr>
              <a:t> dan </a:t>
            </a:r>
            <a:r>
              <a:rPr lang="id-ID" sz="2400" b="1" u="sng" dirty="0" smtClean="0">
                <a:solidFill>
                  <a:srgbClr val="FFFF00"/>
                </a:solidFill>
                <a:latin typeface="Arial" pitchFamily="34" charset="0"/>
                <a:cs typeface="Arial" pitchFamily="34" charset="0"/>
              </a:rPr>
              <a:t>kulifikasinya</a:t>
            </a:r>
            <a:r>
              <a:rPr lang="id-ID" sz="2400" b="1" dirty="0" smtClean="0">
                <a:solidFill>
                  <a:srgbClr val="FFFF00"/>
                </a:solidFill>
                <a:latin typeface="Arial" pitchFamily="34" charset="0"/>
                <a:cs typeface="Arial" pitchFamily="34" charset="0"/>
              </a:rPr>
              <a:t> tertentu ditarik untuk memegang jabatan koordinasi tentang kegitan setiap karyawan merupakan tanggung jawab penting yang lain dari manajemen. Karena mereka harus ‘kompak” jika ingin perusahaan beroperasi secara lancar.</a:t>
            </a:r>
          </a:p>
          <a:p>
            <a:pPr>
              <a:buNone/>
            </a:pPr>
            <a:r>
              <a:rPr lang="id-ID" sz="2400" b="1" dirty="0" smtClean="0">
                <a:solidFill>
                  <a:srgbClr val="FFFF00"/>
                </a:solidFill>
                <a:latin typeface="Arial" pitchFamily="34" charset="0"/>
                <a:cs typeface="Arial" pitchFamily="34" charset="0"/>
              </a:rPr>
              <a:t>Struktur oraganisasi yang ditentukan dengan baik juga harus mendukung moral karyawan. karyawan yang mengtahui tentang apa yang diharapkan dari pekerjaan itu cocok dengan struktur organisasl keseluruhannya.semuanya diarahkan untuk membentuk angkatan kerja yang loyal dan harmonis.</a:t>
            </a:r>
            <a:endParaRPr lang="id-ID"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1647</TotalTime>
  <Words>2140</Words>
  <Application>Microsoft Office PowerPoint</Application>
  <PresentationFormat>On-screen Show (4:3)</PresentationFormat>
  <Paragraphs>360</Paragraphs>
  <Slides>26</Slides>
  <Notes>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Trek</vt:lpstr>
      <vt:lpstr>DESAIN DAN PERILAKU ORGANISASI</vt:lpstr>
      <vt:lpstr>PENGERTIAN ORGANISASI</vt:lpstr>
      <vt:lpstr>Lanjutan </vt:lpstr>
      <vt:lpstr>Organisasi formal dan informal</vt:lpstr>
      <vt:lpstr>Organisasi Informal ;</vt:lpstr>
      <vt:lpstr>Contoh organisasi informal dalam sebuah kelompok kerja</vt:lpstr>
      <vt:lpstr>Sentralisasi VS Desentralisasi</vt:lpstr>
      <vt:lpstr>lanjutan</vt:lpstr>
      <vt:lpstr>STRUKTUR ORGANISASI DAN PENYUSUNANNYA</vt:lpstr>
      <vt:lpstr>Pembentukan struktur organisasi</vt:lpstr>
      <vt:lpstr>Hierarki tujuan</vt:lpstr>
      <vt:lpstr>Departementalisasi </vt:lpstr>
      <vt:lpstr>Bentuk-bentuk Struktur Organisasi.</vt:lpstr>
      <vt:lpstr>Proses Pendelegasian</vt:lpstr>
      <vt:lpstr>Bentuk organisasi garis dari sebuah perusahaan manufaktur</vt:lpstr>
      <vt:lpstr>Bentuk organisasi garis dan staf dari sebuah perusahan manufaktur</vt:lpstr>
      <vt:lpstr>Bentuk organisasi fungsional dari sebuah perusahaan menurut F.W.Taylor</vt:lpstr>
      <vt:lpstr>Organisasi komite yang dikombinasikan dengan struktur organisasi garis</vt:lpstr>
      <vt:lpstr>Organisasi matrik</vt:lpstr>
      <vt:lpstr>Perilaku keorganisasian</vt:lpstr>
      <vt:lpstr>Kelompok Kerja </vt:lpstr>
      <vt:lpstr>lanjutan</vt:lpstr>
      <vt:lpstr>Motivasi</vt:lpstr>
      <vt:lpstr>LANJUTAN</vt:lpstr>
      <vt:lpstr>lanjutan</vt:lpstr>
      <vt:lpstr>Evaluasi/soal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DESAIN DAN PERILAKU ORGANISASI</dc:title>
  <dc:creator>ACER</dc:creator>
  <cp:lastModifiedBy>ACER</cp:lastModifiedBy>
  <cp:revision>149</cp:revision>
  <dcterms:created xsi:type="dcterms:W3CDTF">2012-11-08T06:26:01Z</dcterms:created>
  <dcterms:modified xsi:type="dcterms:W3CDTF">2013-01-22T04:36:53Z</dcterms:modified>
</cp:coreProperties>
</file>