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8"/>
  </p:notesMasterIdLst>
  <p:sldIdLst>
    <p:sldId id="275" r:id="rId2"/>
    <p:sldId id="278" r:id="rId3"/>
    <p:sldId id="282" r:id="rId4"/>
    <p:sldId id="285" r:id="rId5"/>
    <p:sldId id="276" r:id="rId6"/>
    <p:sldId id="283" r:id="rId7"/>
    <p:sldId id="284" r:id="rId8"/>
    <p:sldId id="273" r:id="rId9"/>
    <p:sldId id="274" r:id="rId10"/>
    <p:sldId id="277" r:id="rId11"/>
    <p:sldId id="257" r:id="rId12"/>
    <p:sldId id="280" r:id="rId13"/>
    <p:sldId id="279" r:id="rId14"/>
    <p:sldId id="258" r:id="rId15"/>
    <p:sldId id="259" r:id="rId16"/>
    <p:sldId id="260" r:id="rId17"/>
    <p:sldId id="261" r:id="rId18"/>
    <p:sldId id="262" r:id="rId19"/>
    <p:sldId id="263" r:id="rId20"/>
    <p:sldId id="265" r:id="rId21"/>
    <p:sldId id="264" r:id="rId22"/>
    <p:sldId id="266" r:id="rId23"/>
    <p:sldId id="267" r:id="rId24"/>
    <p:sldId id="268" r:id="rId25"/>
    <p:sldId id="281" r:id="rId26"/>
    <p:sldId id="27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33CC33"/>
    <a:srgbClr val="CC0000"/>
    <a:srgbClr val="00FF00"/>
    <a:srgbClr val="FFFF00"/>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23" autoAdjust="0"/>
    <p:restoredTop sz="94828" autoAdjust="0"/>
  </p:normalViewPr>
  <p:slideViewPr>
    <p:cSldViewPr>
      <p:cViewPr>
        <p:scale>
          <a:sx n="40" d="100"/>
          <a:sy n="40" d="100"/>
        </p:scale>
        <p:origin x="-307" y="0"/>
      </p:cViewPr>
      <p:guideLst>
        <p:guide orient="horz" pos="2160"/>
        <p:guide pos="2880"/>
      </p:guideLst>
    </p:cSldViewPr>
  </p:slideViewPr>
  <p:outlineViewPr>
    <p:cViewPr>
      <p:scale>
        <a:sx n="33" d="100"/>
        <a:sy n="33" d="100"/>
      </p:scale>
      <p:origin x="34"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603E8B-DC34-4138-B5A2-31B52E12C9FB}" type="datetimeFigureOut">
              <a:rPr lang="en-US" smtClean="0"/>
              <a:pPr/>
              <a:t>10/16/2013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3846C6-8FB7-4D00-9481-ABC9091BE63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3846C6-8FB7-4D00-9481-ABC9091BE63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3846C6-8FB7-4D00-9481-ABC9091BE63C}"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3846C6-8FB7-4D00-9481-ABC9091BE63C}"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3846C6-8FB7-4D00-9481-ABC9091BE63C}" type="slidenum">
              <a:rPr lang="en-US" smtClean="0"/>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3846C6-8FB7-4D00-9481-ABC9091BE63C}" type="slidenum">
              <a:rPr lang="en-US" smtClean="0"/>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093846C6-8FB7-4D00-9481-ABC9091BE63C}"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3846C6-8FB7-4D00-9481-ABC9091BE63C}"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3846C6-8FB7-4D00-9481-ABC9091BE63C}"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sz="2000" b="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093846C6-8FB7-4D00-9481-ABC9091BE63C}"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7701BDE0-15B3-421B-B00F-32383245395A}"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C53A9-3D91-4226-8F49-E0E6F9CBE976}" type="slidenum">
              <a:rPr lang="en-US" smtClean="0"/>
              <a:pPr/>
              <a:t>‹#›</a:t>
            </a:fld>
            <a:endParaRPr lang="en-US"/>
          </a:p>
        </p:txBody>
      </p:sp>
    </p:spTree>
  </p:cSld>
  <p:clrMapOvr>
    <a:masterClrMapping/>
  </p:clrMapOvr>
  <p:transition spd="slow">
    <p:wheel spokes="8"/>
    <p:sndAc>
      <p:stSnd>
        <p:snd r:embed="rId1" name="chimes.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701BDE0-15B3-421B-B00F-32383245395A}"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C53A9-3D91-4226-8F49-E0E6F9CBE976}" type="slidenum">
              <a:rPr lang="en-US" smtClean="0"/>
              <a:pPr/>
              <a:t>‹#›</a:t>
            </a:fld>
            <a:endParaRPr lang="en-US"/>
          </a:p>
        </p:txBody>
      </p:sp>
    </p:spTree>
  </p:cSld>
  <p:clrMapOvr>
    <a:masterClrMapping/>
  </p:clrMapOvr>
  <p:transition spd="slow">
    <p:wheel spokes="8"/>
    <p:sndAc>
      <p:stSnd>
        <p:snd r:embed="rId1" name="chimes.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701BDE0-15B3-421B-B00F-32383245395A}"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C53A9-3D91-4226-8F49-E0E6F9CBE976}" type="slidenum">
              <a:rPr lang="en-US" smtClean="0"/>
              <a:pPr/>
              <a:t>‹#›</a:t>
            </a:fld>
            <a:endParaRPr lang="en-US"/>
          </a:p>
        </p:txBody>
      </p:sp>
    </p:spTree>
  </p:cSld>
  <p:clrMapOvr>
    <a:masterClrMapping/>
  </p:clrMapOvr>
  <p:transition spd="slow">
    <p:wheel spokes="8"/>
    <p:sndAc>
      <p:stSnd>
        <p:snd r:embed="rId1" name="chimes.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701BDE0-15B3-421B-B00F-32383245395A}"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C53A9-3D91-4226-8F49-E0E6F9CBE976}" type="slidenum">
              <a:rPr lang="en-US" smtClean="0"/>
              <a:pPr/>
              <a:t>‹#›</a:t>
            </a:fld>
            <a:endParaRPr lang="en-US"/>
          </a:p>
        </p:txBody>
      </p:sp>
    </p:spTree>
  </p:cSld>
  <p:clrMapOvr>
    <a:masterClrMapping/>
  </p:clrMapOvr>
  <p:transition spd="slow">
    <p:wheel spokes="8"/>
    <p:sndAc>
      <p:stSnd>
        <p:snd r:embed="rId1" name="chimes.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01BDE0-15B3-421B-B00F-32383245395A}"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C53A9-3D91-4226-8F49-E0E6F9CBE976}" type="slidenum">
              <a:rPr lang="en-US" smtClean="0"/>
              <a:pPr/>
              <a:t>‹#›</a:t>
            </a:fld>
            <a:endParaRPr lang="en-US"/>
          </a:p>
        </p:txBody>
      </p:sp>
    </p:spTree>
  </p:cSld>
  <p:clrMapOvr>
    <a:masterClrMapping/>
  </p:clrMapOvr>
  <p:transition spd="slow">
    <p:wheel spokes="8"/>
    <p:sndAc>
      <p:stSnd>
        <p:snd r:embed="rId1" name="chimes.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7701BDE0-15B3-421B-B00F-32383245395A}" type="datetimeFigureOut">
              <a:rPr lang="en-US" smtClean="0"/>
              <a:pPr/>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C53A9-3D91-4226-8F49-E0E6F9CBE976}" type="slidenum">
              <a:rPr lang="en-US" smtClean="0"/>
              <a:pPr/>
              <a:t>‹#›</a:t>
            </a:fld>
            <a:endParaRPr lang="en-US"/>
          </a:p>
        </p:txBody>
      </p:sp>
    </p:spTree>
  </p:cSld>
  <p:clrMapOvr>
    <a:masterClrMapping/>
  </p:clrMapOvr>
  <p:transition spd="slow">
    <p:wheel spokes="8"/>
    <p:sndAc>
      <p:stSnd>
        <p:snd r:embed="rId1" name="chimes.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7701BDE0-15B3-421B-B00F-32383245395A}" type="datetimeFigureOut">
              <a:rPr lang="en-US" smtClean="0"/>
              <a:pPr/>
              <a:t>10/16/2013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EC53A9-3D91-4226-8F49-E0E6F9CBE976}" type="slidenum">
              <a:rPr lang="en-US" smtClean="0"/>
              <a:pPr/>
              <a:t>‹#›</a:t>
            </a:fld>
            <a:endParaRPr lang="en-US"/>
          </a:p>
        </p:txBody>
      </p:sp>
    </p:spTree>
  </p:cSld>
  <p:clrMapOvr>
    <a:masterClrMapping/>
  </p:clrMapOvr>
  <p:transition spd="slow">
    <p:wheel spokes="8"/>
    <p:sndAc>
      <p:stSnd>
        <p:snd r:embed="rId1" name="chimes.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7701BDE0-15B3-421B-B00F-32383245395A}" type="datetimeFigureOut">
              <a:rPr lang="en-US" smtClean="0"/>
              <a:pPr/>
              <a:t>10/16/2013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EC53A9-3D91-4226-8F49-E0E6F9CBE976}" type="slidenum">
              <a:rPr lang="en-US" smtClean="0"/>
              <a:pPr/>
              <a:t>‹#›</a:t>
            </a:fld>
            <a:endParaRPr lang="en-US"/>
          </a:p>
        </p:txBody>
      </p:sp>
    </p:spTree>
  </p:cSld>
  <p:clrMapOvr>
    <a:masterClrMapping/>
  </p:clrMapOvr>
  <p:transition spd="slow">
    <p:wheel spokes="8"/>
    <p:sndAc>
      <p:stSnd>
        <p:snd r:embed="rId1" name="chimes.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01BDE0-15B3-421B-B00F-32383245395A}" type="datetimeFigureOut">
              <a:rPr lang="en-US" smtClean="0"/>
              <a:pPr/>
              <a:t>10/16/2013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EC53A9-3D91-4226-8F49-E0E6F9CBE976}" type="slidenum">
              <a:rPr lang="en-US" smtClean="0"/>
              <a:pPr/>
              <a:t>‹#›</a:t>
            </a:fld>
            <a:endParaRPr lang="en-US"/>
          </a:p>
        </p:txBody>
      </p:sp>
    </p:spTree>
  </p:cSld>
  <p:clrMapOvr>
    <a:masterClrMapping/>
  </p:clrMapOvr>
  <p:transition spd="slow">
    <p:wheel spokes="8"/>
    <p:sndAc>
      <p:stSnd>
        <p:snd r:embed="rId1" name="chimes.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01BDE0-15B3-421B-B00F-32383245395A}" type="datetimeFigureOut">
              <a:rPr lang="en-US" smtClean="0"/>
              <a:pPr/>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C53A9-3D91-4226-8F49-E0E6F9CBE976}" type="slidenum">
              <a:rPr lang="en-US" smtClean="0"/>
              <a:pPr/>
              <a:t>‹#›</a:t>
            </a:fld>
            <a:endParaRPr lang="en-US"/>
          </a:p>
        </p:txBody>
      </p:sp>
    </p:spTree>
  </p:cSld>
  <p:clrMapOvr>
    <a:masterClrMapping/>
  </p:clrMapOvr>
  <p:transition spd="slow">
    <p:wheel spokes="8"/>
    <p:sndAc>
      <p:stSnd>
        <p:snd r:embed="rId1" name="chimes.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01BDE0-15B3-421B-B00F-32383245395A}" type="datetimeFigureOut">
              <a:rPr lang="en-US" smtClean="0"/>
              <a:pPr/>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C53A9-3D91-4226-8F49-E0E6F9CBE976}" type="slidenum">
              <a:rPr lang="en-US" smtClean="0"/>
              <a:pPr/>
              <a:t>‹#›</a:t>
            </a:fld>
            <a:endParaRPr lang="en-US"/>
          </a:p>
        </p:txBody>
      </p:sp>
    </p:spTree>
  </p:cSld>
  <p:clrMapOvr>
    <a:masterClrMapping/>
  </p:clrMapOvr>
  <p:transition spd="slow">
    <p:wheel spokes="8"/>
    <p:sndAc>
      <p:stSnd>
        <p:snd r:embed="rId1" name="chimes.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01BDE0-15B3-421B-B00F-32383245395A}" type="datetimeFigureOut">
              <a:rPr lang="en-US" smtClean="0"/>
              <a:pPr/>
              <a:t>10/16/2013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EC53A9-3D91-4226-8F49-E0E6F9CBE9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spd="slow">
    <p:wheel spokes="8"/>
    <p:sndAc>
      <p:stSnd>
        <p:snd r:embed="rId13" name="chimes.wav"/>
      </p:stSnd>
    </p:sndAc>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4000" cy="1143000"/>
          </a:xfrm>
          <a:solidFill>
            <a:schemeClr val="tx1"/>
          </a:solidFill>
        </p:spPr>
        <p:txBody>
          <a:bodyPr>
            <a:normAutofit fontScale="90000"/>
          </a:bodyPr>
          <a:lstStyle/>
          <a:p>
            <a:r>
              <a:rPr lang="en-US" dirty="0" smtClean="0"/>
              <a:t>SI</a:t>
            </a:r>
            <a:r>
              <a:rPr lang="en-US" dirty="0" smtClean="0">
                <a:solidFill>
                  <a:srgbClr val="FFFF00"/>
                </a:solidFill>
              </a:rPr>
              <a:t>SISTEM PENILAIAN/EVALUASI MATA KULIAH DI STIE INABA</a:t>
            </a:r>
            <a:endParaRPr lang="en-US" dirty="0">
              <a:solidFill>
                <a:srgbClr val="FFFF00"/>
              </a:solidFill>
            </a:endParaRPr>
          </a:p>
        </p:txBody>
      </p:sp>
      <p:graphicFrame>
        <p:nvGraphicFramePr>
          <p:cNvPr id="4" name="Content Placeholder 3"/>
          <p:cNvGraphicFramePr>
            <a:graphicFrameLocks noGrp="1"/>
          </p:cNvGraphicFramePr>
          <p:nvPr>
            <p:ph idx="1"/>
          </p:nvPr>
        </p:nvGraphicFramePr>
        <p:xfrm>
          <a:off x="0" y="1600200"/>
          <a:ext cx="9144000" cy="701040"/>
        </p:xfrm>
        <a:graphic>
          <a:graphicData uri="http://schemas.openxmlformats.org/drawingml/2006/table">
            <a:tbl>
              <a:tblPr firstRow="1" bandRow="1">
                <a:tableStyleId>{073A0DAA-6AF3-43AB-8588-CEC1D06C72B9}</a:tableStyleId>
              </a:tblPr>
              <a:tblGrid>
                <a:gridCol w="4572000"/>
                <a:gridCol w="4572000"/>
              </a:tblGrid>
              <a:tr h="533400">
                <a:tc>
                  <a:txBody>
                    <a:bodyPr/>
                    <a:lstStyle/>
                    <a:p>
                      <a:pPr algn="ctr"/>
                      <a:endParaRPr lang="en-US" sz="2000" b="0" dirty="0" smtClean="0">
                        <a:latin typeface="Arial" pitchFamily="34" charset="0"/>
                        <a:cs typeface="Arial" pitchFamily="34" charset="0"/>
                      </a:endParaRPr>
                    </a:p>
                    <a:p>
                      <a:pPr algn="ctr"/>
                      <a:r>
                        <a:rPr lang="en-US" sz="2000" b="0" dirty="0" smtClean="0">
                          <a:latin typeface="Arial" pitchFamily="34" charset="0"/>
                          <a:cs typeface="Arial" pitchFamily="34" charset="0"/>
                        </a:rPr>
                        <a:t>KOMPONEN</a:t>
                      </a:r>
                      <a:r>
                        <a:rPr lang="en-US" sz="2000" b="0" baseline="0" dirty="0" smtClean="0">
                          <a:latin typeface="Arial" pitchFamily="34" charset="0"/>
                          <a:cs typeface="Arial" pitchFamily="34" charset="0"/>
                        </a:rPr>
                        <a:t> &amp; PEMBOBOTAN</a:t>
                      </a:r>
                      <a:endParaRPr lang="en-US" sz="2000" b="0" dirty="0">
                        <a:latin typeface="Arial" pitchFamily="34" charset="0"/>
                        <a:cs typeface="Arial" pitchFamily="34" charset="0"/>
                      </a:endParaRPr>
                    </a:p>
                  </a:txBody>
                  <a:tcPr/>
                </a:tc>
                <a:tc>
                  <a:txBody>
                    <a:bodyPr/>
                    <a:lstStyle/>
                    <a:p>
                      <a:pPr algn="ctr"/>
                      <a:endParaRPr lang="en-US" sz="2000" b="1" dirty="0" smtClean="0">
                        <a:latin typeface="Arial" pitchFamily="34" charset="0"/>
                        <a:cs typeface="Arial" pitchFamily="34" charset="0"/>
                      </a:endParaRPr>
                    </a:p>
                    <a:p>
                      <a:pPr algn="ctr"/>
                      <a:r>
                        <a:rPr lang="en-US" sz="2000" b="1" dirty="0" smtClean="0">
                          <a:latin typeface="Arial" pitchFamily="34" charset="0"/>
                          <a:cs typeface="Arial" pitchFamily="34" charset="0"/>
                        </a:rPr>
                        <a:t>KRETIA</a:t>
                      </a:r>
                      <a:r>
                        <a:rPr lang="en-US" sz="2000" b="1" baseline="0" dirty="0" smtClean="0">
                          <a:latin typeface="Arial" pitchFamily="34" charset="0"/>
                          <a:cs typeface="Arial" pitchFamily="34" charset="0"/>
                        </a:rPr>
                        <a:t> PENILAIAN</a:t>
                      </a:r>
                      <a:endParaRPr lang="en-US" sz="2000" b="1" dirty="0">
                        <a:latin typeface="Arial" pitchFamily="34" charset="0"/>
                        <a:cs typeface="Arial" pitchFamily="34" charset="0"/>
                      </a:endParaRPr>
                    </a:p>
                  </a:txBody>
                  <a:tcPr/>
                </a:tc>
              </a:tr>
            </a:tbl>
          </a:graphicData>
        </a:graphic>
      </p:graphicFrame>
      <p:graphicFrame>
        <p:nvGraphicFramePr>
          <p:cNvPr id="5" name="Table 4"/>
          <p:cNvGraphicFramePr>
            <a:graphicFrameLocks noGrp="1"/>
          </p:cNvGraphicFramePr>
          <p:nvPr/>
        </p:nvGraphicFramePr>
        <p:xfrm>
          <a:off x="0" y="2362201"/>
          <a:ext cx="9144000" cy="3911608"/>
        </p:xfrm>
        <a:graphic>
          <a:graphicData uri="http://schemas.openxmlformats.org/drawingml/2006/table">
            <a:tbl>
              <a:tblPr firstRow="1" bandRow="1">
                <a:tableStyleId>{21E4AEA4-8DFA-4A89-87EB-49C32662AFE0}</a:tableStyleId>
              </a:tblPr>
              <a:tblGrid>
                <a:gridCol w="3048000"/>
                <a:gridCol w="1524000"/>
                <a:gridCol w="1524000"/>
                <a:gridCol w="3048000"/>
              </a:tblGrid>
              <a:tr h="944908">
                <a:tc>
                  <a:txBody>
                    <a:bodyPr/>
                    <a:lstStyle/>
                    <a:p>
                      <a:pPr algn="ctr"/>
                      <a:endParaRPr lang="en-US" sz="2000" b="1" dirty="0" smtClean="0">
                        <a:latin typeface="Arial" pitchFamily="34" charset="0"/>
                        <a:cs typeface="Arial" pitchFamily="34" charset="0"/>
                      </a:endParaRPr>
                    </a:p>
                    <a:p>
                      <a:pPr algn="ctr"/>
                      <a:r>
                        <a:rPr lang="en-US" sz="2000" b="1" dirty="0" smtClean="0">
                          <a:latin typeface="Arial" pitchFamily="34" charset="0"/>
                          <a:cs typeface="Arial" pitchFamily="34" charset="0"/>
                        </a:rPr>
                        <a:t>KOMPONEN</a:t>
                      </a:r>
                      <a:endParaRPr lang="en-US" sz="2000" b="1" dirty="0">
                        <a:latin typeface="Arial" pitchFamily="34" charset="0"/>
                        <a:cs typeface="Arial" pitchFamily="34" charset="0"/>
                      </a:endParaRPr>
                    </a:p>
                  </a:txBody>
                  <a:tcPr>
                    <a:solidFill>
                      <a:schemeClr val="accent6">
                        <a:lumMod val="75000"/>
                      </a:schemeClr>
                    </a:solidFill>
                  </a:tcPr>
                </a:tc>
                <a:tc>
                  <a:txBody>
                    <a:bodyPr/>
                    <a:lstStyle/>
                    <a:p>
                      <a:pPr algn="ctr"/>
                      <a:endParaRPr lang="en-US" sz="2000" b="1" dirty="0" smtClean="0">
                        <a:latin typeface="Arial" pitchFamily="34" charset="0"/>
                        <a:cs typeface="Arial" pitchFamily="34" charset="0"/>
                      </a:endParaRPr>
                    </a:p>
                    <a:p>
                      <a:pPr algn="ctr"/>
                      <a:r>
                        <a:rPr lang="en-US" sz="2000" b="1" dirty="0" smtClean="0">
                          <a:latin typeface="Arial" pitchFamily="34" charset="0"/>
                          <a:cs typeface="Arial" pitchFamily="34" charset="0"/>
                        </a:rPr>
                        <a:t>BOBOT</a:t>
                      </a:r>
                      <a:endParaRPr lang="en-US" sz="2000" b="1" dirty="0">
                        <a:latin typeface="Arial" pitchFamily="34" charset="0"/>
                        <a:cs typeface="Arial" pitchFamily="34" charset="0"/>
                      </a:endParaRPr>
                    </a:p>
                  </a:txBody>
                  <a:tcPr>
                    <a:solidFill>
                      <a:schemeClr val="accent6">
                        <a:lumMod val="75000"/>
                      </a:schemeClr>
                    </a:solidFill>
                  </a:tcPr>
                </a:tc>
                <a:tc>
                  <a:txBody>
                    <a:bodyPr/>
                    <a:lstStyle/>
                    <a:p>
                      <a:pPr algn="ctr"/>
                      <a:endParaRPr lang="en-US" sz="2000" b="1" dirty="0" smtClean="0">
                        <a:latin typeface="Arial" pitchFamily="34" charset="0"/>
                        <a:cs typeface="Arial" pitchFamily="34" charset="0"/>
                      </a:endParaRPr>
                    </a:p>
                    <a:p>
                      <a:pPr algn="ctr"/>
                      <a:r>
                        <a:rPr lang="en-US" sz="2000" b="1" dirty="0" smtClean="0">
                          <a:latin typeface="Arial" pitchFamily="34" charset="0"/>
                          <a:cs typeface="Arial" pitchFamily="34" charset="0"/>
                        </a:rPr>
                        <a:t> INTERVAL</a:t>
                      </a:r>
                      <a:endParaRPr lang="en-US" sz="2000" b="1" dirty="0">
                        <a:latin typeface="Arial" pitchFamily="34" charset="0"/>
                        <a:cs typeface="Arial" pitchFamily="34" charset="0"/>
                      </a:endParaRPr>
                    </a:p>
                  </a:txBody>
                  <a:tcPr>
                    <a:solidFill>
                      <a:schemeClr val="accent6">
                        <a:lumMod val="75000"/>
                      </a:schemeClr>
                    </a:solidFill>
                  </a:tcPr>
                </a:tc>
                <a:tc>
                  <a:txBody>
                    <a:bodyPr/>
                    <a:lstStyle/>
                    <a:p>
                      <a:pPr algn="ctr"/>
                      <a:endParaRPr lang="en-US" sz="2000" b="1" dirty="0" smtClean="0">
                        <a:latin typeface="Arial" pitchFamily="34" charset="0"/>
                        <a:cs typeface="Arial" pitchFamily="34" charset="0"/>
                      </a:endParaRPr>
                    </a:p>
                    <a:p>
                      <a:pPr algn="ctr"/>
                      <a:r>
                        <a:rPr lang="en-US" sz="2000" b="1" dirty="0" smtClean="0">
                          <a:latin typeface="Arial" pitchFamily="34" charset="0"/>
                          <a:cs typeface="Arial" pitchFamily="34" charset="0"/>
                        </a:rPr>
                        <a:t>HURUP MUTU</a:t>
                      </a:r>
                      <a:endParaRPr lang="en-US" sz="2000" b="1" dirty="0">
                        <a:latin typeface="Arial" pitchFamily="34" charset="0"/>
                        <a:cs typeface="Arial" pitchFamily="34" charset="0"/>
                      </a:endParaRPr>
                    </a:p>
                  </a:txBody>
                  <a:tcPr>
                    <a:solidFill>
                      <a:schemeClr val="accent6">
                        <a:lumMod val="75000"/>
                      </a:schemeClr>
                    </a:solidFill>
                  </a:tcPr>
                </a:tc>
              </a:tr>
              <a:tr h="980430">
                <a:tc>
                  <a:txBody>
                    <a:bodyPr/>
                    <a:lstStyle/>
                    <a:p>
                      <a:r>
                        <a:rPr lang="en-US" sz="2000" b="1" dirty="0" smtClean="0">
                          <a:solidFill>
                            <a:schemeClr val="bg1"/>
                          </a:solidFill>
                          <a:latin typeface="Arial" pitchFamily="34" charset="0"/>
                          <a:cs typeface="Arial" pitchFamily="34" charset="0"/>
                        </a:rPr>
                        <a:t>UJIAN</a:t>
                      </a:r>
                      <a:r>
                        <a:rPr lang="en-US" sz="2000" b="1" baseline="0" dirty="0" smtClean="0">
                          <a:solidFill>
                            <a:schemeClr val="bg1"/>
                          </a:solidFill>
                          <a:latin typeface="Arial" pitchFamily="34" charset="0"/>
                          <a:cs typeface="Arial" pitchFamily="34" charset="0"/>
                        </a:rPr>
                        <a:t> TENGAH SEMRSTER (UTS)</a:t>
                      </a:r>
                      <a:endParaRPr lang="en-US" sz="2000" b="1" dirty="0">
                        <a:solidFill>
                          <a:schemeClr val="bg1"/>
                        </a:solidFill>
                        <a:latin typeface="Arial" pitchFamily="34" charset="0"/>
                        <a:cs typeface="Arial" pitchFamily="34" charset="0"/>
                      </a:endParaRPr>
                    </a:p>
                  </a:txBody>
                  <a:tcPr>
                    <a:solidFill>
                      <a:schemeClr val="accent6">
                        <a:lumMod val="75000"/>
                      </a:schemeClr>
                    </a:solidFill>
                  </a:tcPr>
                </a:tc>
                <a:tc>
                  <a:txBody>
                    <a:bodyPr/>
                    <a:lstStyle/>
                    <a:p>
                      <a:pPr algn="ctr"/>
                      <a:endParaRPr lang="en-US" sz="2000" b="1" dirty="0" smtClean="0">
                        <a:solidFill>
                          <a:schemeClr val="bg1"/>
                        </a:solidFill>
                        <a:latin typeface="Arial" pitchFamily="34" charset="0"/>
                        <a:cs typeface="Arial" pitchFamily="34" charset="0"/>
                      </a:endParaRPr>
                    </a:p>
                    <a:p>
                      <a:pPr algn="ctr"/>
                      <a:r>
                        <a:rPr lang="en-US" sz="2000" b="1" dirty="0" smtClean="0">
                          <a:solidFill>
                            <a:schemeClr val="bg1"/>
                          </a:solidFill>
                          <a:latin typeface="Arial" pitchFamily="34" charset="0"/>
                          <a:cs typeface="Arial" pitchFamily="34" charset="0"/>
                        </a:rPr>
                        <a:t>30 %</a:t>
                      </a:r>
                      <a:endParaRPr lang="en-US" sz="2000" b="1" dirty="0">
                        <a:solidFill>
                          <a:schemeClr val="bg1"/>
                        </a:solidFill>
                        <a:latin typeface="Arial" pitchFamily="34" charset="0"/>
                        <a:cs typeface="Arial" pitchFamily="34" charset="0"/>
                      </a:endParaRPr>
                    </a:p>
                  </a:txBody>
                  <a:tcPr>
                    <a:solidFill>
                      <a:schemeClr val="accent6">
                        <a:lumMod val="75000"/>
                      </a:schemeClr>
                    </a:solidFill>
                  </a:tcPr>
                </a:tc>
                <a:tc>
                  <a:txBody>
                    <a:bodyPr/>
                    <a:lstStyle/>
                    <a:p>
                      <a:endParaRPr lang="en-US" sz="2000" b="1" dirty="0" smtClean="0">
                        <a:latin typeface="Arial" pitchFamily="34" charset="0"/>
                        <a:cs typeface="Arial" pitchFamily="34" charset="0"/>
                      </a:endParaRPr>
                    </a:p>
                    <a:p>
                      <a:endParaRPr lang="en-US" sz="2000" b="1" dirty="0">
                        <a:latin typeface="Arial" pitchFamily="34" charset="0"/>
                        <a:cs typeface="Arial" pitchFamily="34" charset="0"/>
                      </a:endParaRPr>
                    </a:p>
                  </a:txBody>
                  <a:tcPr>
                    <a:solidFill>
                      <a:schemeClr val="accent6">
                        <a:lumMod val="75000"/>
                      </a:schemeClr>
                    </a:solidFill>
                  </a:tcPr>
                </a:tc>
                <a:tc>
                  <a:txBody>
                    <a:bodyPr/>
                    <a:lstStyle/>
                    <a:p>
                      <a:endParaRPr lang="en-US" sz="2000" b="1">
                        <a:latin typeface="Arial" pitchFamily="34" charset="0"/>
                        <a:cs typeface="Arial" pitchFamily="34" charset="0"/>
                      </a:endParaRPr>
                    </a:p>
                  </a:txBody>
                  <a:tcPr>
                    <a:solidFill>
                      <a:schemeClr val="accent6">
                        <a:lumMod val="75000"/>
                      </a:schemeClr>
                    </a:solidFill>
                  </a:tcPr>
                </a:tc>
              </a:tr>
              <a:tr h="980430">
                <a:tc>
                  <a:txBody>
                    <a:bodyPr/>
                    <a:lstStyle/>
                    <a:p>
                      <a:r>
                        <a:rPr lang="en-US" sz="2000" b="1" dirty="0" smtClean="0">
                          <a:solidFill>
                            <a:schemeClr val="bg1"/>
                          </a:solidFill>
                          <a:latin typeface="Arial" pitchFamily="34" charset="0"/>
                          <a:cs typeface="Arial" pitchFamily="34" charset="0"/>
                        </a:rPr>
                        <a:t>TUGAS</a:t>
                      </a:r>
                      <a:r>
                        <a:rPr lang="en-US" sz="2000" b="1" baseline="0" dirty="0" smtClean="0">
                          <a:solidFill>
                            <a:schemeClr val="bg1"/>
                          </a:solidFill>
                          <a:latin typeface="Arial" pitchFamily="34" charset="0"/>
                          <a:cs typeface="Arial" pitchFamily="34" charset="0"/>
                        </a:rPr>
                        <a:t>,KEHADIRAN, &amp; PARTISIPASI KELAS</a:t>
                      </a:r>
                      <a:r>
                        <a:rPr lang="id-ID" sz="2000" b="1" baseline="0" dirty="0" smtClean="0">
                          <a:solidFill>
                            <a:schemeClr val="bg1"/>
                          </a:solidFill>
                          <a:latin typeface="Arial" pitchFamily="34" charset="0"/>
                          <a:cs typeface="Arial" pitchFamily="34" charset="0"/>
                        </a:rPr>
                        <a:t> kehadiran 20/10%</a:t>
                      </a:r>
                      <a:endParaRPr lang="en-US" sz="2000" b="1" dirty="0">
                        <a:solidFill>
                          <a:schemeClr val="bg1"/>
                        </a:solidFill>
                        <a:latin typeface="Arial" pitchFamily="34" charset="0"/>
                        <a:cs typeface="Arial" pitchFamily="34" charset="0"/>
                      </a:endParaRPr>
                    </a:p>
                  </a:txBody>
                  <a:tcPr>
                    <a:solidFill>
                      <a:schemeClr val="accent6">
                        <a:lumMod val="75000"/>
                      </a:schemeClr>
                    </a:solidFill>
                  </a:tcPr>
                </a:tc>
                <a:tc>
                  <a:txBody>
                    <a:bodyPr/>
                    <a:lstStyle/>
                    <a:p>
                      <a:pPr algn="ctr"/>
                      <a:endParaRPr lang="en-US" sz="2000" b="1" dirty="0" smtClean="0">
                        <a:solidFill>
                          <a:schemeClr val="bg1"/>
                        </a:solidFill>
                        <a:latin typeface="Arial" pitchFamily="34" charset="0"/>
                        <a:cs typeface="Arial" pitchFamily="34" charset="0"/>
                      </a:endParaRPr>
                    </a:p>
                    <a:p>
                      <a:pPr algn="ctr"/>
                      <a:r>
                        <a:rPr lang="en-US" sz="2000" b="1" dirty="0" smtClean="0">
                          <a:solidFill>
                            <a:schemeClr val="bg1"/>
                          </a:solidFill>
                          <a:latin typeface="Arial" pitchFamily="34" charset="0"/>
                          <a:cs typeface="Arial" pitchFamily="34" charset="0"/>
                        </a:rPr>
                        <a:t>30 %</a:t>
                      </a:r>
                      <a:endParaRPr lang="en-US" sz="2000" b="1" dirty="0">
                        <a:solidFill>
                          <a:schemeClr val="bg1"/>
                        </a:solidFill>
                        <a:latin typeface="Arial" pitchFamily="34" charset="0"/>
                        <a:cs typeface="Arial" pitchFamily="34" charset="0"/>
                      </a:endParaRPr>
                    </a:p>
                  </a:txBody>
                  <a:tcPr>
                    <a:solidFill>
                      <a:schemeClr val="accent6">
                        <a:lumMod val="75000"/>
                      </a:schemeClr>
                    </a:solidFill>
                  </a:tcPr>
                </a:tc>
                <a:tc>
                  <a:txBody>
                    <a:bodyPr/>
                    <a:lstStyle/>
                    <a:p>
                      <a:endParaRPr lang="en-US" sz="2000" b="1">
                        <a:latin typeface="Arial" pitchFamily="34" charset="0"/>
                        <a:cs typeface="Arial" pitchFamily="34" charset="0"/>
                      </a:endParaRPr>
                    </a:p>
                  </a:txBody>
                  <a:tcPr>
                    <a:solidFill>
                      <a:schemeClr val="accent6">
                        <a:lumMod val="75000"/>
                      </a:schemeClr>
                    </a:solidFill>
                  </a:tcPr>
                </a:tc>
                <a:tc>
                  <a:txBody>
                    <a:bodyPr/>
                    <a:lstStyle/>
                    <a:p>
                      <a:endParaRPr lang="en-US" sz="2000" b="1" dirty="0">
                        <a:latin typeface="Arial" pitchFamily="34" charset="0"/>
                        <a:cs typeface="Arial" pitchFamily="34" charset="0"/>
                      </a:endParaRPr>
                    </a:p>
                  </a:txBody>
                  <a:tcPr>
                    <a:solidFill>
                      <a:schemeClr val="accent6">
                        <a:lumMod val="75000"/>
                      </a:schemeClr>
                    </a:solidFill>
                  </a:tcPr>
                </a:tc>
              </a:tr>
              <a:tr h="980430">
                <a:tc>
                  <a:txBody>
                    <a:bodyPr/>
                    <a:lstStyle/>
                    <a:p>
                      <a:r>
                        <a:rPr lang="en-US" sz="2000" b="1" dirty="0" smtClean="0">
                          <a:solidFill>
                            <a:schemeClr val="bg1"/>
                          </a:solidFill>
                          <a:latin typeface="Arial" pitchFamily="34" charset="0"/>
                          <a:cs typeface="Arial" pitchFamily="34" charset="0"/>
                        </a:rPr>
                        <a:t>UJIAN</a:t>
                      </a:r>
                      <a:r>
                        <a:rPr lang="en-US" sz="2000" b="1" baseline="0" dirty="0" smtClean="0">
                          <a:solidFill>
                            <a:schemeClr val="bg1"/>
                          </a:solidFill>
                          <a:latin typeface="Arial" pitchFamily="34" charset="0"/>
                          <a:cs typeface="Arial" pitchFamily="34" charset="0"/>
                        </a:rPr>
                        <a:t> AHIR SEMESTER (UAS)</a:t>
                      </a:r>
                      <a:endParaRPr lang="en-US" sz="2000" b="1" dirty="0">
                        <a:solidFill>
                          <a:schemeClr val="bg1"/>
                        </a:solidFill>
                        <a:latin typeface="Arial" pitchFamily="34" charset="0"/>
                        <a:cs typeface="Arial" pitchFamily="34" charset="0"/>
                      </a:endParaRPr>
                    </a:p>
                  </a:txBody>
                  <a:tcPr>
                    <a:solidFill>
                      <a:schemeClr val="accent6">
                        <a:lumMod val="75000"/>
                      </a:schemeClr>
                    </a:solidFill>
                  </a:tcPr>
                </a:tc>
                <a:tc>
                  <a:txBody>
                    <a:bodyPr/>
                    <a:lstStyle/>
                    <a:p>
                      <a:pPr algn="ctr"/>
                      <a:endParaRPr lang="en-US" sz="2000" b="1" dirty="0" smtClean="0">
                        <a:solidFill>
                          <a:schemeClr val="bg1"/>
                        </a:solidFill>
                        <a:latin typeface="Arial" pitchFamily="34" charset="0"/>
                        <a:cs typeface="Arial" pitchFamily="34" charset="0"/>
                      </a:endParaRPr>
                    </a:p>
                    <a:p>
                      <a:pPr algn="ctr"/>
                      <a:r>
                        <a:rPr lang="en-US" sz="2000" b="1" dirty="0" smtClean="0">
                          <a:solidFill>
                            <a:schemeClr val="bg1"/>
                          </a:solidFill>
                          <a:latin typeface="Arial" pitchFamily="34" charset="0"/>
                          <a:cs typeface="Arial" pitchFamily="34" charset="0"/>
                        </a:rPr>
                        <a:t>40 %</a:t>
                      </a:r>
                      <a:endParaRPr lang="en-US" sz="2000" b="1" dirty="0">
                        <a:solidFill>
                          <a:schemeClr val="bg1"/>
                        </a:solidFill>
                        <a:latin typeface="Arial" pitchFamily="34" charset="0"/>
                        <a:cs typeface="Arial" pitchFamily="34" charset="0"/>
                      </a:endParaRPr>
                    </a:p>
                  </a:txBody>
                  <a:tcPr>
                    <a:solidFill>
                      <a:schemeClr val="accent6">
                        <a:lumMod val="75000"/>
                      </a:schemeClr>
                    </a:solidFill>
                  </a:tcPr>
                </a:tc>
                <a:tc>
                  <a:txBody>
                    <a:bodyPr/>
                    <a:lstStyle/>
                    <a:p>
                      <a:endParaRPr lang="en-US" sz="2000" b="1">
                        <a:latin typeface="Arial" pitchFamily="34" charset="0"/>
                        <a:cs typeface="Arial" pitchFamily="34" charset="0"/>
                      </a:endParaRPr>
                    </a:p>
                  </a:txBody>
                  <a:tcPr>
                    <a:solidFill>
                      <a:schemeClr val="accent6">
                        <a:lumMod val="75000"/>
                      </a:schemeClr>
                    </a:solidFill>
                  </a:tcPr>
                </a:tc>
                <a:tc>
                  <a:txBody>
                    <a:bodyPr/>
                    <a:lstStyle/>
                    <a:p>
                      <a:endParaRPr lang="en-US" sz="2000" b="1" dirty="0">
                        <a:latin typeface="Arial" pitchFamily="34" charset="0"/>
                        <a:cs typeface="Arial" pitchFamily="34" charset="0"/>
                      </a:endParaRPr>
                    </a:p>
                  </a:txBody>
                  <a:tcPr>
                    <a:solidFill>
                      <a:schemeClr val="accent6">
                        <a:lumMod val="75000"/>
                      </a:schemeClr>
                    </a:solidFill>
                  </a:tcPr>
                </a:tc>
              </a:tr>
            </a:tbl>
          </a:graphicData>
        </a:graphic>
      </p:graphicFrame>
      <p:graphicFrame>
        <p:nvGraphicFramePr>
          <p:cNvPr id="6" name="Table 5"/>
          <p:cNvGraphicFramePr>
            <a:graphicFrameLocks noGrp="1"/>
          </p:cNvGraphicFramePr>
          <p:nvPr/>
        </p:nvGraphicFramePr>
        <p:xfrm>
          <a:off x="4572000" y="3429000"/>
          <a:ext cx="4572000" cy="2743200"/>
        </p:xfrm>
        <a:graphic>
          <a:graphicData uri="http://schemas.openxmlformats.org/drawingml/2006/table">
            <a:tbl>
              <a:tblPr firstRow="1" bandRow="1">
                <a:tableStyleId>{073A0DAA-6AF3-43AB-8588-CEC1D06C72B9}</a:tableStyleId>
              </a:tblPr>
              <a:tblGrid>
                <a:gridCol w="1524000"/>
                <a:gridCol w="3048000"/>
              </a:tblGrid>
              <a:tr h="548640">
                <a:tc>
                  <a:txBody>
                    <a:bodyPr/>
                    <a:lstStyle/>
                    <a:p>
                      <a:pPr algn="ctr"/>
                      <a:r>
                        <a:rPr lang="en-US" sz="2000" b="1" dirty="0" smtClean="0">
                          <a:solidFill>
                            <a:srgbClr val="FFFF00"/>
                          </a:solidFill>
                          <a:latin typeface="Arial" pitchFamily="34" charset="0"/>
                          <a:cs typeface="Arial" pitchFamily="34" charset="0"/>
                        </a:rPr>
                        <a:t>78 - 100</a:t>
                      </a:r>
                      <a:endParaRPr lang="en-US" sz="2000" b="1" dirty="0">
                        <a:solidFill>
                          <a:srgbClr val="FFFF00"/>
                        </a:solidFill>
                        <a:latin typeface="Arial" pitchFamily="34" charset="0"/>
                        <a:cs typeface="Arial" pitchFamily="34" charset="0"/>
                      </a:endParaRPr>
                    </a:p>
                  </a:txBody>
                  <a:tcPr>
                    <a:solidFill>
                      <a:schemeClr val="tx1"/>
                    </a:solidFill>
                  </a:tcPr>
                </a:tc>
                <a:tc>
                  <a:txBody>
                    <a:bodyPr/>
                    <a:lstStyle/>
                    <a:p>
                      <a:pPr algn="ctr"/>
                      <a:r>
                        <a:rPr lang="en-US" sz="2000" b="1" dirty="0" smtClean="0">
                          <a:solidFill>
                            <a:srgbClr val="FFFF00"/>
                          </a:solidFill>
                          <a:latin typeface="Arial" pitchFamily="34" charset="0"/>
                          <a:cs typeface="Arial" pitchFamily="34" charset="0"/>
                        </a:rPr>
                        <a:t> A</a:t>
                      </a:r>
                      <a:endParaRPr lang="en-US" sz="2000" b="1" dirty="0">
                        <a:solidFill>
                          <a:srgbClr val="FFFF00"/>
                        </a:solidFill>
                        <a:latin typeface="Arial" pitchFamily="34" charset="0"/>
                        <a:cs typeface="Arial" pitchFamily="34" charset="0"/>
                      </a:endParaRPr>
                    </a:p>
                  </a:txBody>
                  <a:tcPr>
                    <a:solidFill>
                      <a:schemeClr val="tx1"/>
                    </a:solidFill>
                  </a:tcPr>
                </a:tc>
              </a:tr>
              <a:tr h="548640">
                <a:tc>
                  <a:txBody>
                    <a:bodyPr/>
                    <a:lstStyle/>
                    <a:p>
                      <a:pPr algn="ctr"/>
                      <a:r>
                        <a:rPr lang="en-US" sz="2000" b="1" dirty="0" smtClean="0">
                          <a:solidFill>
                            <a:srgbClr val="FFFF00"/>
                          </a:solidFill>
                          <a:latin typeface="Arial" pitchFamily="34" charset="0"/>
                          <a:cs typeface="Arial" pitchFamily="34" charset="0"/>
                        </a:rPr>
                        <a:t>68</a:t>
                      </a:r>
                      <a:r>
                        <a:rPr lang="en-US" sz="2000" b="1" baseline="0" dirty="0" smtClean="0">
                          <a:solidFill>
                            <a:srgbClr val="FFFF00"/>
                          </a:solidFill>
                          <a:latin typeface="Arial" pitchFamily="34" charset="0"/>
                          <a:cs typeface="Arial" pitchFamily="34" charset="0"/>
                        </a:rPr>
                        <a:t> - 77</a:t>
                      </a:r>
                      <a:endParaRPr lang="en-US" sz="2000" b="1" dirty="0">
                        <a:solidFill>
                          <a:srgbClr val="FFFF00"/>
                        </a:solidFill>
                        <a:latin typeface="Arial" pitchFamily="34" charset="0"/>
                        <a:cs typeface="Arial" pitchFamily="34" charset="0"/>
                      </a:endParaRPr>
                    </a:p>
                  </a:txBody>
                  <a:tcPr>
                    <a:solidFill>
                      <a:schemeClr val="tx1"/>
                    </a:solidFill>
                  </a:tcPr>
                </a:tc>
                <a:tc>
                  <a:txBody>
                    <a:bodyPr/>
                    <a:lstStyle/>
                    <a:p>
                      <a:pPr algn="ctr"/>
                      <a:r>
                        <a:rPr lang="en-US" sz="2000" b="1" dirty="0" smtClean="0">
                          <a:solidFill>
                            <a:srgbClr val="FFFF00"/>
                          </a:solidFill>
                          <a:latin typeface="Arial" pitchFamily="34" charset="0"/>
                          <a:cs typeface="Arial" pitchFamily="34" charset="0"/>
                        </a:rPr>
                        <a:t>B</a:t>
                      </a:r>
                      <a:endParaRPr lang="en-US" sz="2000" b="1" dirty="0">
                        <a:solidFill>
                          <a:srgbClr val="FFFF00"/>
                        </a:solidFill>
                        <a:latin typeface="Arial" pitchFamily="34" charset="0"/>
                        <a:cs typeface="Arial" pitchFamily="34" charset="0"/>
                      </a:endParaRPr>
                    </a:p>
                  </a:txBody>
                  <a:tcPr>
                    <a:solidFill>
                      <a:schemeClr val="tx1"/>
                    </a:solidFill>
                  </a:tcPr>
                </a:tc>
              </a:tr>
              <a:tr h="548640">
                <a:tc>
                  <a:txBody>
                    <a:bodyPr/>
                    <a:lstStyle/>
                    <a:p>
                      <a:pPr algn="ctr"/>
                      <a:r>
                        <a:rPr lang="en-US" sz="2000" b="1" dirty="0" smtClean="0">
                          <a:solidFill>
                            <a:srgbClr val="FFFF00"/>
                          </a:solidFill>
                          <a:latin typeface="Arial" pitchFamily="34" charset="0"/>
                          <a:cs typeface="Arial" pitchFamily="34" charset="0"/>
                        </a:rPr>
                        <a:t>58 - 67</a:t>
                      </a:r>
                      <a:endParaRPr lang="en-US" sz="2000" b="1" dirty="0">
                        <a:solidFill>
                          <a:srgbClr val="FFFF00"/>
                        </a:solidFill>
                        <a:latin typeface="Arial" pitchFamily="34" charset="0"/>
                        <a:cs typeface="Arial" pitchFamily="34" charset="0"/>
                      </a:endParaRPr>
                    </a:p>
                  </a:txBody>
                  <a:tcPr>
                    <a:solidFill>
                      <a:schemeClr val="tx1"/>
                    </a:solidFill>
                  </a:tcPr>
                </a:tc>
                <a:tc>
                  <a:txBody>
                    <a:bodyPr/>
                    <a:lstStyle/>
                    <a:p>
                      <a:pPr algn="ctr"/>
                      <a:r>
                        <a:rPr lang="en-US" sz="2000" b="1" dirty="0" smtClean="0">
                          <a:solidFill>
                            <a:srgbClr val="FFFF00"/>
                          </a:solidFill>
                          <a:latin typeface="Arial" pitchFamily="34" charset="0"/>
                          <a:cs typeface="Arial" pitchFamily="34" charset="0"/>
                        </a:rPr>
                        <a:t>C</a:t>
                      </a:r>
                      <a:endParaRPr lang="en-US" sz="2000" b="1" dirty="0">
                        <a:solidFill>
                          <a:srgbClr val="FFFF00"/>
                        </a:solidFill>
                        <a:latin typeface="Arial" pitchFamily="34" charset="0"/>
                        <a:cs typeface="Arial" pitchFamily="34" charset="0"/>
                      </a:endParaRPr>
                    </a:p>
                  </a:txBody>
                  <a:tcPr>
                    <a:solidFill>
                      <a:schemeClr val="tx1"/>
                    </a:solidFill>
                  </a:tcPr>
                </a:tc>
              </a:tr>
              <a:tr h="548640">
                <a:tc>
                  <a:txBody>
                    <a:bodyPr/>
                    <a:lstStyle/>
                    <a:p>
                      <a:pPr algn="ctr"/>
                      <a:r>
                        <a:rPr lang="en-US" sz="2000" b="1" dirty="0" smtClean="0">
                          <a:solidFill>
                            <a:srgbClr val="FFFF00"/>
                          </a:solidFill>
                          <a:latin typeface="Arial" pitchFamily="34" charset="0"/>
                          <a:cs typeface="Arial" pitchFamily="34" charset="0"/>
                        </a:rPr>
                        <a:t>48 - 57</a:t>
                      </a:r>
                      <a:endParaRPr lang="en-US" sz="2000" b="1" dirty="0">
                        <a:solidFill>
                          <a:srgbClr val="FFFF00"/>
                        </a:solidFill>
                        <a:latin typeface="Arial" pitchFamily="34" charset="0"/>
                        <a:cs typeface="Arial" pitchFamily="34" charset="0"/>
                      </a:endParaRPr>
                    </a:p>
                  </a:txBody>
                  <a:tcPr>
                    <a:solidFill>
                      <a:schemeClr val="tx1"/>
                    </a:solidFill>
                  </a:tcPr>
                </a:tc>
                <a:tc>
                  <a:txBody>
                    <a:bodyPr/>
                    <a:lstStyle/>
                    <a:p>
                      <a:pPr algn="ctr"/>
                      <a:r>
                        <a:rPr lang="en-US" sz="2000" b="1" dirty="0" smtClean="0">
                          <a:solidFill>
                            <a:srgbClr val="FFFF00"/>
                          </a:solidFill>
                          <a:latin typeface="Arial" pitchFamily="34" charset="0"/>
                          <a:cs typeface="Arial" pitchFamily="34" charset="0"/>
                        </a:rPr>
                        <a:t>D</a:t>
                      </a:r>
                      <a:endParaRPr lang="en-US" sz="2000" b="1" dirty="0">
                        <a:solidFill>
                          <a:srgbClr val="FFFF00"/>
                        </a:solidFill>
                        <a:latin typeface="Arial" pitchFamily="34" charset="0"/>
                        <a:cs typeface="Arial" pitchFamily="34" charset="0"/>
                      </a:endParaRPr>
                    </a:p>
                  </a:txBody>
                  <a:tcPr>
                    <a:solidFill>
                      <a:schemeClr val="tx1"/>
                    </a:solidFill>
                  </a:tcPr>
                </a:tc>
              </a:tr>
              <a:tr h="548640">
                <a:tc>
                  <a:txBody>
                    <a:bodyPr/>
                    <a:lstStyle/>
                    <a:p>
                      <a:pPr algn="ctr"/>
                      <a:r>
                        <a:rPr lang="en-US" sz="2000" b="1" dirty="0" smtClean="0">
                          <a:solidFill>
                            <a:srgbClr val="FFFF00"/>
                          </a:solidFill>
                          <a:latin typeface="Arial" pitchFamily="34" charset="0"/>
                          <a:cs typeface="Arial" pitchFamily="34" charset="0"/>
                        </a:rPr>
                        <a:t>&lt; 48</a:t>
                      </a:r>
                      <a:endParaRPr lang="en-US" sz="2000" b="1" dirty="0">
                        <a:solidFill>
                          <a:srgbClr val="FFFF00"/>
                        </a:solidFill>
                        <a:latin typeface="Arial" pitchFamily="34" charset="0"/>
                        <a:cs typeface="Arial" pitchFamily="34" charset="0"/>
                      </a:endParaRPr>
                    </a:p>
                  </a:txBody>
                  <a:tcPr>
                    <a:solidFill>
                      <a:schemeClr val="tx1"/>
                    </a:solidFill>
                  </a:tcPr>
                </a:tc>
                <a:tc>
                  <a:txBody>
                    <a:bodyPr/>
                    <a:lstStyle/>
                    <a:p>
                      <a:pPr algn="ctr"/>
                      <a:r>
                        <a:rPr lang="en-US" sz="2000" b="1" dirty="0" smtClean="0">
                          <a:solidFill>
                            <a:srgbClr val="FFFF00"/>
                          </a:solidFill>
                          <a:latin typeface="Arial" pitchFamily="34" charset="0"/>
                          <a:cs typeface="Arial" pitchFamily="34" charset="0"/>
                        </a:rPr>
                        <a:t>E</a:t>
                      </a:r>
                      <a:endParaRPr lang="en-US" sz="2000" b="1" dirty="0">
                        <a:solidFill>
                          <a:srgbClr val="FFFF00"/>
                        </a:solidFill>
                        <a:latin typeface="Arial" pitchFamily="34" charset="0"/>
                        <a:cs typeface="Arial" pitchFamily="34" charset="0"/>
                      </a:endParaRPr>
                    </a:p>
                  </a:txBody>
                  <a:tcPr>
                    <a:solidFill>
                      <a:schemeClr val="tx1"/>
                    </a:solidFill>
                  </a:tcPr>
                </a:tc>
              </a:tr>
            </a:tbl>
          </a:graphicData>
        </a:graphic>
      </p:graphicFrame>
    </p:spTree>
  </p:cSld>
  <p:clrMapOvr>
    <a:masterClrMapping/>
  </p:clrMapOvr>
  <p:transition spd="slow">
    <p:dissolve/>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2000" fill="hold"/>
                                        <p:tgtEl>
                                          <p:spTgt spid="4"/>
                                        </p:tgtEl>
                                        <p:attrNameLst>
                                          <p:attrName>ppt_x</p:attrName>
                                        </p:attrNameLst>
                                      </p:cBhvr>
                                      <p:tavLst>
                                        <p:tav tm="0">
                                          <p:val>
                                            <p:strVal val="#ppt_x"/>
                                          </p:val>
                                        </p:tav>
                                        <p:tav tm="100000">
                                          <p:val>
                                            <p:strVal val="#ppt_x"/>
                                          </p:val>
                                        </p:tav>
                                      </p:tavLst>
                                    </p:anim>
                                    <p:anim calcmode="lin" valueType="num">
                                      <p:cBhvr additive="base">
                                        <p:cTn id="15" dur="2000" fill="hold"/>
                                        <p:tgtEl>
                                          <p:spTgt spid="4"/>
                                        </p:tgtEl>
                                        <p:attrNameLst>
                                          <p:attrName>ppt_y</p:attrName>
                                        </p:attrNameLst>
                                      </p:cBhvr>
                                      <p:tavLst>
                                        <p:tav tm="0">
                                          <p:val>
                                            <p:strVal val="1+#ppt_h/2"/>
                                          </p:val>
                                        </p:tav>
                                        <p:tav tm="100000">
                                          <p:val>
                                            <p:strVal val="#ppt_y"/>
                                          </p:val>
                                        </p:tav>
                                      </p:tavLst>
                                    </p:anim>
                                  </p:childTnLst>
                                </p:cTn>
                              </p:par>
                            </p:childTnLst>
                          </p:cTn>
                        </p:par>
                        <p:par>
                          <p:cTn id="16" fill="hold">
                            <p:stCondLst>
                              <p:cond delay="4000"/>
                            </p:stCondLst>
                            <p:childTnLst>
                              <p:par>
                                <p:cTn id="17" presetID="23" presetClass="entr" presetSubtype="16"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2000" fill="hold"/>
                                        <p:tgtEl>
                                          <p:spTgt spid="5"/>
                                        </p:tgtEl>
                                        <p:attrNameLst>
                                          <p:attrName>ppt_w</p:attrName>
                                        </p:attrNameLst>
                                      </p:cBhvr>
                                      <p:tavLst>
                                        <p:tav tm="0">
                                          <p:val>
                                            <p:fltVal val="0"/>
                                          </p:val>
                                        </p:tav>
                                        <p:tav tm="100000">
                                          <p:val>
                                            <p:strVal val="#ppt_w"/>
                                          </p:val>
                                        </p:tav>
                                      </p:tavLst>
                                    </p:anim>
                                    <p:anim calcmode="lin" valueType="num">
                                      <p:cBhvr>
                                        <p:cTn id="20" dur="2000" fill="hold"/>
                                        <p:tgtEl>
                                          <p:spTgt spid="5"/>
                                        </p:tgtEl>
                                        <p:attrNameLst>
                                          <p:attrName>ppt_h</p:attrName>
                                        </p:attrNameLst>
                                      </p:cBhvr>
                                      <p:tavLst>
                                        <p:tav tm="0">
                                          <p:val>
                                            <p:fltVal val="0"/>
                                          </p:val>
                                        </p:tav>
                                        <p:tav tm="100000">
                                          <p:val>
                                            <p:strVal val="#ppt_h"/>
                                          </p:val>
                                        </p:tav>
                                      </p:tavLst>
                                    </p:anim>
                                  </p:childTnLst>
                                </p:cTn>
                              </p:par>
                            </p:childTnLst>
                          </p:cTn>
                        </p:par>
                        <p:par>
                          <p:cTn id="21" fill="hold">
                            <p:stCondLst>
                              <p:cond delay="6000"/>
                            </p:stCondLst>
                            <p:childTnLst>
                              <p:par>
                                <p:cTn id="22" presetID="2" presetClass="entr" presetSubtype="8"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3000" fill="hold"/>
                                        <p:tgtEl>
                                          <p:spTgt spid="6"/>
                                        </p:tgtEl>
                                        <p:attrNameLst>
                                          <p:attrName>ppt_x</p:attrName>
                                        </p:attrNameLst>
                                      </p:cBhvr>
                                      <p:tavLst>
                                        <p:tav tm="0">
                                          <p:val>
                                            <p:strVal val="0-#ppt_w/2"/>
                                          </p:val>
                                        </p:tav>
                                        <p:tav tm="100000">
                                          <p:val>
                                            <p:strVal val="#ppt_x"/>
                                          </p:val>
                                        </p:tav>
                                      </p:tavLst>
                                    </p:anim>
                                    <p:anim calcmode="lin" valueType="num">
                                      <p:cBhvr additive="base">
                                        <p:cTn id="25" dur="3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11162"/>
          </a:xfrm>
          <a:solidFill>
            <a:srgbClr val="FFFF00"/>
          </a:solidFill>
        </p:spPr>
        <p:txBody>
          <a:bodyPr>
            <a:noAutofit/>
          </a:bodyPr>
          <a:lstStyle/>
          <a:p>
            <a:pPr algn="l"/>
            <a:r>
              <a:rPr lang="id-ID" sz="2400" b="1" dirty="0" smtClean="0">
                <a:solidFill>
                  <a:schemeClr val="bg1"/>
                </a:solidFill>
                <a:latin typeface="Arial" pitchFamily="34" charset="0"/>
                <a:cs typeface="Arial" pitchFamily="34" charset="0"/>
              </a:rPr>
              <a:t> </a:t>
            </a:r>
            <a:r>
              <a:rPr lang="id-ID" sz="2400" b="1" dirty="0" smtClean="0">
                <a:effectLst/>
                <a:latin typeface="Arial" pitchFamily="34" charset="0"/>
                <a:cs typeface="Arial" pitchFamily="34" charset="0"/>
              </a:rPr>
              <a:t>Klasifikasi Bisnis</a:t>
            </a:r>
            <a:endParaRPr lang="en-US" sz="2400" b="1" dirty="0">
              <a:latin typeface="Arial" pitchFamily="34" charset="0"/>
              <a:cs typeface="Arial" pitchFamily="34" charset="0"/>
            </a:endParaRPr>
          </a:p>
        </p:txBody>
      </p:sp>
      <p:sp>
        <p:nvSpPr>
          <p:cNvPr id="3" name="Content Placeholder 2"/>
          <p:cNvSpPr>
            <a:spLocks noGrp="1"/>
          </p:cNvSpPr>
          <p:nvPr>
            <p:ph idx="1"/>
          </p:nvPr>
        </p:nvSpPr>
        <p:spPr>
          <a:xfrm>
            <a:off x="0" y="457200"/>
            <a:ext cx="9144000" cy="6477000"/>
          </a:xfrm>
          <a:solidFill>
            <a:srgbClr val="FFC000"/>
          </a:solidFill>
        </p:spPr>
        <p:txBody>
          <a:bodyPr>
            <a:normAutofit lnSpcReduction="10000"/>
          </a:bodyPr>
          <a:lstStyle/>
          <a:p>
            <a:pPr>
              <a:buNone/>
            </a:pPr>
            <a:r>
              <a:rPr lang="en-US" sz="2000" b="1" dirty="0" err="1" smtClean="0">
                <a:latin typeface="Arial" pitchFamily="34" charset="0"/>
                <a:cs typeface="Arial" pitchFamily="34" charset="0"/>
              </a:rPr>
              <a:t>Klasifikasi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organisasi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bisnis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dapat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diklasifikasikan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diantaranya</a:t>
            </a:r>
            <a:r>
              <a:rPr lang="en-US" sz="2000" b="1" dirty="0" smtClean="0">
                <a:latin typeface="Arial" pitchFamily="34" charset="0"/>
                <a:cs typeface="Arial" pitchFamily="34" charset="0"/>
              </a:rPr>
              <a:t> :</a:t>
            </a:r>
          </a:p>
          <a:p>
            <a:pPr marL="457200" indent="-457200">
              <a:buFont typeface="+mj-lt"/>
              <a:buAutoNum type="arabicParenR"/>
            </a:pPr>
            <a:r>
              <a:rPr lang="en-US" sz="2000" b="1" u="sng" dirty="0" smtClean="0">
                <a:latin typeface="Arial" pitchFamily="34" charset="0"/>
                <a:cs typeface="Arial" pitchFamily="34" charset="0"/>
              </a:rPr>
              <a:t>Usaha </a:t>
            </a:r>
            <a:r>
              <a:rPr lang="en-US" sz="2000" b="1" u="sng" dirty="0" err="1" smtClean="0">
                <a:latin typeface="Arial" pitchFamily="34" charset="0"/>
                <a:cs typeface="Arial" pitchFamily="34" charset="0"/>
              </a:rPr>
              <a:t>pertanian</a:t>
            </a:r>
            <a:r>
              <a:rPr lang="en-US" sz="2000" b="1" u="sng" dirty="0" smtClean="0">
                <a:latin typeface="Arial" pitchFamily="34" charset="0"/>
                <a:cs typeface="Arial" pitchFamily="34" charset="0"/>
              </a:rPr>
              <a:t> </a:t>
            </a:r>
            <a:r>
              <a:rPr lang="en-US" sz="2000" b="1" dirty="0" smtClean="0">
                <a:latin typeface="Arial" pitchFamily="34" charset="0"/>
                <a:cs typeface="Arial" pitchFamily="34" charset="0"/>
              </a:rPr>
              <a:t>(</a:t>
            </a:r>
            <a:r>
              <a:rPr lang="en-US" sz="2000" b="1" dirty="0" err="1" smtClean="0">
                <a:latin typeface="Arial" pitchFamily="34" charset="0"/>
                <a:cs typeface="Arial" pitchFamily="34" charset="0"/>
              </a:rPr>
              <a:t>Perternakan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perkebunan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pertanian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sawah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sayuran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buah-buahan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perikanan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sebagainya</a:t>
            </a:r>
            <a:r>
              <a:rPr lang="en-US" sz="2000" b="1" dirty="0" smtClean="0">
                <a:latin typeface="Arial" pitchFamily="34" charset="0"/>
                <a:cs typeface="Arial" pitchFamily="34" charset="0"/>
              </a:rPr>
              <a:t>.</a:t>
            </a:r>
          </a:p>
          <a:p>
            <a:pPr marL="457200" indent="-457200">
              <a:buFont typeface="+mj-lt"/>
              <a:buAutoNum type="arabicParenR"/>
            </a:pPr>
            <a:r>
              <a:rPr lang="en-US" sz="2000" b="1" u="sng" dirty="0" err="1" smtClean="0">
                <a:latin typeface="Arial" pitchFamily="34" charset="0"/>
                <a:cs typeface="Arial" pitchFamily="34" charset="0"/>
              </a:rPr>
              <a:t>Produksi</a:t>
            </a:r>
            <a:r>
              <a:rPr lang="en-US" sz="2000" b="1" u="sng" dirty="0" smtClean="0">
                <a:latin typeface="Arial" pitchFamily="34" charset="0"/>
                <a:cs typeface="Arial" pitchFamily="34" charset="0"/>
              </a:rPr>
              <a:t> </a:t>
            </a:r>
            <a:r>
              <a:rPr lang="en-US" sz="2000" b="1" u="sng" dirty="0" err="1" smtClean="0">
                <a:latin typeface="Arial" pitchFamily="34" charset="0"/>
                <a:cs typeface="Arial" pitchFamily="34" charset="0"/>
              </a:rPr>
              <a:t>bahan</a:t>
            </a:r>
            <a:r>
              <a:rPr lang="en-US" sz="2000" b="1" u="sng" dirty="0" smtClean="0">
                <a:latin typeface="Arial" pitchFamily="34" charset="0"/>
                <a:cs typeface="Arial" pitchFamily="34" charset="0"/>
              </a:rPr>
              <a:t> </a:t>
            </a:r>
            <a:r>
              <a:rPr lang="en-US" sz="2000" b="1" u="sng" dirty="0" err="1" smtClean="0">
                <a:latin typeface="Arial" pitchFamily="34" charset="0"/>
                <a:cs typeface="Arial" pitchFamily="34" charset="0"/>
              </a:rPr>
              <a:t>mentah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bidang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kehutanan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pertambangan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juga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perikanan</a:t>
            </a:r>
            <a:r>
              <a:rPr lang="en-US" sz="2000" b="1" dirty="0" smtClean="0">
                <a:latin typeface="Arial" pitchFamily="34" charset="0"/>
                <a:cs typeface="Arial" pitchFamily="34" charset="0"/>
              </a:rPr>
              <a:t> air </a:t>
            </a:r>
            <a:r>
              <a:rPr lang="en-US" sz="2000" b="1" dirty="0" err="1" smtClean="0">
                <a:latin typeface="Arial" pitchFamily="34" charset="0"/>
                <a:cs typeface="Arial" pitchFamily="34" charset="0"/>
              </a:rPr>
              <a:t>tawar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ataupun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laut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usaha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menghasilkan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bahan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mentah</a:t>
            </a:r>
            <a:r>
              <a:rPr lang="en-US" sz="2000" b="1" dirty="0" smtClean="0">
                <a:latin typeface="Arial" pitchFamily="34" charset="0"/>
                <a:cs typeface="Arial" pitchFamily="34" charset="0"/>
              </a:rPr>
              <a:t> yang </a:t>
            </a:r>
            <a:r>
              <a:rPr lang="en-US" sz="2000" b="1" dirty="0" err="1" smtClean="0">
                <a:latin typeface="Arial" pitchFamily="34" charset="0"/>
                <a:cs typeface="Arial" pitchFamily="34" charset="0"/>
              </a:rPr>
              <a:t>sangat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penting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bagi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industri</a:t>
            </a:r>
            <a:r>
              <a:rPr lang="en-US" sz="2000" b="1" dirty="0" smtClean="0">
                <a:latin typeface="Arial" pitchFamily="34" charset="0"/>
                <a:cs typeface="Arial" pitchFamily="34" charset="0"/>
              </a:rPr>
              <a:t>.</a:t>
            </a:r>
          </a:p>
          <a:p>
            <a:pPr marL="457200" indent="-457200">
              <a:buFont typeface="+mj-lt"/>
              <a:buAutoNum type="arabicParenR"/>
            </a:pPr>
            <a:r>
              <a:rPr lang="en-US" sz="2000" b="1" u="sng" dirty="0" err="1" smtClean="0">
                <a:latin typeface="Arial" pitchFamily="34" charset="0"/>
                <a:cs typeface="Arial" pitchFamily="34" charset="0"/>
              </a:rPr>
              <a:t>Pabrik</a:t>
            </a:r>
            <a:r>
              <a:rPr lang="en-US" sz="2000" b="1" u="sng" dirty="0" smtClean="0">
                <a:latin typeface="Arial" pitchFamily="34" charset="0"/>
                <a:cs typeface="Arial" pitchFamily="34" charset="0"/>
              </a:rPr>
              <a:t>/</a:t>
            </a:r>
            <a:r>
              <a:rPr lang="en-US" sz="2000" b="1" u="sng" dirty="0" err="1" smtClean="0">
                <a:latin typeface="Arial" pitchFamily="34" charset="0"/>
                <a:cs typeface="Arial" pitchFamily="34" charset="0"/>
              </a:rPr>
              <a:t>manufaktur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usaha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mengelola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bahan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mentah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menjadi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bahan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baku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sampai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bahan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jad</a:t>
            </a:r>
            <a:r>
              <a:rPr lang="id-ID" sz="2000" b="1" dirty="0" smtClean="0">
                <a:latin typeface="Arial" pitchFamily="34" charset="0"/>
                <a:cs typeface="Arial" pitchFamily="34" charset="0"/>
              </a:rPr>
              <a:t>i</a:t>
            </a:r>
            <a:r>
              <a:rPr lang="en-US" sz="2000" b="1" dirty="0" smtClean="0">
                <a:latin typeface="Arial" pitchFamily="34" charset="0"/>
                <a:cs typeface="Arial" pitchFamily="34" charset="0"/>
              </a:rPr>
              <a:t>)</a:t>
            </a:r>
          </a:p>
          <a:p>
            <a:pPr marL="457200" indent="-457200">
              <a:buFont typeface="+mj-lt"/>
              <a:buAutoNum type="arabicParenR"/>
            </a:pPr>
            <a:r>
              <a:rPr lang="en-US" sz="2000" b="1" u="sng" dirty="0" err="1" smtClean="0">
                <a:latin typeface="Arial" pitchFamily="34" charset="0"/>
                <a:cs typeface="Arial" pitchFamily="34" charset="0"/>
              </a:rPr>
              <a:t>Kontruksi</a:t>
            </a:r>
            <a:r>
              <a:rPr lang="en-US" sz="2000" b="1" u="sng" dirty="0" smtClean="0">
                <a:latin typeface="Arial" pitchFamily="34" charset="0"/>
                <a:cs typeface="Arial" pitchFamily="34" charset="0"/>
              </a:rPr>
              <a:t>.</a:t>
            </a:r>
            <a:r>
              <a:rPr lang="en-US" sz="2000" b="1" dirty="0" smtClean="0">
                <a:latin typeface="Arial" pitchFamily="34" charset="0"/>
                <a:cs typeface="Arial" pitchFamily="34" charset="0"/>
              </a:rPr>
              <a:t> (Pembangunan </a:t>
            </a:r>
            <a:r>
              <a:rPr lang="en-US" sz="2000" b="1" dirty="0" err="1" smtClean="0">
                <a:latin typeface="Arial" pitchFamily="34" charset="0"/>
                <a:cs typeface="Arial" pitchFamily="34" charset="0"/>
              </a:rPr>
              <a:t>jalan-jalan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bangunan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rumah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perkantoran</a:t>
            </a:r>
            <a:r>
              <a:rPr lang="en-US" sz="2000" b="1" dirty="0" smtClean="0">
                <a:latin typeface="Arial" pitchFamily="34" charset="0"/>
                <a:cs typeface="Arial" pitchFamily="34" charset="0"/>
              </a:rPr>
              <a:t>.</a:t>
            </a:r>
          </a:p>
          <a:p>
            <a:pPr marL="457200" indent="-457200">
              <a:buFont typeface="+mj-lt"/>
              <a:buAutoNum type="arabicParenR"/>
            </a:pPr>
            <a:r>
              <a:rPr lang="en-US" sz="2000" b="1" u="sng" dirty="0" smtClean="0">
                <a:latin typeface="Arial" pitchFamily="34" charset="0"/>
                <a:cs typeface="Arial" pitchFamily="34" charset="0"/>
              </a:rPr>
              <a:t>Usaha </a:t>
            </a:r>
            <a:r>
              <a:rPr lang="en-US" sz="2000" b="1" u="sng" dirty="0" err="1" smtClean="0">
                <a:latin typeface="Arial" pitchFamily="34" charset="0"/>
                <a:cs typeface="Arial" pitchFamily="34" charset="0"/>
              </a:rPr>
              <a:t>perdagangan</a:t>
            </a:r>
            <a:r>
              <a:rPr lang="en-US" sz="2000" b="1" u="sng" dirty="0" smtClean="0">
                <a:latin typeface="Arial" pitchFamily="34" charset="0"/>
                <a:cs typeface="Arial" pitchFamily="34" charset="0"/>
              </a:rPr>
              <a:t> </a:t>
            </a:r>
            <a:r>
              <a:rPr lang="en-US" sz="2000" b="1" u="sng" dirty="0" err="1" smtClean="0">
                <a:latin typeface="Arial" pitchFamily="34" charset="0"/>
                <a:cs typeface="Arial" pitchFamily="34" charset="0"/>
              </a:rPr>
              <a:t>besar</a:t>
            </a:r>
            <a:r>
              <a:rPr lang="en-US" sz="2000" b="1" u="sng" dirty="0" smtClean="0">
                <a:latin typeface="Arial" pitchFamily="34" charset="0"/>
                <a:cs typeface="Arial" pitchFamily="34" charset="0"/>
              </a:rPr>
              <a:t> </a:t>
            </a:r>
            <a:r>
              <a:rPr lang="en-US" sz="2000" b="1" u="sng" dirty="0" err="1" smtClean="0">
                <a:latin typeface="Arial" pitchFamily="34" charset="0"/>
                <a:cs typeface="Arial" pitchFamily="34" charset="0"/>
              </a:rPr>
              <a:t>dan</a:t>
            </a:r>
            <a:r>
              <a:rPr lang="en-US" sz="2000" b="1" u="sng" dirty="0" smtClean="0">
                <a:latin typeface="Arial" pitchFamily="34" charset="0"/>
                <a:cs typeface="Arial" pitchFamily="34" charset="0"/>
              </a:rPr>
              <a:t> </a:t>
            </a:r>
            <a:r>
              <a:rPr lang="en-US" sz="2000" b="1" u="sng" dirty="0" err="1" smtClean="0">
                <a:latin typeface="Arial" pitchFamily="34" charset="0"/>
                <a:cs typeface="Arial" pitchFamily="34" charset="0"/>
              </a:rPr>
              <a:t>kecil</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Toko-toko</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besar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id-ID" sz="2000" b="1" dirty="0" smtClean="0">
                <a:latin typeface="Arial" pitchFamily="34" charset="0"/>
                <a:cs typeface="Arial" pitchFamily="34" charset="0"/>
              </a:rPr>
              <a:t> </a:t>
            </a:r>
            <a:r>
              <a:rPr lang="en-US" sz="2000" b="1" dirty="0" err="1" smtClean="0">
                <a:latin typeface="Arial" pitchFamily="34" charset="0"/>
                <a:cs typeface="Arial" pitchFamily="34" charset="0"/>
              </a:rPr>
              <a:t>kecil</a:t>
            </a:r>
            <a:r>
              <a:rPr lang="en-US" sz="2000" b="1" dirty="0" smtClean="0">
                <a:latin typeface="Arial" pitchFamily="34" charset="0"/>
                <a:cs typeface="Arial" pitchFamily="34" charset="0"/>
              </a:rPr>
              <a:t> yang </a:t>
            </a:r>
            <a:r>
              <a:rPr lang="en-US" sz="2000" b="1" dirty="0" err="1" smtClean="0">
                <a:latin typeface="Arial" pitchFamily="34" charset="0"/>
                <a:cs typeface="Arial" pitchFamily="34" charset="0"/>
              </a:rPr>
              <a:t>tersebar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diseluruh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plosok</a:t>
            </a:r>
            <a:r>
              <a:rPr lang="en-US" sz="2000" b="1" dirty="0" smtClean="0">
                <a:latin typeface="Arial" pitchFamily="34" charset="0"/>
                <a:cs typeface="Arial" pitchFamily="34" charset="0"/>
              </a:rPr>
              <a:t>)</a:t>
            </a:r>
          </a:p>
          <a:p>
            <a:pPr marL="457200" indent="-457200">
              <a:buFont typeface="+mj-lt"/>
              <a:buAutoNum type="arabicParenR"/>
            </a:pPr>
            <a:r>
              <a:rPr lang="en-US" sz="2000" b="1" u="sng" dirty="0" err="1" smtClean="0">
                <a:latin typeface="Arial" pitchFamily="34" charset="0"/>
                <a:cs typeface="Arial" pitchFamily="34" charset="0"/>
              </a:rPr>
              <a:t>Tranportsai</a:t>
            </a:r>
            <a:r>
              <a:rPr lang="en-US" sz="2000" b="1" u="sng" dirty="0" smtClean="0">
                <a:latin typeface="Arial" pitchFamily="34" charset="0"/>
                <a:cs typeface="Arial" pitchFamily="34" charset="0"/>
              </a:rPr>
              <a:t> </a:t>
            </a:r>
            <a:r>
              <a:rPr lang="en-US" sz="2000" b="1" u="sng" dirty="0" err="1" smtClean="0">
                <a:latin typeface="Arial" pitchFamily="34" charset="0"/>
                <a:cs typeface="Arial" pitchFamily="34" charset="0"/>
              </a:rPr>
              <a:t>dan</a:t>
            </a:r>
            <a:r>
              <a:rPr lang="en-US" sz="2000" b="1" u="sng" dirty="0" smtClean="0">
                <a:latin typeface="Arial" pitchFamily="34" charset="0"/>
                <a:cs typeface="Arial" pitchFamily="34" charset="0"/>
              </a:rPr>
              <a:t> </a:t>
            </a:r>
            <a:r>
              <a:rPr lang="en-US" sz="2000" b="1" u="sng" dirty="0" err="1" smtClean="0">
                <a:latin typeface="Arial" pitchFamily="34" charset="0"/>
                <a:cs typeface="Arial" pitchFamily="34" charset="0"/>
              </a:rPr>
              <a:t>komunikasi</a:t>
            </a:r>
            <a:r>
              <a:rPr lang="en-US" sz="2000" b="1" u="sng" dirty="0" smtClean="0">
                <a:latin typeface="Arial" pitchFamily="34" charset="0"/>
                <a:cs typeface="Arial" pitchFamily="34" charset="0"/>
              </a:rPr>
              <a:t> </a:t>
            </a:r>
            <a:r>
              <a:rPr lang="en-US" sz="2000" b="1" dirty="0" smtClean="0">
                <a:latin typeface="Arial" pitchFamily="34" charset="0"/>
                <a:cs typeface="Arial" pitchFamily="34" charset="0"/>
              </a:rPr>
              <a:t>(</a:t>
            </a:r>
            <a:r>
              <a:rPr lang="en-US" sz="2000" b="1" dirty="0" err="1" smtClean="0">
                <a:latin typeface="Arial" pitchFamily="34" charset="0"/>
                <a:cs typeface="Arial" pitchFamily="34" charset="0"/>
              </a:rPr>
              <a:t>sangat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membantu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kelancara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kegiatan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bisnis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baik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pedagang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kecil</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maupun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besar</a:t>
            </a:r>
            <a:r>
              <a:rPr lang="en-US" sz="2000" b="1" dirty="0" smtClean="0">
                <a:latin typeface="Arial" pitchFamily="34" charset="0"/>
                <a:cs typeface="Arial" pitchFamily="34" charset="0"/>
              </a:rPr>
              <a:t> )</a:t>
            </a:r>
          </a:p>
          <a:p>
            <a:pPr marL="457200" indent="-457200">
              <a:buFont typeface="+mj-lt"/>
              <a:buAutoNum type="arabicParenR"/>
            </a:pPr>
            <a:r>
              <a:rPr lang="en-US" sz="2000" b="1" u="sng" dirty="0" smtClean="0">
                <a:latin typeface="Arial" pitchFamily="34" charset="0"/>
                <a:cs typeface="Arial" pitchFamily="34" charset="0"/>
              </a:rPr>
              <a:t>Usaha </a:t>
            </a:r>
            <a:r>
              <a:rPr lang="en-US" sz="2000" b="1" u="sng" dirty="0" err="1" smtClean="0">
                <a:latin typeface="Arial" pitchFamily="34" charset="0"/>
                <a:cs typeface="Arial" pitchFamily="34" charset="0"/>
              </a:rPr>
              <a:t>finansial</a:t>
            </a:r>
            <a:r>
              <a:rPr lang="en-US" sz="2000" b="1" u="sng" dirty="0" smtClean="0">
                <a:latin typeface="Arial" pitchFamily="34" charset="0"/>
                <a:cs typeface="Arial" pitchFamily="34" charset="0"/>
              </a:rPr>
              <a:t>, </a:t>
            </a:r>
            <a:r>
              <a:rPr lang="en-US" sz="2000" b="1" u="sng" dirty="0" err="1" smtClean="0">
                <a:latin typeface="Arial" pitchFamily="34" charset="0"/>
                <a:cs typeface="Arial" pitchFamily="34" charset="0"/>
              </a:rPr>
              <a:t>asuransi</a:t>
            </a:r>
            <a:r>
              <a:rPr lang="en-US" sz="2000" b="1" u="sng" dirty="0" smtClean="0">
                <a:latin typeface="Arial" pitchFamily="34" charset="0"/>
                <a:cs typeface="Arial" pitchFamily="34" charset="0"/>
              </a:rPr>
              <a:t> </a:t>
            </a:r>
            <a:r>
              <a:rPr lang="en-US" sz="2000" b="1" u="sng" dirty="0" err="1" smtClean="0">
                <a:latin typeface="Arial" pitchFamily="34" charset="0"/>
                <a:cs typeface="Arial" pitchFamily="34" charset="0"/>
              </a:rPr>
              <a:t>dan</a:t>
            </a:r>
            <a:r>
              <a:rPr lang="en-US" sz="2000" b="1" u="sng" dirty="0" smtClean="0">
                <a:latin typeface="Arial" pitchFamily="34" charset="0"/>
                <a:cs typeface="Arial" pitchFamily="34" charset="0"/>
              </a:rPr>
              <a:t> real estate</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Perbankan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asuransi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pembangunan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perumahan</a:t>
            </a:r>
            <a:r>
              <a:rPr lang="en-US" sz="2000" b="1" dirty="0" smtClean="0">
                <a:latin typeface="Arial" pitchFamily="34" charset="0"/>
                <a:cs typeface="Arial" pitchFamily="34" charset="0"/>
              </a:rPr>
              <a:t>).</a:t>
            </a:r>
          </a:p>
          <a:p>
            <a:pPr marL="457200" indent="-457200">
              <a:buFont typeface="+mj-lt"/>
              <a:buAutoNum type="arabicParenR"/>
            </a:pPr>
            <a:r>
              <a:rPr lang="en-US" sz="2000" b="1" u="sng" dirty="0" smtClean="0">
                <a:latin typeface="Arial" pitchFamily="34" charset="0"/>
                <a:cs typeface="Arial" pitchFamily="34" charset="0"/>
              </a:rPr>
              <a:t>Usaha </a:t>
            </a:r>
            <a:r>
              <a:rPr lang="en-US" sz="2000" b="1" u="sng" dirty="0" err="1" smtClean="0">
                <a:latin typeface="Arial" pitchFamily="34" charset="0"/>
                <a:cs typeface="Arial" pitchFamily="34" charset="0"/>
              </a:rPr>
              <a:t>jasa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Reparasi,tukang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cukur</a:t>
            </a:r>
            <a:r>
              <a:rPr lang="en-US" sz="2000" b="1" dirty="0" smtClean="0">
                <a:latin typeface="Arial" pitchFamily="34" charset="0"/>
                <a:cs typeface="Arial" pitchFamily="34" charset="0"/>
              </a:rPr>
              <a:t>, salon </a:t>
            </a:r>
            <a:r>
              <a:rPr lang="en-US" sz="2000" b="1" dirty="0" err="1" smtClean="0">
                <a:latin typeface="Arial" pitchFamily="34" charset="0"/>
                <a:cs typeface="Arial" pitchFamily="34" charset="0"/>
              </a:rPr>
              <a:t>kecantikan</a:t>
            </a:r>
            <a:r>
              <a:rPr lang="en-US" sz="2000" b="1" dirty="0" smtClean="0">
                <a:latin typeface="Arial" pitchFamily="34" charset="0"/>
                <a:cs typeface="Arial" pitchFamily="34" charset="0"/>
              </a:rPr>
              <a:t>, guru, </a:t>
            </a:r>
            <a:r>
              <a:rPr lang="en-US" sz="2000" b="1" dirty="0" err="1" smtClean="0">
                <a:latin typeface="Arial" pitchFamily="34" charset="0"/>
                <a:cs typeface="Arial" pitchFamily="34" charset="0"/>
              </a:rPr>
              <a:t>dosen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pengacara</a:t>
            </a:r>
            <a:r>
              <a:rPr lang="en-US" sz="2000" b="1" dirty="0" smtClean="0">
                <a:latin typeface="Arial" pitchFamily="34" charset="0"/>
                <a:cs typeface="Arial" pitchFamily="34" charset="0"/>
              </a:rPr>
              <a:t>, do</a:t>
            </a:r>
            <a:r>
              <a:rPr lang="id-ID" sz="2000" b="1" dirty="0" smtClean="0">
                <a:latin typeface="Arial" pitchFamily="34" charset="0"/>
                <a:cs typeface="Arial" pitchFamily="34" charset="0"/>
              </a:rPr>
              <a:t>k</a:t>
            </a:r>
            <a:r>
              <a:rPr lang="en-US" sz="2000" b="1" dirty="0" err="1" smtClean="0">
                <a:latin typeface="Arial" pitchFamily="34" charset="0"/>
                <a:cs typeface="Arial" pitchFamily="34" charset="0"/>
              </a:rPr>
              <a:t>ter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bioskop</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kegiatan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olah</a:t>
            </a:r>
            <a:r>
              <a:rPr lang="en-US" sz="2000" b="1" dirty="0" smtClean="0">
                <a:latin typeface="Arial" pitchFamily="34" charset="0"/>
                <a:cs typeface="Arial" pitchFamily="34" charset="0"/>
              </a:rPr>
              <a:t> raga </a:t>
            </a:r>
            <a:r>
              <a:rPr lang="en-US" sz="2000" b="1" dirty="0" err="1" smtClean="0">
                <a:latin typeface="Arial" pitchFamily="34" charset="0"/>
                <a:cs typeface="Arial" pitchFamily="34" charset="0"/>
              </a:rPr>
              <a:t>kerohanian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dsb</a:t>
            </a:r>
            <a:r>
              <a:rPr lang="en-US" sz="2000" b="1" dirty="0" smtClean="0">
                <a:latin typeface="Arial" pitchFamily="34" charset="0"/>
                <a:cs typeface="Arial" pitchFamily="34" charset="0"/>
              </a:rPr>
              <a:t>)</a:t>
            </a:r>
          </a:p>
          <a:p>
            <a:pPr marL="457200" indent="-457200">
              <a:buFont typeface="+mj-lt"/>
              <a:buAutoNum type="arabicParenR"/>
            </a:pPr>
            <a:r>
              <a:rPr lang="en-US" sz="2000" b="1" u="sng" dirty="0" err="1" smtClean="0">
                <a:latin typeface="Arial" pitchFamily="34" charset="0"/>
                <a:cs typeface="Arial" pitchFamily="34" charset="0"/>
              </a:rPr>
              <a:t>Pemerintah</a:t>
            </a:r>
            <a:r>
              <a:rPr lang="en-US" sz="2000" b="1" u="sng" dirty="0" smtClean="0">
                <a:latin typeface="Arial" pitchFamily="34" charset="0"/>
                <a:cs typeface="Arial" pitchFamily="34" charset="0"/>
              </a:rPr>
              <a:t> </a:t>
            </a:r>
            <a:r>
              <a:rPr lang="en-US" sz="2000" b="1" dirty="0" smtClean="0">
                <a:latin typeface="Arial" pitchFamily="34" charset="0"/>
                <a:cs typeface="Arial" pitchFamily="34" charset="0"/>
              </a:rPr>
              <a:t>(</a:t>
            </a:r>
            <a:r>
              <a:rPr lang="en-US" sz="2000" b="1" dirty="0" err="1" smtClean="0">
                <a:latin typeface="Arial" pitchFamily="34" charset="0"/>
                <a:cs typeface="Arial" pitchFamily="34" charset="0"/>
              </a:rPr>
              <a:t>merupakan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terbesar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dari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barang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jasa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penyerap</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tenaga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kerja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terbanyak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sangat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membantu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kegiatan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bisnis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mengatur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hak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cipta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hak</a:t>
            </a:r>
            <a:r>
              <a:rPr lang="en-US" sz="2000" b="1" dirty="0" smtClean="0">
                <a:latin typeface="Arial" pitchFamily="34" charset="0"/>
                <a:cs typeface="Arial" pitchFamily="34" charset="0"/>
              </a:rPr>
              <a:t> paten, </a:t>
            </a:r>
            <a:r>
              <a:rPr lang="en-US" sz="2000" b="1" dirty="0" err="1" smtClean="0">
                <a:latin typeface="Arial" pitchFamily="34" charset="0"/>
                <a:cs typeface="Arial" pitchFamily="34" charset="0"/>
              </a:rPr>
              <a:t>melarang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bahan-bahan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berbahaya</a:t>
            </a:r>
            <a:r>
              <a:rPr lang="en-US" sz="2000" b="1" dirty="0" smtClean="0">
                <a:latin typeface="Arial" pitchFamily="34" charset="0"/>
                <a:cs typeface="Arial" pitchFamily="34" charset="0"/>
              </a:rPr>
              <a:t>. </a:t>
            </a:r>
          </a:p>
          <a:p>
            <a:pPr marL="457200" indent="-457200">
              <a:buNone/>
            </a:pPr>
            <a:endParaRPr lang="en-US" sz="2000" dirty="0">
              <a:latin typeface="Arial" pitchFamily="34" charset="0"/>
              <a:cs typeface="Arial" pitchFamily="34" charset="0"/>
            </a:endParaRPr>
          </a:p>
        </p:txBody>
      </p:sp>
    </p:spTree>
  </p:cSld>
  <p:clrMapOvr>
    <a:masterClrMapping/>
  </p:clrMapOvr>
  <p:transition spd="slow">
    <p:dissolve/>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bg/>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4"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4"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4"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2000"/>
                            </p:stCondLst>
                            <p:childTnLst>
                              <p:par>
                                <p:cTn id="35" presetID="2" presetClass="entr" presetSubtype="4"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4000"/>
                            </p:stCondLst>
                            <p:childTnLst>
                              <p:par>
                                <p:cTn id="40" presetID="2" presetClass="entr" presetSubtype="4"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6000"/>
                            </p:stCondLst>
                            <p:childTnLst>
                              <p:par>
                                <p:cTn id="45" presetID="2" presetClass="entr" presetSubtype="4"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8000"/>
                            </p:stCondLst>
                            <p:childTnLst>
                              <p:par>
                                <p:cTn id="50" presetID="2" presetClass="entr" presetSubtype="4" fill="hold" grpId="0" nodeType="after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additive="base">
                                        <p:cTn id="52"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3"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54" fill="hold">
                            <p:stCondLst>
                              <p:cond delay="20000"/>
                            </p:stCondLst>
                            <p:childTnLst>
                              <p:par>
                                <p:cTn id="55" presetID="2" presetClass="entr" presetSubtype="4" fill="hold" grpId="0" nodeType="after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 calcmode="lin" valueType="num">
                                      <p:cBhvr additive="base">
                                        <p:cTn id="57"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8"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59" fill="hold">
                            <p:stCondLst>
                              <p:cond delay="22000"/>
                            </p:stCondLst>
                            <p:childTnLst>
                              <p:par>
                                <p:cTn id="60" presetID="2" presetClass="entr" presetSubtype="4" fill="hold" grpId="0" nodeType="after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 calcmode="lin" valueType="num">
                                      <p:cBhvr additive="base">
                                        <p:cTn id="62" dur="2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3" dur="2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533400" y="685800"/>
            <a:ext cx="2286000" cy="609600"/>
          </a:xfrm>
          <a:prstGeom prst="roundRect">
            <a:avLst/>
          </a:prstGeom>
          <a:solidFill>
            <a:schemeClr val="tx1"/>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en-US" b="1" dirty="0" smtClean="0">
                <a:solidFill>
                  <a:srgbClr val="FFFF00"/>
                </a:solidFill>
              </a:rPr>
              <a:t>Usaha  </a:t>
            </a:r>
            <a:r>
              <a:rPr lang="en-US" b="1" dirty="0" err="1" smtClean="0">
                <a:solidFill>
                  <a:srgbClr val="FFFF00"/>
                </a:solidFill>
              </a:rPr>
              <a:t>pertanian</a:t>
            </a:r>
            <a:r>
              <a:rPr lang="en-US" b="1" dirty="0" smtClean="0">
                <a:solidFill>
                  <a:srgbClr val="FFFF00"/>
                </a:solidFill>
              </a:rPr>
              <a:t>  (</a:t>
            </a:r>
            <a:r>
              <a:rPr lang="en-US" b="1" dirty="0" err="1" smtClean="0">
                <a:solidFill>
                  <a:srgbClr val="FFFF00"/>
                </a:solidFill>
              </a:rPr>
              <a:t>padi</a:t>
            </a:r>
            <a:r>
              <a:rPr lang="en-US" b="1" dirty="0" smtClean="0">
                <a:solidFill>
                  <a:srgbClr val="FFFF00"/>
                </a:solidFill>
              </a:rPr>
              <a:t>)</a:t>
            </a:r>
            <a:endParaRPr lang="en-US" b="1" dirty="0">
              <a:solidFill>
                <a:srgbClr val="FFFF00"/>
              </a:solidFill>
            </a:endParaRPr>
          </a:p>
        </p:txBody>
      </p:sp>
      <p:sp>
        <p:nvSpPr>
          <p:cNvPr id="4" name="Rounded Rectangle 3"/>
          <p:cNvSpPr/>
          <p:nvPr/>
        </p:nvSpPr>
        <p:spPr>
          <a:xfrm>
            <a:off x="3429000" y="685800"/>
            <a:ext cx="2286000" cy="609600"/>
          </a:xfrm>
          <a:prstGeom prst="roundRect">
            <a:avLst/>
          </a:prstGeom>
          <a:solidFill>
            <a:schemeClr val="tx1"/>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solidFill>
                  <a:srgbClr val="FFFF00"/>
                </a:solidFill>
              </a:rPr>
              <a:t>Usaha </a:t>
            </a:r>
            <a:r>
              <a:rPr lang="en-US" b="1" dirty="0" err="1" smtClean="0">
                <a:solidFill>
                  <a:srgbClr val="FFFF00"/>
                </a:solidFill>
              </a:rPr>
              <a:t>perkebunan</a:t>
            </a:r>
            <a:endParaRPr lang="en-US" b="1" dirty="0" smtClean="0">
              <a:solidFill>
                <a:srgbClr val="FFFF00"/>
              </a:solidFill>
            </a:endParaRPr>
          </a:p>
          <a:p>
            <a:pPr algn="ctr"/>
            <a:r>
              <a:rPr lang="en-US" b="1" dirty="0" smtClean="0">
                <a:solidFill>
                  <a:srgbClr val="FFFF00"/>
                </a:solidFill>
              </a:rPr>
              <a:t>(</a:t>
            </a:r>
            <a:r>
              <a:rPr lang="en-US" b="1" dirty="0" err="1" smtClean="0">
                <a:solidFill>
                  <a:srgbClr val="FFFF00"/>
                </a:solidFill>
              </a:rPr>
              <a:t>Kapas</a:t>
            </a:r>
            <a:r>
              <a:rPr lang="en-US" b="1" dirty="0" smtClean="0">
                <a:solidFill>
                  <a:srgbClr val="FFFF00"/>
                </a:solidFill>
              </a:rPr>
              <a:t>)</a:t>
            </a:r>
            <a:endParaRPr lang="en-US" b="1" dirty="0">
              <a:solidFill>
                <a:srgbClr val="FFFF00"/>
              </a:solidFill>
            </a:endParaRPr>
          </a:p>
        </p:txBody>
      </p:sp>
      <p:sp>
        <p:nvSpPr>
          <p:cNvPr id="5" name="Rounded Rectangle 4"/>
          <p:cNvSpPr/>
          <p:nvPr/>
        </p:nvSpPr>
        <p:spPr>
          <a:xfrm>
            <a:off x="6096000" y="685800"/>
            <a:ext cx="2286000" cy="609600"/>
          </a:xfrm>
          <a:prstGeom prst="roundRect">
            <a:avLst/>
          </a:prstGeom>
          <a:solidFill>
            <a:schemeClr val="tx1">
              <a:lumMod val="95000"/>
              <a:lumOff val="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solidFill>
                  <a:srgbClr val="FFFF00"/>
                </a:solidFill>
              </a:rPr>
              <a:t>Usaha </a:t>
            </a:r>
            <a:r>
              <a:rPr lang="en-US" b="1" dirty="0" err="1" smtClean="0">
                <a:solidFill>
                  <a:srgbClr val="FFFF00"/>
                </a:solidFill>
              </a:rPr>
              <a:t>pertambangan</a:t>
            </a:r>
            <a:r>
              <a:rPr lang="en-US" b="1" dirty="0" smtClean="0">
                <a:solidFill>
                  <a:srgbClr val="FFFF00"/>
                </a:solidFill>
              </a:rPr>
              <a:t> (</a:t>
            </a:r>
            <a:r>
              <a:rPr lang="en-US" b="1" dirty="0" err="1" smtClean="0">
                <a:solidFill>
                  <a:srgbClr val="FFFF00"/>
                </a:solidFill>
              </a:rPr>
              <a:t>besi</a:t>
            </a:r>
            <a:r>
              <a:rPr lang="en-US" b="1" dirty="0" smtClean="0">
                <a:solidFill>
                  <a:srgbClr val="FFFF00"/>
                </a:solidFill>
              </a:rPr>
              <a:t>)</a:t>
            </a:r>
            <a:endParaRPr lang="en-US" b="1" dirty="0">
              <a:solidFill>
                <a:srgbClr val="FFFF00"/>
              </a:solidFill>
            </a:endParaRPr>
          </a:p>
        </p:txBody>
      </p:sp>
      <p:sp>
        <p:nvSpPr>
          <p:cNvPr id="6" name="Rounded Rectangle 5"/>
          <p:cNvSpPr/>
          <p:nvPr/>
        </p:nvSpPr>
        <p:spPr>
          <a:xfrm>
            <a:off x="533400" y="1524000"/>
            <a:ext cx="2286000" cy="609600"/>
          </a:xfrm>
          <a:prstGeom prst="roundRect">
            <a:avLst/>
          </a:prstGeom>
          <a:solidFill>
            <a:schemeClr val="tx1"/>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solidFill>
                  <a:srgbClr val="FFFF00"/>
                </a:solidFill>
              </a:rPr>
              <a:t>Usaha transport</a:t>
            </a:r>
            <a:endParaRPr lang="en-US" b="1" dirty="0">
              <a:solidFill>
                <a:srgbClr val="FFFF00"/>
              </a:solidFill>
            </a:endParaRPr>
          </a:p>
        </p:txBody>
      </p:sp>
      <p:sp>
        <p:nvSpPr>
          <p:cNvPr id="7" name="Rounded Rectangle 6"/>
          <p:cNvSpPr/>
          <p:nvPr/>
        </p:nvSpPr>
        <p:spPr>
          <a:xfrm>
            <a:off x="533400" y="2362200"/>
            <a:ext cx="2286000" cy="609600"/>
          </a:xfrm>
          <a:prstGeom prst="roundRect">
            <a:avLst/>
          </a:prstGeom>
          <a:solidFill>
            <a:schemeClr val="tx1"/>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smtClean="0">
                <a:solidFill>
                  <a:srgbClr val="FFFF00"/>
                </a:solidFill>
              </a:rPr>
              <a:t>Usaha </a:t>
            </a:r>
            <a:r>
              <a:rPr lang="en-US" sz="2000" b="1" dirty="0" err="1" smtClean="0">
                <a:solidFill>
                  <a:srgbClr val="FFFF00"/>
                </a:solidFill>
              </a:rPr>
              <a:t>penggilingan</a:t>
            </a:r>
            <a:r>
              <a:rPr lang="en-US" sz="2000" b="1" dirty="0" smtClean="0">
                <a:solidFill>
                  <a:srgbClr val="FFFF00"/>
                </a:solidFill>
              </a:rPr>
              <a:t> </a:t>
            </a:r>
            <a:r>
              <a:rPr lang="en-US" sz="1600" b="1" dirty="0" err="1" smtClean="0">
                <a:solidFill>
                  <a:srgbClr val="FFFF00"/>
                </a:solidFill>
              </a:rPr>
              <a:t>beras</a:t>
            </a:r>
            <a:endParaRPr lang="en-US" sz="1600" b="1" dirty="0">
              <a:solidFill>
                <a:srgbClr val="FFFF00"/>
              </a:solidFill>
            </a:endParaRPr>
          </a:p>
        </p:txBody>
      </p:sp>
      <p:sp>
        <p:nvSpPr>
          <p:cNvPr id="8" name="Rounded Rectangle 7"/>
          <p:cNvSpPr/>
          <p:nvPr/>
        </p:nvSpPr>
        <p:spPr>
          <a:xfrm>
            <a:off x="533400" y="3200400"/>
            <a:ext cx="2286000" cy="609600"/>
          </a:xfrm>
          <a:prstGeom prst="roundRect">
            <a:avLst/>
          </a:prstGeom>
          <a:solidFill>
            <a:schemeClr val="tx1"/>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smtClean="0">
                <a:solidFill>
                  <a:srgbClr val="FFFF00"/>
                </a:solidFill>
              </a:rPr>
              <a:t>Usaha </a:t>
            </a:r>
            <a:r>
              <a:rPr lang="en-US" sz="2000" b="1" dirty="0" err="1" smtClean="0">
                <a:solidFill>
                  <a:srgbClr val="FFFF00"/>
                </a:solidFill>
              </a:rPr>
              <a:t>tranporttasi</a:t>
            </a:r>
            <a:endParaRPr lang="en-US" sz="2000" b="1" dirty="0">
              <a:solidFill>
                <a:srgbClr val="FFFF00"/>
              </a:solidFill>
            </a:endParaRPr>
          </a:p>
        </p:txBody>
      </p:sp>
      <p:sp>
        <p:nvSpPr>
          <p:cNvPr id="9" name="Rounded Rectangle 8"/>
          <p:cNvSpPr/>
          <p:nvPr/>
        </p:nvSpPr>
        <p:spPr>
          <a:xfrm>
            <a:off x="533400" y="4038600"/>
            <a:ext cx="2286000" cy="609600"/>
          </a:xfrm>
          <a:prstGeom prst="roundRect">
            <a:avLst/>
          </a:prstGeom>
          <a:solidFill>
            <a:schemeClr val="tx1"/>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err="1" smtClean="0">
                <a:solidFill>
                  <a:srgbClr val="FFFF00"/>
                </a:solidFill>
              </a:rPr>
              <a:t>Perdagangan</a:t>
            </a:r>
            <a:r>
              <a:rPr lang="en-US" sz="2000" b="1" dirty="0" smtClean="0">
                <a:solidFill>
                  <a:srgbClr val="FFFF00"/>
                </a:solidFill>
              </a:rPr>
              <a:t> </a:t>
            </a:r>
            <a:r>
              <a:rPr lang="en-US" sz="2000" b="1" dirty="0" err="1" smtClean="0">
                <a:solidFill>
                  <a:srgbClr val="FFFF00"/>
                </a:solidFill>
              </a:rPr>
              <a:t>beras</a:t>
            </a:r>
            <a:endParaRPr lang="en-US" sz="2000" b="1" dirty="0">
              <a:solidFill>
                <a:srgbClr val="FFFF00"/>
              </a:solidFill>
            </a:endParaRPr>
          </a:p>
        </p:txBody>
      </p:sp>
      <p:sp>
        <p:nvSpPr>
          <p:cNvPr id="12" name="Rounded Rectangle 11"/>
          <p:cNvSpPr/>
          <p:nvPr/>
        </p:nvSpPr>
        <p:spPr>
          <a:xfrm>
            <a:off x="3429000" y="1447800"/>
            <a:ext cx="2286000" cy="609600"/>
          </a:xfrm>
          <a:prstGeom prst="roundRect">
            <a:avLst/>
          </a:prstGeom>
          <a:solidFill>
            <a:schemeClr val="tx1"/>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solidFill>
                  <a:srgbClr val="FFFF00"/>
                </a:solidFill>
              </a:rPr>
              <a:t>Usaha transport</a:t>
            </a:r>
            <a:endParaRPr lang="en-US" b="1" dirty="0">
              <a:solidFill>
                <a:srgbClr val="FFFF00"/>
              </a:solidFill>
            </a:endParaRPr>
          </a:p>
        </p:txBody>
      </p:sp>
      <p:sp>
        <p:nvSpPr>
          <p:cNvPr id="13" name="Rounded Rectangle 12"/>
          <p:cNvSpPr/>
          <p:nvPr/>
        </p:nvSpPr>
        <p:spPr>
          <a:xfrm>
            <a:off x="3505200" y="2362200"/>
            <a:ext cx="2286000" cy="609600"/>
          </a:xfrm>
          <a:prstGeom prst="roundRect">
            <a:avLst/>
          </a:prstGeom>
          <a:solidFill>
            <a:schemeClr val="tx1"/>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solidFill>
                  <a:srgbClr val="FFFF00"/>
                </a:solidFill>
              </a:rPr>
              <a:t>Usaha </a:t>
            </a:r>
            <a:r>
              <a:rPr lang="en-US" b="1" dirty="0" err="1" smtClean="0">
                <a:solidFill>
                  <a:srgbClr val="FFFF00"/>
                </a:solidFill>
              </a:rPr>
              <a:t>Pertenunan</a:t>
            </a:r>
            <a:endParaRPr lang="en-US" b="1" dirty="0">
              <a:solidFill>
                <a:srgbClr val="FFFF00"/>
              </a:solidFill>
            </a:endParaRPr>
          </a:p>
        </p:txBody>
      </p:sp>
      <p:sp>
        <p:nvSpPr>
          <p:cNvPr id="14" name="Rounded Rectangle 13"/>
          <p:cNvSpPr/>
          <p:nvPr/>
        </p:nvSpPr>
        <p:spPr>
          <a:xfrm>
            <a:off x="3429000" y="3124200"/>
            <a:ext cx="2286000" cy="609600"/>
          </a:xfrm>
          <a:prstGeom prst="roundRect">
            <a:avLst/>
          </a:prstGeom>
          <a:solidFill>
            <a:schemeClr val="tx1"/>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solidFill>
                  <a:srgbClr val="FFFF00"/>
                </a:solidFill>
              </a:rPr>
              <a:t>Usaha  Transpor</a:t>
            </a:r>
            <a:r>
              <a:rPr lang="en-US" sz="1600" dirty="0" smtClean="0">
                <a:solidFill>
                  <a:srgbClr val="FFFF00"/>
                </a:solidFill>
              </a:rPr>
              <a:t>t</a:t>
            </a:r>
            <a:endParaRPr lang="en-US" sz="1600" dirty="0">
              <a:solidFill>
                <a:srgbClr val="FFFF00"/>
              </a:solidFill>
            </a:endParaRPr>
          </a:p>
        </p:txBody>
      </p:sp>
      <p:sp>
        <p:nvSpPr>
          <p:cNvPr id="15" name="Rounded Rectangle 14"/>
          <p:cNvSpPr/>
          <p:nvPr/>
        </p:nvSpPr>
        <p:spPr>
          <a:xfrm>
            <a:off x="3429000" y="4038600"/>
            <a:ext cx="2286000" cy="609600"/>
          </a:xfrm>
          <a:prstGeom prst="roundRect">
            <a:avLst/>
          </a:prstGeom>
          <a:solidFill>
            <a:schemeClr val="tx1"/>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solidFill>
                  <a:srgbClr val="FFFF00"/>
                </a:solidFill>
              </a:rPr>
              <a:t>Usaha  </a:t>
            </a:r>
            <a:r>
              <a:rPr lang="en-US" b="1" dirty="0" err="1" smtClean="0">
                <a:solidFill>
                  <a:srgbClr val="FFFF00"/>
                </a:solidFill>
              </a:rPr>
              <a:t>Perdagangan</a:t>
            </a:r>
            <a:r>
              <a:rPr lang="en-US" b="1" dirty="0" smtClean="0">
                <a:solidFill>
                  <a:srgbClr val="FFFF00"/>
                </a:solidFill>
              </a:rPr>
              <a:t> </a:t>
            </a:r>
            <a:r>
              <a:rPr lang="en-US" b="1" dirty="0" err="1" smtClean="0">
                <a:solidFill>
                  <a:srgbClr val="FFFF00"/>
                </a:solidFill>
              </a:rPr>
              <a:t>kain</a:t>
            </a:r>
            <a:endParaRPr lang="en-US" b="1" dirty="0">
              <a:solidFill>
                <a:srgbClr val="FFFF00"/>
              </a:solidFill>
            </a:endParaRPr>
          </a:p>
        </p:txBody>
      </p:sp>
      <p:sp>
        <p:nvSpPr>
          <p:cNvPr id="16" name="Rounded Rectangle 15"/>
          <p:cNvSpPr/>
          <p:nvPr/>
        </p:nvSpPr>
        <p:spPr>
          <a:xfrm>
            <a:off x="6172200" y="1524000"/>
            <a:ext cx="2286000" cy="609600"/>
          </a:xfrm>
          <a:prstGeom prst="roundRect">
            <a:avLst/>
          </a:prstGeom>
          <a:solidFill>
            <a:schemeClr val="tx1">
              <a:lumMod val="95000"/>
              <a:lumOff val="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solidFill>
                  <a:srgbClr val="FFFF00"/>
                </a:solidFill>
              </a:rPr>
              <a:t>Usaha Transport</a:t>
            </a:r>
            <a:endParaRPr lang="en-US" b="1" dirty="0">
              <a:solidFill>
                <a:srgbClr val="FFFF00"/>
              </a:solidFill>
            </a:endParaRPr>
          </a:p>
        </p:txBody>
      </p:sp>
      <p:sp>
        <p:nvSpPr>
          <p:cNvPr id="17" name="Rounded Rectangle 16"/>
          <p:cNvSpPr/>
          <p:nvPr/>
        </p:nvSpPr>
        <p:spPr>
          <a:xfrm>
            <a:off x="6172200" y="2362200"/>
            <a:ext cx="2286000" cy="609600"/>
          </a:xfrm>
          <a:prstGeom prst="roundRect">
            <a:avLst/>
          </a:prstGeom>
          <a:solidFill>
            <a:schemeClr val="tx1">
              <a:lumMod val="95000"/>
              <a:lumOff val="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solidFill>
                  <a:srgbClr val="FFFF00"/>
                </a:solidFill>
              </a:rPr>
              <a:t>Usaha  </a:t>
            </a:r>
            <a:r>
              <a:rPr lang="en-US" b="1" dirty="0" err="1" smtClean="0">
                <a:solidFill>
                  <a:srgbClr val="FFFF00"/>
                </a:solidFill>
              </a:rPr>
              <a:t>Pengeceran</a:t>
            </a:r>
            <a:endParaRPr lang="en-US" b="1" dirty="0">
              <a:solidFill>
                <a:srgbClr val="FFFF00"/>
              </a:solidFill>
            </a:endParaRPr>
          </a:p>
        </p:txBody>
      </p:sp>
      <p:sp>
        <p:nvSpPr>
          <p:cNvPr id="18" name="Rounded Rectangle 17"/>
          <p:cNvSpPr/>
          <p:nvPr/>
        </p:nvSpPr>
        <p:spPr>
          <a:xfrm>
            <a:off x="6172200" y="3200400"/>
            <a:ext cx="2286000" cy="609600"/>
          </a:xfrm>
          <a:prstGeom prst="roundRect">
            <a:avLst/>
          </a:prstGeom>
          <a:solidFill>
            <a:schemeClr val="tx1">
              <a:lumMod val="95000"/>
              <a:lumOff val="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solidFill>
                  <a:srgbClr val="FFFF00"/>
                </a:solidFill>
              </a:rPr>
              <a:t>Usaha  </a:t>
            </a:r>
            <a:r>
              <a:rPr lang="en-US" b="1" dirty="0" err="1" smtClean="0">
                <a:solidFill>
                  <a:srgbClr val="FFFF00"/>
                </a:solidFill>
              </a:rPr>
              <a:t>Tranport</a:t>
            </a:r>
            <a:r>
              <a:rPr lang="en-US" b="1" dirty="0" smtClean="0">
                <a:solidFill>
                  <a:srgbClr val="FFFF00"/>
                </a:solidFill>
              </a:rPr>
              <a:t>.</a:t>
            </a:r>
            <a:endParaRPr lang="en-US" b="1" dirty="0">
              <a:solidFill>
                <a:srgbClr val="FFFF00"/>
              </a:solidFill>
            </a:endParaRPr>
          </a:p>
        </p:txBody>
      </p:sp>
      <p:sp>
        <p:nvSpPr>
          <p:cNvPr id="19" name="Rounded Rectangle 18"/>
          <p:cNvSpPr/>
          <p:nvPr/>
        </p:nvSpPr>
        <p:spPr>
          <a:xfrm>
            <a:off x="6400800" y="5029200"/>
            <a:ext cx="2286000" cy="609600"/>
          </a:xfrm>
          <a:prstGeom prst="roundRect">
            <a:avLst/>
          </a:prstGeom>
          <a:solidFill>
            <a:schemeClr val="tx1">
              <a:lumMod val="95000"/>
              <a:lumOff val="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solidFill>
                  <a:srgbClr val="FFFF00"/>
                </a:solidFill>
              </a:rPr>
              <a:t>Usaha </a:t>
            </a:r>
            <a:r>
              <a:rPr lang="en-US" b="1" dirty="0" err="1" smtClean="0">
                <a:solidFill>
                  <a:srgbClr val="FFFF00"/>
                </a:solidFill>
              </a:rPr>
              <a:t>industri</a:t>
            </a:r>
            <a:r>
              <a:rPr lang="en-US" b="1" dirty="0" smtClean="0">
                <a:solidFill>
                  <a:srgbClr val="FFFF00"/>
                </a:solidFill>
              </a:rPr>
              <a:t> </a:t>
            </a:r>
            <a:r>
              <a:rPr lang="en-US" b="1" dirty="0" err="1" smtClean="0">
                <a:solidFill>
                  <a:srgbClr val="FFFF00"/>
                </a:solidFill>
              </a:rPr>
              <a:t>mobil</a:t>
            </a:r>
            <a:endParaRPr lang="en-US" b="1" dirty="0">
              <a:solidFill>
                <a:srgbClr val="FFFF00"/>
              </a:solidFill>
            </a:endParaRPr>
          </a:p>
        </p:txBody>
      </p:sp>
      <p:sp>
        <p:nvSpPr>
          <p:cNvPr id="20" name="Rounded Rectangle 19"/>
          <p:cNvSpPr/>
          <p:nvPr/>
        </p:nvSpPr>
        <p:spPr>
          <a:xfrm>
            <a:off x="533400" y="5029200"/>
            <a:ext cx="5181600" cy="609600"/>
          </a:xfrm>
          <a:prstGeom prst="roundRect">
            <a:avLst/>
          </a:prstGeom>
          <a:solidFill>
            <a:srgbClr val="CC0000"/>
          </a:solidFill>
        </p:spPr>
        <p:style>
          <a:lnRef idx="2">
            <a:schemeClr val="accent6"/>
          </a:lnRef>
          <a:fillRef idx="1">
            <a:schemeClr val="lt1"/>
          </a:fillRef>
          <a:effectRef idx="0">
            <a:schemeClr val="accent6"/>
          </a:effectRef>
          <a:fontRef idx="minor">
            <a:schemeClr val="dk1"/>
          </a:fontRef>
        </p:style>
        <p:txBody>
          <a:bodyPr rtlCol="0" anchor="ctr"/>
          <a:lstStyle/>
          <a:p>
            <a:r>
              <a:rPr lang="en-US" sz="1200" dirty="0" smtClean="0"/>
              <a:t>                    </a:t>
            </a:r>
            <a:r>
              <a:rPr lang="en-US" sz="2400" b="1" dirty="0" smtClean="0"/>
              <a:t>K     O     N    S    U    M    E    N</a:t>
            </a:r>
            <a:endParaRPr lang="en-US" sz="2400" b="1" dirty="0"/>
          </a:p>
        </p:txBody>
      </p:sp>
      <p:cxnSp>
        <p:nvCxnSpPr>
          <p:cNvPr id="22" name="Straight Arrow Connector 21"/>
          <p:cNvCxnSpPr>
            <a:stCxn id="18" idx="2"/>
          </p:cNvCxnSpPr>
          <p:nvPr/>
        </p:nvCxnSpPr>
        <p:spPr>
          <a:xfrm rot="5400000">
            <a:off x="6705600" y="4419600"/>
            <a:ext cx="1219200" cy="1588"/>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cxnSp>
        <p:nvCxnSpPr>
          <p:cNvPr id="24" name="Straight Arrow Connector 23"/>
          <p:cNvCxnSpPr>
            <a:stCxn id="15" idx="2"/>
          </p:cNvCxnSpPr>
          <p:nvPr/>
        </p:nvCxnSpPr>
        <p:spPr>
          <a:xfrm rot="5400000">
            <a:off x="4381500" y="4838700"/>
            <a:ext cx="381000" cy="1588"/>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p:cNvCxnSpPr>
            <a:stCxn id="9" idx="2"/>
          </p:cNvCxnSpPr>
          <p:nvPr/>
        </p:nvCxnSpPr>
        <p:spPr>
          <a:xfrm rot="5400000">
            <a:off x="1485900" y="4838700"/>
            <a:ext cx="381000" cy="1588"/>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sp>
        <p:nvSpPr>
          <p:cNvPr id="27" name="Rounded Rectangle 26"/>
          <p:cNvSpPr/>
          <p:nvPr/>
        </p:nvSpPr>
        <p:spPr>
          <a:xfrm>
            <a:off x="685800" y="5943600"/>
            <a:ext cx="7772400" cy="457200"/>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err="1" smtClean="0"/>
              <a:t>Proses</a:t>
            </a:r>
            <a:r>
              <a:rPr lang="en-US" sz="2400" b="1" dirty="0" smtClean="0"/>
              <a:t> </a:t>
            </a:r>
            <a:r>
              <a:rPr lang="en-US" sz="2400" b="1" dirty="0" err="1" smtClean="0"/>
              <a:t>penyebaran</a:t>
            </a:r>
            <a:r>
              <a:rPr lang="en-US" sz="2400" b="1" dirty="0" smtClean="0"/>
              <a:t> </a:t>
            </a:r>
            <a:r>
              <a:rPr lang="en-US" sz="2400" b="1" dirty="0" err="1" smtClean="0"/>
              <a:t>secara</a:t>
            </a:r>
            <a:r>
              <a:rPr lang="en-US" sz="2400" b="1" dirty="0" smtClean="0"/>
              <a:t> </a:t>
            </a:r>
            <a:r>
              <a:rPr lang="en-US" sz="2400" b="1" dirty="0" err="1" smtClean="0"/>
              <a:t>vertikial</a:t>
            </a:r>
            <a:r>
              <a:rPr lang="en-US" sz="2400" b="1" dirty="0" smtClean="0"/>
              <a:t> (</a:t>
            </a:r>
            <a:r>
              <a:rPr lang="en-US" sz="2400" b="1" dirty="0" err="1" smtClean="0"/>
              <a:t>diferensiasi</a:t>
            </a:r>
            <a:r>
              <a:rPr lang="en-US" sz="2400" b="1" dirty="0" smtClean="0"/>
              <a:t>) </a:t>
            </a:r>
            <a:r>
              <a:rPr lang="en-US" sz="2400" b="1" dirty="0" err="1" smtClean="0"/>
              <a:t>dan</a:t>
            </a:r>
            <a:r>
              <a:rPr lang="en-US" sz="2400" b="1" dirty="0" smtClean="0"/>
              <a:t> horizontal (</a:t>
            </a:r>
            <a:r>
              <a:rPr lang="en-US" sz="2400" b="1" dirty="0" err="1" smtClean="0"/>
              <a:t>spesialisasi</a:t>
            </a:r>
            <a:r>
              <a:rPr lang="en-US" sz="2400" b="1" dirty="0" smtClean="0"/>
              <a:t> </a:t>
            </a:r>
            <a:r>
              <a:rPr lang="en-US" sz="2400" b="1" dirty="0" err="1" smtClean="0"/>
              <a:t>yg</a:t>
            </a:r>
            <a:r>
              <a:rPr lang="en-US" sz="2400" b="1" dirty="0" smtClean="0"/>
              <a:t> </a:t>
            </a:r>
            <a:r>
              <a:rPr lang="en-US" sz="2400" b="1" dirty="0" err="1" smtClean="0"/>
              <a:t>sederhana</a:t>
            </a:r>
            <a:r>
              <a:rPr lang="en-US" sz="2400" b="1" dirty="0" smtClean="0"/>
              <a:t>) </a:t>
            </a:r>
            <a:r>
              <a:rPr lang="en-US" sz="1200" dirty="0" smtClean="0"/>
              <a:t>                                 </a:t>
            </a:r>
            <a:endParaRPr lang="en-US" sz="1200" dirty="0"/>
          </a:p>
        </p:txBody>
      </p:sp>
      <p:sp>
        <p:nvSpPr>
          <p:cNvPr id="29" name="Rounded Rectangle 28"/>
          <p:cNvSpPr/>
          <p:nvPr/>
        </p:nvSpPr>
        <p:spPr>
          <a:xfrm>
            <a:off x="3200400" y="0"/>
            <a:ext cx="2438400" cy="381000"/>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smtClean="0">
                <a:solidFill>
                  <a:srgbClr val="FF0000"/>
                </a:solidFill>
              </a:rPr>
              <a:t>S  P E S I A L I S A S I</a:t>
            </a:r>
            <a:endParaRPr lang="en-US" sz="2000" b="1" dirty="0">
              <a:solidFill>
                <a:srgbClr val="FF0000"/>
              </a:solidFill>
            </a:endParaRPr>
          </a:p>
        </p:txBody>
      </p:sp>
      <p:sp>
        <p:nvSpPr>
          <p:cNvPr id="30" name="Rounded Rectangle 29"/>
          <p:cNvSpPr/>
          <p:nvPr/>
        </p:nvSpPr>
        <p:spPr>
          <a:xfrm>
            <a:off x="0" y="1066800"/>
            <a:ext cx="304800" cy="3733800"/>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sz="1600" b="1" dirty="0" smtClean="0">
                <a:solidFill>
                  <a:schemeClr val="tx1"/>
                </a:solidFill>
              </a:rPr>
              <a:t>DEFERENSIASI</a:t>
            </a:r>
          </a:p>
        </p:txBody>
      </p:sp>
      <p:sp>
        <p:nvSpPr>
          <p:cNvPr id="31" name="Freeform 30"/>
          <p:cNvSpPr/>
          <p:nvPr/>
        </p:nvSpPr>
        <p:spPr>
          <a:xfrm>
            <a:off x="358461" y="1004552"/>
            <a:ext cx="156694" cy="669702"/>
          </a:xfrm>
          <a:custGeom>
            <a:avLst/>
            <a:gdLst>
              <a:gd name="connsiteX0" fmla="*/ 156694 w 156694"/>
              <a:gd name="connsiteY0" fmla="*/ 0 h 669702"/>
              <a:gd name="connsiteX1" fmla="*/ 2147 w 156694"/>
              <a:gd name="connsiteY1" fmla="*/ 347730 h 669702"/>
              <a:gd name="connsiteX2" fmla="*/ 143815 w 156694"/>
              <a:gd name="connsiteY2" fmla="*/ 669702 h 669702"/>
            </a:gdLst>
            <a:ahLst/>
            <a:cxnLst>
              <a:cxn ang="0">
                <a:pos x="connsiteX0" y="connsiteY0"/>
              </a:cxn>
              <a:cxn ang="0">
                <a:pos x="connsiteX1" y="connsiteY1"/>
              </a:cxn>
              <a:cxn ang="0">
                <a:pos x="connsiteX2" y="connsiteY2"/>
              </a:cxn>
            </a:cxnLst>
            <a:rect l="l" t="t" r="r" b="b"/>
            <a:pathLst>
              <a:path w="156694" h="669702">
                <a:moveTo>
                  <a:pt x="156694" y="0"/>
                </a:moveTo>
                <a:cubicBezTo>
                  <a:pt x="80494" y="118056"/>
                  <a:pt x="4294" y="236113"/>
                  <a:pt x="2147" y="347730"/>
                </a:cubicBezTo>
                <a:cubicBezTo>
                  <a:pt x="0" y="459347"/>
                  <a:pt x="143815" y="669702"/>
                  <a:pt x="143815" y="669702"/>
                </a:cubicBezTo>
              </a:path>
            </a:pathLst>
          </a:custGeom>
          <a:ln w="57150">
            <a:headEnd type="none" w="med" len="med"/>
            <a:tailEnd type="arrow" w="med" len="med"/>
          </a:ln>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32" name="Freeform 31"/>
          <p:cNvSpPr/>
          <p:nvPr/>
        </p:nvSpPr>
        <p:spPr>
          <a:xfrm>
            <a:off x="291921" y="1738648"/>
            <a:ext cx="223234" cy="824248"/>
          </a:xfrm>
          <a:custGeom>
            <a:avLst/>
            <a:gdLst>
              <a:gd name="connsiteX0" fmla="*/ 197476 w 223234"/>
              <a:gd name="connsiteY0" fmla="*/ 0 h 824248"/>
              <a:gd name="connsiteX1" fmla="*/ 4293 w 223234"/>
              <a:gd name="connsiteY1" fmla="*/ 540913 h 824248"/>
              <a:gd name="connsiteX2" fmla="*/ 223234 w 223234"/>
              <a:gd name="connsiteY2" fmla="*/ 824248 h 824248"/>
            </a:gdLst>
            <a:ahLst/>
            <a:cxnLst>
              <a:cxn ang="0">
                <a:pos x="connsiteX0" y="connsiteY0"/>
              </a:cxn>
              <a:cxn ang="0">
                <a:pos x="connsiteX1" y="connsiteY1"/>
              </a:cxn>
              <a:cxn ang="0">
                <a:pos x="connsiteX2" y="connsiteY2"/>
              </a:cxn>
            </a:cxnLst>
            <a:rect l="l" t="t" r="r" b="b"/>
            <a:pathLst>
              <a:path w="223234" h="824248">
                <a:moveTo>
                  <a:pt x="197476" y="0"/>
                </a:moveTo>
                <a:cubicBezTo>
                  <a:pt x="98738" y="201769"/>
                  <a:pt x="0" y="403538"/>
                  <a:pt x="4293" y="540913"/>
                </a:cubicBezTo>
                <a:cubicBezTo>
                  <a:pt x="8586" y="678288"/>
                  <a:pt x="115910" y="751268"/>
                  <a:pt x="223234" y="824248"/>
                </a:cubicBezTo>
              </a:path>
            </a:pathLst>
          </a:custGeom>
          <a:ln w="57150">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3" name="Freeform 32"/>
          <p:cNvSpPr/>
          <p:nvPr/>
        </p:nvSpPr>
        <p:spPr>
          <a:xfrm>
            <a:off x="347730" y="2678806"/>
            <a:ext cx="167425" cy="759853"/>
          </a:xfrm>
          <a:custGeom>
            <a:avLst/>
            <a:gdLst>
              <a:gd name="connsiteX0" fmla="*/ 167425 w 167425"/>
              <a:gd name="connsiteY0" fmla="*/ 0 h 759853"/>
              <a:gd name="connsiteX1" fmla="*/ 0 w 167425"/>
              <a:gd name="connsiteY1" fmla="*/ 425002 h 759853"/>
              <a:gd name="connsiteX2" fmla="*/ 167425 w 167425"/>
              <a:gd name="connsiteY2" fmla="*/ 759853 h 759853"/>
            </a:gdLst>
            <a:ahLst/>
            <a:cxnLst>
              <a:cxn ang="0">
                <a:pos x="connsiteX0" y="connsiteY0"/>
              </a:cxn>
              <a:cxn ang="0">
                <a:pos x="connsiteX1" y="connsiteY1"/>
              </a:cxn>
              <a:cxn ang="0">
                <a:pos x="connsiteX2" y="connsiteY2"/>
              </a:cxn>
            </a:cxnLst>
            <a:rect l="l" t="t" r="r" b="b"/>
            <a:pathLst>
              <a:path w="167425" h="759853">
                <a:moveTo>
                  <a:pt x="167425" y="0"/>
                </a:moveTo>
                <a:cubicBezTo>
                  <a:pt x="83712" y="149180"/>
                  <a:pt x="0" y="298360"/>
                  <a:pt x="0" y="425002"/>
                </a:cubicBezTo>
                <a:cubicBezTo>
                  <a:pt x="0" y="551644"/>
                  <a:pt x="83712" y="655748"/>
                  <a:pt x="167425" y="759853"/>
                </a:cubicBezTo>
              </a:path>
            </a:pathLst>
          </a:custGeom>
          <a:ln w="57150">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4" name="Freeform 33"/>
          <p:cNvSpPr/>
          <p:nvPr/>
        </p:nvSpPr>
        <p:spPr>
          <a:xfrm>
            <a:off x="328412" y="3438659"/>
            <a:ext cx="199622" cy="759854"/>
          </a:xfrm>
          <a:custGeom>
            <a:avLst/>
            <a:gdLst>
              <a:gd name="connsiteX0" fmla="*/ 160985 w 199622"/>
              <a:gd name="connsiteY0" fmla="*/ 0 h 759854"/>
              <a:gd name="connsiteX1" fmla="*/ 6439 w 199622"/>
              <a:gd name="connsiteY1" fmla="*/ 399245 h 759854"/>
              <a:gd name="connsiteX2" fmla="*/ 122349 w 199622"/>
              <a:gd name="connsiteY2" fmla="*/ 695459 h 759854"/>
              <a:gd name="connsiteX3" fmla="*/ 199622 w 199622"/>
              <a:gd name="connsiteY3" fmla="*/ 759854 h 759854"/>
              <a:gd name="connsiteX4" fmla="*/ 199622 w 199622"/>
              <a:gd name="connsiteY4" fmla="*/ 759854 h 7598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622" h="759854">
                <a:moveTo>
                  <a:pt x="160985" y="0"/>
                </a:moveTo>
                <a:cubicBezTo>
                  <a:pt x="86931" y="141667"/>
                  <a:pt x="12878" y="283335"/>
                  <a:pt x="6439" y="399245"/>
                </a:cubicBezTo>
                <a:cubicBezTo>
                  <a:pt x="0" y="515155"/>
                  <a:pt x="90152" y="635358"/>
                  <a:pt x="122349" y="695459"/>
                </a:cubicBezTo>
                <a:cubicBezTo>
                  <a:pt x="154546" y="755560"/>
                  <a:pt x="199622" y="759854"/>
                  <a:pt x="199622" y="759854"/>
                </a:cubicBezTo>
                <a:lnTo>
                  <a:pt x="199622" y="759854"/>
                </a:lnTo>
              </a:path>
            </a:pathLst>
          </a:custGeom>
          <a:ln w="57150">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8" name="Freeform 37"/>
          <p:cNvSpPr/>
          <p:nvPr/>
        </p:nvSpPr>
        <p:spPr>
          <a:xfrm>
            <a:off x="3166057" y="991673"/>
            <a:ext cx="246844" cy="695459"/>
          </a:xfrm>
          <a:custGeom>
            <a:avLst/>
            <a:gdLst>
              <a:gd name="connsiteX0" fmla="*/ 233966 w 246844"/>
              <a:gd name="connsiteY0" fmla="*/ 0 h 695459"/>
              <a:gd name="connsiteX1" fmla="*/ 2146 w 246844"/>
              <a:gd name="connsiteY1" fmla="*/ 450761 h 695459"/>
              <a:gd name="connsiteX2" fmla="*/ 246844 w 246844"/>
              <a:gd name="connsiteY2" fmla="*/ 695459 h 695459"/>
              <a:gd name="connsiteX3" fmla="*/ 246844 w 246844"/>
              <a:gd name="connsiteY3" fmla="*/ 695459 h 695459"/>
              <a:gd name="connsiteX4" fmla="*/ 246844 w 246844"/>
              <a:gd name="connsiteY4" fmla="*/ 695459 h 6954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844" h="695459">
                <a:moveTo>
                  <a:pt x="233966" y="0"/>
                </a:moveTo>
                <a:cubicBezTo>
                  <a:pt x="116983" y="167425"/>
                  <a:pt x="0" y="334851"/>
                  <a:pt x="2146" y="450761"/>
                </a:cubicBezTo>
                <a:cubicBezTo>
                  <a:pt x="4292" y="566671"/>
                  <a:pt x="246844" y="695459"/>
                  <a:pt x="246844" y="695459"/>
                </a:cubicBezTo>
                <a:lnTo>
                  <a:pt x="246844" y="695459"/>
                </a:lnTo>
                <a:lnTo>
                  <a:pt x="246844" y="695459"/>
                </a:lnTo>
              </a:path>
            </a:pathLst>
          </a:custGeom>
          <a:ln w="57150">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9" name="Freeform 38"/>
          <p:cNvSpPr/>
          <p:nvPr/>
        </p:nvSpPr>
        <p:spPr>
          <a:xfrm>
            <a:off x="3193961" y="1764406"/>
            <a:ext cx="206062" cy="695459"/>
          </a:xfrm>
          <a:custGeom>
            <a:avLst/>
            <a:gdLst>
              <a:gd name="connsiteX0" fmla="*/ 206062 w 206062"/>
              <a:gd name="connsiteY0" fmla="*/ 0 h 695459"/>
              <a:gd name="connsiteX1" fmla="*/ 0 w 206062"/>
              <a:gd name="connsiteY1" fmla="*/ 476518 h 695459"/>
              <a:gd name="connsiteX2" fmla="*/ 206062 w 206062"/>
              <a:gd name="connsiteY2" fmla="*/ 695459 h 695459"/>
            </a:gdLst>
            <a:ahLst/>
            <a:cxnLst>
              <a:cxn ang="0">
                <a:pos x="connsiteX0" y="connsiteY0"/>
              </a:cxn>
              <a:cxn ang="0">
                <a:pos x="connsiteX1" y="connsiteY1"/>
              </a:cxn>
              <a:cxn ang="0">
                <a:pos x="connsiteX2" y="connsiteY2"/>
              </a:cxn>
            </a:cxnLst>
            <a:rect l="l" t="t" r="r" b="b"/>
            <a:pathLst>
              <a:path w="206062" h="695459">
                <a:moveTo>
                  <a:pt x="206062" y="0"/>
                </a:moveTo>
                <a:cubicBezTo>
                  <a:pt x="103031" y="180304"/>
                  <a:pt x="0" y="360608"/>
                  <a:pt x="0" y="476518"/>
                </a:cubicBezTo>
                <a:cubicBezTo>
                  <a:pt x="0" y="592428"/>
                  <a:pt x="103031" y="643943"/>
                  <a:pt x="206062" y="695459"/>
                </a:cubicBezTo>
              </a:path>
            </a:pathLst>
          </a:custGeom>
          <a:ln w="57150">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0" name="Freeform 39"/>
          <p:cNvSpPr/>
          <p:nvPr/>
        </p:nvSpPr>
        <p:spPr>
          <a:xfrm>
            <a:off x="3178935" y="2562896"/>
            <a:ext cx="246845" cy="798490"/>
          </a:xfrm>
          <a:custGeom>
            <a:avLst/>
            <a:gdLst>
              <a:gd name="connsiteX0" fmla="*/ 233966 w 246845"/>
              <a:gd name="connsiteY0" fmla="*/ 0 h 798490"/>
              <a:gd name="connsiteX1" fmla="*/ 2147 w 246845"/>
              <a:gd name="connsiteY1" fmla="*/ 605307 h 798490"/>
              <a:gd name="connsiteX2" fmla="*/ 246845 w 246845"/>
              <a:gd name="connsiteY2" fmla="*/ 798490 h 798490"/>
            </a:gdLst>
            <a:ahLst/>
            <a:cxnLst>
              <a:cxn ang="0">
                <a:pos x="connsiteX0" y="connsiteY0"/>
              </a:cxn>
              <a:cxn ang="0">
                <a:pos x="connsiteX1" y="connsiteY1"/>
              </a:cxn>
              <a:cxn ang="0">
                <a:pos x="connsiteX2" y="connsiteY2"/>
              </a:cxn>
            </a:cxnLst>
            <a:rect l="l" t="t" r="r" b="b"/>
            <a:pathLst>
              <a:path w="246845" h="798490">
                <a:moveTo>
                  <a:pt x="233966" y="0"/>
                </a:moveTo>
                <a:cubicBezTo>
                  <a:pt x="116983" y="236112"/>
                  <a:pt x="0" y="472225"/>
                  <a:pt x="2147" y="605307"/>
                </a:cubicBezTo>
                <a:cubicBezTo>
                  <a:pt x="4294" y="738389"/>
                  <a:pt x="125569" y="768439"/>
                  <a:pt x="246845" y="798490"/>
                </a:cubicBezTo>
              </a:path>
            </a:pathLst>
          </a:custGeom>
          <a:ln w="57150">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1" name="Freeform 40"/>
          <p:cNvSpPr/>
          <p:nvPr/>
        </p:nvSpPr>
        <p:spPr>
          <a:xfrm>
            <a:off x="3099515" y="3438659"/>
            <a:ext cx="339144" cy="798490"/>
          </a:xfrm>
          <a:custGeom>
            <a:avLst/>
            <a:gdLst>
              <a:gd name="connsiteX0" fmla="*/ 313386 w 339144"/>
              <a:gd name="connsiteY0" fmla="*/ 0 h 798490"/>
              <a:gd name="connsiteX1" fmla="*/ 4293 w 339144"/>
              <a:gd name="connsiteY1" fmla="*/ 553792 h 798490"/>
              <a:gd name="connsiteX2" fmla="*/ 339144 w 339144"/>
              <a:gd name="connsiteY2" fmla="*/ 798490 h 798490"/>
            </a:gdLst>
            <a:ahLst/>
            <a:cxnLst>
              <a:cxn ang="0">
                <a:pos x="connsiteX0" y="connsiteY0"/>
              </a:cxn>
              <a:cxn ang="0">
                <a:pos x="connsiteX1" y="connsiteY1"/>
              </a:cxn>
              <a:cxn ang="0">
                <a:pos x="connsiteX2" y="connsiteY2"/>
              </a:cxn>
            </a:cxnLst>
            <a:rect l="l" t="t" r="r" b="b"/>
            <a:pathLst>
              <a:path w="339144" h="798490">
                <a:moveTo>
                  <a:pt x="313386" y="0"/>
                </a:moveTo>
                <a:cubicBezTo>
                  <a:pt x="156693" y="210355"/>
                  <a:pt x="0" y="420710"/>
                  <a:pt x="4293" y="553792"/>
                </a:cubicBezTo>
                <a:cubicBezTo>
                  <a:pt x="8586" y="686874"/>
                  <a:pt x="173865" y="742682"/>
                  <a:pt x="339144" y="798490"/>
                </a:cubicBezTo>
              </a:path>
            </a:pathLst>
          </a:custGeom>
          <a:ln w="57150">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2" name="Freeform 41"/>
          <p:cNvSpPr/>
          <p:nvPr/>
        </p:nvSpPr>
        <p:spPr>
          <a:xfrm>
            <a:off x="5922135" y="978794"/>
            <a:ext cx="221088" cy="721217"/>
          </a:xfrm>
          <a:custGeom>
            <a:avLst/>
            <a:gdLst>
              <a:gd name="connsiteX0" fmla="*/ 130935 w 221088"/>
              <a:gd name="connsiteY0" fmla="*/ 0 h 721217"/>
              <a:gd name="connsiteX1" fmla="*/ 15026 w 221088"/>
              <a:gd name="connsiteY1" fmla="*/ 463640 h 721217"/>
              <a:gd name="connsiteX2" fmla="*/ 221088 w 221088"/>
              <a:gd name="connsiteY2" fmla="*/ 721217 h 721217"/>
            </a:gdLst>
            <a:ahLst/>
            <a:cxnLst>
              <a:cxn ang="0">
                <a:pos x="connsiteX0" y="connsiteY0"/>
              </a:cxn>
              <a:cxn ang="0">
                <a:pos x="connsiteX1" y="connsiteY1"/>
              </a:cxn>
              <a:cxn ang="0">
                <a:pos x="connsiteX2" y="connsiteY2"/>
              </a:cxn>
            </a:cxnLst>
            <a:rect l="l" t="t" r="r" b="b"/>
            <a:pathLst>
              <a:path w="221088" h="721217">
                <a:moveTo>
                  <a:pt x="130935" y="0"/>
                </a:moveTo>
                <a:cubicBezTo>
                  <a:pt x="65467" y="171718"/>
                  <a:pt x="0" y="343437"/>
                  <a:pt x="15026" y="463640"/>
                </a:cubicBezTo>
                <a:cubicBezTo>
                  <a:pt x="30052" y="583843"/>
                  <a:pt x="125570" y="652530"/>
                  <a:pt x="221088" y="721217"/>
                </a:cubicBezTo>
              </a:path>
            </a:pathLst>
          </a:custGeom>
          <a:ln w="57150">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3" name="Freeform 42"/>
          <p:cNvSpPr/>
          <p:nvPr/>
        </p:nvSpPr>
        <p:spPr>
          <a:xfrm>
            <a:off x="5937161" y="1790163"/>
            <a:ext cx="218940" cy="734096"/>
          </a:xfrm>
          <a:custGeom>
            <a:avLst/>
            <a:gdLst>
              <a:gd name="connsiteX0" fmla="*/ 218940 w 218940"/>
              <a:gd name="connsiteY0" fmla="*/ 0 h 734096"/>
              <a:gd name="connsiteX1" fmla="*/ 0 w 218940"/>
              <a:gd name="connsiteY1" fmla="*/ 515155 h 734096"/>
              <a:gd name="connsiteX2" fmla="*/ 218940 w 218940"/>
              <a:gd name="connsiteY2" fmla="*/ 734096 h 734096"/>
              <a:gd name="connsiteX3" fmla="*/ 218940 w 218940"/>
              <a:gd name="connsiteY3" fmla="*/ 734096 h 734096"/>
            </a:gdLst>
            <a:ahLst/>
            <a:cxnLst>
              <a:cxn ang="0">
                <a:pos x="connsiteX0" y="connsiteY0"/>
              </a:cxn>
              <a:cxn ang="0">
                <a:pos x="connsiteX1" y="connsiteY1"/>
              </a:cxn>
              <a:cxn ang="0">
                <a:pos x="connsiteX2" y="connsiteY2"/>
              </a:cxn>
              <a:cxn ang="0">
                <a:pos x="connsiteX3" y="connsiteY3"/>
              </a:cxn>
            </a:cxnLst>
            <a:rect l="l" t="t" r="r" b="b"/>
            <a:pathLst>
              <a:path w="218940" h="734096">
                <a:moveTo>
                  <a:pt x="218940" y="0"/>
                </a:moveTo>
                <a:cubicBezTo>
                  <a:pt x="109470" y="196403"/>
                  <a:pt x="0" y="392806"/>
                  <a:pt x="0" y="515155"/>
                </a:cubicBezTo>
                <a:lnTo>
                  <a:pt x="218940" y="734096"/>
                </a:lnTo>
                <a:lnTo>
                  <a:pt x="218940" y="734096"/>
                </a:lnTo>
              </a:path>
            </a:pathLst>
          </a:custGeom>
          <a:ln w="57150">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4" name="Freeform 43"/>
          <p:cNvSpPr/>
          <p:nvPr/>
        </p:nvSpPr>
        <p:spPr>
          <a:xfrm>
            <a:off x="5935015" y="2614411"/>
            <a:ext cx="221086" cy="746975"/>
          </a:xfrm>
          <a:custGeom>
            <a:avLst/>
            <a:gdLst>
              <a:gd name="connsiteX0" fmla="*/ 221086 w 221086"/>
              <a:gd name="connsiteY0" fmla="*/ 0 h 746975"/>
              <a:gd name="connsiteX1" fmla="*/ 2146 w 221086"/>
              <a:gd name="connsiteY1" fmla="*/ 412124 h 746975"/>
              <a:gd name="connsiteX2" fmla="*/ 208208 w 221086"/>
              <a:gd name="connsiteY2" fmla="*/ 746975 h 746975"/>
            </a:gdLst>
            <a:ahLst/>
            <a:cxnLst>
              <a:cxn ang="0">
                <a:pos x="connsiteX0" y="connsiteY0"/>
              </a:cxn>
              <a:cxn ang="0">
                <a:pos x="connsiteX1" y="connsiteY1"/>
              </a:cxn>
              <a:cxn ang="0">
                <a:pos x="connsiteX2" y="connsiteY2"/>
              </a:cxn>
            </a:cxnLst>
            <a:rect l="l" t="t" r="r" b="b"/>
            <a:pathLst>
              <a:path w="221086" h="746975">
                <a:moveTo>
                  <a:pt x="221086" y="0"/>
                </a:moveTo>
                <a:cubicBezTo>
                  <a:pt x="112689" y="143814"/>
                  <a:pt x="4292" y="287628"/>
                  <a:pt x="2146" y="412124"/>
                </a:cubicBezTo>
                <a:cubicBezTo>
                  <a:pt x="0" y="536620"/>
                  <a:pt x="104104" y="641797"/>
                  <a:pt x="208208" y="746975"/>
                </a:cubicBezTo>
              </a:path>
            </a:pathLst>
          </a:custGeom>
          <a:ln w="57150">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cSld>
  <p:clrMapOvr>
    <a:masterClrMapping/>
  </p:clrMapOvr>
  <p:transition spd="slow">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0"/>
                                        </p:tgtEl>
                                        <p:attrNameLst>
                                          <p:attrName>style.visibility</p:attrName>
                                        </p:attrNameLst>
                                      </p:cBhvr>
                                      <p:to>
                                        <p:strVal val="visible"/>
                                      </p:to>
                                    </p:set>
                                    <p:animEffect transition="in" filter="fade">
                                      <p:cBhvr>
                                        <p:cTn id="7" dur="2000"/>
                                        <p:tgtEl>
                                          <p:spTgt spid="20"/>
                                        </p:tgtEl>
                                      </p:cBhvr>
                                    </p:animEffect>
                                    <p:anim calcmode="lin" valueType="num">
                                      <p:cBhvr>
                                        <p:cTn id="8" dur="2000" fill="hold"/>
                                        <p:tgtEl>
                                          <p:spTgt spid="20"/>
                                        </p:tgtEl>
                                        <p:attrNameLst>
                                          <p:attrName>ppt_w</p:attrName>
                                        </p:attrNameLst>
                                      </p:cBhvr>
                                      <p:tavLst>
                                        <p:tav tm="0" fmla="#ppt_w*sin(2.5*pi*$)">
                                          <p:val>
                                            <p:fltVal val="0"/>
                                          </p:val>
                                        </p:tav>
                                        <p:tav tm="100000">
                                          <p:val>
                                            <p:fltVal val="1"/>
                                          </p:val>
                                        </p:tav>
                                      </p:tavLst>
                                    </p:anim>
                                    <p:anim calcmode="lin" valueType="num">
                                      <p:cBhvr>
                                        <p:cTn id="9" dur="2000" fill="hold"/>
                                        <p:tgtEl>
                                          <p:spTgt spid="20"/>
                                        </p:tgtEl>
                                        <p:attrNameLst>
                                          <p:attrName>ppt_h</p:attrName>
                                        </p:attrNameLst>
                                      </p:cBhvr>
                                      <p:tavLst>
                                        <p:tav tm="0">
                                          <p:val>
                                            <p:strVal val="#ppt_h"/>
                                          </p:val>
                                        </p:tav>
                                        <p:tav tm="100000">
                                          <p:val>
                                            <p:strVal val="#ppt_h"/>
                                          </p:val>
                                        </p:tav>
                                      </p:tavLst>
                                    </p:anim>
                                  </p:childTnLst>
                                </p:cTn>
                              </p:par>
                            </p:childTnLst>
                          </p:cTn>
                        </p:par>
                        <p:par>
                          <p:cTn id="10" fill="hold">
                            <p:stCondLst>
                              <p:cond delay="3400"/>
                            </p:stCondLst>
                            <p:childTnLst>
                              <p:par>
                                <p:cTn id="11" presetID="2" presetClass="entr" presetSubtype="2"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2000" fill="hold"/>
                                        <p:tgtEl>
                                          <p:spTgt spid="3"/>
                                        </p:tgtEl>
                                        <p:attrNameLst>
                                          <p:attrName>ppt_x</p:attrName>
                                        </p:attrNameLst>
                                      </p:cBhvr>
                                      <p:tavLst>
                                        <p:tav tm="0">
                                          <p:val>
                                            <p:strVal val="1+#ppt_w/2"/>
                                          </p:val>
                                        </p:tav>
                                        <p:tav tm="100000">
                                          <p:val>
                                            <p:strVal val="#ppt_x"/>
                                          </p:val>
                                        </p:tav>
                                      </p:tavLst>
                                    </p:anim>
                                    <p:anim calcmode="lin" valueType="num">
                                      <p:cBhvr additive="base">
                                        <p:cTn id="14" dur="2000" fill="hold"/>
                                        <p:tgtEl>
                                          <p:spTgt spid="3"/>
                                        </p:tgtEl>
                                        <p:attrNameLst>
                                          <p:attrName>ppt_y</p:attrName>
                                        </p:attrNameLst>
                                      </p:cBhvr>
                                      <p:tavLst>
                                        <p:tav tm="0">
                                          <p:val>
                                            <p:strVal val="#ppt_y"/>
                                          </p:val>
                                        </p:tav>
                                        <p:tav tm="100000">
                                          <p:val>
                                            <p:strVal val="#ppt_y"/>
                                          </p:val>
                                        </p:tav>
                                      </p:tavLst>
                                    </p:anim>
                                  </p:childTnLst>
                                </p:cTn>
                              </p:par>
                            </p:childTnLst>
                          </p:cTn>
                        </p:par>
                        <p:par>
                          <p:cTn id="15" fill="hold">
                            <p:stCondLst>
                              <p:cond delay="5400"/>
                            </p:stCondLst>
                            <p:childTnLst>
                              <p:par>
                                <p:cTn id="16" presetID="2" presetClass="entr" presetSubtype="2"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2000" fill="hold"/>
                                        <p:tgtEl>
                                          <p:spTgt spid="6"/>
                                        </p:tgtEl>
                                        <p:attrNameLst>
                                          <p:attrName>ppt_x</p:attrName>
                                        </p:attrNameLst>
                                      </p:cBhvr>
                                      <p:tavLst>
                                        <p:tav tm="0">
                                          <p:val>
                                            <p:strVal val="1+#ppt_w/2"/>
                                          </p:val>
                                        </p:tav>
                                        <p:tav tm="100000">
                                          <p:val>
                                            <p:strVal val="#ppt_x"/>
                                          </p:val>
                                        </p:tav>
                                      </p:tavLst>
                                    </p:anim>
                                    <p:anim calcmode="lin" valueType="num">
                                      <p:cBhvr additive="base">
                                        <p:cTn id="19" dur="2000" fill="hold"/>
                                        <p:tgtEl>
                                          <p:spTgt spid="6"/>
                                        </p:tgtEl>
                                        <p:attrNameLst>
                                          <p:attrName>ppt_y</p:attrName>
                                        </p:attrNameLst>
                                      </p:cBhvr>
                                      <p:tavLst>
                                        <p:tav tm="0">
                                          <p:val>
                                            <p:strVal val="#ppt_y"/>
                                          </p:val>
                                        </p:tav>
                                        <p:tav tm="100000">
                                          <p:val>
                                            <p:strVal val="#ppt_y"/>
                                          </p:val>
                                        </p:tav>
                                      </p:tavLst>
                                    </p:anim>
                                  </p:childTnLst>
                                </p:cTn>
                              </p:par>
                            </p:childTnLst>
                          </p:cTn>
                        </p:par>
                        <p:par>
                          <p:cTn id="20" fill="hold">
                            <p:stCondLst>
                              <p:cond delay="7400"/>
                            </p:stCondLst>
                            <p:childTnLst>
                              <p:par>
                                <p:cTn id="21" presetID="2" presetClass="entr" presetSubtype="2"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2000" fill="hold"/>
                                        <p:tgtEl>
                                          <p:spTgt spid="7"/>
                                        </p:tgtEl>
                                        <p:attrNameLst>
                                          <p:attrName>ppt_x</p:attrName>
                                        </p:attrNameLst>
                                      </p:cBhvr>
                                      <p:tavLst>
                                        <p:tav tm="0">
                                          <p:val>
                                            <p:strVal val="1+#ppt_w/2"/>
                                          </p:val>
                                        </p:tav>
                                        <p:tav tm="100000">
                                          <p:val>
                                            <p:strVal val="#ppt_x"/>
                                          </p:val>
                                        </p:tav>
                                      </p:tavLst>
                                    </p:anim>
                                    <p:anim calcmode="lin" valueType="num">
                                      <p:cBhvr additive="base">
                                        <p:cTn id="24" dur="2000" fill="hold"/>
                                        <p:tgtEl>
                                          <p:spTgt spid="7"/>
                                        </p:tgtEl>
                                        <p:attrNameLst>
                                          <p:attrName>ppt_y</p:attrName>
                                        </p:attrNameLst>
                                      </p:cBhvr>
                                      <p:tavLst>
                                        <p:tav tm="0">
                                          <p:val>
                                            <p:strVal val="#ppt_y"/>
                                          </p:val>
                                        </p:tav>
                                        <p:tav tm="100000">
                                          <p:val>
                                            <p:strVal val="#ppt_y"/>
                                          </p:val>
                                        </p:tav>
                                      </p:tavLst>
                                    </p:anim>
                                  </p:childTnLst>
                                </p:cTn>
                              </p:par>
                            </p:childTnLst>
                          </p:cTn>
                        </p:par>
                        <p:par>
                          <p:cTn id="25" fill="hold">
                            <p:stCondLst>
                              <p:cond delay="9400"/>
                            </p:stCondLst>
                            <p:childTnLst>
                              <p:par>
                                <p:cTn id="26" presetID="2" presetClass="entr" presetSubtype="2"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2000" fill="hold"/>
                                        <p:tgtEl>
                                          <p:spTgt spid="8"/>
                                        </p:tgtEl>
                                        <p:attrNameLst>
                                          <p:attrName>ppt_x</p:attrName>
                                        </p:attrNameLst>
                                      </p:cBhvr>
                                      <p:tavLst>
                                        <p:tav tm="0">
                                          <p:val>
                                            <p:strVal val="1+#ppt_w/2"/>
                                          </p:val>
                                        </p:tav>
                                        <p:tav tm="100000">
                                          <p:val>
                                            <p:strVal val="#ppt_x"/>
                                          </p:val>
                                        </p:tav>
                                      </p:tavLst>
                                    </p:anim>
                                    <p:anim calcmode="lin" valueType="num">
                                      <p:cBhvr additive="base">
                                        <p:cTn id="29" dur="2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2000" fill="hold"/>
                                        <p:tgtEl>
                                          <p:spTgt spid="9"/>
                                        </p:tgtEl>
                                        <p:attrNameLst>
                                          <p:attrName>ppt_x</p:attrName>
                                        </p:attrNameLst>
                                      </p:cBhvr>
                                      <p:tavLst>
                                        <p:tav tm="0">
                                          <p:val>
                                            <p:strVal val="1+#ppt_w/2"/>
                                          </p:val>
                                        </p:tav>
                                        <p:tav tm="100000">
                                          <p:val>
                                            <p:strVal val="#ppt_x"/>
                                          </p:val>
                                        </p:tav>
                                      </p:tavLst>
                                    </p:anim>
                                    <p:anim calcmode="lin" valueType="num">
                                      <p:cBhvr additive="base">
                                        <p:cTn id="35" dur="2000" fill="hold"/>
                                        <p:tgtEl>
                                          <p:spTgt spid="9"/>
                                        </p:tgtEl>
                                        <p:attrNameLst>
                                          <p:attrName>ppt_y</p:attrName>
                                        </p:attrNameLst>
                                      </p:cBhvr>
                                      <p:tavLst>
                                        <p:tav tm="0">
                                          <p:val>
                                            <p:strVal val="#ppt_y"/>
                                          </p:val>
                                        </p:tav>
                                        <p:tav tm="100000">
                                          <p:val>
                                            <p:strVal val="#ppt_y"/>
                                          </p:val>
                                        </p:tav>
                                      </p:tavLst>
                                    </p:anim>
                                  </p:childTnLst>
                                </p:cTn>
                              </p:par>
                            </p:childTnLst>
                          </p:cTn>
                        </p:par>
                        <p:par>
                          <p:cTn id="36" fill="hold">
                            <p:stCondLst>
                              <p:cond delay="2000"/>
                            </p:stCondLst>
                            <p:childTnLst>
                              <p:par>
                                <p:cTn id="37" presetID="2" presetClass="entr" presetSubtype="2" fill="hold" grpId="0" nodeType="after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additive="base">
                                        <p:cTn id="39" dur="3000" fill="hold"/>
                                        <p:tgtEl>
                                          <p:spTgt spid="4"/>
                                        </p:tgtEl>
                                        <p:attrNameLst>
                                          <p:attrName>ppt_x</p:attrName>
                                        </p:attrNameLst>
                                      </p:cBhvr>
                                      <p:tavLst>
                                        <p:tav tm="0">
                                          <p:val>
                                            <p:strVal val="1+#ppt_w/2"/>
                                          </p:val>
                                        </p:tav>
                                        <p:tav tm="100000">
                                          <p:val>
                                            <p:strVal val="#ppt_x"/>
                                          </p:val>
                                        </p:tav>
                                      </p:tavLst>
                                    </p:anim>
                                    <p:anim calcmode="lin" valueType="num">
                                      <p:cBhvr additive="base">
                                        <p:cTn id="40" dur="3000" fill="hold"/>
                                        <p:tgtEl>
                                          <p:spTgt spid="4"/>
                                        </p:tgtEl>
                                        <p:attrNameLst>
                                          <p:attrName>ppt_y</p:attrName>
                                        </p:attrNameLst>
                                      </p:cBhvr>
                                      <p:tavLst>
                                        <p:tav tm="0">
                                          <p:val>
                                            <p:strVal val="#ppt_y"/>
                                          </p:val>
                                        </p:tav>
                                        <p:tav tm="100000">
                                          <p:val>
                                            <p:strVal val="#ppt_y"/>
                                          </p:val>
                                        </p:tav>
                                      </p:tavLst>
                                    </p:anim>
                                  </p:childTnLst>
                                </p:cTn>
                              </p:par>
                            </p:childTnLst>
                          </p:cTn>
                        </p:par>
                        <p:par>
                          <p:cTn id="41" fill="hold">
                            <p:stCondLst>
                              <p:cond delay="5000"/>
                            </p:stCondLst>
                            <p:childTnLst>
                              <p:par>
                                <p:cTn id="42" presetID="2" presetClass="entr" presetSubtype="2"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2000" fill="hold"/>
                                        <p:tgtEl>
                                          <p:spTgt spid="12"/>
                                        </p:tgtEl>
                                        <p:attrNameLst>
                                          <p:attrName>ppt_x</p:attrName>
                                        </p:attrNameLst>
                                      </p:cBhvr>
                                      <p:tavLst>
                                        <p:tav tm="0">
                                          <p:val>
                                            <p:strVal val="1+#ppt_w/2"/>
                                          </p:val>
                                        </p:tav>
                                        <p:tav tm="100000">
                                          <p:val>
                                            <p:strVal val="#ppt_x"/>
                                          </p:val>
                                        </p:tav>
                                      </p:tavLst>
                                    </p:anim>
                                    <p:anim calcmode="lin" valueType="num">
                                      <p:cBhvr additive="base">
                                        <p:cTn id="45" dur="2000" fill="hold"/>
                                        <p:tgtEl>
                                          <p:spTgt spid="12"/>
                                        </p:tgtEl>
                                        <p:attrNameLst>
                                          <p:attrName>ppt_y</p:attrName>
                                        </p:attrNameLst>
                                      </p:cBhvr>
                                      <p:tavLst>
                                        <p:tav tm="0">
                                          <p:val>
                                            <p:strVal val="#ppt_y"/>
                                          </p:val>
                                        </p:tav>
                                        <p:tav tm="100000">
                                          <p:val>
                                            <p:strVal val="#ppt_y"/>
                                          </p:val>
                                        </p:tav>
                                      </p:tavLst>
                                    </p:anim>
                                  </p:childTnLst>
                                </p:cTn>
                              </p:par>
                            </p:childTnLst>
                          </p:cTn>
                        </p:par>
                        <p:par>
                          <p:cTn id="46" fill="hold">
                            <p:stCondLst>
                              <p:cond delay="7000"/>
                            </p:stCondLst>
                            <p:childTnLst>
                              <p:par>
                                <p:cTn id="47" presetID="2" presetClass="entr" presetSubtype="2"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2000" fill="hold"/>
                                        <p:tgtEl>
                                          <p:spTgt spid="13"/>
                                        </p:tgtEl>
                                        <p:attrNameLst>
                                          <p:attrName>ppt_x</p:attrName>
                                        </p:attrNameLst>
                                      </p:cBhvr>
                                      <p:tavLst>
                                        <p:tav tm="0">
                                          <p:val>
                                            <p:strVal val="1+#ppt_w/2"/>
                                          </p:val>
                                        </p:tav>
                                        <p:tav tm="100000">
                                          <p:val>
                                            <p:strVal val="#ppt_x"/>
                                          </p:val>
                                        </p:tav>
                                      </p:tavLst>
                                    </p:anim>
                                    <p:anim calcmode="lin" valueType="num">
                                      <p:cBhvr additive="base">
                                        <p:cTn id="50" dur="2000" fill="hold"/>
                                        <p:tgtEl>
                                          <p:spTgt spid="13"/>
                                        </p:tgtEl>
                                        <p:attrNameLst>
                                          <p:attrName>ppt_y</p:attrName>
                                        </p:attrNameLst>
                                      </p:cBhvr>
                                      <p:tavLst>
                                        <p:tav tm="0">
                                          <p:val>
                                            <p:strVal val="#ppt_y"/>
                                          </p:val>
                                        </p:tav>
                                        <p:tav tm="100000">
                                          <p:val>
                                            <p:strVal val="#ppt_y"/>
                                          </p:val>
                                        </p:tav>
                                      </p:tavLst>
                                    </p:anim>
                                  </p:childTnLst>
                                </p:cTn>
                              </p:par>
                            </p:childTnLst>
                          </p:cTn>
                        </p:par>
                        <p:par>
                          <p:cTn id="51" fill="hold">
                            <p:stCondLst>
                              <p:cond delay="9000"/>
                            </p:stCondLst>
                            <p:childTnLst>
                              <p:par>
                                <p:cTn id="52" presetID="2" presetClass="entr" presetSubtype="2"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2000" fill="hold"/>
                                        <p:tgtEl>
                                          <p:spTgt spid="14"/>
                                        </p:tgtEl>
                                        <p:attrNameLst>
                                          <p:attrName>ppt_x</p:attrName>
                                        </p:attrNameLst>
                                      </p:cBhvr>
                                      <p:tavLst>
                                        <p:tav tm="0">
                                          <p:val>
                                            <p:strVal val="1+#ppt_w/2"/>
                                          </p:val>
                                        </p:tav>
                                        <p:tav tm="100000">
                                          <p:val>
                                            <p:strVal val="#ppt_x"/>
                                          </p:val>
                                        </p:tav>
                                      </p:tavLst>
                                    </p:anim>
                                    <p:anim calcmode="lin" valueType="num">
                                      <p:cBhvr additive="base">
                                        <p:cTn id="55" dur="2000" fill="hold"/>
                                        <p:tgtEl>
                                          <p:spTgt spid="14"/>
                                        </p:tgtEl>
                                        <p:attrNameLst>
                                          <p:attrName>ppt_y</p:attrName>
                                        </p:attrNameLst>
                                      </p:cBhvr>
                                      <p:tavLst>
                                        <p:tav tm="0">
                                          <p:val>
                                            <p:strVal val="#ppt_y"/>
                                          </p:val>
                                        </p:tav>
                                        <p:tav tm="100000">
                                          <p:val>
                                            <p:strVal val="#ppt_y"/>
                                          </p:val>
                                        </p:tav>
                                      </p:tavLst>
                                    </p:anim>
                                  </p:childTnLst>
                                </p:cTn>
                              </p:par>
                            </p:childTnLst>
                          </p:cTn>
                        </p:par>
                        <p:par>
                          <p:cTn id="56" fill="hold">
                            <p:stCondLst>
                              <p:cond delay="11000"/>
                            </p:stCondLst>
                            <p:childTnLst>
                              <p:par>
                                <p:cTn id="57" presetID="2" presetClass="entr" presetSubtype="2" fill="hold" grpId="0" nodeType="after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1+#ppt_w/2"/>
                                          </p:val>
                                        </p:tav>
                                        <p:tav tm="100000">
                                          <p:val>
                                            <p:strVal val="#ppt_x"/>
                                          </p:val>
                                        </p:tav>
                                      </p:tavLst>
                                    </p:anim>
                                    <p:anim calcmode="lin" valueType="num">
                                      <p:cBhvr additive="base">
                                        <p:cTn id="60" dur="500" fill="hold"/>
                                        <p:tgtEl>
                                          <p:spTgt spid="15"/>
                                        </p:tgtEl>
                                        <p:attrNameLst>
                                          <p:attrName>ppt_y</p:attrName>
                                        </p:attrNameLst>
                                      </p:cBhvr>
                                      <p:tavLst>
                                        <p:tav tm="0">
                                          <p:val>
                                            <p:strVal val="#ppt_y"/>
                                          </p:val>
                                        </p:tav>
                                        <p:tav tm="100000">
                                          <p:val>
                                            <p:strVal val="#ppt_y"/>
                                          </p:val>
                                        </p:tav>
                                      </p:tavLst>
                                    </p:anim>
                                  </p:childTnLst>
                                </p:cTn>
                              </p:par>
                            </p:childTnLst>
                          </p:cTn>
                        </p:par>
                        <p:par>
                          <p:cTn id="61" fill="hold">
                            <p:stCondLst>
                              <p:cond delay="11500"/>
                            </p:stCondLst>
                            <p:childTnLst>
                              <p:par>
                                <p:cTn id="62" presetID="2" presetClass="entr" presetSubtype="8" fill="hold" grpId="0" nodeType="afterEffect">
                                  <p:stCondLst>
                                    <p:cond delay="0"/>
                                  </p:stCondLst>
                                  <p:childTnLst>
                                    <p:set>
                                      <p:cBhvr>
                                        <p:cTn id="63" dur="1" fill="hold">
                                          <p:stCondLst>
                                            <p:cond delay="0"/>
                                          </p:stCondLst>
                                        </p:cTn>
                                        <p:tgtEl>
                                          <p:spTgt spid="5"/>
                                        </p:tgtEl>
                                        <p:attrNameLst>
                                          <p:attrName>style.visibility</p:attrName>
                                        </p:attrNameLst>
                                      </p:cBhvr>
                                      <p:to>
                                        <p:strVal val="visible"/>
                                      </p:to>
                                    </p:set>
                                    <p:anim calcmode="lin" valueType="num">
                                      <p:cBhvr additive="base">
                                        <p:cTn id="64" dur="2000" fill="hold"/>
                                        <p:tgtEl>
                                          <p:spTgt spid="5"/>
                                        </p:tgtEl>
                                        <p:attrNameLst>
                                          <p:attrName>ppt_x</p:attrName>
                                        </p:attrNameLst>
                                      </p:cBhvr>
                                      <p:tavLst>
                                        <p:tav tm="0">
                                          <p:val>
                                            <p:strVal val="0-#ppt_w/2"/>
                                          </p:val>
                                        </p:tav>
                                        <p:tav tm="100000">
                                          <p:val>
                                            <p:strVal val="#ppt_x"/>
                                          </p:val>
                                        </p:tav>
                                      </p:tavLst>
                                    </p:anim>
                                    <p:anim calcmode="lin" valueType="num">
                                      <p:cBhvr additive="base">
                                        <p:cTn id="65" dur="2000" fill="hold"/>
                                        <p:tgtEl>
                                          <p:spTgt spid="5"/>
                                        </p:tgtEl>
                                        <p:attrNameLst>
                                          <p:attrName>ppt_y</p:attrName>
                                        </p:attrNameLst>
                                      </p:cBhvr>
                                      <p:tavLst>
                                        <p:tav tm="0">
                                          <p:val>
                                            <p:strVal val="#ppt_y"/>
                                          </p:val>
                                        </p:tav>
                                        <p:tav tm="100000">
                                          <p:val>
                                            <p:strVal val="#ppt_y"/>
                                          </p:val>
                                        </p:tav>
                                      </p:tavLst>
                                    </p:anim>
                                  </p:childTnLst>
                                </p:cTn>
                              </p:par>
                            </p:childTnLst>
                          </p:cTn>
                        </p:par>
                        <p:par>
                          <p:cTn id="66" fill="hold">
                            <p:stCondLst>
                              <p:cond delay="13500"/>
                            </p:stCondLst>
                            <p:childTnLst>
                              <p:par>
                                <p:cTn id="67" presetID="2" presetClass="entr" presetSubtype="8" fill="hold" grpId="0" nodeType="after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2000" fill="hold"/>
                                        <p:tgtEl>
                                          <p:spTgt spid="16"/>
                                        </p:tgtEl>
                                        <p:attrNameLst>
                                          <p:attrName>ppt_x</p:attrName>
                                        </p:attrNameLst>
                                      </p:cBhvr>
                                      <p:tavLst>
                                        <p:tav tm="0">
                                          <p:val>
                                            <p:strVal val="0-#ppt_w/2"/>
                                          </p:val>
                                        </p:tav>
                                        <p:tav tm="100000">
                                          <p:val>
                                            <p:strVal val="#ppt_x"/>
                                          </p:val>
                                        </p:tav>
                                      </p:tavLst>
                                    </p:anim>
                                    <p:anim calcmode="lin" valueType="num">
                                      <p:cBhvr additive="base">
                                        <p:cTn id="70" dur="2000" fill="hold"/>
                                        <p:tgtEl>
                                          <p:spTgt spid="16"/>
                                        </p:tgtEl>
                                        <p:attrNameLst>
                                          <p:attrName>ppt_y</p:attrName>
                                        </p:attrNameLst>
                                      </p:cBhvr>
                                      <p:tavLst>
                                        <p:tav tm="0">
                                          <p:val>
                                            <p:strVal val="#ppt_y"/>
                                          </p:val>
                                        </p:tav>
                                        <p:tav tm="100000">
                                          <p:val>
                                            <p:strVal val="#ppt_y"/>
                                          </p:val>
                                        </p:tav>
                                      </p:tavLst>
                                    </p:anim>
                                  </p:childTnLst>
                                </p:cTn>
                              </p:par>
                            </p:childTnLst>
                          </p:cTn>
                        </p:par>
                        <p:par>
                          <p:cTn id="71" fill="hold">
                            <p:stCondLst>
                              <p:cond delay="15500"/>
                            </p:stCondLst>
                            <p:childTnLst>
                              <p:par>
                                <p:cTn id="72" presetID="2" presetClass="entr" presetSubtype="8" fill="hold" grpId="0" nodeType="afterEffect">
                                  <p:stCondLst>
                                    <p:cond delay="0"/>
                                  </p:stCondLst>
                                  <p:childTnLst>
                                    <p:set>
                                      <p:cBhvr>
                                        <p:cTn id="73" dur="1" fill="hold">
                                          <p:stCondLst>
                                            <p:cond delay="0"/>
                                          </p:stCondLst>
                                        </p:cTn>
                                        <p:tgtEl>
                                          <p:spTgt spid="17"/>
                                        </p:tgtEl>
                                        <p:attrNameLst>
                                          <p:attrName>style.visibility</p:attrName>
                                        </p:attrNameLst>
                                      </p:cBhvr>
                                      <p:to>
                                        <p:strVal val="visible"/>
                                      </p:to>
                                    </p:set>
                                    <p:anim calcmode="lin" valueType="num">
                                      <p:cBhvr additive="base">
                                        <p:cTn id="74" dur="2000" fill="hold"/>
                                        <p:tgtEl>
                                          <p:spTgt spid="17"/>
                                        </p:tgtEl>
                                        <p:attrNameLst>
                                          <p:attrName>ppt_x</p:attrName>
                                        </p:attrNameLst>
                                      </p:cBhvr>
                                      <p:tavLst>
                                        <p:tav tm="0">
                                          <p:val>
                                            <p:strVal val="0-#ppt_w/2"/>
                                          </p:val>
                                        </p:tav>
                                        <p:tav tm="100000">
                                          <p:val>
                                            <p:strVal val="#ppt_x"/>
                                          </p:val>
                                        </p:tav>
                                      </p:tavLst>
                                    </p:anim>
                                    <p:anim calcmode="lin" valueType="num">
                                      <p:cBhvr additive="base">
                                        <p:cTn id="75" dur="2000" fill="hold"/>
                                        <p:tgtEl>
                                          <p:spTgt spid="17"/>
                                        </p:tgtEl>
                                        <p:attrNameLst>
                                          <p:attrName>ppt_y</p:attrName>
                                        </p:attrNameLst>
                                      </p:cBhvr>
                                      <p:tavLst>
                                        <p:tav tm="0">
                                          <p:val>
                                            <p:strVal val="#ppt_y"/>
                                          </p:val>
                                        </p:tav>
                                        <p:tav tm="100000">
                                          <p:val>
                                            <p:strVal val="#ppt_y"/>
                                          </p:val>
                                        </p:tav>
                                      </p:tavLst>
                                    </p:anim>
                                  </p:childTnLst>
                                </p:cTn>
                              </p:par>
                            </p:childTnLst>
                          </p:cTn>
                        </p:par>
                        <p:par>
                          <p:cTn id="76" fill="hold">
                            <p:stCondLst>
                              <p:cond delay="17500"/>
                            </p:stCondLst>
                            <p:childTnLst>
                              <p:par>
                                <p:cTn id="77" presetID="2" presetClass="entr" presetSubtype="8" fill="hold" grpId="0" nodeType="after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2000" fill="hold"/>
                                        <p:tgtEl>
                                          <p:spTgt spid="18"/>
                                        </p:tgtEl>
                                        <p:attrNameLst>
                                          <p:attrName>ppt_x</p:attrName>
                                        </p:attrNameLst>
                                      </p:cBhvr>
                                      <p:tavLst>
                                        <p:tav tm="0">
                                          <p:val>
                                            <p:strVal val="0-#ppt_w/2"/>
                                          </p:val>
                                        </p:tav>
                                        <p:tav tm="100000">
                                          <p:val>
                                            <p:strVal val="#ppt_x"/>
                                          </p:val>
                                        </p:tav>
                                      </p:tavLst>
                                    </p:anim>
                                    <p:anim calcmode="lin" valueType="num">
                                      <p:cBhvr additive="base">
                                        <p:cTn id="80" dur="2000" fill="hold"/>
                                        <p:tgtEl>
                                          <p:spTgt spid="18"/>
                                        </p:tgtEl>
                                        <p:attrNameLst>
                                          <p:attrName>ppt_y</p:attrName>
                                        </p:attrNameLst>
                                      </p:cBhvr>
                                      <p:tavLst>
                                        <p:tav tm="0">
                                          <p:val>
                                            <p:strVal val="#ppt_y"/>
                                          </p:val>
                                        </p:tav>
                                        <p:tav tm="100000">
                                          <p:val>
                                            <p:strVal val="#ppt_y"/>
                                          </p:val>
                                        </p:tav>
                                      </p:tavLst>
                                    </p:anim>
                                  </p:childTnLst>
                                </p:cTn>
                              </p:par>
                            </p:childTnLst>
                          </p:cTn>
                        </p:par>
                        <p:par>
                          <p:cTn id="81" fill="hold">
                            <p:stCondLst>
                              <p:cond delay="19500"/>
                            </p:stCondLst>
                            <p:childTnLst>
                              <p:par>
                                <p:cTn id="82" presetID="2" presetClass="entr" presetSubtype="8" fill="hold" grpId="0" nodeType="afterEffect">
                                  <p:stCondLst>
                                    <p:cond delay="0"/>
                                  </p:stCondLst>
                                  <p:childTnLst>
                                    <p:set>
                                      <p:cBhvr>
                                        <p:cTn id="83" dur="1" fill="hold">
                                          <p:stCondLst>
                                            <p:cond delay="0"/>
                                          </p:stCondLst>
                                        </p:cTn>
                                        <p:tgtEl>
                                          <p:spTgt spid="19"/>
                                        </p:tgtEl>
                                        <p:attrNameLst>
                                          <p:attrName>style.visibility</p:attrName>
                                        </p:attrNameLst>
                                      </p:cBhvr>
                                      <p:to>
                                        <p:strVal val="visible"/>
                                      </p:to>
                                    </p:set>
                                    <p:anim calcmode="lin" valueType="num">
                                      <p:cBhvr additive="base">
                                        <p:cTn id="84" dur="2000" fill="hold"/>
                                        <p:tgtEl>
                                          <p:spTgt spid="19"/>
                                        </p:tgtEl>
                                        <p:attrNameLst>
                                          <p:attrName>ppt_x</p:attrName>
                                        </p:attrNameLst>
                                      </p:cBhvr>
                                      <p:tavLst>
                                        <p:tav tm="0">
                                          <p:val>
                                            <p:strVal val="0-#ppt_w/2"/>
                                          </p:val>
                                        </p:tav>
                                        <p:tav tm="100000">
                                          <p:val>
                                            <p:strVal val="#ppt_x"/>
                                          </p:val>
                                        </p:tav>
                                      </p:tavLst>
                                    </p:anim>
                                    <p:anim calcmode="lin" valueType="num">
                                      <p:cBhvr additive="base">
                                        <p:cTn id="85" dur="20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rmAutofit fontScale="90000"/>
          </a:bodyPr>
          <a:lstStyle/>
          <a:p>
            <a:pPr algn="l"/>
            <a:r>
              <a:rPr lang="id-ID" sz="2400" b="1" dirty="0" smtClean="0">
                <a:latin typeface="Arial" pitchFamily="34" charset="0"/>
                <a:cs typeface="Arial" pitchFamily="34" charset="0"/>
              </a:rPr>
              <a:t>ALIRAN BARANG DARI PRODUSEN SAMPAI KEPADA KONSUMEN </a:t>
            </a:r>
            <a:endParaRPr lang="id-ID" sz="2400" b="1" dirty="0">
              <a:latin typeface="Arial" pitchFamily="34" charset="0"/>
              <a:cs typeface="Arial" pitchFamily="34" charset="0"/>
            </a:endParaRPr>
          </a:p>
        </p:txBody>
      </p:sp>
      <p:sp>
        <p:nvSpPr>
          <p:cNvPr id="11" name="Content Placeholder 10"/>
          <p:cNvSpPr txBox="1">
            <a:spLocks noGrp="1"/>
          </p:cNvSpPr>
          <p:nvPr>
            <p:ph idx="1"/>
          </p:nvPr>
        </p:nvSpPr>
        <p:spPr>
          <a:xfrm>
            <a:off x="0" y="457200"/>
            <a:ext cx="704039" cy="230832"/>
          </a:xfrm>
          <a:prstGeom prst="rect">
            <a:avLst/>
          </a:prstGeom>
          <a:noFill/>
        </p:spPr>
        <p:txBody>
          <a:bodyPr wrap="none" rtlCol="0">
            <a:spAutoFit/>
          </a:bodyPr>
          <a:lstStyle/>
          <a:p>
            <a:pPr>
              <a:buNone/>
            </a:pPr>
            <a:r>
              <a:rPr lang="id-ID" sz="900" b="1" dirty="0" smtClean="0">
                <a:latin typeface="Arial" pitchFamily="34" charset="0"/>
                <a:cs typeface="Arial" pitchFamily="34" charset="0"/>
              </a:rPr>
              <a:t>GAMBAR</a:t>
            </a:r>
          </a:p>
        </p:txBody>
      </p:sp>
      <p:sp>
        <p:nvSpPr>
          <p:cNvPr id="4" name="Rectangle 3"/>
          <p:cNvSpPr/>
          <p:nvPr/>
        </p:nvSpPr>
        <p:spPr>
          <a:xfrm>
            <a:off x="1828800" y="609600"/>
            <a:ext cx="5029200" cy="457200"/>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id-ID" sz="2400" b="1" dirty="0" smtClean="0">
                <a:latin typeface="Arial" pitchFamily="34" charset="0"/>
                <a:cs typeface="Arial" pitchFamily="34" charset="0"/>
              </a:rPr>
              <a:t>PERKEBUNAN KARET</a:t>
            </a:r>
            <a:endParaRPr lang="id-ID" sz="2400" b="1" dirty="0">
              <a:latin typeface="Arial" pitchFamily="34" charset="0"/>
              <a:cs typeface="Arial" pitchFamily="34" charset="0"/>
            </a:endParaRPr>
          </a:p>
        </p:txBody>
      </p:sp>
      <p:sp>
        <p:nvSpPr>
          <p:cNvPr id="5" name="Rectangle 4"/>
          <p:cNvSpPr/>
          <p:nvPr/>
        </p:nvSpPr>
        <p:spPr>
          <a:xfrm>
            <a:off x="1828800" y="2438400"/>
            <a:ext cx="5029200" cy="457200"/>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id-ID" sz="2400" b="1" dirty="0" smtClean="0">
                <a:latin typeface="Arial" pitchFamily="34" charset="0"/>
                <a:cs typeface="Arial" pitchFamily="34" charset="0"/>
              </a:rPr>
              <a:t>INDUSTRI BAN MOBIL</a:t>
            </a:r>
            <a:endParaRPr lang="id-ID" sz="2400" b="1" dirty="0">
              <a:latin typeface="Arial" pitchFamily="34" charset="0"/>
              <a:cs typeface="Arial" pitchFamily="34" charset="0"/>
            </a:endParaRPr>
          </a:p>
        </p:txBody>
      </p:sp>
      <p:sp>
        <p:nvSpPr>
          <p:cNvPr id="6" name="Rectangle 5"/>
          <p:cNvSpPr/>
          <p:nvPr/>
        </p:nvSpPr>
        <p:spPr>
          <a:xfrm>
            <a:off x="1905000" y="3429000"/>
            <a:ext cx="4953000" cy="457200"/>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id-ID" sz="2400" b="1" dirty="0" smtClean="0">
                <a:latin typeface="Arial" pitchFamily="34" charset="0"/>
                <a:cs typeface="Arial" pitchFamily="34" charset="0"/>
              </a:rPr>
              <a:t>PERDAGANGA BESAR BAN</a:t>
            </a:r>
            <a:endParaRPr lang="id-ID" sz="2400" b="1" dirty="0">
              <a:latin typeface="Arial" pitchFamily="34" charset="0"/>
              <a:cs typeface="Arial" pitchFamily="34" charset="0"/>
            </a:endParaRPr>
          </a:p>
        </p:txBody>
      </p:sp>
      <p:sp>
        <p:nvSpPr>
          <p:cNvPr id="7" name="Rectangle 6"/>
          <p:cNvSpPr/>
          <p:nvPr/>
        </p:nvSpPr>
        <p:spPr>
          <a:xfrm>
            <a:off x="1828800" y="1524000"/>
            <a:ext cx="5029200" cy="457200"/>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id-ID" sz="2400" b="1" dirty="0" smtClean="0">
                <a:latin typeface="Arial" pitchFamily="34" charset="0"/>
                <a:cs typeface="Arial" pitchFamily="34" charset="0"/>
              </a:rPr>
              <a:t>PERDAGANGAN PEMEBELIAN</a:t>
            </a:r>
            <a:endParaRPr lang="id-ID" sz="2400" b="1" dirty="0">
              <a:latin typeface="Arial" pitchFamily="34" charset="0"/>
              <a:cs typeface="Arial" pitchFamily="34" charset="0"/>
            </a:endParaRPr>
          </a:p>
        </p:txBody>
      </p:sp>
      <p:sp>
        <p:nvSpPr>
          <p:cNvPr id="8" name="Rectangle 7"/>
          <p:cNvSpPr/>
          <p:nvPr/>
        </p:nvSpPr>
        <p:spPr>
          <a:xfrm>
            <a:off x="1981200" y="5257800"/>
            <a:ext cx="4953000" cy="457200"/>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id-ID" sz="2400" b="1" dirty="0" smtClean="0">
                <a:latin typeface="Arial" pitchFamily="34" charset="0"/>
                <a:cs typeface="Arial" pitchFamily="34" charset="0"/>
              </a:rPr>
              <a:t>KONSUMEN</a:t>
            </a:r>
            <a:endParaRPr lang="id-ID" sz="2400" b="1" dirty="0">
              <a:latin typeface="Arial" pitchFamily="34" charset="0"/>
              <a:cs typeface="Arial" pitchFamily="34" charset="0"/>
            </a:endParaRPr>
          </a:p>
        </p:txBody>
      </p:sp>
      <p:sp>
        <p:nvSpPr>
          <p:cNvPr id="9" name="Rectangle 8"/>
          <p:cNvSpPr/>
          <p:nvPr/>
        </p:nvSpPr>
        <p:spPr>
          <a:xfrm>
            <a:off x="1981200" y="4343400"/>
            <a:ext cx="4876800" cy="457200"/>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id-ID" sz="2400" b="1" dirty="0" smtClean="0">
                <a:latin typeface="Arial" pitchFamily="34" charset="0"/>
                <a:cs typeface="Arial" pitchFamily="34" charset="0"/>
              </a:rPr>
              <a:t>PERDAGANGAN ECERAN</a:t>
            </a:r>
            <a:endParaRPr lang="id-ID" sz="2400" b="1" dirty="0">
              <a:latin typeface="Arial" pitchFamily="34" charset="0"/>
              <a:cs typeface="Arial" pitchFamily="34" charset="0"/>
            </a:endParaRPr>
          </a:p>
        </p:txBody>
      </p:sp>
      <p:sp>
        <p:nvSpPr>
          <p:cNvPr id="10" name="TextBox 9"/>
          <p:cNvSpPr txBox="1"/>
          <p:nvPr/>
        </p:nvSpPr>
        <p:spPr>
          <a:xfrm>
            <a:off x="3657600" y="1143000"/>
            <a:ext cx="1325106" cy="400110"/>
          </a:xfrm>
          <a:prstGeom prst="rect">
            <a:avLst/>
          </a:prstGeom>
          <a:noFill/>
        </p:spPr>
        <p:txBody>
          <a:bodyPr wrap="none" rtlCol="0">
            <a:spAutoFit/>
          </a:bodyPr>
          <a:lstStyle/>
          <a:p>
            <a:r>
              <a:rPr lang="id-ID" sz="2000" b="1" dirty="0" smtClean="0">
                <a:solidFill>
                  <a:srgbClr val="FF0000"/>
                </a:solidFill>
                <a:latin typeface="Arial" pitchFamily="34" charset="0"/>
                <a:cs typeface="Arial" pitchFamily="34" charset="0"/>
              </a:rPr>
              <a:t>P A S A R</a:t>
            </a:r>
            <a:endParaRPr lang="id-ID" sz="2000" b="1" dirty="0">
              <a:solidFill>
                <a:srgbClr val="FF0000"/>
              </a:solidFill>
              <a:latin typeface="Arial" pitchFamily="34" charset="0"/>
              <a:cs typeface="Arial" pitchFamily="34" charset="0"/>
            </a:endParaRPr>
          </a:p>
        </p:txBody>
      </p:sp>
      <p:sp>
        <p:nvSpPr>
          <p:cNvPr id="12" name="TextBox 11"/>
          <p:cNvSpPr txBox="1"/>
          <p:nvPr/>
        </p:nvSpPr>
        <p:spPr>
          <a:xfrm>
            <a:off x="3657600" y="4857690"/>
            <a:ext cx="1325106" cy="400110"/>
          </a:xfrm>
          <a:prstGeom prst="rect">
            <a:avLst/>
          </a:prstGeom>
          <a:noFill/>
        </p:spPr>
        <p:txBody>
          <a:bodyPr wrap="none" rtlCol="0">
            <a:spAutoFit/>
          </a:bodyPr>
          <a:lstStyle/>
          <a:p>
            <a:r>
              <a:rPr lang="id-ID" sz="2000" b="1" dirty="0" smtClean="0">
                <a:solidFill>
                  <a:srgbClr val="FF0000"/>
                </a:solidFill>
                <a:latin typeface="Arial" pitchFamily="34" charset="0"/>
                <a:cs typeface="Arial" pitchFamily="34" charset="0"/>
              </a:rPr>
              <a:t>P A S A R</a:t>
            </a:r>
            <a:endParaRPr lang="id-ID" sz="2000" b="1" dirty="0">
              <a:solidFill>
                <a:srgbClr val="FF0000"/>
              </a:solidFill>
              <a:latin typeface="Arial" pitchFamily="34" charset="0"/>
              <a:cs typeface="Arial" pitchFamily="34" charset="0"/>
            </a:endParaRPr>
          </a:p>
        </p:txBody>
      </p:sp>
      <p:sp>
        <p:nvSpPr>
          <p:cNvPr id="13" name="TextBox 12"/>
          <p:cNvSpPr txBox="1"/>
          <p:nvPr/>
        </p:nvSpPr>
        <p:spPr>
          <a:xfrm>
            <a:off x="3657600" y="3943290"/>
            <a:ext cx="1325106" cy="400110"/>
          </a:xfrm>
          <a:prstGeom prst="rect">
            <a:avLst/>
          </a:prstGeom>
          <a:noFill/>
        </p:spPr>
        <p:txBody>
          <a:bodyPr wrap="none" rtlCol="0">
            <a:spAutoFit/>
          </a:bodyPr>
          <a:lstStyle/>
          <a:p>
            <a:r>
              <a:rPr lang="id-ID" sz="2000" b="1" dirty="0" smtClean="0">
                <a:solidFill>
                  <a:srgbClr val="FF0000"/>
                </a:solidFill>
                <a:latin typeface="Arial" pitchFamily="34" charset="0"/>
                <a:cs typeface="Arial" pitchFamily="34" charset="0"/>
              </a:rPr>
              <a:t>P A S A R</a:t>
            </a:r>
            <a:endParaRPr lang="id-ID" sz="2000" b="1" dirty="0">
              <a:solidFill>
                <a:srgbClr val="FF0000"/>
              </a:solidFill>
              <a:latin typeface="Arial" pitchFamily="34" charset="0"/>
              <a:cs typeface="Arial" pitchFamily="34" charset="0"/>
            </a:endParaRPr>
          </a:p>
        </p:txBody>
      </p:sp>
      <p:sp>
        <p:nvSpPr>
          <p:cNvPr id="14" name="TextBox 13"/>
          <p:cNvSpPr txBox="1"/>
          <p:nvPr/>
        </p:nvSpPr>
        <p:spPr>
          <a:xfrm>
            <a:off x="3657600" y="3028890"/>
            <a:ext cx="1325106" cy="400110"/>
          </a:xfrm>
          <a:prstGeom prst="rect">
            <a:avLst/>
          </a:prstGeom>
          <a:noFill/>
        </p:spPr>
        <p:txBody>
          <a:bodyPr wrap="none" rtlCol="0">
            <a:spAutoFit/>
          </a:bodyPr>
          <a:lstStyle/>
          <a:p>
            <a:r>
              <a:rPr lang="id-ID" sz="2000" b="1" dirty="0" smtClean="0">
                <a:solidFill>
                  <a:srgbClr val="FF0000"/>
                </a:solidFill>
                <a:latin typeface="Arial" pitchFamily="34" charset="0"/>
                <a:cs typeface="Arial" pitchFamily="34" charset="0"/>
              </a:rPr>
              <a:t>P A S A R</a:t>
            </a:r>
            <a:endParaRPr lang="id-ID" sz="2000" b="1" dirty="0">
              <a:solidFill>
                <a:srgbClr val="FF0000"/>
              </a:solidFill>
              <a:latin typeface="Arial" pitchFamily="34" charset="0"/>
              <a:cs typeface="Arial" pitchFamily="34" charset="0"/>
            </a:endParaRPr>
          </a:p>
        </p:txBody>
      </p:sp>
      <p:sp>
        <p:nvSpPr>
          <p:cNvPr id="15" name="TextBox 14"/>
          <p:cNvSpPr txBox="1"/>
          <p:nvPr/>
        </p:nvSpPr>
        <p:spPr>
          <a:xfrm>
            <a:off x="3657600" y="2038290"/>
            <a:ext cx="1325106" cy="400110"/>
          </a:xfrm>
          <a:prstGeom prst="rect">
            <a:avLst/>
          </a:prstGeom>
          <a:noFill/>
        </p:spPr>
        <p:txBody>
          <a:bodyPr wrap="none" rtlCol="0">
            <a:spAutoFit/>
          </a:bodyPr>
          <a:lstStyle/>
          <a:p>
            <a:r>
              <a:rPr lang="id-ID" sz="2000" b="1" dirty="0" smtClean="0">
                <a:solidFill>
                  <a:srgbClr val="FF0000"/>
                </a:solidFill>
                <a:latin typeface="Arial" pitchFamily="34" charset="0"/>
                <a:cs typeface="Arial" pitchFamily="34" charset="0"/>
              </a:rPr>
              <a:t>P A S A R</a:t>
            </a:r>
            <a:endParaRPr lang="id-ID" sz="2000" b="1" dirty="0">
              <a:solidFill>
                <a:srgbClr val="FF0000"/>
              </a:solidFill>
              <a:latin typeface="Arial" pitchFamily="34" charset="0"/>
              <a:cs typeface="Arial" pitchFamily="34" charset="0"/>
            </a:endParaRPr>
          </a:p>
        </p:txBody>
      </p:sp>
      <p:sp>
        <p:nvSpPr>
          <p:cNvPr id="16" name="TextBox 15"/>
          <p:cNvSpPr txBox="1"/>
          <p:nvPr/>
        </p:nvSpPr>
        <p:spPr>
          <a:xfrm>
            <a:off x="685801" y="762000"/>
            <a:ext cx="381000" cy="4893647"/>
          </a:xfrm>
          <a:prstGeom prst="rect">
            <a:avLst/>
          </a:prstGeom>
          <a:noFill/>
          <a:ln>
            <a:noFill/>
          </a:ln>
        </p:spPr>
        <p:txBody>
          <a:bodyPr wrap="square" rtlCol="0">
            <a:spAutoFit/>
          </a:bodyPr>
          <a:lstStyle/>
          <a:p>
            <a:r>
              <a:rPr lang="id-ID" sz="2400" dirty="0" smtClean="0">
                <a:latin typeface="Arial" pitchFamily="34" charset="0"/>
                <a:cs typeface="Arial" pitchFamily="34" charset="0"/>
              </a:rPr>
              <a:t>ALI</a:t>
            </a:r>
          </a:p>
          <a:p>
            <a:r>
              <a:rPr lang="id-ID" sz="2400" dirty="0" smtClean="0">
                <a:latin typeface="Arial" pitchFamily="34" charset="0"/>
                <a:cs typeface="Arial" pitchFamily="34" charset="0"/>
              </a:rPr>
              <a:t>RAN  BARANG</a:t>
            </a:r>
            <a:endParaRPr lang="id-ID" sz="2400" dirty="0">
              <a:latin typeface="Arial" pitchFamily="34" charset="0"/>
              <a:cs typeface="Arial" pitchFamily="34" charset="0"/>
            </a:endParaRPr>
          </a:p>
        </p:txBody>
      </p:sp>
      <p:sp>
        <p:nvSpPr>
          <p:cNvPr id="17" name="TextBox 16"/>
          <p:cNvSpPr txBox="1"/>
          <p:nvPr/>
        </p:nvSpPr>
        <p:spPr>
          <a:xfrm>
            <a:off x="7543800" y="821353"/>
            <a:ext cx="381000" cy="4154984"/>
          </a:xfrm>
          <a:prstGeom prst="rect">
            <a:avLst/>
          </a:prstGeom>
          <a:noFill/>
          <a:ln>
            <a:noFill/>
          </a:ln>
        </p:spPr>
        <p:txBody>
          <a:bodyPr wrap="square" rtlCol="0">
            <a:spAutoFit/>
          </a:bodyPr>
          <a:lstStyle/>
          <a:p>
            <a:r>
              <a:rPr lang="id-ID" sz="2400" dirty="0" smtClean="0">
                <a:latin typeface="Arial" pitchFamily="34" charset="0"/>
                <a:cs typeface="Arial" pitchFamily="34" charset="0"/>
              </a:rPr>
              <a:t>ALI</a:t>
            </a:r>
          </a:p>
          <a:p>
            <a:r>
              <a:rPr lang="id-ID" sz="2400" dirty="0" smtClean="0">
                <a:latin typeface="Arial" pitchFamily="34" charset="0"/>
                <a:cs typeface="Arial" pitchFamily="34" charset="0"/>
              </a:rPr>
              <a:t>RAN   UANG</a:t>
            </a:r>
            <a:endParaRPr lang="id-ID" sz="2400" dirty="0">
              <a:latin typeface="Arial" pitchFamily="34" charset="0"/>
              <a:cs typeface="Arial" pitchFamily="34" charset="0"/>
            </a:endParaRPr>
          </a:p>
        </p:txBody>
      </p:sp>
      <p:cxnSp>
        <p:nvCxnSpPr>
          <p:cNvPr id="19" name="Straight Connector 18"/>
          <p:cNvCxnSpPr/>
          <p:nvPr/>
        </p:nvCxnSpPr>
        <p:spPr>
          <a:xfrm>
            <a:off x="609600" y="914400"/>
            <a:ext cx="0" cy="4495800"/>
          </a:xfrm>
          <a:prstGeom prst="line">
            <a:avLst/>
          </a:prstGeom>
        </p:spPr>
        <p:style>
          <a:lnRef idx="3">
            <a:schemeClr val="dk1"/>
          </a:lnRef>
          <a:fillRef idx="0">
            <a:schemeClr val="dk1"/>
          </a:fillRef>
          <a:effectRef idx="2">
            <a:schemeClr val="dk1"/>
          </a:effectRef>
          <a:fontRef idx="minor">
            <a:schemeClr val="tx1"/>
          </a:fontRef>
        </p:style>
      </p:cxnSp>
      <p:cxnSp>
        <p:nvCxnSpPr>
          <p:cNvPr id="22" name="Straight Connector 21"/>
          <p:cNvCxnSpPr/>
          <p:nvPr/>
        </p:nvCxnSpPr>
        <p:spPr>
          <a:xfrm>
            <a:off x="1143000" y="914400"/>
            <a:ext cx="0" cy="4495800"/>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Connector 22"/>
          <p:cNvCxnSpPr/>
          <p:nvPr/>
        </p:nvCxnSpPr>
        <p:spPr>
          <a:xfrm>
            <a:off x="7467600" y="914400"/>
            <a:ext cx="0" cy="4495800"/>
          </a:xfrm>
          <a:prstGeom prst="line">
            <a:avLst/>
          </a:prstGeom>
        </p:spPr>
        <p:style>
          <a:lnRef idx="3">
            <a:schemeClr val="dk1"/>
          </a:lnRef>
          <a:fillRef idx="0">
            <a:schemeClr val="dk1"/>
          </a:fillRef>
          <a:effectRef idx="2">
            <a:schemeClr val="dk1"/>
          </a:effectRef>
          <a:fontRef idx="minor">
            <a:schemeClr val="tx1"/>
          </a:fontRef>
        </p:style>
      </p:cxnSp>
      <p:cxnSp>
        <p:nvCxnSpPr>
          <p:cNvPr id="24" name="Straight Connector 23"/>
          <p:cNvCxnSpPr/>
          <p:nvPr/>
        </p:nvCxnSpPr>
        <p:spPr>
          <a:xfrm>
            <a:off x="8077200" y="914400"/>
            <a:ext cx="0" cy="4495800"/>
          </a:xfrm>
          <a:prstGeom prst="line">
            <a:avLst/>
          </a:prstGeom>
        </p:spPr>
        <p:style>
          <a:lnRef idx="3">
            <a:schemeClr val="dk1"/>
          </a:lnRef>
          <a:fillRef idx="0">
            <a:schemeClr val="dk1"/>
          </a:fillRef>
          <a:effectRef idx="2">
            <a:schemeClr val="dk1"/>
          </a:effectRef>
          <a:fontRef idx="minor">
            <a:schemeClr val="tx1"/>
          </a:fontRef>
        </p:style>
      </p:cxnSp>
      <p:cxnSp>
        <p:nvCxnSpPr>
          <p:cNvPr id="26" name="Straight Arrow Connector 25"/>
          <p:cNvCxnSpPr/>
          <p:nvPr/>
        </p:nvCxnSpPr>
        <p:spPr>
          <a:xfrm>
            <a:off x="1524000" y="1143000"/>
            <a:ext cx="0" cy="3657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Straight Arrow Connector 27"/>
          <p:cNvCxnSpPr/>
          <p:nvPr/>
        </p:nvCxnSpPr>
        <p:spPr>
          <a:xfrm flipV="1">
            <a:off x="7162800" y="1143000"/>
            <a:ext cx="0" cy="3733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normAutofit/>
          </a:bodyPr>
          <a:lstStyle/>
          <a:p>
            <a:r>
              <a:rPr lang="id-ID" sz="2400" dirty="0" smtClean="0">
                <a:latin typeface="Arial" pitchFamily="34" charset="0"/>
                <a:cs typeface="Arial" pitchFamily="34" charset="0"/>
              </a:rPr>
              <a:t>Gambar : penggabungan berbagai kolom perusahaan</a:t>
            </a:r>
            <a:endParaRPr lang="id-ID" sz="2400" dirty="0">
              <a:latin typeface="Arial" pitchFamily="34" charset="0"/>
              <a:cs typeface="Arial" pitchFamily="34" charset="0"/>
            </a:endParaRPr>
          </a:p>
        </p:txBody>
      </p:sp>
      <p:graphicFrame>
        <p:nvGraphicFramePr>
          <p:cNvPr id="4" name="Content Placeholder 3"/>
          <p:cNvGraphicFramePr>
            <a:graphicFrameLocks noGrp="1"/>
          </p:cNvGraphicFramePr>
          <p:nvPr>
            <p:ph idx="1"/>
          </p:nvPr>
        </p:nvGraphicFramePr>
        <p:xfrm>
          <a:off x="838201" y="838200"/>
          <a:ext cx="7726943" cy="3361835"/>
        </p:xfrm>
        <a:graphic>
          <a:graphicData uri="http://schemas.openxmlformats.org/drawingml/2006/table">
            <a:tbl>
              <a:tblPr firstRow="1" bandRow="1">
                <a:tableStyleId>{10A1B5D5-9B99-4C35-A422-299274C87663}</a:tableStyleId>
              </a:tblPr>
              <a:tblGrid>
                <a:gridCol w="2427605"/>
                <a:gridCol w="1766446"/>
                <a:gridCol w="1766446"/>
                <a:gridCol w="1766446"/>
              </a:tblGrid>
              <a:tr h="699990">
                <a:tc>
                  <a:txBody>
                    <a:bodyPr/>
                    <a:lstStyle/>
                    <a:p>
                      <a:pPr algn="ctr"/>
                      <a:r>
                        <a:rPr lang="id-ID" sz="2000" dirty="0" smtClean="0">
                          <a:latin typeface="Arial" pitchFamily="34" charset="0"/>
                          <a:cs typeface="Arial" pitchFamily="34" charset="0"/>
                        </a:rPr>
                        <a:t>Perkebunan Karet</a:t>
                      </a:r>
                      <a:endParaRPr lang="id-ID" sz="2000" dirty="0">
                        <a:latin typeface="Arial" pitchFamily="34" charset="0"/>
                        <a:cs typeface="Arial" pitchFamily="34" charset="0"/>
                      </a:endParaRPr>
                    </a:p>
                  </a:txBody>
                  <a:tcPr>
                    <a:lnR w="571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F0000"/>
                    </a:solidFill>
                  </a:tcPr>
                </a:tc>
                <a:tc>
                  <a:txBody>
                    <a:bodyPr/>
                    <a:lstStyle/>
                    <a:p>
                      <a:pPr algn="ctr"/>
                      <a:r>
                        <a:rPr lang="id-ID" sz="2000" dirty="0" smtClean="0">
                          <a:latin typeface="Arial" pitchFamily="34" charset="0"/>
                          <a:cs typeface="Arial" pitchFamily="34" charset="0"/>
                        </a:rPr>
                        <a:t>Perkebunan Kapas</a:t>
                      </a:r>
                      <a:endParaRPr lang="id-ID" sz="2000" dirty="0">
                        <a:latin typeface="Arial" pitchFamily="34" charset="0"/>
                        <a:cs typeface="Arial"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F0000"/>
                    </a:solidFill>
                  </a:tcPr>
                </a:tc>
                <a:tc>
                  <a:txBody>
                    <a:bodyPr/>
                    <a:lstStyle/>
                    <a:p>
                      <a:pPr algn="ctr"/>
                      <a:r>
                        <a:rPr lang="id-ID" sz="2000" dirty="0" smtClean="0">
                          <a:latin typeface="Arial" pitchFamily="34" charset="0"/>
                          <a:cs typeface="Arial" pitchFamily="34" charset="0"/>
                        </a:rPr>
                        <a:t>Perkebunan Merang</a:t>
                      </a:r>
                      <a:endParaRPr lang="id-ID" sz="2000" dirty="0">
                        <a:latin typeface="Arial" pitchFamily="34" charset="0"/>
                        <a:cs typeface="Arial"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FF0000"/>
                    </a:solidFill>
                  </a:tcPr>
                </a:tc>
                <a:tc>
                  <a:txBody>
                    <a:bodyPr/>
                    <a:lstStyle/>
                    <a:p>
                      <a:r>
                        <a:rPr lang="id-ID" sz="2000" dirty="0" smtClean="0">
                          <a:latin typeface="Arial" pitchFamily="34" charset="0"/>
                          <a:cs typeface="Arial" pitchFamily="34" charset="0"/>
                        </a:rPr>
                        <a:t>Perkebunan</a:t>
                      </a:r>
                      <a:r>
                        <a:rPr lang="id-ID" sz="2000" baseline="0" dirty="0" smtClean="0">
                          <a:latin typeface="Arial" pitchFamily="34" charset="0"/>
                          <a:cs typeface="Arial" pitchFamily="34" charset="0"/>
                        </a:rPr>
                        <a:t> Tebu</a:t>
                      </a:r>
                      <a:endParaRPr lang="id-ID" sz="2000" dirty="0">
                        <a:latin typeface="Arial" pitchFamily="34" charset="0"/>
                        <a:cs typeface="Arial" pitchFamily="34" charset="0"/>
                      </a:endParaRPr>
                    </a:p>
                  </a:txBody>
                  <a:tcPr>
                    <a:lnL w="5715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FF0000"/>
                    </a:solidFill>
                  </a:tcPr>
                </a:tc>
              </a:tr>
              <a:tr h="693056">
                <a:tc>
                  <a:txBody>
                    <a:bodyPr/>
                    <a:lstStyle/>
                    <a:p>
                      <a:pPr algn="ctr"/>
                      <a:r>
                        <a:rPr lang="id-ID" sz="2000" b="1" dirty="0" smtClean="0">
                          <a:solidFill>
                            <a:srgbClr val="FFFF00"/>
                          </a:solidFill>
                          <a:latin typeface="Arial" pitchFamily="34" charset="0"/>
                          <a:cs typeface="Arial" pitchFamily="34" charset="0"/>
                        </a:rPr>
                        <a:t>Pabrik  Ban</a:t>
                      </a:r>
                      <a:endParaRPr lang="id-ID" sz="2000" b="1" dirty="0">
                        <a:solidFill>
                          <a:srgbClr val="FFFF00"/>
                        </a:solidFill>
                        <a:latin typeface="Arial" pitchFamily="34" charset="0"/>
                        <a:cs typeface="Arial" pitchFamily="34" charset="0"/>
                      </a:endParaRPr>
                    </a:p>
                  </a:txBody>
                  <a:tcPr>
                    <a:lnR w="571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0000"/>
                    </a:solidFill>
                  </a:tcPr>
                </a:tc>
                <a:tc>
                  <a:txBody>
                    <a:bodyPr/>
                    <a:lstStyle/>
                    <a:p>
                      <a:pPr algn="ctr"/>
                      <a:r>
                        <a:rPr lang="id-ID" sz="2000" b="1" dirty="0" smtClean="0">
                          <a:solidFill>
                            <a:srgbClr val="FFFF00"/>
                          </a:solidFill>
                          <a:latin typeface="Arial" pitchFamily="34" charset="0"/>
                          <a:cs typeface="Arial" pitchFamily="34" charset="0"/>
                        </a:rPr>
                        <a:t>Pabrik Tektil</a:t>
                      </a:r>
                      <a:endParaRPr lang="id-ID" sz="2000" b="1" dirty="0">
                        <a:solidFill>
                          <a:srgbClr val="FFFF00"/>
                        </a:solidFill>
                        <a:latin typeface="Arial" pitchFamily="34" charset="0"/>
                        <a:cs typeface="Arial"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0000"/>
                    </a:solidFill>
                  </a:tcPr>
                </a:tc>
                <a:tc>
                  <a:txBody>
                    <a:bodyPr/>
                    <a:lstStyle/>
                    <a:p>
                      <a:pPr algn="ctr"/>
                      <a:r>
                        <a:rPr lang="id-ID" sz="2000" b="1" dirty="0" smtClean="0">
                          <a:solidFill>
                            <a:srgbClr val="FFFF00"/>
                          </a:solidFill>
                          <a:latin typeface="Arial" pitchFamily="34" charset="0"/>
                          <a:cs typeface="Arial" pitchFamily="34" charset="0"/>
                        </a:rPr>
                        <a:t>Pabrik Kertas</a:t>
                      </a:r>
                      <a:endParaRPr lang="id-ID" sz="2000" b="1" dirty="0">
                        <a:solidFill>
                          <a:srgbClr val="FFFF00"/>
                        </a:solidFill>
                        <a:latin typeface="Arial" pitchFamily="34" charset="0"/>
                        <a:cs typeface="Arial"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0000"/>
                    </a:solidFill>
                  </a:tcPr>
                </a:tc>
                <a:tc>
                  <a:txBody>
                    <a:bodyPr/>
                    <a:lstStyle/>
                    <a:p>
                      <a:pPr algn="ctr"/>
                      <a:r>
                        <a:rPr lang="id-ID" sz="2000" b="1" dirty="0" smtClean="0">
                          <a:solidFill>
                            <a:srgbClr val="FFFF00"/>
                          </a:solidFill>
                          <a:latin typeface="Arial" pitchFamily="34" charset="0"/>
                          <a:cs typeface="Arial" pitchFamily="34" charset="0"/>
                        </a:rPr>
                        <a:t>Pabrik Gula</a:t>
                      </a:r>
                      <a:endParaRPr lang="id-ID" sz="2000" b="1" dirty="0">
                        <a:solidFill>
                          <a:srgbClr val="FFFF00"/>
                        </a:solidFill>
                        <a:latin typeface="Arial" pitchFamily="34" charset="0"/>
                        <a:cs typeface="Arial" pitchFamily="34" charset="0"/>
                      </a:endParaRPr>
                    </a:p>
                  </a:txBody>
                  <a:tcPr>
                    <a:lnL w="571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0000"/>
                    </a:solidFill>
                  </a:tcPr>
                </a:tc>
              </a:tr>
              <a:tr h="513228">
                <a:tc>
                  <a:txBody>
                    <a:bodyPr/>
                    <a:lstStyle/>
                    <a:p>
                      <a:pPr algn="ctr"/>
                      <a:r>
                        <a:rPr lang="id-ID" sz="2000" b="1" dirty="0" smtClean="0">
                          <a:solidFill>
                            <a:srgbClr val="FFFF00"/>
                          </a:solidFill>
                          <a:latin typeface="Arial" pitchFamily="34" charset="0"/>
                          <a:cs typeface="Arial" pitchFamily="34" charset="0"/>
                        </a:rPr>
                        <a:t>PB</a:t>
                      </a:r>
                      <a:r>
                        <a:rPr lang="id-ID" sz="2000" b="1" baseline="0" dirty="0" smtClean="0">
                          <a:solidFill>
                            <a:srgbClr val="FFFF00"/>
                          </a:solidFill>
                          <a:latin typeface="Arial" pitchFamily="34" charset="0"/>
                          <a:cs typeface="Arial" pitchFamily="34" charset="0"/>
                        </a:rPr>
                        <a:t> Ban</a:t>
                      </a:r>
                      <a:endParaRPr lang="id-ID" sz="2000" b="1" dirty="0">
                        <a:solidFill>
                          <a:srgbClr val="FFFF00"/>
                        </a:solidFill>
                        <a:latin typeface="Arial" pitchFamily="34" charset="0"/>
                        <a:cs typeface="Arial" pitchFamily="34" charset="0"/>
                      </a:endParaRPr>
                    </a:p>
                  </a:txBody>
                  <a:tcPr>
                    <a:lnR w="571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0000"/>
                    </a:solidFill>
                  </a:tcPr>
                </a:tc>
                <a:tc>
                  <a:txBody>
                    <a:bodyPr/>
                    <a:lstStyle/>
                    <a:p>
                      <a:pPr algn="ctr"/>
                      <a:r>
                        <a:rPr lang="id-ID" sz="2000" b="1" dirty="0" smtClean="0">
                          <a:solidFill>
                            <a:srgbClr val="FFFF00"/>
                          </a:solidFill>
                          <a:latin typeface="Arial" pitchFamily="34" charset="0"/>
                          <a:cs typeface="Arial" pitchFamily="34" charset="0"/>
                        </a:rPr>
                        <a:t>PB</a:t>
                      </a:r>
                      <a:r>
                        <a:rPr lang="id-ID" sz="2000" b="1" baseline="0" dirty="0" smtClean="0">
                          <a:solidFill>
                            <a:srgbClr val="FFFF00"/>
                          </a:solidFill>
                          <a:latin typeface="Arial" pitchFamily="34" charset="0"/>
                          <a:cs typeface="Arial" pitchFamily="34" charset="0"/>
                        </a:rPr>
                        <a:t> Tektil</a:t>
                      </a:r>
                      <a:endParaRPr lang="id-ID" sz="2000" b="1" dirty="0">
                        <a:solidFill>
                          <a:srgbClr val="FFFF00"/>
                        </a:solidFill>
                        <a:latin typeface="Arial" pitchFamily="34" charset="0"/>
                        <a:cs typeface="Arial"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0000"/>
                    </a:solidFill>
                  </a:tcPr>
                </a:tc>
                <a:tc>
                  <a:txBody>
                    <a:bodyPr/>
                    <a:lstStyle/>
                    <a:p>
                      <a:pPr algn="ctr"/>
                      <a:r>
                        <a:rPr lang="id-ID" sz="2000" b="1" dirty="0" smtClean="0">
                          <a:solidFill>
                            <a:srgbClr val="FFFF00"/>
                          </a:solidFill>
                          <a:latin typeface="Arial" pitchFamily="34" charset="0"/>
                          <a:cs typeface="Arial" pitchFamily="34" charset="0"/>
                        </a:rPr>
                        <a:t>PB</a:t>
                      </a:r>
                      <a:r>
                        <a:rPr lang="id-ID" sz="2000" b="1" baseline="0" dirty="0" smtClean="0">
                          <a:solidFill>
                            <a:srgbClr val="FFFF00"/>
                          </a:solidFill>
                          <a:latin typeface="Arial" pitchFamily="34" charset="0"/>
                          <a:cs typeface="Arial" pitchFamily="34" charset="0"/>
                        </a:rPr>
                        <a:t> Kertas</a:t>
                      </a:r>
                      <a:endParaRPr lang="id-ID" sz="2000" b="1" dirty="0">
                        <a:solidFill>
                          <a:srgbClr val="FFFF00"/>
                        </a:solidFill>
                        <a:latin typeface="Arial" pitchFamily="34" charset="0"/>
                        <a:cs typeface="Arial"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0000"/>
                    </a:solidFill>
                  </a:tcPr>
                </a:tc>
                <a:tc>
                  <a:txBody>
                    <a:bodyPr/>
                    <a:lstStyle/>
                    <a:p>
                      <a:pPr algn="ctr"/>
                      <a:r>
                        <a:rPr lang="id-ID" sz="2000" b="1" dirty="0" smtClean="0">
                          <a:solidFill>
                            <a:srgbClr val="FFFF00"/>
                          </a:solidFill>
                          <a:latin typeface="Arial" pitchFamily="34" charset="0"/>
                          <a:cs typeface="Arial" pitchFamily="34" charset="0"/>
                        </a:rPr>
                        <a:t>PB</a:t>
                      </a:r>
                      <a:r>
                        <a:rPr lang="id-ID" sz="2000" b="1" baseline="0" dirty="0" smtClean="0">
                          <a:solidFill>
                            <a:srgbClr val="FFFF00"/>
                          </a:solidFill>
                          <a:latin typeface="Arial" pitchFamily="34" charset="0"/>
                          <a:cs typeface="Arial" pitchFamily="34" charset="0"/>
                        </a:rPr>
                        <a:t> Gula</a:t>
                      </a:r>
                      <a:endParaRPr lang="id-ID" sz="2000" b="1" dirty="0">
                        <a:solidFill>
                          <a:srgbClr val="FFFF00"/>
                        </a:solidFill>
                        <a:latin typeface="Arial" pitchFamily="34" charset="0"/>
                        <a:cs typeface="Arial" pitchFamily="34" charset="0"/>
                      </a:endParaRPr>
                    </a:p>
                  </a:txBody>
                  <a:tcPr>
                    <a:lnL w="571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0000"/>
                    </a:solidFill>
                  </a:tcPr>
                </a:tc>
              </a:tr>
              <a:tr h="513228">
                <a:tc>
                  <a:txBody>
                    <a:bodyPr/>
                    <a:lstStyle/>
                    <a:p>
                      <a:pPr algn="ctr"/>
                      <a:r>
                        <a:rPr lang="id-ID" sz="2000" b="1" dirty="0" smtClean="0">
                          <a:solidFill>
                            <a:srgbClr val="FFFF00"/>
                          </a:solidFill>
                          <a:latin typeface="Arial" pitchFamily="34" charset="0"/>
                          <a:cs typeface="Arial" pitchFamily="34" charset="0"/>
                        </a:rPr>
                        <a:t>PE</a:t>
                      </a:r>
                      <a:r>
                        <a:rPr lang="id-ID" sz="2000" b="1" baseline="0" dirty="0" smtClean="0">
                          <a:solidFill>
                            <a:srgbClr val="FFFF00"/>
                          </a:solidFill>
                          <a:latin typeface="Arial" pitchFamily="34" charset="0"/>
                          <a:cs typeface="Arial" pitchFamily="34" charset="0"/>
                        </a:rPr>
                        <a:t> Ban</a:t>
                      </a:r>
                      <a:endParaRPr lang="id-ID" sz="2000" b="1" dirty="0">
                        <a:solidFill>
                          <a:srgbClr val="FFFF00"/>
                        </a:solidFill>
                        <a:latin typeface="Arial" pitchFamily="34" charset="0"/>
                        <a:cs typeface="Arial" pitchFamily="34" charset="0"/>
                      </a:endParaRPr>
                    </a:p>
                  </a:txBody>
                  <a:tcPr>
                    <a:lnR w="571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0000"/>
                    </a:solidFill>
                  </a:tcPr>
                </a:tc>
                <a:tc>
                  <a:txBody>
                    <a:bodyPr/>
                    <a:lstStyle/>
                    <a:p>
                      <a:pPr algn="ctr"/>
                      <a:r>
                        <a:rPr lang="id-ID" b="1" dirty="0" smtClean="0">
                          <a:solidFill>
                            <a:srgbClr val="FFFF00"/>
                          </a:solidFill>
                          <a:latin typeface="Arial" pitchFamily="34" charset="0"/>
                          <a:cs typeface="Arial" pitchFamily="34" charset="0"/>
                        </a:rPr>
                        <a:t>PE</a:t>
                      </a:r>
                      <a:r>
                        <a:rPr lang="id-ID" b="1" baseline="0" dirty="0" smtClean="0">
                          <a:solidFill>
                            <a:srgbClr val="FFFF00"/>
                          </a:solidFill>
                          <a:latin typeface="Arial" pitchFamily="34" charset="0"/>
                          <a:cs typeface="Arial" pitchFamily="34" charset="0"/>
                        </a:rPr>
                        <a:t> Tektil</a:t>
                      </a:r>
                      <a:endParaRPr lang="id-ID" b="1" dirty="0">
                        <a:solidFill>
                          <a:srgbClr val="FFFF00"/>
                        </a:solidFill>
                        <a:latin typeface="Arial" pitchFamily="34" charset="0"/>
                        <a:cs typeface="Arial"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0000"/>
                    </a:solidFill>
                  </a:tcPr>
                </a:tc>
                <a:tc>
                  <a:txBody>
                    <a:bodyPr/>
                    <a:lstStyle/>
                    <a:p>
                      <a:pPr algn="ctr"/>
                      <a:r>
                        <a:rPr lang="id-ID" sz="2000" b="1" dirty="0" smtClean="0">
                          <a:solidFill>
                            <a:srgbClr val="FFFF00"/>
                          </a:solidFill>
                          <a:latin typeface="Arial" pitchFamily="34" charset="0"/>
                          <a:cs typeface="Arial" pitchFamily="34" charset="0"/>
                        </a:rPr>
                        <a:t>PE. Kertas</a:t>
                      </a:r>
                      <a:endParaRPr lang="id-ID" sz="2000" b="1" dirty="0">
                        <a:solidFill>
                          <a:srgbClr val="FFFF00"/>
                        </a:solidFill>
                        <a:latin typeface="Arial" pitchFamily="34" charset="0"/>
                        <a:cs typeface="Arial"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0000"/>
                    </a:solidFill>
                  </a:tcPr>
                </a:tc>
                <a:tc>
                  <a:txBody>
                    <a:bodyPr/>
                    <a:lstStyle/>
                    <a:p>
                      <a:pPr algn="ctr"/>
                      <a:r>
                        <a:rPr lang="id-ID" sz="2000" b="1" dirty="0" smtClean="0">
                          <a:solidFill>
                            <a:srgbClr val="FFFF00"/>
                          </a:solidFill>
                          <a:latin typeface="Arial" pitchFamily="34" charset="0"/>
                          <a:cs typeface="Arial" pitchFamily="34" charset="0"/>
                        </a:rPr>
                        <a:t>PE Gula</a:t>
                      </a:r>
                      <a:endParaRPr lang="id-ID" sz="2000" b="1" dirty="0">
                        <a:solidFill>
                          <a:srgbClr val="FFFF00"/>
                        </a:solidFill>
                        <a:latin typeface="Arial" pitchFamily="34" charset="0"/>
                        <a:cs typeface="Arial" pitchFamily="34" charset="0"/>
                      </a:endParaRPr>
                    </a:p>
                  </a:txBody>
                  <a:tcPr>
                    <a:lnL w="571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0000"/>
                    </a:solidFill>
                  </a:tcPr>
                </a:tc>
              </a:tr>
              <a:tr h="933299">
                <a:tc>
                  <a:txBody>
                    <a:bodyPr/>
                    <a:lstStyle/>
                    <a:p>
                      <a:pPr algn="ctr"/>
                      <a:r>
                        <a:rPr lang="id-ID" sz="2000" b="1" dirty="0" smtClean="0">
                          <a:solidFill>
                            <a:srgbClr val="FFFF00"/>
                          </a:solidFill>
                          <a:latin typeface="Arial" pitchFamily="34" charset="0"/>
                          <a:cs typeface="Arial" pitchFamily="34" charset="0"/>
                        </a:rPr>
                        <a:t>Konsumen</a:t>
                      </a:r>
                      <a:r>
                        <a:rPr lang="id-ID" sz="2000" b="1" baseline="0" dirty="0" smtClean="0">
                          <a:solidFill>
                            <a:srgbClr val="FFFF00"/>
                          </a:solidFill>
                          <a:latin typeface="Arial" pitchFamily="34" charset="0"/>
                          <a:cs typeface="Arial" pitchFamily="34" charset="0"/>
                        </a:rPr>
                        <a:t> Ban</a:t>
                      </a:r>
                      <a:endParaRPr lang="id-ID" sz="2000" b="1" dirty="0">
                        <a:solidFill>
                          <a:srgbClr val="FFFF00"/>
                        </a:solidFill>
                        <a:latin typeface="Arial" pitchFamily="34" charset="0"/>
                        <a:cs typeface="Arial" pitchFamily="34" charset="0"/>
                      </a:endParaRPr>
                    </a:p>
                  </a:txBody>
                  <a:tcPr>
                    <a:lnR w="571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FF0000"/>
                    </a:solidFill>
                  </a:tcPr>
                </a:tc>
                <a:tc>
                  <a:txBody>
                    <a:bodyPr/>
                    <a:lstStyle/>
                    <a:p>
                      <a:pPr algn="ctr"/>
                      <a:r>
                        <a:rPr lang="id-ID" sz="2000" b="1" dirty="0" smtClean="0">
                          <a:solidFill>
                            <a:srgbClr val="FFFF00"/>
                          </a:solidFill>
                          <a:latin typeface="Arial" pitchFamily="34" charset="0"/>
                          <a:cs typeface="Arial" pitchFamily="34" charset="0"/>
                        </a:rPr>
                        <a:t>Konsume Tektil</a:t>
                      </a:r>
                      <a:endParaRPr lang="id-ID" sz="2000" b="1" dirty="0">
                        <a:solidFill>
                          <a:srgbClr val="FFFF00"/>
                        </a:solidFill>
                        <a:latin typeface="Arial" pitchFamily="34" charset="0"/>
                        <a:cs typeface="Arial"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FF0000"/>
                    </a:solidFill>
                  </a:tcPr>
                </a:tc>
                <a:tc>
                  <a:txBody>
                    <a:bodyPr/>
                    <a:lstStyle/>
                    <a:p>
                      <a:pPr algn="ctr"/>
                      <a:r>
                        <a:rPr lang="id-ID" sz="2000" b="1" dirty="0" smtClean="0">
                          <a:solidFill>
                            <a:srgbClr val="FFFF00"/>
                          </a:solidFill>
                          <a:latin typeface="Arial" pitchFamily="34" charset="0"/>
                          <a:cs typeface="Arial" pitchFamily="34" charset="0"/>
                        </a:rPr>
                        <a:t>Konsumen Kertas</a:t>
                      </a:r>
                      <a:endParaRPr lang="id-ID" sz="2000" b="1" dirty="0">
                        <a:solidFill>
                          <a:srgbClr val="FFFF00"/>
                        </a:solidFill>
                        <a:latin typeface="Arial" pitchFamily="34" charset="0"/>
                        <a:cs typeface="Arial" pitchFamily="34" charset="0"/>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FF0000"/>
                    </a:solidFill>
                  </a:tcPr>
                </a:tc>
                <a:tc>
                  <a:txBody>
                    <a:bodyPr/>
                    <a:lstStyle/>
                    <a:p>
                      <a:pPr algn="ctr"/>
                      <a:r>
                        <a:rPr lang="id-ID" sz="2000" b="1" dirty="0" smtClean="0">
                          <a:solidFill>
                            <a:srgbClr val="FFFF00"/>
                          </a:solidFill>
                          <a:latin typeface="Arial" pitchFamily="34" charset="0"/>
                          <a:cs typeface="Arial" pitchFamily="34" charset="0"/>
                        </a:rPr>
                        <a:t>Konsumen Gula</a:t>
                      </a:r>
                      <a:endParaRPr lang="id-ID" sz="2000" b="1" dirty="0">
                        <a:solidFill>
                          <a:srgbClr val="FFFF00"/>
                        </a:solidFill>
                        <a:latin typeface="Arial" pitchFamily="34" charset="0"/>
                        <a:cs typeface="Arial" pitchFamily="34" charset="0"/>
                      </a:endParaRPr>
                    </a:p>
                  </a:txBody>
                  <a:tcPr>
                    <a:lnL w="571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solidFill>
                      <a:srgbClr val="FF0000"/>
                    </a:solidFill>
                  </a:tcPr>
                </a:tc>
              </a:tr>
            </a:tbl>
          </a:graphicData>
        </a:graphic>
      </p:graphicFrame>
      <p:cxnSp>
        <p:nvCxnSpPr>
          <p:cNvPr id="6" name="Straight Arrow Connector 5"/>
          <p:cNvCxnSpPr/>
          <p:nvPr/>
        </p:nvCxnSpPr>
        <p:spPr>
          <a:xfrm>
            <a:off x="1600200" y="609600"/>
            <a:ext cx="16002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a:off x="8839200" y="3581400"/>
            <a:ext cx="0" cy="609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flipV="1">
            <a:off x="8763000" y="762000"/>
            <a:ext cx="0" cy="685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flipV="1">
            <a:off x="609600" y="3810000"/>
            <a:ext cx="0" cy="609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a:xfrm>
            <a:off x="609600" y="685800"/>
            <a:ext cx="0" cy="609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flipH="1">
            <a:off x="914400" y="4495800"/>
            <a:ext cx="28194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 name="Straight Arrow Connector 15"/>
          <p:cNvCxnSpPr/>
          <p:nvPr/>
        </p:nvCxnSpPr>
        <p:spPr>
          <a:xfrm>
            <a:off x="6172200" y="4572000"/>
            <a:ext cx="22098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H="1">
            <a:off x="6248400" y="609600"/>
            <a:ext cx="12954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3" name="TextBox 22"/>
          <p:cNvSpPr txBox="1"/>
          <p:nvPr/>
        </p:nvSpPr>
        <p:spPr>
          <a:xfrm>
            <a:off x="3806762" y="381000"/>
            <a:ext cx="2050754" cy="400110"/>
          </a:xfrm>
          <a:prstGeom prst="rect">
            <a:avLst/>
          </a:prstGeom>
          <a:noFill/>
        </p:spPr>
        <p:txBody>
          <a:bodyPr wrap="none" rtlCol="0">
            <a:spAutoFit/>
          </a:bodyPr>
          <a:lstStyle/>
          <a:p>
            <a:r>
              <a:rPr lang="id-ID" sz="2000" b="1" dirty="0" smtClean="0">
                <a:latin typeface="Arial" pitchFamily="34" charset="0"/>
                <a:cs typeface="Arial" pitchFamily="34" charset="0"/>
              </a:rPr>
              <a:t>PARALELISASI</a:t>
            </a:r>
            <a:endParaRPr lang="id-ID" sz="2000" b="1" dirty="0">
              <a:latin typeface="Arial" pitchFamily="34" charset="0"/>
              <a:cs typeface="Arial" pitchFamily="34" charset="0"/>
            </a:endParaRPr>
          </a:p>
        </p:txBody>
      </p:sp>
      <p:sp>
        <p:nvSpPr>
          <p:cNvPr id="24" name="TextBox 23"/>
          <p:cNvSpPr txBox="1"/>
          <p:nvPr/>
        </p:nvSpPr>
        <p:spPr>
          <a:xfrm>
            <a:off x="3959162" y="4343400"/>
            <a:ext cx="1954381" cy="400110"/>
          </a:xfrm>
          <a:prstGeom prst="rect">
            <a:avLst/>
          </a:prstGeom>
          <a:noFill/>
        </p:spPr>
        <p:txBody>
          <a:bodyPr wrap="none" rtlCol="0">
            <a:spAutoFit/>
          </a:bodyPr>
          <a:lstStyle/>
          <a:p>
            <a:r>
              <a:rPr lang="id-ID" sz="2000" b="1" dirty="0" smtClean="0">
                <a:latin typeface="Arial" pitchFamily="34" charset="0"/>
                <a:cs typeface="Arial" pitchFamily="34" charset="0"/>
              </a:rPr>
              <a:t>SPESIALISASI</a:t>
            </a:r>
          </a:p>
        </p:txBody>
      </p:sp>
      <p:sp>
        <p:nvSpPr>
          <p:cNvPr id="25" name="TextBox 24"/>
          <p:cNvSpPr txBox="1"/>
          <p:nvPr/>
        </p:nvSpPr>
        <p:spPr>
          <a:xfrm>
            <a:off x="8540894" y="1550075"/>
            <a:ext cx="603106" cy="2031325"/>
          </a:xfrm>
          <a:prstGeom prst="rect">
            <a:avLst/>
          </a:prstGeom>
          <a:noFill/>
        </p:spPr>
        <p:txBody>
          <a:bodyPr wrap="square" rtlCol="0">
            <a:spAutoFit/>
          </a:bodyPr>
          <a:lstStyle/>
          <a:p>
            <a:r>
              <a:rPr lang="id-ID" b="1" dirty="0" smtClean="0">
                <a:latin typeface="Arial" pitchFamily="34" charset="0"/>
                <a:cs typeface="Arial" pitchFamily="34" charset="0"/>
              </a:rPr>
              <a:t>DEFERENS</a:t>
            </a:r>
          </a:p>
          <a:p>
            <a:r>
              <a:rPr lang="id-ID" b="1" dirty="0" smtClean="0">
                <a:latin typeface="Arial" pitchFamily="34" charset="0"/>
                <a:cs typeface="Arial" pitchFamily="34" charset="0"/>
              </a:rPr>
              <a:t>I</a:t>
            </a:r>
          </a:p>
          <a:p>
            <a:r>
              <a:rPr lang="id-ID" b="1" dirty="0" smtClean="0">
                <a:latin typeface="Arial" pitchFamily="34" charset="0"/>
                <a:cs typeface="Arial" pitchFamily="34" charset="0"/>
              </a:rPr>
              <a:t>AS</a:t>
            </a:r>
          </a:p>
          <a:p>
            <a:r>
              <a:rPr lang="id-ID" b="1" dirty="0" smtClean="0">
                <a:latin typeface="Arial" pitchFamily="34" charset="0"/>
                <a:cs typeface="Arial" pitchFamily="34" charset="0"/>
              </a:rPr>
              <a:t>I</a:t>
            </a:r>
            <a:endParaRPr lang="id-ID" b="1" dirty="0">
              <a:latin typeface="Arial" pitchFamily="34" charset="0"/>
              <a:cs typeface="Arial" pitchFamily="34" charset="0"/>
            </a:endParaRPr>
          </a:p>
        </p:txBody>
      </p:sp>
      <p:sp>
        <p:nvSpPr>
          <p:cNvPr id="26" name="TextBox 25"/>
          <p:cNvSpPr txBox="1"/>
          <p:nvPr/>
        </p:nvSpPr>
        <p:spPr>
          <a:xfrm>
            <a:off x="457200" y="1295400"/>
            <a:ext cx="304800" cy="2585323"/>
          </a:xfrm>
          <a:prstGeom prst="rect">
            <a:avLst/>
          </a:prstGeom>
          <a:noFill/>
        </p:spPr>
        <p:txBody>
          <a:bodyPr wrap="square" rtlCol="0">
            <a:spAutoFit/>
          </a:bodyPr>
          <a:lstStyle/>
          <a:p>
            <a:r>
              <a:rPr lang="id-ID" b="1" dirty="0" smtClean="0">
                <a:latin typeface="Arial" pitchFamily="34" charset="0"/>
                <a:cs typeface="Arial" pitchFamily="34" charset="0"/>
              </a:rPr>
              <a:t>INTEGRASI</a:t>
            </a:r>
            <a:endParaRPr lang="id-ID" b="1" dirty="0">
              <a:latin typeface="Arial" pitchFamily="34" charset="0"/>
              <a:cs typeface="Arial" pitchFamily="34" charset="0"/>
            </a:endParaRPr>
          </a:p>
        </p:txBody>
      </p:sp>
      <p:sp>
        <p:nvSpPr>
          <p:cNvPr id="42" name="TextBox 41"/>
          <p:cNvSpPr txBox="1"/>
          <p:nvPr/>
        </p:nvSpPr>
        <p:spPr>
          <a:xfrm>
            <a:off x="533400" y="4724400"/>
            <a:ext cx="7635424" cy="369332"/>
          </a:xfrm>
          <a:prstGeom prst="rect">
            <a:avLst/>
          </a:prstGeom>
          <a:noFill/>
        </p:spPr>
        <p:txBody>
          <a:bodyPr wrap="none" rtlCol="0">
            <a:spAutoFit/>
          </a:bodyPr>
          <a:lstStyle/>
          <a:p>
            <a:r>
              <a:rPr lang="id-ID" b="1" dirty="0" smtClean="0">
                <a:latin typeface="Arial" pitchFamily="34" charset="0"/>
                <a:cs typeface="Arial" pitchFamily="34" charset="0"/>
              </a:rPr>
              <a:t>PB = PERDAGANGAN BESAR                   PE = PEDAGANG ECERAN</a:t>
            </a:r>
            <a:endParaRPr lang="id-ID" b="1" dirty="0">
              <a:latin typeface="Arial" pitchFamily="34" charset="0"/>
              <a:cs typeface="Arial" pitchFamily="34" charset="0"/>
            </a:endParaRPr>
          </a:p>
        </p:txBody>
      </p:sp>
      <p:sp>
        <p:nvSpPr>
          <p:cNvPr id="43" name="TextBox 42"/>
          <p:cNvSpPr txBox="1"/>
          <p:nvPr/>
        </p:nvSpPr>
        <p:spPr>
          <a:xfrm>
            <a:off x="-76200" y="5105400"/>
            <a:ext cx="9554923" cy="1631216"/>
          </a:xfrm>
          <a:prstGeom prst="rect">
            <a:avLst/>
          </a:prstGeom>
          <a:noFill/>
        </p:spPr>
        <p:txBody>
          <a:bodyPr wrap="none" rtlCol="0">
            <a:spAutoFit/>
          </a:bodyPr>
          <a:lstStyle/>
          <a:p>
            <a:r>
              <a:rPr lang="id-ID" sz="2000" b="1" dirty="0" smtClean="0">
                <a:latin typeface="Arial" pitchFamily="34" charset="0"/>
                <a:cs typeface="Arial" pitchFamily="34" charset="0"/>
              </a:rPr>
              <a:t>PARALELISASI= PENGABUNGAN MENURUT TINGKAT HORIZONTAL.</a:t>
            </a:r>
          </a:p>
          <a:p>
            <a:r>
              <a:rPr lang="id-ID" sz="2000" b="1" dirty="0" smtClean="0">
                <a:latin typeface="Arial" pitchFamily="34" charset="0"/>
                <a:cs typeface="Arial" pitchFamily="34" charset="0"/>
              </a:rPr>
              <a:t>SPESIALISASI = HANYA MENJUAL SATU MACAM BARANG SAJA.</a:t>
            </a:r>
          </a:p>
          <a:p>
            <a:r>
              <a:rPr lang="id-ID" sz="2000" b="1" dirty="0" smtClean="0">
                <a:latin typeface="Arial" pitchFamily="34" charset="0"/>
                <a:cs typeface="Arial" pitchFamily="34" charset="0"/>
              </a:rPr>
              <a:t>INTEGRASI    =  PENYATUAN PEKERJAAN DALAM SEBUAH PERUSAHAAN</a:t>
            </a:r>
          </a:p>
          <a:p>
            <a:r>
              <a:rPr lang="id-ID" sz="2000" b="1" dirty="0" smtClean="0">
                <a:latin typeface="Arial" pitchFamily="34" charset="0"/>
                <a:cs typeface="Arial" pitchFamily="34" charset="0"/>
              </a:rPr>
              <a:t>DEFERENSIASI = DIBUKANYA SUATU  CABANG BARU PERUSAHAAN</a:t>
            </a:r>
          </a:p>
          <a:p>
            <a:r>
              <a:rPr lang="id-ID" sz="2000" b="1" dirty="0" smtClean="0">
                <a:latin typeface="Arial" pitchFamily="34" charset="0"/>
                <a:cs typeface="Arial" pitchFamily="34" charset="0"/>
              </a:rPr>
              <a:t> </a:t>
            </a:r>
            <a:endParaRPr lang="id-ID" sz="2000" b="1" dirty="0">
              <a:latin typeface="Arial" pitchFamily="34" charset="0"/>
              <a:cs typeface="Arial" pitchFamily="34" charset="0"/>
            </a:endParaRPr>
          </a:p>
        </p:txBody>
      </p:sp>
    </p:spTree>
  </p:cSld>
  <p:clrMapOvr>
    <a:masterClrMapping/>
  </p:clrMapOvr>
  <p:transition spd="slow">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2000" fill="hold"/>
                                        <p:tgtEl>
                                          <p:spTgt spid="4"/>
                                        </p:tgtEl>
                                        <p:attrNameLst>
                                          <p:attrName>ppt_x</p:attrName>
                                        </p:attrNameLst>
                                      </p:cBhvr>
                                      <p:tavLst>
                                        <p:tav tm="0">
                                          <p:val>
                                            <p:strVal val="0-#ppt_w/2"/>
                                          </p:val>
                                        </p:tav>
                                        <p:tav tm="100000">
                                          <p:val>
                                            <p:strVal val="#ppt_x"/>
                                          </p:val>
                                        </p:tav>
                                      </p:tavLst>
                                    </p:anim>
                                    <p:anim calcmode="lin" valueType="num">
                                      <p:cBhvr additive="base">
                                        <p:cTn id="13"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44000" cy="7417415"/>
          </a:xfrm>
          <a:prstGeom prst="rect">
            <a:avLst/>
          </a:prstGeom>
          <a:solidFill>
            <a:schemeClr val="accent1">
              <a:lumMod val="75000"/>
            </a:schemeClr>
          </a:solidFill>
        </p:spPr>
        <p:txBody>
          <a:bodyPr wrap="square" rtlCol="0">
            <a:spAutoFit/>
          </a:bodyPr>
          <a:lstStyle/>
          <a:p>
            <a:pPr algn="ctr"/>
            <a:r>
              <a:rPr lang="en-US" sz="2800" b="1" dirty="0" err="1" smtClean="0">
                <a:solidFill>
                  <a:srgbClr val="FFFF00"/>
                </a:solidFill>
                <a:latin typeface="Arial" pitchFamily="34" charset="0"/>
                <a:cs typeface="Arial" pitchFamily="34" charset="0"/>
              </a:rPr>
              <a:t>Perbedaan</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antara</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spesialisasi</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deferensiasi</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paralelisasi</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dan</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integrasi</a:t>
            </a:r>
            <a:r>
              <a:rPr lang="en-US" sz="2800" b="1" dirty="0" smtClean="0">
                <a:solidFill>
                  <a:srgbClr val="FFFF00"/>
                </a:solidFill>
                <a:latin typeface="Arial" pitchFamily="34" charset="0"/>
                <a:cs typeface="Arial" pitchFamily="34" charset="0"/>
              </a:rPr>
              <a:t>.</a:t>
            </a:r>
          </a:p>
          <a:p>
            <a:r>
              <a:rPr lang="en-US" sz="2800" b="1" dirty="0" err="1" smtClean="0">
                <a:solidFill>
                  <a:srgbClr val="FFFF00"/>
                </a:solidFill>
                <a:latin typeface="Arial" pitchFamily="34" charset="0"/>
                <a:cs typeface="Arial" pitchFamily="34" charset="0"/>
              </a:rPr>
              <a:t>Dispersi</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penyebaran</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Kosentrasi</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penyatuan</a:t>
            </a:r>
            <a:r>
              <a:rPr lang="en-US" sz="2800" b="1" dirty="0" smtClean="0">
                <a:solidFill>
                  <a:srgbClr val="FFFF00"/>
                </a:solidFill>
                <a:latin typeface="Arial" pitchFamily="34" charset="0"/>
                <a:cs typeface="Arial" pitchFamily="34" charset="0"/>
              </a:rPr>
              <a:t>)</a:t>
            </a:r>
          </a:p>
          <a:p>
            <a:r>
              <a:rPr lang="en-US" sz="2800" b="1" dirty="0" err="1" smtClean="0">
                <a:solidFill>
                  <a:srgbClr val="FFFF00"/>
                </a:solidFill>
                <a:latin typeface="Arial" pitchFamily="34" charset="0"/>
                <a:cs typeface="Arial" pitchFamily="34" charset="0"/>
              </a:rPr>
              <a:t>Deperensiasi</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Yaitu</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dari</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bahan</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yg</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sama</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menjadi</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beberapa</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produk</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Tiap</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produk</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sebelum</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siap</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untuk</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di</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konsumir</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harus</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malalui</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dulu</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beberapa</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tingkat</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pekerjaan</a:t>
            </a:r>
            <a:r>
              <a:rPr lang="en-US" sz="2800" b="1" dirty="0" smtClean="0">
                <a:solidFill>
                  <a:srgbClr val="FFFF00"/>
                </a:solidFill>
                <a:latin typeface="Arial" pitchFamily="34" charset="0"/>
                <a:cs typeface="Arial" pitchFamily="34" charset="0"/>
              </a:rPr>
              <a:t>).</a:t>
            </a:r>
          </a:p>
          <a:p>
            <a:r>
              <a:rPr lang="en-US" sz="2800" b="1" dirty="0" err="1" smtClean="0">
                <a:solidFill>
                  <a:srgbClr val="FFFF00"/>
                </a:solidFill>
                <a:latin typeface="Arial" pitchFamily="34" charset="0"/>
                <a:cs typeface="Arial" pitchFamily="34" charset="0"/>
              </a:rPr>
              <a:t>Apabila</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kosentrasi</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itu</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dilakukan</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secara</a:t>
            </a:r>
            <a:r>
              <a:rPr lang="en-US" sz="2800" b="1" dirty="0" smtClean="0">
                <a:solidFill>
                  <a:srgbClr val="FFFF00"/>
                </a:solidFill>
                <a:latin typeface="Arial" pitchFamily="34" charset="0"/>
                <a:cs typeface="Arial" pitchFamily="34" charset="0"/>
              </a:rPr>
              <a:t> horizontal, </a:t>
            </a:r>
            <a:r>
              <a:rPr lang="en-US" sz="2800" b="1" dirty="0" err="1" smtClean="0">
                <a:solidFill>
                  <a:srgbClr val="FFFF00"/>
                </a:solidFill>
                <a:latin typeface="Arial" pitchFamily="34" charset="0"/>
                <a:cs typeface="Arial" pitchFamily="34" charset="0"/>
              </a:rPr>
              <a:t>di</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sebut</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paralelisasi</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perusahaan</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tidak</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hanya</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membuat</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satu</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macam</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produk</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saja</a:t>
            </a:r>
            <a:r>
              <a:rPr lang="en-US" sz="2800" b="1" dirty="0" smtClean="0">
                <a:solidFill>
                  <a:srgbClr val="FFFF00"/>
                </a:solidFill>
                <a:latin typeface="Arial" pitchFamily="34" charset="0"/>
                <a:cs typeface="Arial" pitchFamily="34" charset="0"/>
              </a:rPr>
              <a:t>) </a:t>
            </a:r>
          </a:p>
          <a:p>
            <a:r>
              <a:rPr lang="en-US" sz="2800" b="1" dirty="0" err="1" smtClean="0">
                <a:solidFill>
                  <a:srgbClr val="FFFF00"/>
                </a:solidFill>
                <a:latin typeface="Arial" pitchFamily="34" charset="0"/>
                <a:cs typeface="Arial" pitchFamily="34" charset="0"/>
              </a:rPr>
              <a:t>Apabila</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beberapa</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tingkat</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rangkaian</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pekerjaan</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suatu</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barang</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yg</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sebelumnya</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dikerjakan</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oleh</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beberapa</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perusahaan</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sekarang</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dikerjakan</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disatukan</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dalam</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suatu</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perusahan</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di</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sebut</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Integrasi</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Bentuk</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Spesialisasi</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adalah</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jika</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satu</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rumah</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tangga</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hanya</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membatasi</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diri</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terhadap</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produksi</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beberapa</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barang</a:t>
            </a:r>
            <a:r>
              <a:rPr lang="en-US" sz="2800" b="1" dirty="0" smtClean="0">
                <a:solidFill>
                  <a:srgbClr val="FFFF00"/>
                </a:solidFill>
                <a:latin typeface="Arial" pitchFamily="34" charset="0"/>
                <a:cs typeface="Arial" pitchFamily="34" charset="0"/>
              </a:rPr>
              <a:t> </a:t>
            </a:r>
            <a:r>
              <a:rPr lang="en-US" sz="2800" b="1" dirty="0" err="1" smtClean="0">
                <a:solidFill>
                  <a:srgbClr val="FFFF00"/>
                </a:solidFill>
                <a:latin typeface="Arial" pitchFamily="34" charset="0"/>
                <a:cs typeface="Arial" pitchFamily="34" charset="0"/>
              </a:rPr>
              <a:t>saja</a:t>
            </a:r>
            <a:r>
              <a:rPr lang="en-US" sz="2800" b="1" dirty="0" smtClean="0">
                <a:solidFill>
                  <a:srgbClr val="FFFF00"/>
                </a:solidFill>
                <a:latin typeface="Arial" pitchFamily="34" charset="0"/>
                <a:cs typeface="Arial" pitchFamily="34" charset="0"/>
              </a:rPr>
              <a:t>.  </a:t>
            </a:r>
            <a:endParaRPr lang="en-US" sz="2800" b="1" dirty="0">
              <a:solidFill>
                <a:srgbClr val="FFFF00"/>
              </a:solidFill>
              <a:latin typeface="Arial" pitchFamily="34" charset="0"/>
              <a:cs typeface="Arial" pitchFamily="34" charset="0"/>
            </a:endParaRPr>
          </a:p>
        </p:txBody>
      </p:sp>
    </p:spTree>
  </p:cSld>
  <p:clrMapOvr>
    <a:masterClrMapping/>
  </p:clrMapOvr>
  <p:transition spd="slow">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anim calcmode="lin" valueType="num">
                                      <p:cBhvr>
                                        <p:cTn id="9" dur="2000" fill="hold"/>
                                        <p:tgtEl>
                                          <p:spTgt spid="6"/>
                                        </p:tgtEl>
                                        <p:attrNameLst>
                                          <p:attrName>style.rotation</p:attrName>
                                        </p:attrNameLst>
                                      </p:cBhvr>
                                      <p:tavLst>
                                        <p:tav tm="0">
                                          <p:val>
                                            <p:fltVal val="360"/>
                                          </p:val>
                                        </p:tav>
                                        <p:tav tm="100000">
                                          <p:val>
                                            <p:fltVal val="0"/>
                                          </p:val>
                                        </p:tav>
                                      </p:tavLst>
                                    </p:anim>
                                    <p:animEffect transition="in" filter="fade">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478970"/>
          </a:xfrm>
          <a:prstGeom prst="rect">
            <a:avLst/>
          </a:prstGeom>
          <a:solidFill>
            <a:schemeClr val="tx1">
              <a:lumMod val="95000"/>
              <a:lumOff val="5000"/>
            </a:schemeClr>
          </a:solidFill>
        </p:spPr>
        <p:txBody>
          <a:bodyPr wrap="square" rtlCol="0">
            <a:spAutoFit/>
          </a:bodyPr>
          <a:lstStyle/>
          <a:p>
            <a:pPr>
              <a:buFont typeface="Wingdings" pitchFamily="2" charset="2"/>
              <a:buChar char="§"/>
            </a:pPr>
            <a:r>
              <a:rPr lang="en-US" sz="2400" b="1" dirty="0" err="1" smtClean="0">
                <a:solidFill>
                  <a:srgbClr val="FFFF00"/>
                </a:solidFill>
              </a:rPr>
              <a:t>Pada</a:t>
            </a:r>
            <a:r>
              <a:rPr lang="en-US" sz="2400" b="1" dirty="0" smtClean="0">
                <a:solidFill>
                  <a:srgbClr val="FFFF00"/>
                </a:solidFill>
              </a:rPr>
              <a:t> </a:t>
            </a:r>
            <a:r>
              <a:rPr lang="en-US" sz="2400" b="1" dirty="0" err="1" smtClean="0">
                <a:solidFill>
                  <a:srgbClr val="FFFF00"/>
                </a:solidFill>
              </a:rPr>
              <a:t>masyarakat</a:t>
            </a:r>
            <a:r>
              <a:rPr lang="en-US" sz="2400" b="1" dirty="0" smtClean="0">
                <a:solidFill>
                  <a:srgbClr val="FFFF00"/>
                </a:solidFill>
              </a:rPr>
              <a:t> </a:t>
            </a:r>
            <a:r>
              <a:rPr lang="en-US" sz="2400" b="1" dirty="0" err="1" smtClean="0">
                <a:solidFill>
                  <a:srgbClr val="FFFF00"/>
                </a:solidFill>
              </a:rPr>
              <a:t>yg</a:t>
            </a:r>
            <a:r>
              <a:rPr lang="en-US" sz="2400" b="1" dirty="0" smtClean="0">
                <a:solidFill>
                  <a:srgbClr val="FFFF00"/>
                </a:solidFill>
              </a:rPr>
              <a:t> </a:t>
            </a:r>
            <a:r>
              <a:rPr lang="en-US" sz="2400" b="1" dirty="0" err="1" smtClean="0">
                <a:solidFill>
                  <a:srgbClr val="FFFF00"/>
                </a:solidFill>
              </a:rPr>
              <a:t>sudah</a:t>
            </a:r>
            <a:r>
              <a:rPr lang="en-US" sz="2400" b="1" dirty="0" smtClean="0">
                <a:solidFill>
                  <a:srgbClr val="FFFF00"/>
                </a:solidFill>
              </a:rPr>
              <a:t> </a:t>
            </a:r>
            <a:r>
              <a:rPr lang="en-US" sz="2400" b="1" dirty="0" err="1" smtClean="0">
                <a:solidFill>
                  <a:srgbClr val="FFFF00"/>
                </a:solidFill>
              </a:rPr>
              <a:t>maju</a:t>
            </a:r>
            <a:r>
              <a:rPr lang="en-US" sz="2400" b="1" dirty="0" smtClean="0">
                <a:solidFill>
                  <a:srgbClr val="FFFF00"/>
                </a:solidFill>
              </a:rPr>
              <a:t>  </a:t>
            </a:r>
            <a:r>
              <a:rPr lang="en-US" sz="2400" b="1" dirty="0" err="1" smtClean="0">
                <a:solidFill>
                  <a:srgbClr val="FFFF00"/>
                </a:solidFill>
              </a:rPr>
              <a:t>barang-barang</a:t>
            </a:r>
            <a:r>
              <a:rPr lang="en-US"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a:t>
            </a:r>
            <a:r>
              <a:rPr lang="en-US" sz="2400" b="1" dirty="0" err="1" smtClean="0">
                <a:solidFill>
                  <a:srgbClr val="FFFF00"/>
                </a:solidFill>
              </a:rPr>
              <a:t>jasa</a:t>
            </a:r>
            <a:r>
              <a:rPr lang="en-US" sz="2400" b="1" dirty="0" smtClean="0">
                <a:solidFill>
                  <a:srgbClr val="FFFF00"/>
                </a:solidFill>
              </a:rPr>
              <a:t> </a:t>
            </a:r>
            <a:r>
              <a:rPr lang="en-US" sz="2400" b="1" dirty="0" err="1" smtClean="0">
                <a:solidFill>
                  <a:srgbClr val="FFFF00"/>
                </a:solidFill>
              </a:rPr>
              <a:t>mudah</a:t>
            </a:r>
            <a:r>
              <a:rPr lang="en-US" sz="2400" b="1" dirty="0" smtClean="0">
                <a:solidFill>
                  <a:srgbClr val="FFFF00"/>
                </a:solidFill>
              </a:rPr>
              <a:t> </a:t>
            </a:r>
          </a:p>
          <a:p>
            <a:r>
              <a:rPr lang="en-US" sz="2400" b="1" dirty="0" smtClean="0">
                <a:solidFill>
                  <a:srgbClr val="FFFF00"/>
                </a:solidFill>
              </a:rPr>
              <a:t>  </a:t>
            </a:r>
            <a:r>
              <a:rPr lang="en-US" sz="2400" b="1" dirty="0" err="1" smtClean="0">
                <a:solidFill>
                  <a:srgbClr val="FFFF00"/>
                </a:solidFill>
              </a:rPr>
              <a:t>didapat</a:t>
            </a:r>
            <a:r>
              <a:rPr lang="en-US" sz="2400" b="1" dirty="0" smtClean="0">
                <a:solidFill>
                  <a:srgbClr val="FFFF00"/>
                </a:solidFill>
              </a:rPr>
              <a:t>, </a:t>
            </a:r>
            <a:r>
              <a:rPr lang="en-US" sz="2400" b="1" dirty="0" err="1" smtClean="0">
                <a:solidFill>
                  <a:srgbClr val="FFFF00"/>
                </a:solidFill>
              </a:rPr>
              <a:t>baik</a:t>
            </a:r>
            <a:r>
              <a:rPr lang="en-US" sz="2400" b="1" dirty="0" smtClean="0">
                <a:solidFill>
                  <a:srgbClr val="FFFF00"/>
                </a:solidFill>
              </a:rPr>
              <a:t> </a:t>
            </a:r>
            <a:r>
              <a:rPr lang="en-US" sz="2400" b="1" dirty="0" err="1" smtClean="0">
                <a:solidFill>
                  <a:srgbClr val="FFFF00"/>
                </a:solidFill>
              </a:rPr>
              <a:t>untuk</a:t>
            </a:r>
            <a:r>
              <a:rPr lang="en-US" sz="2400" b="1" dirty="0" smtClean="0">
                <a:solidFill>
                  <a:srgbClr val="FFFF00"/>
                </a:solidFill>
              </a:rPr>
              <a:t> </a:t>
            </a:r>
            <a:r>
              <a:rPr lang="en-US" sz="2400" b="1" dirty="0" err="1" smtClean="0">
                <a:solidFill>
                  <a:srgbClr val="FFFF00"/>
                </a:solidFill>
              </a:rPr>
              <a:t>kepentingan</a:t>
            </a:r>
            <a:r>
              <a:rPr lang="en-US" sz="2400" b="1" dirty="0" smtClean="0">
                <a:solidFill>
                  <a:srgbClr val="FFFF00"/>
                </a:solidFill>
              </a:rPr>
              <a:t> </a:t>
            </a:r>
            <a:r>
              <a:rPr lang="en-US" sz="2400" b="1" dirty="0" err="1" smtClean="0">
                <a:solidFill>
                  <a:srgbClr val="FFFF00"/>
                </a:solidFill>
              </a:rPr>
              <a:t>produksi</a:t>
            </a:r>
            <a:r>
              <a:rPr lang="en-US" sz="2400" b="1" dirty="0" smtClean="0">
                <a:solidFill>
                  <a:srgbClr val="FFFF00"/>
                </a:solidFill>
              </a:rPr>
              <a:t> </a:t>
            </a:r>
            <a:r>
              <a:rPr lang="en-US" sz="2400" b="1" dirty="0" err="1" smtClean="0">
                <a:solidFill>
                  <a:srgbClr val="FFFF00"/>
                </a:solidFill>
              </a:rPr>
              <a:t>maupun</a:t>
            </a:r>
            <a:r>
              <a:rPr lang="en-US" sz="2400" b="1" dirty="0" smtClean="0">
                <a:solidFill>
                  <a:srgbClr val="FFFF00"/>
                </a:solidFill>
              </a:rPr>
              <a:t> </a:t>
            </a:r>
            <a:r>
              <a:rPr lang="en-US" sz="2400" b="1" dirty="0" err="1" smtClean="0">
                <a:solidFill>
                  <a:srgbClr val="FFFF00"/>
                </a:solidFill>
              </a:rPr>
              <a:t>konsumsi.Untuk</a:t>
            </a:r>
            <a:r>
              <a:rPr lang="en-US" sz="2400" b="1" dirty="0" smtClean="0">
                <a:solidFill>
                  <a:srgbClr val="FFFF00"/>
                </a:solidFill>
              </a:rPr>
              <a:t> </a:t>
            </a:r>
            <a:r>
              <a:rPr lang="en-US" sz="2400" b="1" dirty="0" err="1" smtClean="0">
                <a:solidFill>
                  <a:srgbClr val="FFFF00"/>
                </a:solidFill>
              </a:rPr>
              <a:t>menghasilkan</a:t>
            </a:r>
            <a:r>
              <a:rPr lang="en-US" sz="2400" b="1" dirty="0" smtClean="0">
                <a:solidFill>
                  <a:srgbClr val="FFFF00"/>
                </a:solidFill>
              </a:rPr>
              <a:t> </a:t>
            </a:r>
            <a:r>
              <a:rPr lang="en-US" sz="2400" b="1" dirty="0" err="1" smtClean="0">
                <a:solidFill>
                  <a:srgbClr val="FFFF00"/>
                </a:solidFill>
              </a:rPr>
              <a:t>barang</a:t>
            </a:r>
            <a:r>
              <a:rPr lang="en-US"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a:t>
            </a:r>
            <a:r>
              <a:rPr lang="en-US" sz="2400" b="1" dirty="0" err="1" smtClean="0">
                <a:solidFill>
                  <a:srgbClr val="FFFF00"/>
                </a:solidFill>
              </a:rPr>
              <a:t>jasa</a:t>
            </a:r>
            <a:r>
              <a:rPr lang="en-US" sz="2400" b="1" dirty="0" smtClean="0">
                <a:solidFill>
                  <a:srgbClr val="FFFF00"/>
                </a:solidFill>
              </a:rPr>
              <a:t> </a:t>
            </a:r>
            <a:r>
              <a:rPr lang="en-US" sz="2400" b="1" dirty="0" err="1" smtClean="0">
                <a:solidFill>
                  <a:srgbClr val="FFFF00"/>
                </a:solidFill>
              </a:rPr>
              <a:t>semacam</a:t>
            </a:r>
            <a:r>
              <a:rPr lang="en-US" sz="2400" b="1" dirty="0" smtClean="0">
                <a:solidFill>
                  <a:srgbClr val="FFFF00"/>
                </a:solidFill>
              </a:rPr>
              <a:t> </a:t>
            </a:r>
            <a:r>
              <a:rPr lang="en-US" sz="2400" b="1" dirty="0" err="1" smtClean="0">
                <a:solidFill>
                  <a:srgbClr val="FFFF00"/>
                </a:solidFill>
              </a:rPr>
              <a:t>ini</a:t>
            </a:r>
            <a:r>
              <a:rPr lang="en-US" sz="2400" b="1" dirty="0" smtClean="0">
                <a:solidFill>
                  <a:srgbClr val="FFFF00"/>
                </a:solidFill>
              </a:rPr>
              <a:t> </a:t>
            </a:r>
            <a:r>
              <a:rPr lang="en-US" sz="2400" b="1" dirty="0" err="1" smtClean="0">
                <a:solidFill>
                  <a:srgbClr val="FFFF00"/>
                </a:solidFill>
              </a:rPr>
              <a:t>peran</a:t>
            </a:r>
            <a:r>
              <a:rPr lang="en-US" sz="2400" b="1" dirty="0" smtClean="0">
                <a:solidFill>
                  <a:srgbClr val="FFFF00"/>
                </a:solidFill>
              </a:rPr>
              <a:t> </a:t>
            </a:r>
            <a:r>
              <a:rPr lang="en-US" sz="2400" b="1" dirty="0" err="1" smtClean="0">
                <a:solidFill>
                  <a:srgbClr val="FFFF00"/>
                </a:solidFill>
              </a:rPr>
              <a:t>perusahaan</a:t>
            </a:r>
            <a:r>
              <a:rPr lang="en-US" sz="2400" b="1" dirty="0" smtClean="0">
                <a:solidFill>
                  <a:srgbClr val="FFFF00"/>
                </a:solidFill>
              </a:rPr>
              <a:t> </a:t>
            </a:r>
            <a:r>
              <a:rPr lang="en-US" sz="2400" b="1" dirty="0" err="1" smtClean="0">
                <a:solidFill>
                  <a:srgbClr val="FFFF00"/>
                </a:solidFill>
              </a:rPr>
              <a:t>sangat</a:t>
            </a:r>
            <a:r>
              <a:rPr lang="en-US" sz="2400" b="1" dirty="0" smtClean="0">
                <a:solidFill>
                  <a:srgbClr val="FFFF00"/>
                </a:solidFill>
              </a:rPr>
              <a:t> </a:t>
            </a:r>
            <a:r>
              <a:rPr lang="en-US" sz="2400" b="1" dirty="0" err="1" smtClean="0">
                <a:solidFill>
                  <a:srgbClr val="FFFF00"/>
                </a:solidFill>
              </a:rPr>
              <a:t>penting</a:t>
            </a:r>
            <a:r>
              <a:rPr lang="en-US" sz="2400" b="1" dirty="0" smtClean="0">
                <a:solidFill>
                  <a:srgbClr val="FFFF00"/>
                </a:solidFill>
              </a:rPr>
              <a:t>.</a:t>
            </a:r>
          </a:p>
          <a:p>
            <a:pPr>
              <a:buFont typeface="Wingdings" pitchFamily="2" charset="2"/>
              <a:buChar char="§"/>
            </a:pPr>
            <a:r>
              <a:rPr lang="en-US" sz="2400" b="1" dirty="0" err="1" smtClean="0">
                <a:solidFill>
                  <a:srgbClr val="FFFF00"/>
                </a:solidFill>
              </a:rPr>
              <a:t>Barang</a:t>
            </a:r>
            <a:r>
              <a:rPr lang="en-US" sz="2400" b="1" dirty="0" smtClean="0">
                <a:solidFill>
                  <a:srgbClr val="FFFF00"/>
                </a:solidFill>
              </a:rPr>
              <a:t> </a:t>
            </a:r>
            <a:r>
              <a:rPr lang="en-US" sz="2400" b="1" dirty="0" err="1" smtClean="0">
                <a:solidFill>
                  <a:srgbClr val="FFFF00"/>
                </a:solidFill>
              </a:rPr>
              <a:t>bebas</a:t>
            </a:r>
            <a:r>
              <a:rPr lang="en-US" sz="2400" b="1" dirty="0" smtClean="0">
                <a:solidFill>
                  <a:srgbClr val="FFFF00"/>
                </a:solidFill>
              </a:rPr>
              <a:t> (free goods) yang </a:t>
            </a:r>
            <a:r>
              <a:rPr lang="en-US" sz="2400" b="1" dirty="0" err="1" smtClean="0">
                <a:solidFill>
                  <a:srgbClr val="FFFF00"/>
                </a:solidFill>
              </a:rPr>
              <a:t>tidak</a:t>
            </a:r>
            <a:r>
              <a:rPr lang="en-US" sz="2400" b="1" dirty="0" smtClean="0">
                <a:solidFill>
                  <a:srgbClr val="FFFF00"/>
                </a:solidFill>
              </a:rPr>
              <a:t> </a:t>
            </a:r>
            <a:r>
              <a:rPr lang="en-US" sz="2400" b="1" dirty="0" err="1" smtClean="0">
                <a:solidFill>
                  <a:srgbClr val="FFFF00"/>
                </a:solidFill>
              </a:rPr>
              <a:t>memerlukan</a:t>
            </a:r>
            <a:r>
              <a:rPr lang="en-US" sz="2400" b="1" dirty="0" smtClean="0">
                <a:solidFill>
                  <a:srgbClr val="FFFF00"/>
                </a:solidFill>
              </a:rPr>
              <a:t> </a:t>
            </a:r>
            <a:r>
              <a:rPr lang="en-US" sz="2400" b="1" dirty="0" err="1" smtClean="0">
                <a:solidFill>
                  <a:srgbClr val="FFFF00"/>
                </a:solidFill>
              </a:rPr>
              <a:t>suatu</a:t>
            </a:r>
            <a:r>
              <a:rPr lang="en-US" sz="2400" b="1" dirty="0" smtClean="0">
                <a:solidFill>
                  <a:srgbClr val="FFFF00"/>
                </a:solidFill>
              </a:rPr>
              <a:t>    </a:t>
            </a:r>
            <a:r>
              <a:rPr lang="en-US" sz="2400" b="1" dirty="0" err="1" smtClean="0">
                <a:solidFill>
                  <a:srgbClr val="FFFF00"/>
                </a:solidFill>
              </a:rPr>
              <a:t>usaha</a:t>
            </a:r>
            <a:endParaRPr lang="en-US" sz="2400" b="1" dirty="0" smtClean="0">
              <a:solidFill>
                <a:srgbClr val="FFFF00"/>
              </a:solidFill>
            </a:endParaRPr>
          </a:p>
          <a:p>
            <a:r>
              <a:rPr lang="en-US" sz="2400" b="1" dirty="0" smtClean="0">
                <a:solidFill>
                  <a:srgbClr val="FFFF00"/>
                </a:solidFill>
              </a:rPr>
              <a:t>  </a:t>
            </a:r>
            <a:r>
              <a:rPr lang="en-US" sz="2400" b="1" dirty="0" err="1" smtClean="0">
                <a:solidFill>
                  <a:srgbClr val="FFFF00"/>
                </a:solidFill>
              </a:rPr>
              <a:t>seperti</a:t>
            </a:r>
            <a:r>
              <a:rPr lang="en-US" sz="2400" b="1" dirty="0" smtClean="0">
                <a:solidFill>
                  <a:srgbClr val="FFFF00"/>
                </a:solidFill>
              </a:rPr>
              <a:t> (</a:t>
            </a:r>
            <a:r>
              <a:rPr lang="en-US" sz="2400" b="1" dirty="0" err="1" smtClean="0">
                <a:solidFill>
                  <a:srgbClr val="FFFF00"/>
                </a:solidFill>
              </a:rPr>
              <a:t>matahari</a:t>
            </a:r>
            <a:r>
              <a:rPr lang="en-US" sz="2400" b="1" dirty="0" smtClean="0">
                <a:solidFill>
                  <a:srgbClr val="FFFF00"/>
                </a:solidFill>
              </a:rPr>
              <a:t>, </a:t>
            </a:r>
            <a:r>
              <a:rPr lang="en-US" sz="2400" b="1" dirty="0" err="1" smtClean="0">
                <a:solidFill>
                  <a:srgbClr val="FFFF00"/>
                </a:solidFill>
              </a:rPr>
              <a:t>Udara</a:t>
            </a:r>
            <a:r>
              <a:rPr lang="en-US" sz="2400" b="1" dirty="0" smtClean="0">
                <a:solidFill>
                  <a:srgbClr val="FFFF00"/>
                </a:solidFill>
              </a:rPr>
              <a:t>, </a:t>
            </a:r>
            <a:r>
              <a:rPr lang="en-US" sz="2400" b="1" dirty="0" err="1" smtClean="0">
                <a:solidFill>
                  <a:srgbClr val="FFFF00"/>
                </a:solidFill>
              </a:rPr>
              <a:t>hujan</a:t>
            </a:r>
            <a:r>
              <a:rPr lang="en-US" sz="2400" b="1" dirty="0" smtClean="0">
                <a:solidFill>
                  <a:srgbClr val="FFFF00"/>
                </a:solidFill>
              </a:rPr>
              <a:t>,) </a:t>
            </a:r>
          </a:p>
          <a:p>
            <a:pPr>
              <a:buFont typeface="Wingdings" pitchFamily="2" charset="2"/>
              <a:buChar char="§"/>
            </a:pPr>
            <a:r>
              <a:rPr lang="en-US" sz="2400" b="1" dirty="0" err="1" smtClean="0">
                <a:solidFill>
                  <a:srgbClr val="FFFF00"/>
                </a:solidFill>
              </a:rPr>
              <a:t>Barang</a:t>
            </a:r>
            <a:r>
              <a:rPr lang="en-US" sz="2400" b="1" dirty="0" smtClean="0">
                <a:solidFill>
                  <a:srgbClr val="FFFF00"/>
                </a:solidFill>
              </a:rPr>
              <a:t> </a:t>
            </a:r>
            <a:r>
              <a:rPr lang="en-US" sz="2400" b="1" dirty="0" err="1" smtClean="0">
                <a:solidFill>
                  <a:srgbClr val="FFFF00"/>
                </a:solidFill>
              </a:rPr>
              <a:t>tidak</a:t>
            </a:r>
            <a:r>
              <a:rPr lang="en-US" sz="2400" b="1" dirty="0" smtClean="0">
                <a:solidFill>
                  <a:srgbClr val="FFFF00"/>
                </a:solidFill>
              </a:rPr>
              <a:t> </a:t>
            </a:r>
            <a:r>
              <a:rPr lang="en-US" sz="2400" b="1" dirty="0" err="1" smtClean="0">
                <a:solidFill>
                  <a:srgbClr val="FFFF00"/>
                </a:solidFill>
              </a:rPr>
              <a:t>bebas</a:t>
            </a:r>
            <a:r>
              <a:rPr lang="en-US" sz="2400" b="1" dirty="0" smtClean="0">
                <a:solidFill>
                  <a:srgbClr val="FFFF00"/>
                </a:solidFill>
              </a:rPr>
              <a:t>, </a:t>
            </a:r>
            <a:r>
              <a:rPr lang="en-US" sz="2400" b="1" dirty="0" err="1" smtClean="0">
                <a:solidFill>
                  <a:srgbClr val="FFFF00"/>
                </a:solidFill>
              </a:rPr>
              <a:t>barang</a:t>
            </a:r>
            <a:r>
              <a:rPr lang="en-US"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a:t>
            </a:r>
            <a:r>
              <a:rPr lang="en-US" sz="2400" b="1" dirty="0" err="1" smtClean="0">
                <a:solidFill>
                  <a:srgbClr val="FFFF00"/>
                </a:solidFill>
              </a:rPr>
              <a:t>jasa</a:t>
            </a:r>
            <a:r>
              <a:rPr lang="en-US" sz="2400" b="1" dirty="0" smtClean="0">
                <a:solidFill>
                  <a:srgbClr val="FFFF00"/>
                </a:solidFill>
              </a:rPr>
              <a:t> </a:t>
            </a:r>
            <a:r>
              <a:rPr lang="en-US" sz="2400" b="1" dirty="0" err="1" smtClean="0">
                <a:solidFill>
                  <a:srgbClr val="FFFF00"/>
                </a:solidFill>
              </a:rPr>
              <a:t>yg</a:t>
            </a:r>
            <a:r>
              <a:rPr lang="en-US" sz="2400" b="1" dirty="0" smtClean="0">
                <a:solidFill>
                  <a:srgbClr val="FFFF00"/>
                </a:solidFill>
              </a:rPr>
              <a:t> </a:t>
            </a:r>
            <a:r>
              <a:rPr lang="en-US" sz="2400" b="1" dirty="0" err="1" smtClean="0">
                <a:solidFill>
                  <a:srgbClr val="FFFF00"/>
                </a:solidFill>
              </a:rPr>
              <a:t>didapat</a:t>
            </a:r>
            <a:r>
              <a:rPr lang="en-US" sz="2400" b="1" dirty="0" smtClean="0">
                <a:solidFill>
                  <a:srgbClr val="FFFF00"/>
                </a:solidFill>
              </a:rPr>
              <a:t> </a:t>
            </a:r>
            <a:r>
              <a:rPr lang="en-US" sz="2400" b="1" dirty="0" err="1" smtClean="0">
                <a:solidFill>
                  <a:srgbClr val="FFFF00"/>
                </a:solidFill>
              </a:rPr>
              <a:t>diusahakan</a:t>
            </a:r>
            <a:r>
              <a:rPr lang="en-US" sz="2400" b="1" dirty="0" smtClean="0">
                <a:solidFill>
                  <a:srgbClr val="FFFF00"/>
                </a:solidFill>
              </a:rPr>
              <a:t> </a:t>
            </a:r>
          </a:p>
          <a:p>
            <a:r>
              <a:rPr lang="en-US" sz="2400" b="1" dirty="0" smtClean="0">
                <a:solidFill>
                  <a:srgbClr val="FFFF00"/>
                </a:solidFill>
              </a:rPr>
              <a:t>   </a:t>
            </a:r>
            <a:r>
              <a:rPr lang="en-US" sz="2400" b="1" dirty="0" err="1" smtClean="0">
                <a:solidFill>
                  <a:srgbClr val="FFFF00"/>
                </a:solidFill>
              </a:rPr>
              <a:t>oleh</a:t>
            </a:r>
            <a:r>
              <a:rPr lang="en-US" sz="2400" b="1" dirty="0" smtClean="0">
                <a:solidFill>
                  <a:srgbClr val="FFFF00"/>
                </a:solidFill>
              </a:rPr>
              <a:t> </a:t>
            </a:r>
            <a:r>
              <a:rPr lang="en-US" sz="2400" b="1" dirty="0" err="1" smtClean="0">
                <a:solidFill>
                  <a:srgbClr val="FFFF00"/>
                </a:solidFill>
              </a:rPr>
              <a:t>orang-orang</a:t>
            </a:r>
            <a:r>
              <a:rPr lang="en-US" sz="2400" b="1" dirty="0" smtClean="0">
                <a:solidFill>
                  <a:srgbClr val="FFFF00"/>
                </a:solidFill>
              </a:rPr>
              <a:t>   </a:t>
            </a:r>
            <a:r>
              <a:rPr lang="en-US" sz="2400" b="1" dirty="0" err="1" smtClean="0">
                <a:solidFill>
                  <a:srgbClr val="FFFF00"/>
                </a:solidFill>
              </a:rPr>
              <a:t>seperti</a:t>
            </a:r>
            <a:r>
              <a:rPr lang="en-US" sz="2400" b="1" dirty="0" smtClean="0">
                <a:solidFill>
                  <a:srgbClr val="FFFF00"/>
                </a:solidFill>
              </a:rPr>
              <a:t> </a:t>
            </a:r>
            <a:r>
              <a:rPr lang="en-US" sz="2400" b="1" dirty="0" err="1" smtClean="0">
                <a:solidFill>
                  <a:srgbClr val="FFFF00"/>
                </a:solidFill>
              </a:rPr>
              <a:t>pengrajin</a:t>
            </a:r>
            <a:r>
              <a:rPr lang="en-US" sz="2400" b="1" dirty="0" smtClean="0">
                <a:solidFill>
                  <a:srgbClr val="FFFF00"/>
                </a:solidFill>
              </a:rPr>
              <a:t>, </a:t>
            </a:r>
            <a:r>
              <a:rPr lang="en-US" sz="2400" b="1" dirty="0" err="1" smtClean="0">
                <a:solidFill>
                  <a:srgbClr val="FFFF00"/>
                </a:solidFill>
              </a:rPr>
              <a:t>karyawan</a:t>
            </a:r>
            <a:r>
              <a:rPr lang="en-US" sz="2400" b="1" dirty="0" smtClean="0">
                <a:solidFill>
                  <a:srgbClr val="FFFF00"/>
                </a:solidFill>
              </a:rPr>
              <a:t> </a:t>
            </a:r>
            <a:r>
              <a:rPr lang="en-US" sz="2400" b="1" dirty="0" err="1" smtClean="0">
                <a:solidFill>
                  <a:srgbClr val="FFFF00"/>
                </a:solidFill>
              </a:rPr>
              <a:t>pabrik</a:t>
            </a:r>
            <a:r>
              <a:rPr lang="en-US" sz="2400" b="1" dirty="0" smtClean="0">
                <a:solidFill>
                  <a:srgbClr val="FFFF00"/>
                </a:solidFill>
              </a:rPr>
              <a:t>, </a:t>
            </a:r>
            <a:r>
              <a:rPr lang="en-US" sz="2400" b="1" dirty="0" err="1" smtClean="0">
                <a:solidFill>
                  <a:srgbClr val="FFFF00"/>
                </a:solidFill>
              </a:rPr>
              <a:t>petani</a:t>
            </a:r>
            <a:r>
              <a:rPr lang="en-US" sz="2400" b="1" dirty="0" smtClean="0">
                <a:solidFill>
                  <a:srgbClr val="FFFF00"/>
                </a:solidFill>
              </a:rPr>
              <a:t>, </a:t>
            </a:r>
            <a:r>
              <a:rPr lang="en-US" sz="2400" b="1" dirty="0" err="1" smtClean="0">
                <a:solidFill>
                  <a:srgbClr val="FFFF00"/>
                </a:solidFill>
              </a:rPr>
              <a:t>tukang</a:t>
            </a:r>
            <a:endParaRPr lang="en-US" sz="2400" b="1" dirty="0" smtClean="0">
              <a:solidFill>
                <a:srgbClr val="FFFF00"/>
              </a:solidFill>
            </a:endParaRPr>
          </a:p>
          <a:p>
            <a:r>
              <a:rPr lang="en-US" sz="2400" b="1" dirty="0" smtClean="0">
                <a:solidFill>
                  <a:srgbClr val="FFFF00"/>
                </a:solidFill>
              </a:rPr>
              <a:t>   </a:t>
            </a:r>
            <a:r>
              <a:rPr lang="en-US" sz="2400" b="1" dirty="0" err="1" smtClean="0">
                <a:solidFill>
                  <a:srgbClr val="FFFF00"/>
                </a:solidFill>
              </a:rPr>
              <a:t>cukur</a:t>
            </a:r>
            <a:r>
              <a:rPr lang="en-US" sz="2400" b="1" dirty="0" smtClean="0">
                <a:solidFill>
                  <a:srgbClr val="FFFF00"/>
                </a:solidFill>
              </a:rPr>
              <a:t>, </a:t>
            </a:r>
            <a:r>
              <a:rPr lang="en-US" sz="2400" b="1" dirty="0" err="1" smtClean="0">
                <a:solidFill>
                  <a:srgbClr val="FFFF00"/>
                </a:solidFill>
              </a:rPr>
              <a:t>dll</a:t>
            </a:r>
            <a:r>
              <a:rPr lang="en-US" sz="2400" b="1" dirty="0" smtClean="0">
                <a:solidFill>
                  <a:srgbClr val="FFFF00"/>
                </a:solidFill>
              </a:rPr>
              <a:t>.</a:t>
            </a:r>
          </a:p>
          <a:p>
            <a:r>
              <a:rPr lang="en-US" sz="2400" b="1" dirty="0" err="1" smtClean="0">
                <a:solidFill>
                  <a:srgbClr val="FFFF00"/>
                </a:solidFill>
              </a:rPr>
              <a:t>Kegiatan</a:t>
            </a:r>
            <a:r>
              <a:rPr lang="en-US" sz="2400" b="1" dirty="0" smtClean="0">
                <a:solidFill>
                  <a:srgbClr val="FFFF00"/>
                </a:solidFill>
              </a:rPr>
              <a:t> </a:t>
            </a:r>
            <a:r>
              <a:rPr lang="en-US" sz="2400" b="1" dirty="0" err="1" smtClean="0">
                <a:solidFill>
                  <a:srgbClr val="FFFF00"/>
                </a:solidFill>
              </a:rPr>
              <a:t>ekonomi</a:t>
            </a:r>
            <a:r>
              <a:rPr lang="en-US" sz="2400" b="1" dirty="0" smtClean="0">
                <a:solidFill>
                  <a:srgbClr val="FFFF00"/>
                </a:solidFill>
              </a:rPr>
              <a:t> </a:t>
            </a:r>
            <a:r>
              <a:rPr lang="en-US" sz="2400" b="1" dirty="0" err="1" smtClean="0">
                <a:solidFill>
                  <a:srgbClr val="FFFF00"/>
                </a:solidFill>
              </a:rPr>
              <a:t>diklompokan</a:t>
            </a:r>
            <a:r>
              <a:rPr lang="en-US" sz="2400" b="1" dirty="0" smtClean="0">
                <a:solidFill>
                  <a:srgbClr val="FFFF00"/>
                </a:solidFill>
              </a:rPr>
              <a:t> </a:t>
            </a:r>
            <a:r>
              <a:rPr lang="en-US" sz="2400" b="1" dirty="0" err="1" smtClean="0">
                <a:solidFill>
                  <a:srgbClr val="FFFF00"/>
                </a:solidFill>
              </a:rPr>
              <a:t>ke</a:t>
            </a:r>
            <a:r>
              <a:rPr lang="en-US" sz="2400" b="1" dirty="0" smtClean="0">
                <a:solidFill>
                  <a:srgbClr val="FFFF00"/>
                </a:solidFill>
              </a:rPr>
              <a:t> </a:t>
            </a:r>
            <a:r>
              <a:rPr lang="en-US" sz="2400" b="1" dirty="0" err="1" smtClean="0">
                <a:solidFill>
                  <a:srgbClr val="FFFF00"/>
                </a:solidFill>
              </a:rPr>
              <a:t>dalam</a:t>
            </a:r>
            <a:r>
              <a:rPr lang="en-US" sz="2400" b="1" dirty="0" smtClean="0">
                <a:solidFill>
                  <a:srgbClr val="FFFF00"/>
                </a:solidFill>
              </a:rPr>
              <a:t> </a:t>
            </a:r>
            <a:r>
              <a:rPr lang="en-US" sz="2400" b="1" dirty="0" err="1" smtClean="0">
                <a:solidFill>
                  <a:srgbClr val="FFFF00"/>
                </a:solidFill>
              </a:rPr>
              <a:t>dua</a:t>
            </a:r>
            <a:r>
              <a:rPr lang="en-US" sz="2400" b="1" dirty="0" smtClean="0">
                <a:solidFill>
                  <a:srgbClr val="FFFF00"/>
                </a:solidFill>
              </a:rPr>
              <a:t> </a:t>
            </a:r>
            <a:r>
              <a:rPr lang="en-US" sz="2400" b="1" dirty="0" err="1" smtClean="0">
                <a:solidFill>
                  <a:srgbClr val="FFFF00"/>
                </a:solidFill>
              </a:rPr>
              <a:t>golongan</a:t>
            </a:r>
            <a:r>
              <a:rPr lang="en-US" sz="2400" b="1" dirty="0" smtClean="0">
                <a:solidFill>
                  <a:srgbClr val="FFFF00"/>
                </a:solidFill>
              </a:rPr>
              <a:t> </a:t>
            </a:r>
            <a:r>
              <a:rPr lang="en-US" sz="2400" b="1" dirty="0" err="1" smtClean="0">
                <a:solidFill>
                  <a:srgbClr val="FFFF00"/>
                </a:solidFill>
              </a:rPr>
              <a:t>yaitu</a:t>
            </a:r>
            <a:r>
              <a:rPr lang="en-US" sz="2400" b="1" dirty="0" smtClean="0">
                <a:solidFill>
                  <a:srgbClr val="FFFF00"/>
                </a:solidFill>
              </a:rPr>
              <a:t> :</a:t>
            </a:r>
          </a:p>
          <a:p>
            <a:pPr marL="457200" indent="-457200">
              <a:buFont typeface="+mj-lt"/>
              <a:buAutoNum type="alphaLcParenR"/>
            </a:pPr>
            <a:r>
              <a:rPr lang="en-US" sz="2400" b="1" dirty="0" err="1" smtClean="0">
                <a:solidFill>
                  <a:srgbClr val="FFFF00"/>
                </a:solidFill>
              </a:rPr>
              <a:t>Barang</a:t>
            </a:r>
            <a:r>
              <a:rPr lang="en-US" sz="2400" b="1" dirty="0" smtClean="0">
                <a:solidFill>
                  <a:srgbClr val="FFFF00"/>
                </a:solidFill>
              </a:rPr>
              <a:t> </a:t>
            </a:r>
            <a:r>
              <a:rPr lang="en-US" sz="2400" b="1" dirty="0" err="1" smtClean="0">
                <a:solidFill>
                  <a:srgbClr val="FFFF00"/>
                </a:solidFill>
              </a:rPr>
              <a:t>konsumsi</a:t>
            </a:r>
            <a:r>
              <a:rPr lang="en-US" sz="2400" b="1" dirty="0" smtClean="0">
                <a:solidFill>
                  <a:srgbClr val="FFFF00"/>
                </a:solidFill>
              </a:rPr>
              <a:t> (consumer goods) </a:t>
            </a:r>
            <a:r>
              <a:rPr lang="en-US" sz="2400" b="1" dirty="0" err="1" smtClean="0">
                <a:solidFill>
                  <a:srgbClr val="FFFF00"/>
                </a:solidFill>
              </a:rPr>
              <a:t>yg</a:t>
            </a:r>
            <a:r>
              <a:rPr lang="en-US" sz="2400" b="1" dirty="0" smtClean="0">
                <a:solidFill>
                  <a:srgbClr val="FFFF00"/>
                </a:solidFill>
              </a:rPr>
              <a:t> </a:t>
            </a:r>
            <a:r>
              <a:rPr lang="en-US" sz="2400" b="1" dirty="0" err="1" smtClean="0">
                <a:solidFill>
                  <a:srgbClr val="FFFF00"/>
                </a:solidFill>
              </a:rPr>
              <a:t>secara</a:t>
            </a:r>
            <a:r>
              <a:rPr lang="en-US" sz="2400" b="1" dirty="0" smtClean="0">
                <a:solidFill>
                  <a:srgbClr val="FFFF00"/>
                </a:solidFill>
              </a:rPr>
              <a:t> </a:t>
            </a:r>
            <a:r>
              <a:rPr lang="en-US" sz="2400" b="1" dirty="0" err="1" smtClean="0">
                <a:solidFill>
                  <a:srgbClr val="FFFF00"/>
                </a:solidFill>
              </a:rPr>
              <a:t>langsung</a:t>
            </a:r>
            <a:r>
              <a:rPr lang="en-US" sz="2400" b="1" dirty="0" smtClean="0">
                <a:solidFill>
                  <a:srgbClr val="FFFF00"/>
                </a:solidFill>
              </a:rPr>
              <a:t> </a:t>
            </a:r>
            <a:r>
              <a:rPr lang="en-US" sz="2400" b="1" dirty="0" err="1" smtClean="0">
                <a:solidFill>
                  <a:srgbClr val="FFFF00"/>
                </a:solidFill>
              </a:rPr>
              <a:t>dapat</a:t>
            </a:r>
            <a:r>
              <a:rPr lang="en-US" sz="2400" b="1" dirty="0" smtClean="0">
                <a:solidFill>
                  <a:srgbClr val="FFFF00"/>
                </a:solidFill>
              </a:rPr>
              <a:t> </a:t>
            </a:r>
            <a:r>
              <a:rPr lang="en-US" sz="2400" b="1" dirty="0" err="1" smtClean="0">
                <a:solidFill>
                  <a:srgbClr val="FFFF00"/>
                </a:solidFill>
              </a:rPr>
              <a:t>memuaskan</a:t>
            </a:r>
            <a:r>
              <a:rPr lang="en-US" sz="2400" b="1" dirty="0" smtClean="0">
                <a:solidFill>
                  <a:srgbClr val="FFFF00"/>
                </a:solidFill>
              </a:rPr>
              <a:t> </a:t>
            </a:r>
            <a:r>
              <a:rPr lang="en-US" sz="2400" b="1" dirty="0" err="1" smtClean="0">
                <a:solidFill>
                  <a:srgbClr val="FFFF00"/>
                </a:solidFill>
              </a:rPr>
              <a:t>kebutuhan</a:t>
            </a:r>
            <a:r>
              <a:rPr lang="en-US" sz="2400" b="1" dirty="0" smtClean="0">
                <a:solidFill>
                  <a:srgbClr val="FFFF00"/>
                </a:solidFill>
              </a:rPr>
              <a:t> </a:t>
            </a:r>
            <a:r>
              <a:rPr lang="en-US" sz="2400" b="1" dirty="0" err="1" smtClean="0">
                <a:solidFill>
                  <a:srgbClr val="FFFF00"/>
                </a:solidFill>
              </a:rPr>
              <a:t>dan</a:t>
            </a:r>
            <a:endParaRPr lang="en-US" sz="2400" b="1" dirty="0" smtClean="0">
              <a:solidFill>
                <a:srgbClr val="FFFF00"/>
              </a:solidFill>
            </a:endParaRPr>
          </a:p>
          <a:p>
            <a:pPr marL="457200" indent="-457200">
              <a:buFont typeface="+mj-lt"/>
              <a:buAutoNum type="alphaLcParenR"/>
            </a:pPr>
            <a:r>
              <a:rPr lang="en-US" sz="2400" b="1" dirty="0" err="1" smtClean="0">
                <a:solidFill>
                  <a:srgbClr val="FFFF00"/>
                </a:solidFill>
              </a:rPr>
              <a:t>Barang</a:t>
            </a:r>
            <a:r>
              <a:rPr lang="en-US" sz="2400" b="1" dirty="0" smtClean="0">
                <a:solidFill>
                  <a:srgbClr val="FFFF00"/>
                </a:solidFill>
              </a:rPr>
              <a:t> </a:t>
            </a:r>
            <a:r>
              <a:rPr lang="en-US" sz="2400" b="1" dirty="0" err="1" smtClean="0">
                <a:solidFill>
                  <a:srgbClr val="FFFF00"/>
                </a:solidFill>
              </a:rPr>
              <a:t>industri</a:t>
            </a:r>
            <a:r>
              <a:rPr lang="en-US" sz="2400" b="1" dirty="0" smtClean="0">
                <a:solidFill>
                  <a:srgbClr val="FFFF00"/>
                </a:solidFill>
              </a:rPr>
              <a:t> (industrial goods) </a:t>
            </a:r>
            <a:r>
              <a:rPr lang="en-US" sz="2400" b="1" dirty="0" err="1" smtClean="0">
                <a:solidFill>
                  <a:srgbClr val="FFFF00"/>
                </a:solidFill>
              </a:rPr>
              <a:t>seperti</a:t>
            </a:r>
            <a:r>
              <a:rPr lang="en-US" sz="2400" b="1" dirty="0" smtClean="0">
                <a:solidFill>
                  <a:srgbClr val="FFFF00"/>
                </a:solidFill>
              </a:rPr>
              <a:t> </a:t>
            </a:r>
            <a:r>
              <a:rPr lang="en-US" sz="2400" b="1" dirty="0" err="1" smtClean="0">
                <a:solidFill>
                  <a:srgbClr val="FFFF00"/>
                </a:solidFill>
              </a:rPr>
              <a:t>pabrik,mesin,peralatan</a:t>
            </a:r>
            <a:r>
              <a:rPr lang="en-US"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a:t>
            </a:r>
            <a:r>
              <a:rPr lang="en-US" sz="2400" b="1" dirty="0" err="1" smtClean="0">
                <a:solidFill>
                  <a:srgbClr val="FFFF00"/>
                </a:solidFill>
              </a:rPr>
              <a:t>barang</a:t>
            </a:r>
            <a:r>
              <a:rPr lang="en-US" sz="2400" b="1" dirty="0" smtClean="0">
                <a:solidFill>
                  <a:srgbClr val="FFFF00"/>
                </a:solidFill>
              </a:rPr>
              <a:t> lain </a:t>
            </a:r>
            <a:r>
              <a:rPr lang="en-US" sz="2400" b="1" dirty="0" err="1" smtClean="0">
                <a:solidFill>
                  <a:srgbClr val="FFFF00"/>
                </a:solidFill>
              </a:rPr>
              <a:t>yg</a:t>
            </a:r>
            <a:r>
              <a:rPr lang="en-US" sz="2400" b="1" dirty="0" smtClean="0">
                <a:solidFill>
                  <a:srgbClr val="FFFF00"/>
                </a:solidFill>
              </a:rPr>
              <a:t> </a:t>
            </a:r>
            <a:r>
              <a:rPr lang="en-US" sz="2400" b="1" dirty="0" err="1" smtClean="0">
                <a:solidFill>
                  <a:srgbClr val="FFFF00"/>
                </a:solidFill>
              </a:rPr>
              <a:t>mendukung</a:t>
            </a:r>
            <a:r>
              <a:rPr lang="en-US" sz="2400" b="1" dirty="0" smtClean="0">
                <a:solidFill>
                  <a:srgbClr val="FFFF00"/>
                </a:solidFill>
              </a:rPr>
              <a:t> </a:t>
            </a:r>
            <a:r>
              <a:rPr lang="en-US" sz="2400" b="1" dirty="0" err="1" smtClean="0">
                <a:solidFill>
                  <a:srgbClr val="FFFF00"/>
                </a:solidFill>
              </a:rPr>
              <a:t>produksi</a:t>
            </a:r>
            <a:r>
              <a:rPr lang="en-US" sz="2400" b="1" dirty="0" smtClean="0">
                <a:solidFill>
                  <a:srgbClr val="FFFF00"/>
                </a:solidFill>
              </a:rPr>
              <a:t> </a:t>
            </a:r>
            <a:r>
              <a:rPr lang="en-US" sz="2400" b="1" dirty="0" err="1" smtClean="0">
                <a:solidFill>
                  <a:srgbClr val="FFFF00"/>
                </a:solidFill>
              </a:rPr>
              <a:t>barang</a:t>
            </a:r>
            <a:r>
              <a:rPr lang="en-US" sz="2400" b="1" dirty="0" smtClean="0">
                <a:solidFill>
                  <a:srgbClr val="FFFF00"/>
                </a:solidFill>
              </a:rPr>
              <a:t> </a:t>
            </a:r>
            <a:r>
              <a:rPr lang="en-US" sz="2400" b="1" dirty="0" err="1" smtClean="0">
                <a:solidFill>
                  <a:srgbClr val="FFFF00"/>
                </a:solidFill>
              </a:rPr>
              <a:t>konsumsi</a:t>
            </a:r>
            <a:r>
              <a:rPr lang="en-US" sz="2400" b="1" dirty="0" smtClean="0">
                <a:solidFill>
                  <a:srgbClr val="FFFF00"/>
                </a:solidFill>
              </a:rPr>
              <a:t>.</a:t>
            </a:r>
          </a:p>
          <a:p>
            <a:pPr marL="457200" indent="-457200"/>
            <a:r>
              <a:rPr lang="en-US" sz="2400" b="1" dirty="0" err="1" smtClean="0">
                <a:solidFill>
                  <a:srgbClr val="FFFF00"/>
                </a:solidFill>
              </a:rPr>
              <a:t>Selain</a:t>
            </a:r>
            <a:r>
              <a:rPr lang="en-US" sz="2400" b="1" dirty="0" smtClean="0">
                <a:solidFill>
                  <a:srgbClr val="FFFF00"/>
                </a:solidFill>
              </a:rPr>
              <a:t> </a:t>
            </a:r>
            <a:r>
              <a:rPr lang="en-US" sz="2400" b="1" dirty="0" err="1" smtClean="0">
                <a:solidFill>
                  <a:srgbClr val="FFFF00"/>
                </a:solidFill>
              </a:rPr>
              <a:t>itu</a:t>
            </a:r>
            <a:r>
              <a:rPr lang="en-US" sz="2400" b="1" dirty="0" smtClean="0">
                <a:solidFill>
                  <a:srgbClr val="FFFF00"/>
                </a:solidFill>
              </a:rPr>
              <a:t> </a:t>
            </a:r>
            <a:r>
              <a:rPr lang="en-US" sz="2400" b="1" dirty="0" err="1" smtClean="0">
                <a:solidFill>
                  <a:srgbClr val="FFFF00"/>
                </a:solidFill>
              </a:rPr>
              <a:t>kedua</a:t>
            </a:r>
            <a:r>
              <a:rPr lang="en-US" sz="2400" b="1" dirty="0" smtClean="0">
                <a:solidFill>
                  <a:srgbClr val="FFFF00"/>
                </a:solidFill>
              </a:rPr>
              <a:t> </a:t>
            </a:r>
            <a:r>
              <a:rPr lang="en-US" sz="2400" b="1" dirty="0" err="1" smtClean="0">
                <a:solidFill>
                  <a:srgbClr val="FFFF00"/>
                </a:solidFill>
              </a:rPr>
              <a:t>kelompok</a:t>
            </a:r>
            <a:r>
              <a:rPr lang="en-US" sz="2400" b="1" dirty="0" smtClean="0">
                <a:solidFill>
                  <a:srgbClr val="FFFF00"/>
                </a:solidFill>
              </a:rPr>
              <a:t> </a:t>
            </a:r>
            <a:r>
              <a:rPr lang="en-US" sz="2400" b="1" dirty="0" err="1" smtClean="0">
                <a:solidFill>
                  <a:srgbClr val="FFFF00"/>
                </a:solidFill>
              </a:rPr>
              <a:t>barang</a:t>
            </a:r>
            <a:r>
              <a:rPr lang="en-US" sz="2400" b="1" dirty="0" smtClean="0">
                <a:solidFill>
                  <a:srgbClr val="FFFF00"/>
                </a:solidFill>
              </a:rPr>
              <a:t> </a:t>
            </a:r>
            <a:r>
              <a:rPr lang="en-US" sz="2400" b="1" dirty="0" err="1" smtClean="0">
                <a:solidFill>
                  <a:srgbClr val="FFFF00"/>
                </a:solidFill>
              </a:rPr>
              <a:t>tersebut</a:t>
            </a:r>
            <a:r>
              <a:rPr lang="en-US" sz="2400" b="1" dirty="0" smtClean="0">
                <a:solidFill>
                  <a:srgbClr val="FFFF00"/>
                </a:solidFill>
              </a:rPr>
              <a:t> </a:t>
            </a:r>
            <a:r>
              <a:rPr lang="en-US" sz="2400" b="1" dirty="0" err="1" smtClean="0">
                <a:solidFill>
                  <a:srgbClr val="FFFF00"/>
                </a:solidFill>
              </a:rPr>
              <a:t>dapat</a:t>
            </a:r>
            <a:r>
              <a:rPr lang="en-US" sz="2400" b="1" dirty="0" smtClean="0">
                <a:solidFill>
                  <a:srgbClr val="FFFF00"/>
                </a:solidFill>
              </a:rPr>
              <a:t> </a:t>
            </a:r>
            <a:r>
              <a:rPr lang="en-US" sz="2400" b="1" dirty="0" err="1" smtClean="0">
                <a:solidFill>
                  <a:srgbClr val="FFFF00"/>
                </a:solidFill>
              </a:rPr>
              <a:t>di</a:t>
            </a:r>
            <a:r>
              <a:rPr lang="en-US" sz="2400" b="1" dirty="0" smtClean="0">
                <a:solidFill>
                  <a:srgbClr val="FFFF00"/>
                </a:solidFill>
              </a:rPr>
              <a:t> </a:t>
            </a:r>
            <a:r>
              <a:rPr lang="en-US" sz="2400" b="1" dirty="0" err="1" smtClean="0">
                <a:solidFill>
                  <a:srgbClr val="FFFF00"/>
                </a:solidFill>
              </a:rPr>
              <a:t>bagi</a:t>
            </a:r>
            <a:r>
              <a:rPr lang="en-US" sz="2400" b="1" dirty="0" smtClean="0">
                <a:solidFill>
                  <a:srgbClr val="FFFF00"/>
                </a:solidFill>
              </a:rPr>
              <a:t> </a:t>
            </a:r>
            <a:r>
              <a:rPr lang="en-US" sz="2400" b="1" dirty="0" err="1" smtClean="0">
                <a:solidFill>
                  <a:srgbClr val="FFFF00"/>
                </a:solidFill>
              </a:rPr>
              <a:t>lagi</a:t>
            </a:r>
            <a:r>
              <a:rPr lang="en-US" sz="2400" b="1" dirty="0" smtClean="0">
                <a:solidFill>
                  <a:srgbClr val="FFFF00"/>
                </a:solidFill>
              </a:rPr>
              <a:t> </a:t>
            </a:r>
            <a:r>
              <a:rPr lang="en-US" sz="2400" b="1" dirty="0" err="1" smtClean="0">
                <a:solidFill>
                  <a:srgbClr val="FFFF00"/>
                </a:solidFill>
              </a:rPr>
              <a:t>menjadi</a:t>
            </a:r>
            <a:r>
              <a:rPr lang="en-US" sz="2400" b="1" dirty="0" smtClean="0">
                <a:solidFill>
                  <a:srgbClr val="FFFF00"/>
                </a:solidFill>
              </a:rPr>
              <a:t> :</a:t>
            </a:r>
          </a:p>
          <a:p>
            <a:pPr marL="457200" indent="-457200">
              <a:buFont typeface="+mj-lt"/>
              <a:buAutoNum type="alphaLcParenR"/>
            </a:pPr>
            <a:r>
              <a:rPr lang="en-US" sz="2400" b="1" dirty="0" smtClean="0">
                <a:solidFill>
                  <a:srgbClr val="FFFF00"/>
                </a:solidFill>
              </a:rPr>
              <a:t> </a:t>
            </a:r>
            <a:r>
              <a:rPr lang="en-US" sz="2400" b="1" dirty="0" err="1" smtClean="0">
                <a:solidFill>
                  <a:srgbClr val="FFFF00"/>
                </a:solidFill>
              </a:rPr>
              <a:t>Barang</a:t>
            </a:r>
            <a:r>
              <a:rPr lang="en-US" sz="2400" b="1" dirty="0" smtClean="0">
                <a:solidFill>
                  <a:srgbClr val="FFFF00"/>
                </a:solidFill>
              </a:rPr>
              <a:t>  </a:t>
            </a:r>
            <a:r>
              <a:rPr lang="en-US" sz="2400" b="1" dirty="0" err="1" smtClean="0">
                <a:solidFill>
                  <a:srgbClr val="FFFF00"/>
                </a:solidFill>
              </a:rPr>
              <a:t>tahan</a:t>
            </a:r>
            <a:r>
              <a:rPr lang="en-US" sz="2400" b="1" dirty="0" smtClean="0">
                <a:solidFill>
                  <a:srgbClr val="FFFF00"/>
                </a:solidFill>
              </a:rPr>
              <a:t> lama (durable goods) </a:t>
            </a:r>
            <a:r>
              <a:rPr lang="en-US" sz="2400" b="1" dirty="0" err="1" smtClean="0">
                <a:solidFill>
                  <a:srgbClr val="FFFF00"/>
                </a:solidFill>
              </a:rPr>
              <a:t>yg</a:t>
            </a:r>
            <a:r>
              <a:rPr lang="en-US" sz="2400" b="1" dirty="0" smtClean="0">
                <a:solidFill>
                  <a:srgbClr val="FFFF00"/>
                </a:solidFill>
              </a:rPr>
              <a:t> </a:t>
            </a:r>
            <a:r>
              <a:rPr lang="en-US" sz="2400" b="1" dirty="0" err="1" smtClean="0">
                <a:solidFill>
                  <a:srgbClr val="FFFF00"/>
                </a:solidFill>
              </a:rPr>
              <a:t>dapat</a:t>
            </a:r>
            <a:r>
              <a:rPr lang="en-US" sz="2400" b="1" dirty="0" smtClean="0">
                <a:solidFill>
                  <a:srgbClr val="FFFF00"/>
                </a:solidFill>
              </a:rPr>
              <a:t> </a:t>
            </a:r>
            <a:r>
              <a:rPr lang="en-US" sz="2400" b="1" dirty="0" err="1" smtClean="0">
                <a:solidFill>
                  <a:srgbClr val="FFFF00"/>
                </a:solidFill>
              </a:rPr>
              <a:t>dipakai</a:t>
            </a:r>
            <a:r>
              <a:rPr lang="en-US" sz="2400" b="1" dirty="0" smtClean="0">
                <a:solidFill>
                  <a:srgbClr val="FFFF00"/>
                </a:solidFill>
              </a:rPr>
              <a:t> </a:t>
            </a:r>
            <a:r>
              <a:rPr lang="en-US" sz="2400" b="1" dirty="0" err="1" smtClean="0">
                <a:solidFill>
                  <a:srgbClr val="FFFF00"/>
                </a:solidFill>
              </a:rPr>
              <a:t>berkali</a:t>
            </a:r>
            <a:r>
              <a:rPr lang="en-US" sz="2400" b="1" dirty="0" smtClean="0">
                <a:solidFill>
                  <a:srgbClr val="FFFF00"/>
                </a:solidFill>
              </a:rPr>
              <a:t>-kali </a:t>
            </a:r>
            <a:r>
              <a:rPr lang="en-US" sz="2400" b="1" dirty="0" err="1" smtClean="0">
                <a:solidFill>
                  <a:srgbClr val="FFFF00"/>
                </a:solidFill>
              </a:rPr>
              <a:t>dan</a:t>
            </a:r>
            <a:endParaRPr lang="en-US" sz="2400" b="1" dirty="0" smtClean="0">
              <a:solidFill>
                <a:srgbClr val="FFFF00"/>
              </a:solidFill>
            </a:endParaRPr>
          </a:p>
          <a:p>
            <a:pPr marL="457200" indent="-457200">
              <a:buFont typeface="+mj-lt"/>
              <a:buAutoNum type="alphaLcParenR"/>
            </a:pPr>
            <a:r>
              <a:rPr lang="en-US" sz="2400" b="1" dirty="0" err="1" smtClean="0">
                <a:solidFill>
                  <a:srgbClr val="FFFF00"/>
                </a:solidFill>
              </a:rPr>
              <a:t>Barang</a:t>
            </a:r>
            <a:r>
              <a:rPr lang="en-US" sz="2400" b="1" dirty="0" smtClean="0">
                <a:solidFill>
                  <a:srgbClr val="FFFF00"/>
                </a:solidFill>
              </a:rPr>
              <a:t> </a:t>
            </a:r>
            <a:r>
              <a:rPr lang="en-US" sz="2400" b="1" dirty="0" err="1" smtClean="0">
                <a:solidFill>
                  <a:srgbClr val="FFFF00"/>
                </a:solidFill>
              </a:rPr>
              <a:t>tidak</a:t>
            </a:r>
            <a:r>
              <a:rPr lang="en-US" sz="2400" b="1" dirty="0" smtClean="0">
                <a:solidFill>
                  <a:srgbClr val="FFFF00"/>
                </a:solidFill>
              </a:rPr>
              <a:t> </a:t>
            </a:r>
            <a:r>
              <a:rPr lang="en-US" sz="2400" b="1" dirty="0" err="1" smtClean="0">
                <a:solidFill>
                  <a:srgbClr val="FFFF00"/>
                </a:solidFill>
              </a:rPr>
              <a:t>tahan</a:t>
            </a:r>
            <a:r>
              <a:rPr lang="en-US" sz="2400" b="1" dirty="0" smtClean="0">
                <a:solidFill>
                  <a:srgbClr val="FFFF00"/>
                </a:solidFill>
              </a:rPr>
              <a:t> lama (nondurable goods), </a:t>
            </a:r>
            <a:r>
              <a:rPr lang="en-US" sz="2400" b="1" dirty="0" err="1" smtClean="0">
                <a:solidFill>
                  <a:srgbClr val="FFFF00"/>
                </a:solidFill>
              </a:rPr>
              <a:t>seperti</a:t>
            </a:r>
            <a:r>
              <a:rPr lang="en-US" sz="2400" b="1" dirty="0" smtClean="0">
                <a:solidFill>
                  <a:srgbClr val="FFFF00"/>
                </a:solidFill>
              </a:rPr>
              <a:t> </a:t>
            </a:r>
            <a:r>
              <a:rPr lang="en-US" sz="2400" b="1" dirty="0" err="1" smtClean="0">
                <a:solidFill>
                  <a:srgbClr val="FFFF00"/>
                </a:solidFill>
              </a:rPr>
              <a:t>bahan</a:t>
            </a:r>
            <a:r>
              <a:rPr lang="en-US" sz="2400" b="1" dirty="0" smtClean="0">
                <a:solidFill>
                  <a:srgbClr val="FFFF00"/>
                </a:solidFill>
              </a:rPr>
              <a:t> </a:t>
            </a:r>
            <a:r>
              <a:rPr lang="en-US" sz="2400" b="1" dirty="0" err="1" smtClean="0">
                <a:solidFill>
                  <a:srgbClr val="FFFF00"/>
                </a:solidFill>
              </a:rPr>
              <a:t>mentah</a:t>
            </a:r>
            <a:r>
              <a:rPr lang="en-US" sz="2400" b="1" dirty="0" smtClean="0">
                <a:solidFill>
                  <a:srgbClr val="FFFF00"/>
                </a:solidFill>
              </a:rPr>
              <a:t>, </a:t>
            </a:r>
            <a:r>
              <a:rPr lang="en-US" sz="2400" b="1" dirty="0" err="1" smtClean="0">
                <a:solidFill>
                  <a:srgbClr val="FFFF00"/>
                </a:solidFill>
              </a:rPr>
              <a:t>makanan</a:t>
            </a:r>
            <a:r>
              <a:rPr lang="en-US" sz="2400" b="1" dirty="0" smtClean="0">
                <a:solidFill>
                  <a:srgbClr val="FFFF00"/>
                </a:solidFill>
              </a:rPr>
              <a:t>, </a:t>
            </a:r>
            <a:r>
              <a:rPr lang="en-US" sz="2400" b="1" dirty="0" err="1" smtClean="0">
                <a:solidFill>
                  <a:srgbClr val="FFFF00"/>
                </a:solidFill>
              </a:rPr>
              <a:t>yg</a:t>
            </a:r>
            <a:r>
              <a:rPr lang="en-US" sz="2400" b="1" dirty="0" smtClean="0">
                <a:solidFill>
                  <a:srgbClr val="FFFF00"/>
                </a:solidFill>
              </a:rPr>
              <a:t> </a:t>
            </a:r>
            <a:r>
              <a:rPr lang="en-US" sz="2400" b="1" dirty="0" err="1" smtClean="0">
                <a:solidFill>
                  <a:srgbClr val="FFFF00"/>
                </a:solidFill>
              </a:rPr>
              <a:t>dapat</a:t>
            </a:r>
            <a:r>
              <a:rPr lang="en-US" sz="2400" b="1" dirty="0" smtClean="0">
                <a:solidFill>
                  <a:srgbClr val="FFFF00"/>
                </a:solidFill>
              </a:rPr>
              <a:t> </a:t>
            </a:r>
            <a:r>
              <a:rPr lang="en-US" sz="2400" b="1" dirty="0" err="1" smtClean="0">
                <a:solidFill>
                  <a:srgbClr val="FFFF00"/>
                </a:solidFill>
              </a:rPr>
              <a:t>dipakai</a:t>
            </a:r>
            <a:r>
              <a:rPr lang="en-US" sz="2400" b="1" dirty="0" smtClean="0">
                <a:solidFill>
                  <a:srgbClr val="FFFF00"/>
                </a:solidFill>
              </a:rPr>
              <a:t> </a:t>
            </a:r>
            <a:r>
              <a:rPr lang="en-US" sz="2400" b="1" dirty="0" err="1" smtClean="0">
                <a:solidFill>
                  <a:srgbClr val="FFFF00"/>
                </a:solidFill>
              </a:rPr>
              <a:t>hanya</a:t>
            </a:r>
            <a:r>
              <a:rPr lang="en-US" sz="2400" b="1" dirty="0" smtClean="0">
                <a:solidFill>
                  <a:srgbClr val="FFFF00"/>
                </a:solidFill>
              </a:rPr>
              <a:t> </a:t>
            </a:r>
            <a:r>
              <a:rPr lang="en-US" sz="2400" b="1" dirty="0" err="1" smtClean="0">
                <a:solidFill>
                  <a:srgbClr val="FFFF00"/>
                </a:solidFill>
              </a:rPr>
              <a:t>sekali</a:t>
            </a:r>
            <a:r>
              <a:rPr lang="en-US" sz="2400" b="1" dirty="0" smtClean="0">
                <a:solidFill>
                  <a:srgbClr val="FFFF00"/>
                </a:solidFill>
              </a:rPr>
              <a:t>  </a:t>
            </a:r>
            <a:r>
              <a:rPr lang="en-US" sz="2400" b="1" dirty="0" err="1" smtClean="0">
                <a:solidFill>
                  <a:srgbClr val="FFFF00"/>
                </a:solidFill>
              </a:rPr>
              <a:t>atau</a:t>
            </a:r>
            <a:r>
              <a:rPr lang="en-US" sz="2400" b="1" dirty="0" smtClean="0">
                <a:solidFill>
                  <a:srgbClr val="FFFF00"/>
                </a:solidFill>
              </a:rPr>
              <a:t> </a:t>
            </a:r>
            <a:r>
              <a:rPr lang="en-US" sz="2400" b="1" dirty="0" err="1" smtClean="0">
                <a:solidFill>
                  <a:srgbClr val="FFFF00"/>
                </a:solidFill>
              </a:rPr>
              <a:t>beberapa</a:t>
            </a:r>
            <a:r>
              <a:rPr lang="en-US" sz="2400" b="1" dirty="0" smtClean="0">
                <a:solidFill>
                  <a:srgbClr val="FFFF00"/>
                </a:solidFill>
              </a:rPr>
              <a:t> kali </a:t>
            </a:r>
            <a:r>
              <a:rPr lang="en-US" sz="2400" b="1" dirty="0" err="1" smtClean="0">
                <a:solidFill>
                  <a:srgbClr val="FFFF00"/>
                </a:solidFill>
              </a:rPr>
              <a:t>saj</a:t>
            </a:r>
            <a:r>
              <a:rPr lang="en-US" sz="2400" dirty="0" err="1" smtClean="0">
                <a:solidFill>
                  <a:srgbClr val="FFFF00"/>
                </a:solidFill>
              </a:rPr>
              <a:t>a</a:t>
            </a:r>
            <a:r>
              <a:rPr lang="en-US" sz="2400" dirty="0" smtClean="0">
                <a:solidFill>
                  <a:srgbClr val="FFFF00"/>
                </a:solidFill>
              </a:rPr>
              <a:t>.</a:t>
            </a:r>
            <a:endParaRPr lang="en-US" sz="2400" dirty="0">
              <a:solidFill>
                <a:srgbClr val="FFFF00"/>
              </a:solidFill>
            </a:endParaRPr>
          </a:p>
        </p:txBody>
      </p:sp>
    </p:spTree>
  </p:cSld>
  <p:clrMapOvr>
    <a:masterClrMapping/>
  </p:clrMapOvr>
  <p:transition spd="slow">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133600" y="0"/>
            <a:ext cx="3276600" cy="457200"/>
          </a:xfrm>
          <a:prstGeom prst="roundRect">
            <a:avLst/>
          </a:prstGeom>
          <a:solidFill>
            <a:schemeClr val="accent3">
              <a:lumMod val="5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err="1" smtClean="0">
                <a:solidFill>
                  <a:srgbClr val="FFFF00"/>
                </a:solidFill>
              </a:rPr>
              <a:t>Ke</a:t>
            </a:r>
            <a:r>
              <a:rPr lang="id-ID" sz="2000" b="1" dirty="0" smtClean="0">
                <a:solidFill>
                  <a:srgbClr val="FFFF00"/>
                </a:solidFill>
              </a:rPr>
              <a:t>inginan </a:t>
            </a:r>
            <a:r>
              <a:rPr lang="en-US" sz="2000" b="1" dirty="0" smtClean="0">
                <a:solidFill>
                  <a:srgbClr val="FFFF00"/>
                </a:solidFill>
              </a:rPr>
              <a:t>DAN KEBUTUHAN</a:t>
            </a:r>
            <a:endParaRPr lang="en-US" sz="2000" b="1" dirty="0">
              <a:solidFill>
                <a:srgbClr val="FFFF00"/>
              </a:solidFill>
            </a:endParaRPr>
          </a:p>
        </p:txBody>
      </p:sp>
      <p:sp>
        <p:nvSpPr>
          <p:cNvPr id="4" name="Rounded Rectangle 3"/>
          <p:cNvSpPr/>
          <p:nvPr/>
        </p:nvSpPr>
        <p:spPr>
          <a:xfrm>
            <a:off x="762000" y="838200"/>
            <a:ext cx="2209800" cy="457200"/>
          </a:xfrm>
          <a:prstGeom prst="roundRect">
            <a:avLst/>
          </a:prstGeom>
          <a:solidFill>
            <a:schemeClr val="accent3">
              <a:lumMod val="5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smtClean="0">
                <a:solidFill>
                  <a:srgbClr val="FFFF00"/>
                </a:solidFill>
              </a:rPr>
              <a:t>EKON0MI</a:t>
            </a:r>
            <a:endParaRPr lang="en-US" sz="2000" b="1" dirty="0">
              <a:solidFill>
                <a:srgbClr val="FFFF00"/>
              </a:solidFill>
            </a:endParaRPr>
          </a:p>
        </p:txBody>
      </p:sp>
      <p:sp>
        <p:nvSpPr>
          <p:cNvPr id="5" name="Rounded Rectangle 4"/>
          <p:cNvSpPr/>
          <p:nvPr/>
        </p:nvSpPr>
        <p:spPr>
          <a:xfrm>
            <a:off x="5181600" y="838200"/>
            <a:ext cx="2133600" cy="457200"/>
          </a:xfrm>
          <a:prstGeom prst="roundRect">
            <a:avLst/>
          </a:prstGeom>
          <a:solidFill>
            <a:schemeClr val="tx1">
              <a:lumMod val="95000"/>
              <a:lumOff val="5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smtClean="0">
                <a:solidFill>
                  <a:srgbClr val="FFFF00"/>
                </a:solidFill>
              </a:rPr>
              <a:t>BEBAS</a:t>
            </a:r>
            <a:endParaRPr lang="en-US" sz="2000" b="1" dirty="0">
              <a:solidFill>
                <a:srgbClr val="FFFF00"/>
              </a:solidFill>
            </a:endParaRPr>
          </a:p>
        </p:txBody>
      </p:sp>
      <p:sp>
        <p:nvSpPr>
          <p:cNvPr id="6" name="Rounded Rectangle 5"/>
          <p:cNvSpPr/>
          <p:nvPr/>
        </p:nvSpPr>
        <p:spPr>
          <a:xfrm>
            <a:off x="762000" y="1600200"/>
            <a:ext cx="1752600" cy="457200"/>
          </a:xfrm>
          <a:prstGeom prst="roundRect">
            <a:avLst/>
          </a:prstGeom>
          <a:solidFill>
            <a:schemeClr val="accent3">
              <a:lumMod val="5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smtClean="0">
                <a:solidFill>
                  <a:srgbClr val="FFFF00"/>
                </a:solidFill>
              </a:rPr>
              <a:t>BARANG</a:t>
            </a:r>
            <a:endParaRPr lang="en-US" sz="2000" b="1" dirty="0">
              <a:solidFill>
                <a:srgbClr val="FFFF00"/>
              </a:solidFill>
            </a:endParaRPr>
          </a:p>
        </p:txBody>
      </p:sp>
      <p:sp>
        <p:nvSpPr>
          <p:cNvPr id="7" name="Rounded Rectangle 6"/>
          <p:cNvSpPr/>
          <p:nvPr/>
        </p:nvSpPr>
        <p:spPr>
          <a:xfrm>
            <a:off x="5410200" y="1752600"/>
            <a:ext cx="1905000" cy="457200"/>
          </a:xfrm>
          <a:prstGeom prst="round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smtClean="0"/>
              <a:t>JASA</a:t>
            </a:r>
            <a:endParaRPr lang="en-US" sz="2000" b="1" dirty="0"/>
          </a:p>
        </p:txBody>
      </p:sp>
      <p:cxnSp>
        <p:nvCxnSpPr>
          <p:cNvPr id="27" name="Straight Connector 26"/>
          <p:cNvCxnSpPr/>
          <p:nvPr/>
        </p:nvCxnSpPr>
        <p:spPr>
          <a:xfrm rot="5400000" flipH="1" flipV="1">
            <a:off x="3695700" y="571500"/>
            <a:ext cx="2286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rot="10800000">
            <a:off x="1676400" y="685800"/>
            <a:ext cx="4876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rot="5400000">
            <a:off x="1600994" y="762000"/>
            <a:ext cx="151606" cy="794"/>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rot="5400000">
            <a:off x="6477794" y="762000"/>
            <a:ext cx="151606" cy="794"/>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a:off x="1524000" y="1446212"/>
            <a:ext cx="48768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rot="5400000">
            <a:off x="1447800" y="1523206"/>
            <a:ext cx="152400" cy="1588"/>
          </a:xfrm>
          <a:prstGeom prst="line">
            <a:avLst/>
          </a:prstGeom>
        </p:spPr>
        <p:style>
          <a:lnRef idx="3">
            <a:schemeClr val="dk1"/>
          </a:lnRef>
          <a:fillRef idx="0">
            <a:schemeClr val="dk1"/>
          </a:fillRef>
          <a:effectRef idx="2">
            <a:schemeClr val="dk1"/>
          </a:effectRef>
          <a:fontRef idx="minor">
            <a:schemeClr val="tx1"/>
          </a:fontRef>
        </p:style>
      </p:cxnSp>
      <p:cxnSp>
        <p:nvCxnSpPr>
          <p:cNvPr id="47" name="Straight Connector 46"/>
          <p:cNvCxnSpPr/>
          <p:nvPr/>
        </p:nvCxnSpPr>
        <p:spPr>
          <a:xfrm rot="5400000">
            <a:off x="1828006" y="1370806"/>
            <a:ext cx="153194" cy="794"/>
          </a:xfrm>
          <a:prstGeom prst="line">
            <a:avLst/>
          </a:prstGeom>
        </p:spPr>
        <p:style>
          <a:lnRef idx="3">
            <a:schemeClr val="dk1"/>
          </a:lnRef>
          <a:fillRef idx="0">
            <a:schemeClr val="dk1"/>
          </a:fillRef>
          <a:effectRef idx="2">
            <a:schemeClr val="dk1"/>
          </a:effectRef>
          <a:fontRef idx="minor">
            <a:schemeClr val="tx1"/>
          </a:fontRef>
        </p:style>
      </p:cxnSp>
      <p:sp>
        <p:nvSpPr>
          <p:cNvPr id="64" name="Rounded Rectangle 63"/>
          <p:cNvSpPr/>
          <p:nvPr/>
        </p:nvSpPr>
        <p:spPr>
          <a:xfrm>
            <a:off x="457200" y="2514600"/>
            <a:ext cx="1752600" cy="457200"/>
          </a:xfrm>
          <a:prstGeom prst="roundRect">
            <a:avLst/>
          </a:prstGeom>
          <a:solidFill>
            <a:schemeClr val="accent3">
              <a:lumMod val="5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smtClean="0">
                <a:solidFill>
                  <a:srgbClr val="FFFF00"/>
                </a:solidFill>
              </a:rPr>
              <a:t>PRODUSEN</a:t>
            </a:r>
            <a:endParaRPr lang="en-US" sz="2000" b="1" dirty="0">
              <a:solidFill>
                <a:srgbClr val="FFFF00"/>
              </a:solidFill>
            </a:endParaRPr>
          </a:p>
        </p:txBody>
      </p:sp>
      <p:sp>
        <p:nvSpPr>
          <p:cNvPr id="65" name="Rounded Rectangle 64"/>
          <p:cNvSpPr/>
          <p:nvPr/>
        </p:nvSpPr>
        <p:spPr>
          <a:xfrm>
            <a:off x="2438400" y="2514600"/>
            <a:ext cx="1752600" cy="457200"/>
          </a:xfrm>
          <a:prstGeom prst="roundRect">
            <a:avLst/>
          </a:prstGeom>
          <a:solidFill>
            <a:schemeClr val="accent3">
              <a:lumMod val="5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smtClean="0">
                <a:solidFill>
                  <a:srgbClr val="FFFF00"/>
                </a:solidFill>
              </a:rPr>
              <a:t>KONSUMEN</a:t>
            </a:r>
            <a:endParaRPr lang="en-US" sz="2000" b="1" dirty="0">
              <a:solidFill>
                <a:srgbClr val="FFFF00"/>
              </a:solidFill>
            </a:endParaRPr>
          </a:p>
        </p:txBody>
      </p:sp>
      <p:sp>
        <p:nvSpPr>
          <p:cNvPr id="66" name="Rounded Rectangle 65"/>
          <p:cNvSpPr/>
          <p:nvPr/>
        </p:nvSpPr>
        <p:spPr>
          <a:xfrm>
            <a:off x="4495800" y="2667000"/>
            <a:ext cx="1752600" cy="457200"/>
          </a:xfrm>
          <a:prstGeom prst="round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smtClean="0"/>
              <a:t>PRODUSEN</a:t>
            </a:r>
            <a:endParaRPr lang="en-US" sz="2000" b="1" dirty="0"/>
          </a:p>
        </p:txBody>
      </p:sp>
      <p:sp>
        <p:nvSpPr>
          <p:cNvPr id="67" name="Rounded Rectangle 66"/>
          <p:cNvSpPr/>
          <p:nvPr/>
        </p:nvSpPr>
        <p:spPr>
          <a:xfrm>
            <a:off x="6400800" y="2667000"/>
            <a:ext cx="1752600" cy="457200"/>
          </a:xfrm>
          <a:prstGeom prst="round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smtClean="0"/>
              <a:t>KONSUMEN</a:t>
            </a:r>
            <a:endParaRPr lang="en-US" sz="2000" b="1" dirty="0"/>
          </a:p>
        </p:txBody>
      </p:sp>
      <p:cxnSp>
        <p:nvCxnSpPr>
          <p:cNvPr id="71" name="Straight Connector 70"/>
          <p:cNvCxnSpPr/>
          <p:nvPr/>
        </p:nvCxnSpPr>
        <p:spPr>
          <a:xfrm>
            <a:off x="1371600" y="2284412"/>
            <a:ext cx="1981200" cy="1588"/>
          </a:xfrm>
          <a:prstGeom prst="line">
            <a:avLst/>
          </a:prstGeom>
        </p:spPr>
        <p:style>
          <a:lnRef idx="3">
            <a:schemeClr val="dk1"/>
          </a:lnRef>
          <a:fillRef idx="0">
            <a:schemeClr val="dk1"/>
          </a:fillRef>
          <a:effectRef idx="2">
            <a:schemeClr val="dk1"/>
          </a:effectRef>
          <a:fontRef idx="minor">
            <a:schemeClr val="tx1"/>
          </a:fontRef>
        </p:style>
      </p:cxnSp>
      <p:cxnSp>
        <p:nvCxnSpPr>
          <p:cNvPr id="73" name="Straight Connector 72"/>
          <p:cNvCxnSpPr/>
          <p:nvPr/>
        </p:nvCxnSpPr>
        <p:spPr>
          <a:xfrm rot="16200000" flipH="1">
            <a:off x="3238502" y="2400300"/>
            <a:ext cx="228598" cy="2"/>
          </a:xfrm>
          <a:prstGeom prst="line">
            <a:avLst/>
          </a:prstGeom>
        </p:spPr>
        <p:style>
          <a:lnRef idx="3">
            <a:schemeClr val="dk1"/>
          </a:lnRef>
          <a:fillRef idx="0">
            <a:schemeClr val="dk1"/>
          </a:fillRef>
          <a:effectRef idx="2">
            <a:schemeClr val="dk1"/>
          </a:effectRef>
          <a:fontRef idx="minor">
            <a:schemeClr val="tx1"/>
          </a:fontRef>
        </p:style>
      </p:cxnSp>
      <p:cxnSp>
        <p:nvCxnSpPr>
          <p:cNvPr id="75" name="Straight Connector 74"/>
          <p:cNvCxnSpPr/>
          <p:nvPr/>
        </p:nvCxnSpPr>
        <p:spPr>
          <a:xfrm rot="5400000">
            <a:off x="1257301" y="2400301"/>
            <a:ext cx="228598" cy="1588"/>
          </a:xfrm>
          <a:prstGeom prst="line">
            <a:avLst/>
          </a:prstGeom>
        </p:spPr>
        <p:style>
          <a:lnRef idx="3">
            <a:schemeClr val="dk1"/>
          </a:lnRef>
          <a:fillRef idx="0">
            <a:schemeClr val="dk1"/>
          </a:fillRef>
          <a:effectRef idx="2">
            <a:schemeClr val="dk1"/>
          </a:effectRef>
          <a:fontRef idx="minor">
            <a:schemeClr val="tx1"/>
          </a:fontRef>
        </p:style>
      </p:cxnSp>
      <p:cxnSp>
        <p:nvCxnSpPr>
          <p:cNvPr id="91" name="Straight Connector 90"/>
          <p:cNvCxnSpPr/>
          <p:nvPr/>
        </p:nvCxnSpPr>
        <p:spPr>
          <a:xfrm>
            <a:off x="5334000" y="2436812"/>
            <a:ext cx="1828800" cy="1588"/>
          </a:xfrm>
          <a:prstGeom prst="line">
            <a:avLst/>
          </a:prstGeom>
        </p:spPr>
        <p:style>
          <a:lnRef idx="3">
            <a:schemeClr val="dk1"/>
          </a:lnRef>
          <a:fillRef idx="0">
            <a:schemeClr val="dk1"/>
          </a:fillRef>
          <a:effectRef idx="2">
            <a:schemeClr val="dk1"/>
          </a:effectRef>
          <a:fontRef idx="minor">
            <a:schemeClr val="tx1"/>
          </a:fontRef>
        </p:style>
      </p:cxnSp>
      <p:cxnSp>
        <p:nvCxnSpPr>
          <p:cNvPr id="93" name="Straight Connector 92"/>
          <p:cNvCxnSpPr/>
          <p:nvPr/>
        </p:nvCxnSpPr>
        <p:spPr>
          <a:xfrm rot="5400000">
            <a:off x="7048103" y="2552303"/>
            <a:ext cx="228600" cy="794"/>
          </a:xfrm>
          <a:prstGeom prst="line">
            <a:avLst/>
          </a:prstGeom>
        </p:spPr>
        <p:style>
          <a:lnRef idx="3">
            <a:schemeClr val="dk1"/>
          </a:lnRef>
          <a:fillRef idx="0">
            <a:schemeClr val="dk1"/>
          </a:fillRef>
          <a:effectRef idx="2">
            <a:schemeClr val="dk1"/>
          </a:effectRef>
          <a:fontRef idx="minor">
            <a:schemeClr val="tx1"/>
          </a:fontRef>
        </p:style>
      </p:cxnSp>
      <p:cxnSp>
        <p:nvCxnSpPr>
          <p:cNvPr id="101" name="Straight Connector 100"/>
          <p:cNvCxnSpPr/>
          <p:nvPr/>
        </p:nvCxnSpPr>
        <p:spPr>
          <a:xfrm>
            <a:off x="762000" y="3122612"/>
            <a:ext cx="1371600" cy="1588"/>
          </a:xfrm>
          <a:prstGeom prst="line">
            <a:avLst/>
          </a:prstGeom>
        </p:spPr>
        <p:style>
          <a:lnRef idx="3">
            <a:schemeClr val="dk1"/>
          </a:lnRef>
          <a:fillRef idx="0">
            <a:schemeClr val="dk1"/>
          </a:fillRef>
          <a:effectRef idx="2">
            <a:schemeClr val="dk1"/>
          </a:effectRef>
          <a:fontRef idx="minor">
            <a:schemeClr val="tx1"/>
          </a:fontRef>
        </p:style>
      </p:cxnSp>
      <p:sp>
        <p:nvSpPr>
          <p:cNvPr id="105" name="Rounded Rectangle 104"/>
          <p:cNvSpPr/>
          <p:nvPr/>
        </p:nvSpPr>
        <p:spPr>
          <a:xfrm>
            <a:off x="152400" y="3276600"/>
            <a:ext cx="1143000" cy="914400"/>
          </a:xfrm>
          <a:prstGeom prst="roundRect">
            <a:avLst/>
          </a:prstGeom>
          <a:solidFill>
            <a:schemeClr val="accent3">
              <a:lumMod val="5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solidFill>
                  <a:srgbClr val="FFFF00"/>
                </a:solidFill>
              </a:rPr>
              <a:t>TAHAN LAMA  (PABRIK)</a:t>
            </a:r>
            <a:endParaRPr lang="en-US" b="1" dirty="0">
              <a:solidFill>
                <a:srgbClr val="FFFF00"/>
              </a:solidFill>
            </a:endParaRPr>
          </a:p>
        </p:txBody>
      </p:sp>
      <p:sp>
        <p:nvSpPr>
          <p:cNvPr id="107" name="Rounded Rectangle 106"/>
          <p:cNvSpPr/>
          <p:nvPr/>
        </p:nvSpPr>
        <p:spPr>
          <a:xfrm>
            <a:off x="1524000" y="3276600"/>
            <a:ext cx="1600200" cy="914400"/>
          </a:xfrm>
          <a:prstGeom prst="roundRect">
            <a:avLst/>
          </a:prstGeom>
          <a:solidFill>
            <a:schemeClr val="accent3">
              <a:lumMod val="5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b="1" dirty="0" smtClean="0">
                <a:solidFill>
                  <a:srgbClr val="FFFF00"/>
                </a:solidFill>
              </a:rPr>
              <a:t>TIDAK TAHAN LAMA  (BAHAN MENTAH)</a:t>
            </a:r>
            <a:endParaRPr lang="en-US" sz="1600" b="1" dirty="0">
              <a:solidFill>
                <a:srgbClr val="FFFF00"/>
              </a:solidFill>
            </a:endParaRPr>
          </a:p>
        </p:txBody>
      </p:sp>
      <p:cxnSp>
        <p:nvCxnSpPr>
          <p:cNvPr id="110" name="Straight Connector 109"/>
          <p:cNvCxnSpPr/>
          <p:nvPr/>
        </p:nvCxnSpPr>
        <p:spPr>
          <a:xfrm rot="5400000">
            <a:off x="2057400" y="3199606"/>
            <a:ext cx="152400" cy="1588"/>
          </a:xfrm>
          <a:prstGeom prst="line">
            <a:avLst/>
          </a:prstGeom>
        </p:spPr>
        <p:style>
          <a:lnRef idx="3">
            <a:schemeClr val="dk1"/>
          </a:lnRef>
          <a:fillRef idx="0">
            <a:schemeClr val="dk1"/>
          </a:fillRef>
          <a:effectRef idx="2">
            <a:schemeClr val="dk1"/>
          </a:effectRef>
          <a:fontRef idx="minor">
            <a:schemeClr val="tx1"/>
          </a:fontRef>
        </p:style>
      </p:cxnSp>
      <p:cxnSp>
        <p:nvCxnSpPr>
          <p:cNvPr id="112" name="Straight Connector 111"/>
          <p:cNvCxnSpPr/>
          <p:nvPr/>
        </p:nvCxnSpPr>
        <p:spPr>
          <a:xfrm rot="5400000">
            <a:off x="685800" y="3199606"/>
            <a:ext cx="152400" cy="1588"/>
          </a:xfrm>
          <a:prstGeom prst="line">
            <a:avLst/>
          </a:prstGeom>
        </p:spPr>
        <p:style>
          <a:lnRef idx="3">
            <a:schemeClr val="dk1"/>
          </a:lnRef>
          <a:fillRef idx="0">
            <a:schemeClr val="dk1"/>
          </a:fillRef>
          <a:effectRef idx="2">
            <a:schemeClr val="dk1"/>
          </a:effectRef>
          <a:fontRef idx="minor">
            <a:schemeClr val="tx1"/>
          </a:fontRef>
        </p:style>
      </p:cxnSp>
      <p:cxnSp>
        <p:nvCxnSpPr>
          <p:cNvPr id="114" name="Straight Connector 113"/>
          <p:cNvCxnSpPr/>
          <p:nvPr/>
        </p:nvCxnSpPr>
        <p:spPr>
          <a:xfrm rot="5400000">
            <a:off x="2856706" y="3619500"/>
            <a:ext cx="1296194" cy="794"/>
          </a:xfrm>
          <a:prstGeom prst="line">
            <a:avLst/>
          </a:prstGeom>
        </p:spPr>
        <p:style>
          <a:lnRef idx="3">
            <a:schemeClr val="dk1"/>
          </a:lnRef>
          <a:fillRef idx="0">
            <a:schemeClr val="dk1"/>
          </a:fillRef>
          <a:effectRef idx="2">
            <a:schemeClr val="dk1"/>
          </a:effectRef>
          <a:fontRef idx="minor">
            <a:schemeClr val="tx1"/>
          </a:fontRef>
        </p:style>
      </p:cxnSp>
      <p:cxnSp>
        <p:nvCxnSpPr>
          <p:cNvPr id="116" name="Straight Connector 115"/>
          <p:cNvCxnSpPr/>
          <p:nvPr/>
        </p:nvCxnSpPr>
        <p:spPr>
          <a:xfrm>
            <a:off x="1752600" y="4265612"/>
            <a:ext cx="5257800" cy="1588"/>
          </a:xfrm>
          <a:prstGeom prst="line">
            <a:avLst/>
          </a:prstGeom>
        </p:spPr>
        <p:style>
          <a:lnRef idx="3">
            <a:schemeClr val="dk1"/>
          </a:lnRef>
          <a:fillRef idx="0">
            <a:schemeClr val="dk1"/>
          </a:fillRef>
          <a:effectRef idx="2">
            <a:schemeClr val="dk1"/>
          </a:effectRef>
          <a:fontRef idx="minor">
            <a:schemeClr val="tx1"/>
          </a:fontRef>
        </p:style>
      </p:cxnSp>
      <p:sp>
        <p:nvSpPr>
          <p:cNvPr id="117" name="Rounded Rectangle 116"/>
          <p:cNvSpPr/>
          <p:nvPr/>
        </p:nvSpPr>
        <p:spPr>
          <a:xfrm>
            <a:off x="5791200" y="4572000"/>
            <a:ext cx="2286000" cy="457200"/>
          </a:xfrm>
          <a:prstGeom prst="roundRect">
            <a:avLst/>
          </a:prstGeom>
          <a:solidFill>
            <a:srgbClr val="0066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solidFill>
                  <a:srgbClr val="FFC000"/>
                </a:solidFill>
              </a:rPr>
              <a:t>TIDAK TAHAN LAMA</a:t>
            </a:r>
            <a:endParaRPr lang="en-US" b="1" dirty="0">
              <a:solidFill>
                <a:srgbClr val="FFC000"/>
              </a:solidFill>
            </a:endParaRPr>
          </a:p>
        </p:txBody>
      </p:sp>
      <p:sp>
        <p:nvSpPr>
          <p:cNvPr id="118" name="Rounded Rectangle 117"/>
          <p:cNvSpPr/>
          <p:nvPr/>
        </p:nvSpPr>
        <p:spPr>
          <a:xfrm>
            <a:off x="838200" y="4495800"/>
            <a:ext cx="1752600" cy="457200"/>
          </a:xfrm>
          <a:prstGeom prst="roundRect">
            <a:avLst/>
          </a:prstGeom>
          <a:solidFill>
            <a:srgbClr val="33CC33"/>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solidFill>
                  <a:srgbClr val="FFFF00"/>
                </a:solidFill>
              </a:rPr>
              <a:t>TAHAN LAMA</a:t>
            </a:r>
            <a:endParaRPr lang="en-US" b="1" dirty="0">
              <a:solidFill>
                <a:srgbClr val="FFFF00"/>
              </a:solidFill>
            </a:endParaRPr>
          </a:p>
        </p:txBody>
      </p:sp>
      <p:cxnSp>
        <p:nvCxnSpPr>
          <p:cNvPr id="127" name="Straight Connector 126"/>
          <p:cNvCxnSpPr/>
          <p:nvPr/>
        </p:nvCxnSpPr>
        <p:spPr>
          <a:xfrm rot="5400000">
            <a:off x="1638301" y="4380706"/>
            <a:ext cx="228599" cy="1588"/>
          </a:xfrm>
          <a:prstGeom prst="line">
            <a:avLst/>
          </a:prstGeom>
        </p:spPr>
        <p:style>
          <a:lnRef idx="3">
            <a:schemeClr val="dk1"/>
          </a:lnRef>
          <a:fillRef idx="0">
            <a:schemeClr val="dk1"/>
          </a:fillRef>
          <a:effectRef idx="2">
            <a:schemeClr val="dk1"/>
          </a:effectRef>
          <a:fontRef idx="minor">
            <a:schemeClr val="tx1"/>
          </a:fontRef>
        </p:style>
      </p:cxnSp>
      <p:cxnSp>
        <p:nvCxnSpPr>
          <p:cNvPr id="131" name="Straight Connector 130"/>
          <p:cNvCxnSpPr/>
          <p:nvPr/>
        </p:nvCxnSpPr>
        <p:spPr>
          <a:xfrm rot="5400000">
            <a:off x="6857603" y="4419203"/>
            <a:ext cx="304800" cy="794"/>
          </a:xfrm>
          <a:prstGeom prst="line">
            <a:avLst/>
          </a:prstGeom>
        </p:spPr>
        <p:style>
          <a:lnRef idx="3">
            <a:schemeClr val="dk1"/>
          </a:lnRef>
          <a:fillRef idx="0">
            <a:schemeClr val="dk1"/>
          </a:fillRef>
          <a:effectRef idx="2">
            <a:schemeClr val="dk1"/>
          </a:effectRef>
          <a:fontRef idx="minor">
            <a:schemeClr val="tx1"/>
          </a:fontRef>
        </p:style>
      </p:cxnSp>
      <p:sp>
        <p:nvSpPr>
          <p:cNvPr id="132" name="Rounded Rectangle 131"/>
          <p:cNvSpPr/>
          <p:nvPr/>
        </p:nvSpPr>
        <p:spPr>
          <a:xfrm>
            <a:off x="1676400" y="5334000"/>
            <a:ext cx="2057400" cy="914400"/>
          </a:xfrm>
          <a:prstGeom prst="roundRect">
            <a:avLst/>
          </a:prstGeom>
          <a:solidFill>
            <a:srgbClr val="33CC33"/>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err="1" smtClean="0">
                <a:solidFill>
                  <a:srgbClr val="FFFF00"/>
                </a:solidFill>
              </a:rPr>
              <a:t>Keharusan</a:t>
            </a:r>
            <a:r>
              <a:rPr lang="en-US" b="1" dirty="0" smtClean="0">
                <a:solidFill>
                  <a:srgbClr val="FFFF00"/>
                </a:solidFill>
              </a:rPr>
              <a:t> </a:t>
            </a:r>
            <a:r>
              <a:rPr lang="en-US" b="1" dirty="0" err="1" smtClean="0">
                <a:solidFill>
                  <a:srgbClr val="FFFF00"/>
                </a:solidFill>
              </a:rPr>
              <a:t>sesuai</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a:t>
            </a:r>
            <a:r>
              <a:rPr lang="en-US" b="1" dirty="0" err="1" smtClean="0">
                <a:solidFill>
                  <a:srgbClr val="FFFF00"/>
                </a:solidFill>
              </a:rPr>
              <a:t>kebiasaan</a:t>
            </a:r>
            <a:r>
              <a:rPr lang="en-US" b="1" dirty="0" smtClean="0">
                <a:solidFill>
                  <a:srgbClr val="FFFF00"/>
                </a:solidFill>
              </a:rPr>
              <a:t> (</a:t>
            </a:r>
            <a:r>
              <a:rPr lang="en-US" b="1" dirty="0" err="1" smtClean="0">
                <a:solidFill>
                  <a:srgbClr val="FFFF00"/>
                </a:solidFill>
              </a:rPr>
              <a:t>speda</a:t>
            </a:r>
            <a:r>
              <a:rPr lang="en-US" b="1" dirty="0" smtClean="0">
                <a:solidFill>
                  <a:srgbClr val="FFFF00"/>
                </a:solidFill>
              </a:rPr>
              <a:t> motor) </a:t>
            </a:r>
            <a:endParaRPr lang="en-US" b="1" dirty="0">
              <a:solidFill>
                <a:srgbClr val="FFFF00"/>
              </a:solidFill>
            </a:endParaRPr>
          </a:p>
        </p:txBody>
      </p:sp>
      <p:sp>
        <p:nvSpPr>
          <p:cNvPr id="133" name="Rounded Rectangle 132"/>
          <p:cNvSpPr/>
          <p:nvPr/>
        </p:nvSpPr>
        <p:spPr>
          <a:xfrm>
            <a:off x="0" y="5334000"/>
            <a:ext cx="1524000" cy="914400"/>
          </a:xfrm>
          <a:prstGeom prst="roundRect">
            <a:avLst/>
          </a:prstGeom>
          <a:solidFill>
            <a:srgbClr val="33CC33"/>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solidFill>
                  <a:srgbClr val="FFFF00"/>
                </a:solidFill>
              </a:rPr>
              <a:t>KEHARUSAN (RUMAH)</a:t>
            </a:r>
            <a:endParaRPr lang="en-US" sz="1000" b="1" dirty="0">
              <a:solidFill>
                <a:srgbClr val="FFFF00"/>
              </a:solidFill>
            </a:endParaRPr>
          </a:p>
        </p:txBody>
      </p:sp>
      <p:sp>
        <p:nvSpPr>
          <p:cNvPr id="134" name="Rounded Rectangle 133"/>
          <p:cNvSpPr/>
          <p:nvPr/>
        </p:nvSpPr>
        <p:spPr>
          <a:xfrm>
            <a:off x="4876800" y="5334000"/>
            <a:ext cx="1524000" cy="914400"/>
          </a:xfrm>
          <a:prstGeom prst="roundRect">
            <a:avLst/>
          </a:prstGeom>
          <a:solidFill>
            <a:srgbClr val="0066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b="1" dirty="0" smtClean="0">
                <a:solidFill>
                  <a:srgbClr val="FFC000"/>
                </a:solidFill>
              </a:rPr>
              <a:t>KEHARUSAN (MAKANAN)</a:t>
            </a:r>
            <a:endParaRPr lang="en-US" sz="1600" b="1" dirty="0">
              <a:solidFill>
                <a:srgbClr val="FFC000"/>
              </a:solidFill>
            </a:endParaRPr>
          </a:p>
        </p:txBody>
      </p:sp>
      <p:sp>
        <p:nvSpPr>
          <p:cNvPr id="135" name="Rounded Rectangle 134"/>
          <p:cNvSpPr/>
          <p:nvPr/>
        </p:nvSpPr>
        <p:spPr>
          <a:xfrm>
            <a:off x="6781800" y="5334000"/>
            <a:ext cx="1905000" cy="914400"/>
          </a:xfrm>
          <a:prstGeom prst="roundRect">
            <a:avLst/>
          </a:prstGeom>
          <a:solidFill>
            <a:srgbClr val="0066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b="1" dirty="0" smtClean="0">
                <a:solidFill>
                  <a:srgbClr val="FFC000"/>
                </a:solidFill>
              </a:rPr>
              <a:t>KEHARUSAN SESUAI KEBIASAN (ROKOK)</a:t>
            </a:r>
            <a:endParaRPr lang="en-US" sz="1600" b="1" dirty="0">
              <a:solidFill>
                <a:srgbClr val="FFC000"/>
              </a:solidFill>
            </a:endParaRPr>
          </a:p>
        </p:txBody>
      </p:sp>
      <p:cxnSp>
        <p:nvCxnSpPr>
          <p:cNvPr id="137" name="Straight Connector 136"/>
          <p:cNvCxnSpPr/>
          <p:nvPr/>
        </p:nvCxnSpPr>
        <p:spPr>
          <a:xfrm flipH="1">
            <a:off x="1752600" y="4953794"/>
            <a:ext cx="794" cy="151606"/>
          </a:xfrm>
          <a:prstGeom prst="line">
            <a:avLst/>
          </a:prstGeom>
        </p:spPr>
        <p:style>
          <a:lnRef idx="3">
            <a:schemeClr val="dk1"/>
          </a:lnRef>
          <a:fillRef idx="0">
            <a:schemeClr val="dk1"/>
          </a:fillRef>
          <a:effectRef idx="2">
            <a:schemeClr val="dk1"/>
          </a:effectRef>
          <a:fontRef idx="minor">
            <a:schemeClr val="tx1"/>
          </a:fontRef>
        </p:style>
      </p:cxnSp>
      <p:cxnSp>
        <p:nvCxnSpPr>
          <p:cNvPr id="148" name="Straight Connector 147"/>
          <p:cNvCxnSpPr/>
          <p:nvPr/>
        </p:nvCxnSpPr>
        <p:spPr>
          <a:xfrm rot="5400000">
            <a:off x="6934200" y="5104606"/>
            <a:ext cx="152400" cy="1588"/>
          </a:xfrm>
          <a:prstGeom prst="line">
            <a:avLst/>
          </a:prstGeom>
        </p:spPr>
        <p:style>
          <a:lnRef idx="3">
            <a:schemeClr val="dk1"/>
          </a:lnRef>
          <a:fillRef idx="0">
            <a:schemeClr val="dk1"/>
          </a:fillRef>
          <a:effectRef idx="2">
            <a:schemeClr val="dk1"/>
          </a:effectRef>
          <a:fontRef idx="minor">
            <a:schemeClr val="tx1"/>
          </a:fontRef>
        </p:style>
      </p:cxnSp>
      <p:cxnSp>
        <p:nvCxnSpPr>
          <p:cNvPr id="150" name="Straight Connector 149"/>
          <p:cNvCxnSpPr/>
          <p:nvPr/>
        </p:nvCxnSpPr>
        <p:spPr>
          <a:xfrm>
            <a:off x="914400" y="5105400"/>
            <a:ext cx="1447800" cy="1588"/>
          </a:xfrm>
          <a:prstGeom prst="line">
            <a:avLst/>
          </a:prstGeom>
        </p:spPr>
        <p:style>
          <a:lnRef idx="3">
            <a:schemeClr val="dk1"/>
          </a:lnRef>
          <a:fillRef idx="0">
            <a:schemeClr val="dk1"/>
          </a:fillRef>
          <a:effectRef idx="2">
            <a:schemeClr val="dk1"/>
          </a:effectRef>
          <a:fontRef idx="minor">
            <a:schemeClr val="tx1"/>
          </a:fontRef>
        </p:style>
      </p:cxnSp>
      <p:cxnSp>
        <p:nvCxnSpPr>
          <p:cNvPr id="155" name="Straight Connector 154"/>
          <p:cNvCxnSpPr/>
          <p:nvPr/>
        </p:nvCxnSpPr>
        <p:spPr>
          <a:xfrm rot="5400000">
            <a:off x="2248297" y="5219303"/>
            <a:ext cx="228600" cy="794"/>
          </a:xfrm>
          <a:prstGeom prst="line">
            <a:avLst/>
          </a:prstGeom>
        </p:spPr>
        <p:style>
          <a:lnRef idx="3">
            <a:schemeClr val="dk1"/>
          </a:lnRef>
          <a:fillRef idx="0">
            <a:schemeClr val="dk1"/>
          </a:fillRef>
          <a:effectRef idx="2">
            <a:schemeClr val="dk1"/>
          </a:effectRef>
          <a:fontRef idx="minor">
            <a:schemeClr val="tx1"/>
          </a:fontRef>
        </p:style>
      </p:cxnSp>
      <p:cxnSp>
        <p:nvCxnSpPr>
          <p:cNvPr id="157" name="Straight Connector 156"/>
          <p:cNvCxnSpPr/>
          <p:nvPr/>
        </p:nvCxnSpPr>
        <p:spPr>
          <a:xfrm>
            <a:off x="5715000" y="5180012"/>
            <a:ext cx="2209800" cy="1588"/>
          </a:xfrm>
          <a:prstGeom prst="line">
            <a:avLst/>
          </a:prstGeom>
        </p:spPr>
        <p:style>
          <a:lnRef idx="3">
            <a:schemeClr val="dk1"/>
          </a:lnRef>
          <a:fillRef idx="0">
            <a:schemeClr val="dk1"/>
          </a:fillRef>
          <a:effectRef idx="2">
            <a:schemeClr val="dk1"/>
          </a:effectRef>
          <a:fontRef idx="minor">
            <a:schemeClr val="tx1"/>
          </a:fontRef>
        </p:style>
      </p:cxnSp>
      <p:sp>
        <p:nvSpPr>
          <p:cNvPr id="162" name="Rounded Rectangle 161"/>
          <p:cNvSpPr/>
          <p:nvPr/>
        </p:nvSpPr>
        <p:spPr>
          <a:xfrm>
            <a:off x="0" y="6324600"/>
            <a:ext cx="9144000" cy="533400"/>
          </a:xfrm>
          <a:prstGeom prst="roundRect">
            <a:avLst/>
          </a:prstGeom>
          <a:solidFill>
            <a:schemeClr val="accent6">
              <a:lumMod val="5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err="1" smtClean="0">
                <a:solidFill>
                  <a:schemeClr val="bg1"/>
                </a:solidFill>
              </a:rPr>
              <a:t>Macam-macam</a:t>
            </a:r>
            <a:r>
              <a:rPr lang="en-US" sz="2000" b="1" dirty="0" smtClean="0">
                <a:solidFill>
                  <a:schemeClr val="bg1"/>
                </a:solidFill>
              </a:rPr>
              <a:t> </a:t>
            </a:r>
            <a:r>
              <a:rPr lang="en-US" sz="2000" b="1" dirty="0" err="1" smtClean="0">
                <a:solidFill>
                  <a:schemeClr val="bg1"/>
                </a:solidFill>
              </a:rPr>
              <a:t>barang</a:t>
            </a:r>
            <a:r>
              <a:rPr lang="en-US" sz="2000" b="1" dirty="0" smtClean="0">
                <a:solidFill>
                  <a:schemeClr val="bg1"/>
                </a:solidFill>
              </a:rPr>
              <a:t> </a:t>
            </a:r>
            <a:r>
              <a:rPr lang="en-US" sz="2000" b="1" dirty="0" err="1" smtClean="0">
                <a:solidFill>
                  <a:schemeClr val="bg1"/>
                </a:solidFill>
              </a:rPr>
              <a:t>dan</a:t>
            </a:r>
            <a:r>
              <a:rPr lang="en-US" sz="2000" b="1" dirty="0" smtClean="0">
                <a:solidFill>
                  <a:schemeClr val="bg1"/>
                </a:solidFill>
              </a:rPr>
              <a:t> </a:t>
            </a:r>
            <a:r>
              <a:rPr lang="en-US" sz="2000" b="1" dirty="0" err="1" smtClean="0">
                <a:solidFill>
                  <a:schemeClr val="bg1"/>
                </a:solidFill>
              </a:rPr>
              <a:t>jasa</a:t>
            </a:r>
            <a:r>
              <a:rPr lang="en-US" sz="2000" b="1" dirty="0" smtClean="0">
                <a:solidFill>
                  <a:schemeClr val="bg1"/>
                </a:solidFill>
              </a:rPr>
              <a:t> </a:t>
            </a:r>
            <a:r>
              <a:rPr lang="en-US" sz="2000" b="1" dirty="0" err="1" smtClean="0">
                <a:solidFill>
                  <a:schemeClr val="bg1"/>
                </a:solidFill>
              </a:rPr>
              <a:t>yg</a:t>
            </a:r>
            <a:r>
              <a:rPr lang="en-US" sz="2000" b="1" dirty="0" smtClean="0">
                <a:solidFill>
                  <a:schemeClr val="bg1"/>
                </a:solidFill>
              </a:rPr>
              <a:t> </a:t>
            </a:r>
            <a:r>
              <a:rPr lang="en-US" sz="2000" b="1" dirty="0" err="1" smtClean="0">
                <a:solidFill>
                  <a:schemeClr val="bg1"/>
                </a:solidFill>
              </a:rPr>
              <a:t>dapat</a:t>
            </a:r>
            <a:r>
              <a:rPr lang="en-US" sz="2000" b="1" dirty="0" smtClean="0">
                <a:solidFill>
                  <a:schemeClr val="bg1"/>
                </a:solidFill>
              </a:rPr>
              <a:t> </a:t>
            </a:r>
            <a:r>
              <a:rPr lang="en-US" sz="2000" b="1" dirty="0" err="1" smtClean="0">
                <a:solidFill>
                  <a:schemeClr val="bg1"/>
                </a:solidFill>
              </a:rPr>
              <a:t>memuaskan</a:t>
            </a:r>
            <a:r>
              <a:rPr lang="en-US" sz="2000" b="1" dirty="0" smtClean="0">
                <a:solidFill>
                  <a:schemeClr val="bg1"/>
                </a:solidFill>
              </a:rPr>
              <a:t> </a:t>
            </a:r>
            <a:r>
              <a:rPr lang="en-US" sz="2000" b="1" dirty="0" err="1" smtClean="0">
                <a:solidFill>
                  <a:schemeClr val="bg1"/>
                </a:solidFill>
              </a:rPr>
              <a:t>keinginan</a:t>
            </a:r>
            <a:r>
              <a:rPr lang="en-US" sz="2000" b="1" dirty="0" smtClean="0">
                <a:solidFill>
                  <a:schemeClr val="bg1"/>
                </a:solidFill>
              </a:rPr>
              <a:t> </a:t>
            </a:r>
            <a:r>
              <a:rPr lang="en-US" sz="2000" b="1" dirty="0" err="1" smtClean="0">
                <a:solidFill>
                  <a:schemeClr val="bg1"/>
                </a:solidFill>
              </a:rPr>
              <a:t>dan</a:t>
            </a:r>
            <a:r>
              <a:rPr lang="en-US" sz="2000" b="1" dirty="0" smtClean="0">
                <a:solidFill>
                  <a:schemeClr val="bg1"/>
                </a:solidFill>
              </a:rPr>
              <a:t> </a:t>
            </a:r>
            <a:r>
              <a:rPr lang="en-US" sz="2000" b="1" dirty="0" err="1" smtClean="0">
                <a:solidFill>
                  <a:schemeClr val="bg1"/>
                </a:solidFill>
              </a:rPr>
              <a:t>kebutuhan</a:t>
            </a:r>
            <a:r>
              <a:rPr lang="en-US" sz="2000" b="1" dirty="0" smtClean="0">
                <a:solidFill>
                  <a:schemeClr val="bg1"/>
                </a:solidFill>
              </a:rPr>
              <a:t>.</a:t>
            </a:r>
            <a:endParaRPr lang="id-ID" sz="2000" b="1" dirty="0" smtClean="0">
              <a:solidFill>
                <a:schemeClr val="bg1"/>
              </a:solidFill>
            </a:endParaRPr>
          </a:p>
          <a:p>
            <a:pPr algn="ctr"/>
            <a:r>
              <a:rPr lang="id-ID" sz="2000" b="1" dirty="0" smtClean="0">
                <a:solidFill>
                  <a:schemeClr val="bg1"/>
                </a:solidFill>
              </a:rPr>
              <a:t>(Penngolongan usaha-usaha produksi)</a:t>
            </a:r>
            <a:endParaRPr lang="en-US" sz="2000" b="1" dirty="0">
              <a:solidFill>
                <a:schemeClr val="bg1"/>
              </a:solidFill>
            </a:endParaRPr>
          </a:p>
        </p:txBody>
      </p:sp>
      <p:cxnSp>
        <p:nvCxnSpPr>
          <p:cNvPr id="55" name="Straight Connector 54"/>
          <p:cNvCxnSpPr/>
          <p:nvPr/>
        </p:nvCxnSpPr>
        <p:spPr>
          <a:xfrm rot="5400000">
            <a:off x="800894" y="5218906"/>
            <a:ext cx="228600" cy="1588"/>
          </a:xfrm>
          <a:prstGeom prst="line">
            <a:avLst/>
          </a:prstGeom>
        </p:spPr>
        <p:style>
          <a:lnRef idx="3">
            <a:schemeClr val="dk1"/>
          </a:lnRef>
          <a:fillRef idx="0">
            <a:schemeClr val="dk1"/>
          </a:fillRef>
          <a:effectRef idx="2">
            <a:schemeClr val="dk1"/>
          </a:effectRef>
          <a:fontRef idx="minor">
            <a:schemeClr val="tx1"/>
          </a:fontRef>
        </p:style>
      </p:cxnSp>
      <p:cxnSp>
        <p:nvCxnSpPr>
          <p:cNvPr id="60" name="Straight Connector 59"/>
          <p:cNvCxnSpPr/>
          <p:nvPr/>
        </p:nvCxnSpPr>
        <p:spPr>
          <a:xfrm>
            <a:off x="7924799" y="5182394"/>
            <a:ext cx="1" cy="151606"/>
          </a:xfrm>
          <a:prstGeom prst="line">
            <a:avLst/>
          </a:prstGeom>
        </p:spPr>
        <p:style>
          <a:lnRef idx="3">
            <a:schemeClr val="dk1"/>
          </a:lnRef>
          <a:fillRef idx="0">
            <a:schemeClr val="dk1"/>
          </a:fillRef>
          <a:effectRef idx="2">
            <a:schemeClr val="dk1"/>
          </a:effectRef>
          <a:fontRef idx="minor">
            <a:schemeClr val="tx1"/>
          </a:fontRef>
        </p:style>
      </p:cxnSp>
      <p:cxnSp>
        <p:nvCxnSpPr>
          <p:cNvPr id="72" name="Straight Connector 71"/>
          <p:cNvCxnSpPr/>
          <p:nvPr/>
        </p:nvCxnSpPr>
        <p:spPr>
          <a:xfrm flipH="1">
            <a:off x="5715000" y="5181600"/>
            <a:ext cx="794" cy="152400"/>
          </a:xfrm>
          <a:prstGeom prst="line">
            <a:avLst/>
          </a:prstGeom>
        </p:spPr>
        <p:style>
          <a:lnRef idx="3">
            <a:schemeClr val="dk1"/>
          </a:lnRef>
          <a:fillRef idx="0">
            <a:schemeClr val="dk1"/>
          </a:fillRef>
          <a:effectRef idx="2">
            <a:schemeClr val="dk1"/>
          </a:effectRef>
          <a:fontRef idx="minor">
            <a:schemeClr val="tx1"/>
          </a:fontRef>
        </p:style>
      </p:cxnSp>
      <p:cxnSp>
        <p:nvCxnSpPr>
          <p:cNvPr id="79" name="Straight Connector 78"/>
          <p:cNvCxnSpPr/>
          <p:nvPr/>
        </p:nvCxnSpPr>
        <p:spPr>
          <a:xfrm rot="5400000">
            <a:off x="1371601" y="3047999"/>
            <a:ext cx="152400" cy="1"/>
          </a:xfrm>
          <a:prstGeom prst="line">
            <a:avLst/>
          </a:prstGeom>
        </p:spPr>
        <p:style>
          <a:lnRef idx="3">
            <a:schemeClr val="dk1"/>
          </a:lnRef>
          <a:fillRef idx="0">
            <a:schemeClr val="dk1"/>
          </a:fillRef>
          <a:effectRef idx="2">
            <a:schemeClr val="dk1"/>
          </a:effectRef>
          <a:fontRef idx="minor">
            <a:schemeClr val="tx1"/>
          </a:fontRef>
        </p:style>
      </p:cxnSp>
      <p:cxnSp>
        <p:nvCxnSpPr>
          <p:cNvPr id="83" name="Straight Connector 82"/>
          <p:cNvCxnSpPr/>
          <p:nvPr/>
        </p:nvCxnSpPr>
        <p:spPr>
          <a:xfrm rot="5400000">
            <a:off x="5220097" y="2552303"/>
            <a:ext cx="228600" cy="794"/>
          </a:xfrm>
          <a:prstGeom prst="line">
            <a:avLst/>
          </a:prstGeom>
        </p:spPr>
        <p:style>
          <a:lnRef idx="3">
            <a:schemeClr val="dk1"/>
          </a:lnRef>
          <a:fillRef idx="0">
            <a:schemeClr val="dk1"/>
          </a:fillRef>
          <a:effectRef idx="2">
            <a:schemeClr val="dk1"/>
          </a:effectRef>
          <a:fontRef idx="minor">
            <a:schemeClr val="tx1"/>
          </a:fontRef>
        </p:style>
      </p:cxnSp>
      <p:cxnSp>
        <p:nvCxnSpPr>
          <p:cNvPr id="84" name="Straight Connector 83"/>
          <p:cNvCxnSpPr/>
          <p:nvPr/>
        </p:nvCxnSpPr>
        <p:spPr>
          <a:xfrm rot="5400000">
            <a:off x="6286897" y="2323703"/>
            <a:ext cx="228600" cy="794"/>
          </a:xfrm>
          <a:prstGeom prst="line">
            <a:avLst/>
          </a:prstGeom>
        </p:spPr>
        <p:style>
          <a:lnRef idx="3">
            <a:schemeClr val="dk1"/>
          </a:lnRef>
          <a:fillRef idx="0">
            <a:schemeClr val="dk1"/>
          </a:fillRef>
          <a:effectRef idx="2">
            <a:schemeClr val="dk1"/>
          </a:effectRef>
          <a:fontRef idx="minor">
            <a:schemeClr val="tx1"/>
          </a:fontRef>
        </p:style>
      </p:cxnSp>
      <p:cxnSp>
        <p:nvCxnSpPr>
          <p:cNvPr id="85" name="Straight Connector 84"/>
          <p:cNvCxnSpPr/>
          <p:nvPr/>
        </p:nvCxnSpPr>
        <p:spPr>
          <a:xfrm rot="5400000">
            <a:off x="1790700" y="2171700"/>
            <a:ext cx="228600" cy="1588"/>
          </a:xfrm>
          <a:prstGeom prst="line">
            <a:avLst/>
          </a:prstGeom>
          <a:ln/>
        </p:spPr>
        <p:style>
          <a:lnRef idx="3">
            <a:schemeClr val="dk1"/>
          </a:lnRef>
          <a:fillRef idx="0">
            <a:schemeClr val="dk1"/>
          </a:fillRef>
          <a:effectRef idx="2">
            <a:schemeClr val="dk1"/>
          </a:effectRef>
          <a:fontRef idx="minor">
            <a:schemeClr val="tx1"/>
          </a:fontRef>
        </p:style>
      </p:cxnSp>
      <p:cxnSp>
        <p:nvCxnSpPr>
          <p:cNvPr id="87" name="Straight Connector 86"/>
          <p:cNvCxnSpPr/>
          <p:nvPr/>
        </p:nvCxnSpPr>
        <p:spPr>
          <a:xfrm rot="5400000">
            <a:off x="6248400" y="1600200"/>
            <a:ext cx="304800" cy="1588"/>
          </a:xfrm>
          <a:prstGeom prst="line">
            <a:avLst/>
          </a:prstGeom>
          <a:ln/>
        </p:spPr>
        <p:style>
          <a:lnRef idx="3">
            <a:schemeClr val="dk1"/>
          </a:lnRef>
          <a:fillRef idx="0">
            <a:schemeClr val="dk1"/>
          </a:fillRef>
          <a:effectRef idx="2">
            <a:schemeClr val="dk1"/>
          </a:effectRef>
          <a:fontRef idx="minor">
            <a:schemeClr val="tx1"/>
          </a:fontRef>
        </p:style>
      </p:cxnSp>
    </p:spTree>
  </p:cSld>
  <p:clrMapOvr>
    <a:masterClrMapping/>
  </p:clrMapOvr>
  <p:transition spd="slow">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2000" fill="hold"/>
                                        <p:tgtEl>
                                          <p:spTgt spid="4">
                                            <p:bg/>
                                          </p:spTgt>
                                        </p:tgtEl>
                                        <p:attrNameLst>
                                          <p:attrName>ppt_x</p:attrName>
                                        </p:attrNameLst>
                                      </p:cBhvr>
                                      <p:tavLst>
                                        <p:tav tm="0">
                                          <p:val>
                                            <p:strVal val="#ppt_x"/>
                                          </p:val>
                                        </p:tav>
                                        <p:tav tm="100000">
                                          <p:val>
                                            <p:strVal val="#ppt_x"/>
                                          </p:val>
                                        </p:tav>
                                      </p:tavLst>
                                    </p:anim>
                                    <p:anim calcmode="lin" valueType="num">
                                      <p:cBhvr additive="base">
                                        <p:cTn id="8" dur="2000" fill="hold"/>
                                        <p:tgtEl>
                                          <p:spTgt spid="4">
                                            <p:bg/>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2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grpId="0" nodeType="afterEffect">
                                  <p:stCondLst>
                                    <p:cond delay="0"/>
                                  </p:stCondLst>
                                  <p:childTnLst>
                                    <p:set>
                                      <p:cBhvr>
                                        <p:cTn id="16" dur="1" fill="hold">
                                          <p:stCondLst>
                                            <p:cond delay="0"/>
                                          </p:stCondLst>
                                        </p:cTn>
                                        <p:tgtEl>
                                          <p:spTgt spid="5">
                                            <p:bg/>
                                          </p:spTgt>
                                        </p:tgtEl>
                                        <p:attrNameLst>
                                          <p:attrName>style.visibility</p:attrName>
                                        </p:attrNameLst>
                                      </p:cBhvr>
                                      <p:to>
                                        <p:strVal val="visible"/>
                                      </p:to>
                                    </p:set>
                                    <p:anim calcmode="lin" valueType="num">
                                      <p:cBhvr additive="base">
                                        <p:cTn id="17"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18"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4" fill="hold" grpId="0" nodeType="after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 calcmode="lin" valueType="num">
                                      <p:cBhvr additive="base">
                                        <p:cTn id="22"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2" presetClass="entr" presetSubtype="4" fill="hold" grpId="0" nodeType="afterEffect">
                                  <p:stCondLst>
                                    <p:cond delay="0"/>
                                  </p:stCondLst>
                                  <p:childTnLst>
                                    <p:set>
                                      <p:cBhvr>
                                        <p:cTn id="26" dur="1" fill="hold">
                                          <p:stCondLst>
                                            <p:cond delay="0"/>
                                          </p:stCondLst>
                                        </p:cTn>
                                        <p:tgtEl>
                                          <p:spTgt spid="3">
                                            <p:bg/>
                                          </p:spTgt>
                                        </p:tgtEl>
                                        <p:attrNameLst>
                                          <p:attrName>style.visibility</p:attrName>
                                        </p:attrNameLst>
                                      </p:cBhvr>
                                      <p:to>
                                        <p:strVal val="visible"/>
                                      </p:to>
                                    </p:set>
                                    <p:animEffect transition="in" filter="wipe(down)">
                                      <p:cBhvr>
                                        <p:cTn id="27" dur="2000"/>
                                        <p:tgtEl>
                                          <p:spTgt spid="3">
                                            <p:bg/>
                                          </p:spTgt>
                                        </p:tgtEl>
                                      </p:cBhvr>
                                    </p:animEffect>
                                  </p:childTnLst>
                                </p:cTn>
                              </p:par>
                            </p:childTnLst>
                          </p:cTn>
                        </p:par>
                        <p:par>
                          <p:cTn id="28" fill="hold">
                            <p:stCondLst>
                              <p:cond delay="10000"/>
                            </p:stCondLst>
                            <p:childTnLst>
                              <p:par>
                                <p:cTn id="29" presetID="22" presetClass="entr" presetSubtype="4" fill="hold" grpId="0" nodeType="after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Effect transition="in" filter="wipe(down)">
                                      <p:cBhvr>
                                        <p:cTn id="31" dur="2000"/>
                                        <p:tgtEl>
                                          <p:spTgt spid="3">
                                            <p:txEl>
                                              <p:pRg st="0" end="0"/>
                                            </p:txEl>
                                          </p:spTgt>
                                        </p:tgtEl>
                                      </p:cBhvr>
                                    </p:animEffect>
                                  </p:childTnLst>
                                </p:cTn>
                              </p:par>
                            </p:childTnLst>
                          </p:cTn>
                        </p:par>
                        <p:par>
                          <p:cTn id="32" fill="hold">
                            <p:stCondLst>
                              <p:cond delay="12000"/>
                            </p:stCondLst>
                            <p:childTnLst>
                              <p:par>
                                <p:cTn id="33" presetID="55" presetClass="entr" presetSubtype="0"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1000" fill="hold"/>
                                        <p:tgtEl>
                                          <p:spTgt spid="6"/>
                                        </p:tgtEl>
                                        <p:attrNameLst>
                                          <p:attrName>ppt_w</p:attrName>
                                        </p:attrNameLst>
                                      </p:cBhvr>
                                      <p:tavLst>
                                        <p:tav tm="0">
                                          <p:val>
                                            <p:strVal val="#ppt_w*0.70"/>
                                          </p:val>
                                        </p:tav>
                                        <p:tav tm="100000">
                                          <p:val>
                                            <p:strVal val="#ppt_w"/>
                                          </p:val>
                                        </p:tav>
                                      </p:tavLst>
                                    </p:anim>
                                    <p:anim calcmode="lin" valueType="num">
                                      <p:cBhvr>
                                        <p:cTn id="36" dur="1000" fill="hold"/>
                                        <p:tgtEl>
                                          <p:spTgt spid="6"/>
                                        </p:tgtEl>
                                        <p:attrNameLst>
                                          <p:attrName>ppt_h</p:attrName>
                                        </p:attrNameLst>
                                      </p:cBhvr>
                                      <p:tavLst>
                                        <p:tav tm="0">
                                          <p:val>
                                            <p:strVal val="#ppt_h"/>
                                          </p:val>
                                        </p:tav>
                                        <p:tav tm="100000">
                                          <p:val>
                                            <p:strVal val="#ppt_h"/>
                                          </p:val>
                                        </p:tav>
                                      </p:tavLst>
                                    </p:anim>
                                    <p:animEffect transition="in" filter="fade">
                                      <p:cBhvr>
                                        <p:cTn id="37" dur="1000"/>
                                        <p:tgtEl>
                                          <p:spTgt spid="6"/>
                                        </p:tgtEl>
                                      </p:cBhvr>
                                    </p:animEffect>
                                  </p:childTnLst>
                                </p:cTn>
                              </p:par>
                            </p:childTnLst>
                          </p:cTn>
                        </p:par>
                        <p:par>
                          <p:cTn id="38" fill="hold">
                            <p:stCondLst>
                              <p:cond delay="13000"/>
                            </p:stCondLst>
                            <p:childTnLst>
                              <p:par>
                                <p:cTn id="39" presetID="55" presetClass="entr" presetSubtype="0" fill="hold" grpId="0" nodeType="after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1000" fill="hold"/>
                                        <p:tgtEl>
                                          <p:spTgt spid="7"/>
                                        </p:tgtEl>
                                        <p:attrNameLst>
                                          <p:attrName>ppt_w</p:attrName>
                                        </p:attrNameLst>
                                      </p:cBhvr>
                                      <p:tavLst>
                                        <p:tav tm="0">
                                          <p:val>
                                            <p:strVal val="#ppt_w*0.70"/>
                                          </p:val>
                                        </p:tav>
                                        <p:tav tm="100000">
                                          <p:val>
                                            <p:strVal val="#ppt_w"/>
                                          </p:val>
                                        </p:tav>
                                      </p:tavLst>
                                    </p:anim>
                                    <p:anim calcmode="lin" valueType="num">
                                      <p:cBhvr>
                                        <p:cTn id="42" dur="1000" fill="hold"/>
                                        <p:tgtEl>
                                          <p:spTgt spid="7"/>
                                        </p:tgtEl>
                                        <p:attrNameLst>
                                          <p:attrName>ppt_h</p:attrName>
                                        </p:attrNameLst>
                                      </p:cBhvr>
                                      <p:tavLst>
                                        <p:tav tm="0">
                                          <p:val>
                                            <p:strVal val="#ppt_h"/>
                                          </p:val>
                                        </p:tav>
                                        <p:tav tm="100000">
                                          <p:val>
                                            <p:strVal val="#ppt_h"/>
                                          </p:val>
                                        </p:tav>
                                      </p:tavLst>
                                    </p:anim>
                                    <p:animEffect transition="in" filter="fade">
                                      <p:cBhvr>
                                        <p:cTn id="43" dur="1000"/>
                                        <p:tgtEl>
                                          <p:spTgt spid="7"/>
                                        </p:tgtEl>
                                      </p:cBhvr>
                                    </p:animEffect>
                                  </p:childTnLst>
                                </p:cTn>
                              </p:par>
                            </p:childTnLst>
                          </p:cTn>
                        </p:par>
                        <p:par>
                          <p:cTn id="44" fill="hold">
                            <p:stCondLst>
                              <p:cond delay="14000"/>
                            </p:stCondLst>
                            <p:childTnLst>
                              <p:par>
                                <p:cTn id="45" presetID="55" presetClass="entr" presetSubtype="0" fill="hold" grpId="0" nodeType="afterEffect">
                                  <p:stCondLst>
                                    <p:cond delay="0"/>
                                  </p:stCondLst>
                                  <p:childTnLst>
                                    <p:set>
                                      <p:cBhvr>
                                        <p:cTn id="46" dur="1" fill="hold">
                                          <p:stCondLst>
                                            <p:cond delay="0"/>
                                          </p:stCondLst>
                                        </p:cTn>
                                        <p:tgtEl>
                                          <p:spTgt spid="64"/>
                                        </p:tgtEl>
                                        <p:attrNameLst>
                                          <p:attrName>style.visibility</p:attrName>
                                        </p:attrNameLst>
                                      </p:cBhvr>
                                      <p:to>
                                        <p:strVal val="visible"/>
                                      </p:to>
                                    </p:set>
                                    <p:anim calcmode="lin" valueType="num">
                                      <p:cBhvr>
                                        <p:cTn id="47" dur="2000" fill="hold"/>
                                        <p:tgtEl>
                                          <p:spTgt spid="64"/>
                                        </p:tgtEl>
                                        <p:attrNameLst>
                                          <p:attrName>ppt_w</p:attrName>
                                        </p:attrNameLst>
                                      </p:cBhvr>
                                      <p:tavLst>
                                        <p:tav tm="0">
                                          <p:val>
                                            <p:strVal val="#ppt_w*0.70"/>
                                          </p:val>
                                        </p:tav>
                                        <p:tav tm="100000">
                                          <p:val>
                                            <p:strVal val="#ppt_w"/>
                                          </p:val>
                                        </p:tav>
                                      </p:tavLst>
                                    </p:anim>
                                    <p:anim calcmode="lin" valueType="num">
                                      <p:cBhvr>
                                        <p:cTn id="48" dur="2000" fill="hold"/>
                                        <p:tgtEl>
                                          <p:spTgt spid="64"/>
                                        </p:tgtEl>
                                        <p:attrNameLst>
                                          <p:attrName>ppt_h</p:attrName>
                                        </p:attrNameLst>
                                      </p:cBhvr>
                                      <p:tavLst>
                                        <p:tav tm="0">
                                          <p:val>
                                            <p:strVal val="#ppt_h"/>
                                          </p:val>
                                        </p:tav>
                                        <p:tav tm="100000">
                                          <p:val>
                                            <p:strVal val="#ppt_h"/>
                                          </p:val>
                                        </p:tav>
                                      </p:tavLst>
                                    </p:anim>
                                    <p:animEffect transition="in" filter="fade">
                                      <p:cBhvr>
                                        <p:cTn id="49" dur="2000"/>
                                        <p:tgtEl>
                                          <p:spTgt spid="64"/>
                                        </p:tgtEl>
                                      </p:cBhvr>
                                    </p:animEffect>
                                  </p:childTnLst>
                                </p:cTn>
                              </p:par>
                            </p:childTnLst>
                          </p:cTn>
                        </p:par>
                        <p:par>
                          <p:cTn id="50" fill="hold">
                            <p:stCondLst>
                              <p:cond delay="16000"/>
                            </p:stCondLst>
                            <p:childTnLst>
                              <p:par>
                                <p:cTn id="51" presetID="55" presetClass="entr" presetSubtype="0" fill="hold" grpId="0" nodeType="afterEffect">
                                  <p:stCondLst>
                                    <p:cond delay="0"/>
                                  </p:stCondLst>
                                  <p:childTnLst>
                                    <p:set>
                                      <p:cBhvr>
                                        <p:cTn id="52" dur="1" fill="hold">
                                          <p:stCondLst>
                                            <p:cond delay="0"/>
                                          </p:stCondLst>
                                        </p:cTn>
                                        <p:tgtEl>
                                          <p:spTgt spid="65"/>
                                        </p:tgtEl>
                                        <p:attrNameLst>
                                          <p:attrName>style.visibility</p:attrName>
                                        </p:attrNameLst>
                                      </p:cBhvr>
                                      <p:to>
                                        <p:strVal val="visible"/>
                                      </p:to>
                                    </p:set>
                                    <p:anim calcmode="lin" valueType="num">
                                      <p:cBhvr>
                                        <p:cTn id="53" dur="2000" fill="hold"/>
                                        <p:tgtEl>
                                          <p:spTgt spid="65"/>
                                        </p:tgtEl>
                                        <p:attrNameLst>
                                          <p:attrName>ppt_w</p:attrName>
                                        </p:attrNameLst>
                                      </p:cBhvr>
                                      <p:tavLst>
                                        <p:tav tm="0">
                                          <p:val>
                                            <p:strVal val="#ppt_w*0.70"/>
                                          </p:val>
                                        </p:tav>
                                        <p:tav tm="100000">
                                          <p:val>
                                            <p:strVal val="#ppt_w"/>
                                          </p:val>
                                        </p:tav>
                                      </p:tavLst>
                                    </p:anim>
                                    <p:anim calcmode="lin" valueType="num">
                                      <p:cBhvr>
                                        <p:cTn id="54" dur="2000" fill="hold"/>
                                        <p:tgtEl>
                                          <p:spTgt spid="65"/>
                                        </p:tgtEl>
                                        <p:attrNameLst>
                                          <p:attrName>ppt_h</p:attrName>
                                        </p:attrNameLst>
                                      </p:cBhvr>
                                      <p:tavLst>
                                        <p:tav tm="0">
                                          <p:val>
                                            <p:strVal val="#ppt_h"/>
                                          </p:val>
                                        </p:tav>
                                        <p:tav tm="100000">
                                          <p:val>
                                            <p:strVal val="#ppt_h"/>
                                          </p:val>
                                        </p:tav>
                                      </p:tavLst>
                                    </p:anim>
                                    <p:animEffect transition="in" filter="fade">
                                      <p:cBhvr>
                                        <p:cTn id="55" dur="2000"/>
                                        <p:tgtEl>
                                          <p:spTgt spid="65"/>
                                        </p:tgtEl>
                                      </p:cBhvr>
                                    </p:animEffect>
                                  </p:childTnLst>
                                </p:cTn>
                              </p:par>
                            </p:childTnLst>
                          </p:cTn>
                        </p:par>
                        <p:par>
                          <p:cTn id="56" fill="hold">
                            <p:stCondLst>
                              <p:cond delay="18000"/>
                            </p:stCondLst>
                            <p:childTnLst>
                              <p:par>
                                <p:cTn id="57" presetID="55" presetClass="entr" presetSubtype="0" fill="hold" grpId="0" nodeType="afterEffect">
                                  <p:stCondLst>
                                    <p:cond delay="0"/>
                                  </p:stCondLst>
                                  <p:childTnLst>
                                    <p:set>
                                      <p:cBhvr>
                                        <p:cTn id="58" dur="1" fill="hold">
                                          <p:stCondLst>
                                            <p:cond delay="0"/>
                                          </p:stCondLst>
                                        </p:cTn>
                                        <p:tgtEl>
                                          <p:spTgt spid="105"/>
                                        </p:tgtEl>
                                        <p:attrNameLst>
                                          <p:attrName>style.visibility</p:attrName>
                                        </p:attrNameLst>
                                      </p:cBhvr>
                                      <p:to>
                                        <p:strVal val="visible"/>
                                      </p:to>
                                    </p:set>
                                    <p:anim calcmode="lin" valueType="num">
                                      <p:cBhvr>
                                        <p:cTn id="59" dur="2000" fill="hold"/>
                                        <p:tgtEl>
                                          <p:spTgt spid="105"/>
                                        </p:tgtEl>
                                        <p:attrNameLst>
                                          <p:attrName>ppt_w</p:attrName>
                                        </p:attrNameLst>
                                      </p:cBhvr>
                                      <p:tavLst>
                                        <p:tav tm="0">
                                          <p:val>
                                            <p:strVal val="#ppt_w*0.70"/>
                                          </p:val>
                                        </p:tav>
                                        <p:tav tm="100000">
                                          <p:val>
                                            <p:strVal val="#ppt_w"/>
                                          </p:val>
                                        </p:tav>
                                      </p:tavLst>
                                    </p:anim>
                                    <p:anim calcmode="lin" valueType="num">
                                      <p:cBhvr>
                                        <p:cTn id="60" dur="2000" fill="hold"/>
                                        <p:tgtEl>
                                          <p:spTgt spid="105"/>
                                        </p:tgtEl>
                                        <p:attrNameLst>
                                          <p:attrName>ppt_h</p:attrName>
                                        </p:attrNameLst>
                                      </p:cBhvr>
                                      <p:tavLst>
                                        <p:tav tm="0">
                                          <p:val>
                                            <p:strVal val="#ppt_h"/>
                                          </p:val>
                                        </p:tav>
                                        <p:tav tm="100000">
                                          <p:val>
                                            <p:strVal val="#ppt_h"/>
                                          </p:val>
                                        </p:tav>
                                      </p:tavLst>
                                    </p:anim>
                                    <p:animEffect transition="in" filter="fade">
                                      <p:cBhvr>
                                        <p:cTn id="61" dur="2000"/>
                                        <p:tgtEl>
                                          <p:spTgt spid="105"/>
                                        </p:tgtEl>
                                      </p:cBhvr>
                                    </p:animEffect>
                                  </p:childTnLst>
                                </p:cTn>
                              </p:par>
                            </p:childTnLst>
                          </p:cTn>
                        </p:par>
                        <p:par>
                          <p:cTn id="62" fill="hold">
                            <p:stCondLst>
                              <p:cond delay="20000"/>
                            </p:stCondLst>
                            <p:childTnLst>
                              <p:par>
                                <p:cTn id="63" presetID="55" presetClass="entr" presetSubtype="0" fill="hold" grpId="0" nodeType="afterEffect">
                                  <p:stCondLst>
                                    <p:cond delay="0"/>
                                  </p:stCondLst>
                                  <p:childTnLst>
                                    <p:set>
                                      <p:cBhvr>
                                        <p:cTn id="64" dur="1" fill="hold">
                                          <p:stCondLst>
                                            <p:cond delay="0"/>
                                          </p:stCondLst>
                                        </p:cTn>
                                        <p:tgtEl>
                                          <p:spTgt spid="107"/>
                                        </p:tgtEl>
                                        <p:attrNameLst>
                                          <p:attrName>style.visibility</p:attrName>
                                        </p:attrNameLst>
                                      </p:cBhvr>
                                      <p:to>
                                        <p:strVal val="visible"/>
                                      </p:to>
                                    </p:set>
                                    <p:anim calcmode="lin" valueType="num">
                                      <p:cBhvr>
                                        <p:cTn id="65" dur="2000" fill="hold"/>
                                        <p:tgtEl>
                                          <p:spTgt spid="107"/>
                                        </p:tgtEl>
                                        <p:attrNameLst>
                                          <p:attrName>ppt_w</p:attrName>
                                        </p:attrNameLst>
                                      </p:cBhvr>
                                      <p:tavLst>
                                        <p:tav tm="0">
                                          <p:val>
                                            <p:strVal val="#ppt_w*0.70"/>
                                          </p:val>
                                        </p:tav>
                                        <p:tav tm="100000">
                                          <p:val>
                                            <p:strVal val="#ppt_w"/>
                                          </p:val>
                                        </p:tav>
                                      </p:tavLst>
                                    </p:anim>
                                    <p:anim calcmode="lin" valueType="num">
                                      <p:cBhvr>
                                        <p:cTn id="66" dur="2000" fill="hold"/>
                                        <p:tgtEl>
                                          <p:spTgt spid="107"/>
                                        </p:tgtEl>
                                        <p:attrNameLst>
                                          <p:attrName>ppt_h</p:attrName>
                                        </p:attrNameLst>
                                      </p:cBhvr>
                                      <p:tavLst>
                                        <p:tav tm="0">
                                          <p:val>
                                            <p:strVal val="#ppt_h"/>
                                          </p:val>
                                        </p:tav>
                                        <p:tav tm="100000">
                                          <p:val>
                                            <p:strVal val="#ppt_h"/>
                                          </p:val>
                                        </p:tav>
                                      </p:tavLst>
                                    </p:anim>
                                    <p:animEffect transition="in" filter="fade">
                                      <p:cBhvr>
                                        <p:cTn id="67" dur="2000"/>
                                        <p:tgtEl>
                                          <p:spTgt spid="107"/>
                                        </p:tgtEl>
                                      </p:cBhvr>
                                    </p:animEffect>
                                  </p:childTnLst>
                                </p:cTn>
                              </p:par>
                            </p:childTnLst>
                          </p:cTn>
                        </p:par>
                        <p:par>
                          <p:cTn id="68" fill="hold">
                            <p:stCondLst>
                              <p:cond delay="22000"/>
                            </p:stCondLst>
                            <p:childTnLst>
                              <p:par>
                                <p:cTn id="69" presetID="2" presetClass="entr" presetSubtype="2" fill="hold" grpId="0" nodeType="afterEffect">
                                  <p:stCondLst>
                                    <p:cond delay="0"/>
                                  </p:stCondLst>
                                  <p:childTnLst>
                                    <p:set>
                                      <p:cBhvr>
                                        <p:cTn id="70" dur="1" fill="hold">
                                          <p:stCondLst>
                                            <p:cond delay="0"/>
                                          </p:stCondLst>
                                        </p:cTn>
                                        <p:tgtEl>
                                          <p:spTgt spid="118"/>
                                        </p:tgtEl>
                                        <p:attrNameLst>
                                          <p:attrName>style.visibility</p:attrName>
                                        </p:attrNameLst>
                                      </p:cBhvr>
                                      <p:to>
                                        <p:strVal val="visible"/>
                                      </p:to>
                                    </p:set>
                                    <p:anim calcmode="lin" valueType="num">
                                      <p:cBhvr additive="base">
                                        <p:cTn id="71" dur="2000" fill="hold"/>
                                        <p:tgtEl>
                                          <p:spTgt spid="118"/>
                                        </p:tgtEl>
                                        <p:attrNameLst>
                                          <p:attrName>ppt_x</p:attrName>
                                        </p:attrNameLst>
                                      </p:cBhvr>
                                      <p:tavLst>
                                        <p:tav tm="0">
                                          <p:val>
                                            <p:strVal val="1+#ppt_w/2"/>
                                          </p:val>
                                        </p:tav>
                                        <p:tav tm="100000">
                                          <p:val>
                                            <p:strVal val="#ppt_x"/>
                                          </p:val>
                                        </p:tav>
                                      </p:tavLst>
                                    </p:anim>
                                    <p:anim calcmode="lin" valueType="num">
                                      <p:cBhvr additive="base">
                                        <p:cTn id="72" dur="2000" fill="hold"/>
                                        <p:tgtEl>
                                          <p:spTgt spid="118"/>
                                        </p:tgtEl>
                                        <p:attrNameLst>
                                          <p:attrName>ppt_y</p:attrName>
                                        </p:attrNameLst>
                                      </p:cBhvr>
                                      <p:tavLst>
                                        <p:tav tm="0">
                                          <p:val>
                                            <p:strVal val="#ppt_y"/>
                                          </p:val>
                                        </p:tav>
                                        <p:tav tm="100000">
                                          <p:val>
                                            <p:strVal val="#ppt_y"/>
                                          </p:val>
                                        </p:tav>
                                      </p:tavLst>
                                    </p:anim>
                                  </p:childTnLst>
                                </p:cTn>
                              </p:par>
                            </p:childTnLst>
                          </p:cTn>
                        </p:par>
                        <p:par>
                          <p:cTn id="73" fill="hold">
                            <p:stCondLst>
                              <p:cond delay="24000"/>
                            </p:stCondLst>
                            <p:childTnLst>
                              <p:par>
                                <p:cTn id="74" presetID="2" presetClass="entr" presetSubtype="8" fill="hold" grpId="0" nodeType="afterEffect">
                                  <p:stCondLst>
                                    <p:cond delay="0"/>
                                  </p:stCondLst>
                                  <p:childTnLst>
                                    <p:set>
                                      <p:cBhvr>
                                        <p:cTn id="75" dur="1" fill="hold">
                                          <p:stCondLst>
                                            <p:cond delay="0"/>
                                          </p:stCondLst>
                                        </p:cTn>
                                        <p:tgtEl>
                                          <p:spTgt spid="117"/>
                                        </p:tgtEl>
                                        <p:attrNameLst>
                                          <p:attrName>style.visibility</p:attrName>
                                        </p:attrNameLst>
                                      </p:cBhvr>
                                      <p:to>
                                        <p:strVal val="visible"/>
                                      </p:to>
                                    </p:set>
                                    <p:anim calcmode="lin" valueType="num">
                                      <p:cBhvr additive="base">
                                        <p:cTn id="76" dur="2000" fill="hold"/>
                                        <p:tgtEl>
                                          <p:spTgt spid="117"/>
                                        </p:tgtEl>
                                        <p:attrNameLst>
                                          <p:attrName>ppt_x</p:attrName>
                                        </p:attrNameLst>
                                      </p:cBhvr>
                                      <p:tavLst>
                                        <p:tav tm="0">
                                          <p:val>
                                            <p:strVal val="0-#ppt_w/2"/>
                                          </p:val>
                                        </p:tav>
                                        <p:tav tm="100000">
                                          <p:val>
                                            <p:strVal val="#ppt_x"/>
                                          </p:val>
                                        </p:tav>
                                      </p:tavLst>
                                    </p:anim>
                                    <p:anim calcmode="lin" valueType="num">
                                      <p:cBhvr additive="base">
                                        <p:cTn id="77" dur="2000" fill="hold"/>
                                        <p:tgtEl>
                                          <p:spTgt spid="117"/>
                                        </p:tgtEl>
                                        <p:attrNameLst>
                                          <p:attrName>ppt_y</p:attrName>
                                        </p:attrNameLst>
                                      </p:cBhvr>
                                      <p:tavLst>
                                        <p:tav tm="0">
                                          <p:val>
                                            <p:strVal val="#ppt_y"/>
                                          </p:val>
                                        </p:tav>
                                        <p:tav tm="100000">
                                          <p:val>
                                            <p:strVal val="#ppt_y"/>
                                          </p:val>
                                        </p:tav>
                                      </p:tavLst>
                                    </p:anim>
                                  </p:childTnLst>
                                </p:cTn>
                              </p:par>
                            </p:childTnLst>
                          </p:cTn>
                        </p:par>
                        <p:par>
                          <p:cTn id="78" fill="hold">
                            <p:stCondLst>
                              <p:cond delay="26000"/>
                            </p:stCondLst>
                            <p:childTnLst>
                              <p:par>
                                <p:cTn id="79" presetID="2" presetClass="entr" presetSubtype="2" fill="hold" grpId="0" nodeType="afterEffect">
                                  <p:stCondLst>
                                    <p:cond delay="0"/>
                                  </p:stCondLst>
                                  <p:childTnLst>
                                    <p:set>
                                      <p:cBhvr>
                                        <p:cTn id="80" dur="1" fill="hold">
                                          <p:stCondLst>
                                            <p:cond delay="0"/>
                                          </p:stCondLst>
                                        </p:cTn>
                                        <p:tgtEl>
                                          <p:spTgt spid="133"/>
                                        </p:tgtEl>
                                        <p:attrNameLst>
                                          <p:attrName>style.visibility</p:attrName>
                                        </p:attrNameLst>
                                      </p:cBhvr>
                                      <p:to>
                                        <p:strVal val="visible"/>
                                      </p:to>
                                    </p:set>
                                    <p:anim calcmode="lin" valueType="num">
                                      <p:cBhvr additive="base">
                                        <p:cTn id="81" dur="2000" fill="hold"/>
                                        <p:tgtEl>
                                          <p:spTgt spid="133"/>
                                        </p:tgtEl>
                                        <p:attrNameLst>
                                          <p:attrName>ppt_x</p:attrName>
                                        </p:attrNameLst>
                                      </p:cBhvr>
                                      <p:tavLst>
                                        <p:tav tm="0">
                                          <p:val>
                                            <p:strVal val="1+#ppt_w/2"/>
                                          </p:val>
                                        </p:tav>
                                        <p:tav tm="100000">
                                          <p:val>
                                            <p:strVal val="#ppt_x"/>
                                          </p:val>
                                        </p:tav>
                                      </p:tavLst>
                                    </p:anim>
                                    <p:anim calcmode="lin" valueType="num">
                                      <p:cBhvr additive="base">
                                        <p:cTn id="82" dur="2000" fill="hold"/>
                                        <p:tgtEl>
                                          <p:spTgt spid="133"/>
                                        </p:tgtEl>
                                        <p:attrNameLst>
                                          <p:attrName>ppt_y</p:attrName>
                                        </p:attrNameLst>
                                      </p:cBhvr>
                                      <p:tavLst>
                                        <p:tav tm="0">
                                          <p:val>
                                            <p:strVal val="#ppt_y"/>
                                          </p:val>
                                        </p:tav>
                                        <p:tav tm="100000">
                                          <p:val>
                                            <p:strVal val="#ppt_y"/>
                                          </p:val>
                                        </p:tav>
                                      </p:tavLst>
                                    </p:anim>
                                  </p:childTnLst>
                                </p:cTn>
                              </p:par>
                            </p:childTnLst>
                          </p:cTn>
                        </p:par>
                        <p:par>
                          <p:cTn id="83" fill="hold">
                            <p:stCondLst>
                              <p:cond delay="28000"/>
                            </p:stCondLst>
                            <p:childTnLst>
                              <p:par>
                                <p:cTn id="84" presetID="2" presetClass="entr" presetSubtype="2" fill="hold" grpId="0" nodeType="afterEffect">
                                  <p:stCondLst>
                                    <p:cond delay="0"/>
                                  </p:stCondLst>
                                  <p:childTnLst>
                                    <p:set>
                                      <p:cBhvr>
                                        <p:cTn id="85" dur="1" fill="hold">
                                          <p:stCondLst>
                                            <p:cond delay="0"/>
                                          </p:stCondLst>
                                        </p:cTn>
                                        <p:tgtEl>
                                          <p:spTgt spid="132"/>
                                        </p:tgtEl>
                                        <p:attrNameLst>
                                          <p:attrName>style.visibility</p:attrName>
                                        </p:attrNameLst>
                                      </p:cBhvr>
                                      <p:to>
                                        <p:strVal val="visible"/>
                                      </p:to>
                                    </p:set>
                                    <p:anim calcmode="lin" valueType="num">
                                      <p:cBhvr additive="base">
                                        <p:cTn id="86" dur="2000" fill="hold"/>
                                        <p:tgtEl>
                                          <p:spTgt spid="132"/>
                                        </p:tgtEl>
                                        <p:attrNameLst>
                                          <p:attrName>ppt_x</p:attrName>
                                        </p:attrNameLst>
                                      </p:cBhvr>
                                      <p:tavLst>
                                        <p:tav tm="0">
                                          <p:val>
                                            <p:strVal val="1+#ppt_w/2"/>
                                          </p:val>
                                        </p:tav>
                                        <p:tav tm="100000">
                                          <p:val>
                                            <p:strVal val="#ppt_x"/>
                                          </p:val>
                                        </p:tav>
                                      </p:tavLst>
                                    </p:anim>
                                    <p:anim calcmode="lin" valueType="num">
                                      <p:cBhvr additive="base">
                                        <p:cTn id="87" dur="2000" fill="hold"/>
                                        <p:tgtEl>
                                          <p:spTgt spid="132"/>
                                        </p:tgtEl>
                                        <p:attrNameLst>
                                          <p:attrName>ppt_y</p:attrName>
                                        </p:attrNameLst>
                                      </p:cBhvr>
                                      <p:tavLst>
                                        <p:tav tm="0">
                                          <p:val>
                                            <p:strVal val="#ppt_y"/>
                                          </p:val>
                                        </p:tav>
                                        <p:tav tm="100000">
                                          <p:val>
                                            <p:strVal val="#ppt_y"/>
                                          </p:val>
                                        </p:tav>
                                      </p:tavLst>
                                    </p:anim>
                                  </p:childTnLst>
                                </p:cTn>
                              </p:par>
                            </p:childTnLst>
                          </p:cTn>
                        </p:par>
                        <p:par>
                          <p:cTn id="88" fill="hold">
                            <p:stCondLst>
                              <p:cond delay="30000"/>
                            </p:stCondLst>
                            <p:childTnLst>
                              <p:par>
                                <p:cTn id="89" presetID="2" presetClass="entr" presetSubtype="8" fill="hold" grpId="0" nodeType="afterEffect">
                                  <p:stCondLst>
                                    <p:cond delay="0"/>
                                  </p:stCondLst>
                                  <p:childTnLst>
                                    <p:set>
                                      <p:cBhvr>
                                        <p:cTn id="90" dur="1" fill="hold">
                                          <p:stCondLst>
                                            <p:cond delay="0"/>
                                          </p:stCondLst>
                                        </p:cTn>
                                        <p:tgtEl>
                                          <p:spTgt spid="134"/>
                                        </p:tgtEl>
                                        <p:attrNameLst>
                                          <p:attrName>style.visibility</p:attrName>
                                        </p:attrNameLst>
                                      </p:cBhvr>
                                      <p:to>
                                        <p:strVal val="visible"/>
                                      </p:to>
                                    </p:set>
                                    <p:anim calcmode="lin" valueType="num">
                                      <p:cBhvr additive="base">
                                        <p:cTn id="91" dur="2000" fill="hold"/>
                                        <p:tgtEl>
                                          <p:spTgt spid="134"/>
                                        </p:tgtEl>
                                        <p:attrNameLst>
                                          <p:attrName>ppt_x</p:attrName>
                                        </p:attrNameLst>
                                      </p:cBhvr>
                                      <p:tavLst>
                                        <p:tav tm="0">
                                          <p:val>
                                            <p:strVal val="0-#ppt_w/2"/>
                                          </p:val>
                                        </p:tav>
                                        <p:tav tm="100000">
                                          <p:val>
                                            <p:strVal val="#ppt_x"/>
                                          </p:val>
                                        </p:tav>
                                      </p:tavLst>
                                    </p:anim>
                                    <p:anim calcmode="lin" valueType="num">
                                      <p:cBhvr additive="base">
                                        <p:cTn id="92" dur="2000" fill="hold"/>
                                        <p:tgtEl>
                                          <p:spTgt spid="134"/>
                                        </p:tgtEl>
                                        <p:attrNameLst>
                                          <p:attrName>ppt_y</p:attrName>
                                        </p:attrNameLst>
                                      </p:cBhvr>
                                      <p:tavLst>
                                        <p:tav tm="0">
                                          <p:val>
                                            <p:strVal val="#ppt_y"/>
                                          </p:val>
                                        </p:tav>
                                        <p:tav tm="100000">
                                          <p:val>
                                            <p:strVal val="#ppt_y"/>
                                          </p:val>
                                        </p:tav>
                                      </p:tavLst>
                                    </p:anim>
                                  </p:childTnLst>
                                </p:cTn>
                              </p:par>
                            </p:childTnLst>
                          </p:cTn>
                        </p:par>
                        <p:par>
                          <p:cTn id="93" fill="hold">
                            <p:stCondLst>
                              <p:cond delay="32000"/>
                            </p:stCondLst>
                            <p:childTnLst>
                              <p:par>
                                <p:cTn id="94" presetID="2" presetClass="entr" presetSubtype="8" fill="hold" grpId="0" nodeType="afterEffect">
                                  <p:stCondLst>
                                    <p:cond delay="0"/>
                                  </p:stCondLst>
                                  <p:childTnLst>
                                    <p:set>
                                      <p:cBhvr>
                                        <p:cTn id="95" dur="1" fill="hold">
                                          <p:stCondLst>
                                            <p:cond delay="0"/>
                                          </p:stCondLst>
                                        </p:cTn>
                                        <p:tgtEl>
                                          <p:spTgt spid="135"/>
                                        </p:tgtEl>
                                        <p:attrNameLst>
                                          <p:attrName>style.visibility</p:attrName>
                                        </p:attrNameLst>
                                      </p:cBhvr>
                                      <p:to>
                                        <p:strVal val="visible"/>
                                      </p:to>
                                    </p:set>
                                    <p:anim calcmode="lin" valueType="num">
                                      <p:cBhvr additive="base">
                                        <p:cTn id="96" dur="2000" fill="hold"/>
                                        <p:tgtEl>
                                          <p:spTgt spid="135"/>
                                        </p:tgtEl>
                                        <p:attrNameLst>
                                          <p:attrName>ppt_x</p:attrName>
                                        </p:attrNameLst>
                                      </p:cBhvr>
                                      <p:tavLst>
                                        <p:tav tm="0">
                                          <p:val>
                                            <p:strVal val="0-#ppt_w/2"/>
                                          </p:val>
                                        </p:tav>
                                        <p:tav tm="100000">
                                          <p:val>
                                            <p:strVal val="#ppt_x"/>
                                          </p:val>
                                        </p:tav>
                                      </p:tavLst>
                                    </p:anim>
                                    <p:anim calcmode="lin" valueType="num">
                                      <p:cBhvr additive="base">
                                        <p:cTn id="97" dur="2000" fill="hold"/>
                                        <p:tgtEl>
                                          <p:spTgt spid="135"/>
                                        </p:tgtEl>
                                        <p:attrNameLst>
                                          <p:attrName>ppt_y</p:attrName>
                                        </p:attrNameLst>
                                      </p:cBhvr>
                                      <p:tavLst>
                                        <p:tav tm="0">
                                          <p:val>
                                            <p:strVal val="#ppt_y"/>
                                          </p:val>
                                        </p:tav>
                                        <p:tav tm="100000">
                                          <p:val>
                                            <p:strVal val="#ppt_y"/>
                                          </p:val>
                                        </p:tav>
                                      </p:tavLst>
                                    </p:anim>
                                  </p:childTnLst>
                                </p:cTn>
                              </p:par>
                            </p:childTnLst>
                          </p:cTn>
                        </p:par>
                        <p:par>
                          <p:cTn id="98" fill="hold">
                            <p:stCondLst>
                              <p:cond delay="34000"/>
                            </p:stCondLst>
                            <p:childTnLst>
                              <p:par>
                                <p:cTn id="99" presetID="2" presetClass="entr" presetSubtype="4" fill="hold" grpId="1" nodeType="afterEffect">
                                  <p:stCondLst>
                                    <p:cond delay="0"/>
                                  </p:stCondLst>
                                  <p:childTnLst>
                                    <p:set>
                                      <p:cBhvr>
                                        <p:cTn id="100" dur="1" fill="hold">
                                          <p:stCondLst>
                                            <p:cond delay="0"/>
                                          </p:stCondLst>
                                        </p:cTn>
                                        <p:tgtEl>
                                          <p:spTgt spid="7"/>
                                        </p:tgtEl>
                                        <p:attrNameLst>
                                          <p:attrName>style.visibility</p:attrName>
                                        </p:attrNameLst>
                                      </p:cBhvr>
                                      <p:to>
                                        <p:strVal val="visible"/>
                                      </p:to>
                                    </p:set>
                                    <p:anim calcmode="lin" valueType="num">
                                      <p:cBhvr additive="base">
                                        <p:cTn id="101" dur="2000" fill="hold"/>
                                        <p:tgtEl>
                                          <p:spTgt spid="7"/>
                                        </p:tgtEl>
                                        <p:attrNameLst>
                                          <p:attrName>ppt_x</p:attrName>
                                        </p:attrNameLst>
                                      </p:cBhvr>
                                      <p:tavLst>
                                        <p:tav tm="0">
                                          <p:val>
                                            <p:strVal val="#ppt_x"/>
                                          </p:val>
                                        </p:tav>
                                        <p:tav tm="100000">
                                          <p:val>
                                            <p:strVal val="#ppt_x"/>
                                          </p:val>
                                        </p:tav>
                                      </p:tavLst>
                                    </p:anim>
                                    <p:anim calcmode="lin" valueType="num">
                                      <p:cBhvr additive="base">
                                        <p:cTn id="102" dur="2000" fill="hold"/>
                                        <p:tgtEl>
                                          <p:spTgt spid="7"/>
                                        </p:tgtEl>
                                        <p:attrNameLst>
                                          <p:attrName>ppt_y</p:attrName>
                                        </p:attrNameLst>
                                      </p:cBhvr>
                                      <p:tavLst>
                                        <p:tav tm="0">
                                          <p:val>
                                            <p:strVal val="1+#ppt_h/2"/>
                                          </p:val>
                                        </p:tav>
                                        <p:tav tm="100000">
                                          <p:val>
                                            <p:strVal val="#ppt_y"/>
                                          </p:val>
                                        </p:tav>
                                      </p:tavLst>
                                    </p:anim>
                                  </p:childTnLst>
                                </p:cTn>
                              </p:par>
                            </p:childTnLst>
                          </p:cTn>
                        </p:par>
                        <p:par>
                          <p:cTn id="103" fill="hold">
                            <p:stCondLst>
                              <p:cond delay="36000"/>
                            </p:stCondLst>
                            <p:childTnLst>
                              <p:par>
                                <p:cTn id="104" presetID="2" presetClass="entr" presetSubtype="2" fill="hold" grpId="0" nodeType="afterEffect">
                                  <p:stCondLst>
                                    <p:cond delay="0"/>
                                  </p:stCondLst>
                                  <p:childTnLst>
                                    <p:set>
                                      <p:cBhvr>
                                        <p:cTn id="105" dur="1" fill="hold">
                                          <p:stCondLst>
                                            <p:cond delay="0"/>
                                          </p:stCondLst>
                                        </p:cTn>
                                        <p:tgtEl>
                                          <p:spTgt spid="66"/>
                                        </p:tgtEl>
                                        <p:attrNameLst>
                                          <p:attrName>style.visibility</p:attrName>
                                        </p:attrNameLst>
                                      </p:cBhvr>
                                      <p:to>
                                        <p:strVal val="visible"/>
                                      </p:to>
                                    </p:set>
                                    <p:anim calcmode="lin" valueType="num">
                                      <p:cBhvr additive="base">
                                        <p:cTn id="106" dur="2000" fill="hold"/>
                                        <p:tgtEl>
                                          <p:spTgt spid="66"/>
                                        </p:tgtEl>
                                        <p:attrNameLst>
                                          <p:attrName>ppt_x</p:attrName>
                                        </p:attrNameLst>
                                      </p:cBhvr>
                                      <p:tavLst>
                                        <p:tav tm="0">
                                          <p:val>
                                            <p:strVal val="1+#ppt_w/2"/>
                                          </p:val>
                                        </p:tav>
                                        <p:tav tm="100000">
                                          <p:val>
                                            <p:strVal val="#ppt_x"/>
                                          </p:val>
                                        </p:tav>
                                      </p:tavLst>
                                    </p:anim>
                                    <p:anim calcmode="lin" valueType="num">
                                      <p:cBhvr additive="base">
                                        <p:cTn id="107" dur="2000" fill="hold"/>
                                        <p:tgtEl>
                                          <p:spTgt spid="66"/>
                                        </p:tgtEl>
                                        <p:attrNameLst>
                                          <p:attrName>ppt_y</p:attrName>
                                        </p:attrNameLst>
                                      </p:cBhvr>
                                      <p:tavLst>
                                        <p:tav tm="0">
                                          <p:val>
                                            <p:strVal val="#ppt_y"/>
                                          </p:val>
                                        </p:tav>
                                        <p:tav tm="100000">
                                          <p:val>
                                            <p:strVal val="#ppt_y"/>
                                          </p:val>
                                        </p:tav>
                                      </p:tavLst>
                                    </p:anim>
                                  </p:childTnLst>
                                </p:cTn>
                              </p:par>
                            </p:childTnLst>
                          </p:cTn>
                        </p:par>
                        <p:par>
                          <p:cTn id="108" fill="hold">
                            <p:stCondLst>
                              <p:cond delay="38000"/>
                            </p:stCondLst>
                            <p:childTnLst>
                              <p:par>
                                <p:cTn id="109" presetID="2" presetClass="entr" presetSubtype="8" fill="hold" grpId="0" nodeType="afterEffect">
                                  <p:stCondLst>
                                    <p:cond delay="0"/>
                                  </p:stCondLst>
                                  <p:childTnLst>
                                    <p:set>
                                      <p:cBhvr>
                                        <p:cTn id="110" dur="1" fill="hold">
                                          <p:stCondLst>
                                            <p:cond delay="0"/>
                                          </p:stCondLst>
                                        </p:cTn>
                                        <p:tgtEl>
                                          <p:spTgt spid="67"/>
                                        </p:tgtEl>
                                        <p:attrNameLst>
                                          <p:attrName>style.visibility</p:attrName>
                                        </p:attrNameLst>
                                      </p:cBhvr>
                                      <p:to>
                                        <p:strVal val="visible"/>
                                      </p:to>
                                    </p:set>
                                    <p:anim calcmode="lin" valueType="num">
                                      <p:cBhvr additive="base">
                                        <p:cTn id="111" dur="2000" fill="hold"/>
                                        <p:tgtEl>
                                          <p:spTgt spid="67"/>
                                        </p:tgtEl>
                                        <p:attrNameLst>
                                          <p:attrName>ppt_x</p:attrName>
                                        </p:attrNameLst>
                                      </p:cBhvr>
                                      <p:tavLst>
                                        <p:tav tm="0">
                                          <p:val>
                                            <p:strVal val="0-#ppt_w/2"/>
                                          </p:val>
                                        </p:tav>
                                        <p:tav tm="100000">
                                          <p:val>
                                            <p:strVal val="#ppt_x"/>
                                          </p:val>
                                        </p:tav>
                                      </p:tavLst>
                                    </p:anim>
                                    <p:anim calcmode="lin" valueType="num">
                                      <p:cBhvr additive="base">
                                        <p:cTn id="112" dur="2000" fill="hold"/>
                                        <p:tgtEl>
                                          <p:spTgt spid="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P spid="5" grpId="0" build="p" animBg="1"/>
      <p:bldP spid="6" grpId="0" animBg="1"/>
      <p:bldP spid="7" grpId="0" animBg="1"/>
      <p:bldP spid="7" grpId="1" animBg="1"/>
      <p:bldP spid="64" grpId="0" animBg="1"/>
      <p:bldP spid="65" grpId="0" animBg="1"/>
      <p:bldP spid="66" grpId="0" animBg="1"/>
      <p:bldP spid="67" grpId="0" animBg="1"/>
      <p:bldP spid="105" grpId="0" animBg="1"/>
      <p:bldP spid="107" grpId="0" animBg="1"/>
      <p:bldP spid="117" grpId="0" animBg="1"/>
      <p:bldP spid="118" grpId="0" animBg="1"/>
      <p:bldP spid="132" grpId="0" animBg="1"/>
      <p:bldP spid="133" grpId="0" animBg="1"/>
      <p:bldP spid="134" grpId="0" animBg="1"/>
      <p:bldP spid="13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304800" y="0"/>
            <a:ext cx="8839200" cy="6629400"/>
          </a:xfrm>
          <a:solidFill>
            <a:srgbClr val="33CC33"/>
          </a:solidFill>
        </p:spPr>
        <p:style>
          <a:lnRef idx="1">
            <a:schemeClr val="accent1"/>
          </a:lnRef>
          <a:fillRef idx="2">
            <a:schemeClr val="accent1"/>
          </a:fillRef>
          <a:effectRef idx="1">
            <a:schemeClr val="accent1"/>
          </a:effectRef>
          <a:fontRef idx="minor">
            <a:schemeClr val="dk1"/>
          </a:fontRef>
        </p:style>
        <p:txBody>
          <a:bodyPr>
            <a:normAutofit/>
          </a:bodyPr>
          <a:lstStyle/>
          <a:p>
            <a:pPr marL="457200" indent="-457200" algn="l">
              <a:buFont typeface="+mj-lt"/>
              <a:buAutoNum type="alphaLcPeriod"/>
            </a:pPr>
            <a:r>
              <a:rPr lang="en-US" sz="2000" b="1" dirty="0" smtClean="0">
                <a:solidFill>
                  <a:schemeClr val="tx1"/>
                </a:solidFill>
              </a:rPr>
              <a:t>SISTEM PEREKONOMIEN KAPITALIS :</a:t>
            </a:r>
            <a:r>
              <a:rPr lang="en-US" sz="2000" b="1" dirty="0" err="1" smtClean="0">
                <a:solidFill>
                  <a:schemeClr val="tx1"/>
                </a:solidFill>
              </a:rPr>
              <a:t>Kapitalisme</a:t>
            </a:r>
            <a:r>
              <a:rPr lang="en-US" sz="2000" b="1" dirty="0" smtClean="0">
                <a:solidFill>
                  <a:schemeClr val="tx1"/>
                </a:solidFill>
              </a:rPr>
              <a:t>  </a:t>
            </a:r>
            <a:r>
              <a:rPr lang="en-US" sz="2000" b="1" dirty="0" err="1" smtClean="0">
                <a:solidFill>
                  <a:schemeClr val="tx1"/>
                </a:solidFill>
              </a:rPr>
              <a:t>merupakan</a:t>
            </a:r>
            <a:r>
              <a:rPr lang="en-US" sz="2000" b="1" dirty="0" smtClean="0">
                <a:solidFill>
                  <a:schemeClr val="tx1"/>
                </a:solidFill>
              </a:rPr>
              <a:t> </a:t>
            </a:r>
            <a:r>
              <a:rPr lang="en-US" sz="2000" b="1" dirty="0" err="1" smtClean="0">
                <a:solidFill>
                  <a:schemeClr val="tx1"/>
                </a:solidFill>
              </a:rPr>
              <a:t>suatu</a:t>
            </a:r>
            <a:r>
              <a:rPr lang="en-US" sz="2000" b="1" dirty="0" smtClean="0">
                <a:solidFill>
                  <a:schemeClr val="tx1"/>
                </a:solidFill>
              </a:rPr>
              <a:t> </a:t>
            </a:r>
            <a:r>
              <a:rPr lang="en-US" sz="2000" b="1" dirty="0" err="1" smtClean="0">
                <a:solidFill>
                  <a:schemeClr val="tx1"/>
                </a:solidFill>
              </a:rPr>
              <a:t>falsafah</a:t>
            </a:r>
            <a:r>
              <a:rPr lang="en-US" sz="2000" b="1" dirty="0" smtClean="0">
                <a:solidFill>
                  <a:schemeClr val="tx1"/>
                </a:solidFill>
              </a:rPr>
              <a:t> </a:t>
            </a:r>
            <a:r>
              <a:rPr lang="en-US" sz="2000" b="1" dirty="0" err="1" smtClean="0">
                <a:solidFill>
                  <a:schemeClr val="tx1"/>
                </a:solidFill>
              </a:rPr>
              <a:t>ekonomi</a:t>
            </a:r>
            <a:r>
              <a:rPr lang="en-US" sz="2000" b="1" dirty="0" smtClean="0">
                <a:solidFill>
                  <a:schemeClr val="tx1"/>
                </a:solidFill>
              </a:rPr>
              <a:t> </a:t>
            </a:r>
            <a:r>
              <a:rPr lang="en-US" sz="2000" b="1" dirty="0" err="1" smtClean="0">
                <a:solidFill>
                  <a:schemeClr val="tx1"/>
                </a:solidFill>
              </a:rPr>
              <a:t>dan</a:t>
            </a:r>
            <a:r>
              <a:rPr lang="en-US" sz="2000" b="1" dirty="0" smtClean="0">
                <a:solidFill>
                  <a:schemeClr val="tx1"/>
                </a:solidFill>
              </a:rPr>
              <a:t> </a:t>
            </a:r>
            <a:r>
              <a:rPr lang="en-US" sz="2000" b="1" dirty="0" err="1" smtClean="0">
                <a:solidFill>
                  <a:schemeClr val="tx1"/>
                </a:solidFill>
              </a:rPr>
              <a:t>bukannya</a:t>
            </a:r>
            <a:r>
              <a:rPr lang="en-US" sz="2000" b="1" dirty="0" smtClean="0">
                <a:solidFill>
                  <a:schemeClr val="tx1"/>
                </a:solidFill>
              </a:rPr>
              <a:t> </a:t>
            </a:r>
            <a:r>
              <a:rPr lang="en-US" sz="2000" b="1" dirty="0" err="1" smtClean="0">
                <a:solidFill>
                  <a:schemeClr val="tx1"/>
                </a:solidFill>
              </a:rPr>
              <a:t>bentuk</a:t>
            </a:r>
            <a:r>
              <a:rPr lang="en-US" sz="2000" b="1" dirty="0" smtClean="0">
                <a:solidFill>
                  <a:schemeClr val="tx1"/>
                </a:solidFill>
              </a:rPr>
              <a:t> </a:t>
            </a:r>
            <a:r>
              <a:rPr lang="en-US" sz="2000" b="1" dirty="0" err="1" smtClean="0">
                <a:solidFill>
                  <a:schemeClr val="tx1"/>
                </a:solidFill>
              </a:rPr>
              <a:t>suatu</a:t>
            </a:r>
            <a:r>
              <a:rPr lang="en-US" sz="2000" b="1" dirty="0" smtClean="0">
                <a:solidFill>
                  <a:schemeClr val="tx1"/>
                </a:solidFill>
              </a:rPr>
              <a:t> </a:t>
            </a:r>
            <a:r>
              <a:rPr lang="en-US" sz="2000" b="1" dirty="0" err="1" smtClean="0">
                <a:solidFill>
                  <a:schemeClr val="tx1"/>
                </a:solidFill>
              </a:rPr>
              <a:t>pemerintahan</a:t>
            </a:r>
            <a:r>
              <a:rPr lang="en-US" sz="2000" b="1" dirty="0" smtClean="0">
                <a:solidFill>
                  <a:schemeClr val="tx1"/>
                </a:solidFill>
              </a:rPr>
              <a:t>. (</a:t>
            </a:r>
            <a:r>
              <a:rPr lang="en-US" sz="2000" b="1" dirty="0" err="1" smtClean="0">
                <a:solidFill>
                  <a:schemeClr val="tx1"/>
                </a:solidFill>
              </a:rPr>
              <a:t>Kapitalisme</a:t>
            </a:r>
            <a:r>
              <a:rPr lang="en-US" sz="2000" b="1" dirty="0" smtClean="0">
                <a:solidFill>
                  <a:schemeClr val="tx1"/>
                </a:solidFill>
              </a:rPr>
              <a:t> </a:t>
            </a:r>
            <a:r>
              <a:rPr lang="en-US" sz="2000" b="1" dirty="0" err="1" smtClean="0">
                <a:solidFill>
                  <a:schemeClr val="tx1"/>
                </a:solidFill>
              </a:rPr>
              <a:t>seseorang</a:t>
            </a:r>
            <a:r>
              <a:rPr lang="en-US" sz="2000" b="1" dirty="0" smtClean="0">
                <a:solidFill>
                  <a:schemeClr val="tx1"/>
                </a:solidFill>
              </a:rPr>
              <a:t> </a:t>
            </a:r>
            <a:r>
              <a:rPr lang="en-US" sz="2000" b="1" dirty="0" err="1" smtClean="0">
                <a:solidFill>
                  <a:schemeClr val="tx1"/>
                </a:solidFill>
              </a:rPr>
              <a:t>bebas</a:t>
            </a:r>
            <a:r>
              <a:rPr lang="en-US" sz="2000" b="1" dirty="0" smtClean="0">
                <a:solidFill>
                  <a:schemeClr val="tx1"/>
                </a:solidFill>
              </a:rPr>
              <a:t> </a:t>
            </a:r>
            <a:r>
              <a:rPr lang="en-US" sz="2000" b="1" dirty="0" err="1" smtClean="0">
                <a:solidFill>
                  <a:schemeClr val="tx1"/>
                </a:solidFill>
              </a:rPr>
              <a:t>untuk</a:t>
            </a:r>
            <a:r>
              <a:rPr lang="en-US" sz="2000" b="1" dirty="0" smtClean="0">
                <a:solidFill>
                  <a:schemeClr val="tx1"/>
                </a:solidFill>
              </a:rPr>
              <a:t> </a:t>
            </a:r>
            <a:r>
              <a:rPr lang="en-US" sz="2000" b="1" dirty="0" err="1" smtClean="0">
                <a:solidFill>
                  <a:schemeClr val="tx1"/>
                </a:solidFill>
              </a:rPr>
              <a:t>memiliki</a:t>
            </a:r>
            <a:r>
              <a:rPr lang="en-US" sz="2000" b="1" dirty="0" smtClean="0">
                <a:solidFill>
                  <a:schemeClr val="tx1"/>
                </a:solidFill>
              </a:rPr>
              <a:t> </a:t>
            </a:r>
            <a:r>
              <a:rPr lang="en-US" sz="2000" b="1" dirty="0" err="1" smtClean="0">
                <a:solidFill>
                  <a:schemeClr val="tx1"/>
                </a:solidFill>
              </a:rPr>
              <a:t>perusahaan</a:t>
            </a:r>
            <a:r>
              <a:rPr lang="en-US" sz="2000" b="1" dirty="0" smtClean="0">
                <a:solidFill>
                  <a:schemeClr val="tx1"/>
                </a:solidFill>
              </a:rPr>
              <a:t>,</a:t>
            </a:r>
            <a:r>
              <a:rPr lang="id-ID" sz="2000" b="1" dirty="0" smtClean="0">
                <a:solidFill>
                  <a:schemeClr val="tx1"/>
                </a:solidFill>
              </a:rPr>
              <a:t>bersaing</a:t>
            </a:r>
            <a:r>
              <a:rPr lang="en-US" sz="2000" b="1" dirty="0" smtClean="0">
                <a:solidFill>
                  <a:schemeClr val="tx1"/>
                </a:solidFill>
              </a:rPr>
              <a:t> </a:t>
            </a:r>
            <a:r>
              <a:rPr lang="en-US" sz="2000" b="1" dirty="0" err="1" smtClean="0">
                <a:solidFill>
                  <a:schemeClr val="tx1"/>
                </a:solidFill>
              </a:rPr>
              <a:t>secara</a:t>
            </a:r>
            <a:r>
              <a:rPr lang="en-US" sz="2000" b="1" dirty="0" smtClean="0">
                <a:solidFill>
                  <a:schemeClr val="tx1"/>
                </a:solidFill>
              </a:rPr>
              <a:t> </a:t>
            </a:r>
            <a:r>
              <a:rPr lang="en-US" sz="2000" b="1" dirty="0" err="1" smtClean="0">
                <a:solidFill>
                  <a:schemeClr val="tx1"/>
                </a:solidFill>
              </a:rPr>
              <a:t>bebas</a:t>
            </a:r>
            <a:r>
              <a:rPr lang="en-US" sz="2000" b="1" dirty="0" smtClean="0">
                <a:solidFill>
                  <a:schemeClr val="tx1"/>
                </a:solidFill>
              </a:rPr>
              <a:t> </a:t>
            </a:r>
            <a:r>
              <a:rPr lang="en-US" sz="2000" b="1" dirty="0" err="1" smtClean="0">
                <a:solidFill>
                  <a:schemeClr val="tx1"/>
                </a:solidFill>
              </a:rPr>
              <a:t>dalam</a:t>
            </a:r>
            <a:r>
              <a:rPr lang="en-US" sz="2000" b="1" dirty="0" smtClean="0">
                <a:solidFill>
                  <a:schemeClr val="tx1"/>
                </a:solidFill>
              </a:rPr>
              <a:t> </a:t>
            </a:r>
            <a:r>
              <a:rPr lang="en-US" sz="2000" b="1" dirty="0" err="1" smtClean="0">
                <a:solidFill>
                  <a:schemeClr val="tx1"/>
                </a:solidFill>
              </a:rPr>
              <a:t>pasar</a:t>
            </a:r>
            <a:r>
              <a:rPr lang="en-US" sz="2000" b="1" dirty="0" smtClean="0">
                <a:solidFill>
                  <a:schemeClr val="tx1"/>
                </a:solidFill>
              </a:rPr>
              <a:t> </a:t>
            </a:r>
            <a:r>
              <a:rPr lang="en-US" sz="2000" b="1" dirty="0" err="1" smtClean="0">
                <a:solidFill>
                  <a:schemeClr val="tx1"/>
                </a:solidFill>
              </a:rPr>
              <a:t>dan</a:t>
            </a:r>
            <a:r>
              <a:rPr lang="en-US" sz="2000" b="1" dirty="0" smtClean="0">
                <a:solidFill>
                  <a:schemeClr val="tx1"/>
                </a:solidFill>
              </a:rPr>
              <a:t> </a:t>
            </a:r>
            <a:r>
              <a:rPr lang="en-US" sz="2000" b="1" dirty="0" err="1" smtClean="0">
                <a:solidFill>
                  <a:schemeClr val="tx1"/>
                </a:solidFill>
              </a:rPr>
              <a:t>menentukan</a:t>
            </a:r>
            <a:r>
              <a:rPr lang="en-US" sz="2000" b="1" dirty="0" smtClean="0">
                <a:solidFill>
                  <a:schemeClr val="tx1"/>
                </a:solidFill>
              </a:rPr>
              <a:t> </a:t>
            </a:r>
            <a:r>
              <a:rPr lang="en-US" sz="2000" b="1" dirty="0" err="1" smtClean="0">
                <a:solidFill>
                  <a:schemeClr val="tx1"/>
                </a:solidFill>
              </a:rPr>
              <a:t>miliknya</a:t>
            </a:r>
            <a:r>
              <a:rPr lang="en-US" sz="2000" b="1" dirty="0" smtClean="0">
                <a:solidFill>
                  <a:schemeClr val="tx1"/>
                </a:solidFill>
              </a:rPr>
              <a:t> </a:t>
            </a:r>
            <a:r>
              <a:rPr lang="en-US" sz="2000" b="1" dirty="0" err="1" smtClean="0">
                <a:solidFill>
                  <a:schemeClr val="tx1"/>
                </a:solidFill>
              </a:rPr>
              <a:t>kemudian</a:t>
            </a:r>
            <a:r>
              <a:rPr lang="en-US" sz="2000" b="1" dirty="0" smtClean="0">
                <a:solidFill>
                  <a:schemeClr val="tx1"/>
                </a:solidFill>
              </a:rPr>
              <a:t>. </a:t>
            </a:r>
            <a:r>
              <a:rPr lang="en-US" sz="2000" b="1" dirty="0" err="1" smtClean="0">
                <a:solidFill>
                  <a:schemeClr val="tx1"/>
                </a:solidFill>
              </a:rPr>
              <a:t>Dalam</a:t>
            </a:r>
            <a:r>
              <a:rPr lang="en-US" sz="2000" b="1" dirty="0" smtClean="0">
                <a:solidFill>
                  <a:schemeClr val="tx1"/>
                </a:solidFill>
              </a:rPr>
              <a:t> </a:t>
            </a:r>
            <a:r>
              <a:rPr lang="en-US" sz="2000" b="1" dirty="0" err="1" smtClean="0">
                <a:solidFill>
                  <a:schemeClr val="tx1"/>
                </a:solidFill>
              </a:rPr>
              <a:t>hubungannya</a:t>
            </a:r>
            <a:r>
              <a:rPr lang="en-US" sz="2000" b="1" dirty="0" smtClean="0">
                <a:solidFill>
                  <a:schemeClr val="tx1"/>
                </a:solidFill>
              </a:rPr>
              <a:t> </a:t>
            </a:r>
            <a:r>
              <a:rPr lang="en-US" sz="2000" b="1" dirty="0" err="1" smtClean="0">
                <a:solidFill>
                  <a:schemeClr val="tx1"/>
                </a:solidFill>
              </a:rPr>
              <a:t>dengan</a:t>
            </a:r>
            <a:r>
              <a:rPr lang="en-US" sz="2000" b="1" dirty="0" smtClean="0">
                <a:solidFill>
                  <a:schemeClr val="tx1"/>
                </a:solidFill>
              </a:rPr>
              <a:t> </a:t>
            </a:r>
            <a:r>
              <a:rPr lang="en-US" sz="2000" b="1" dirty="0" err="1" smtClean="0">
                <a:solidFill>
                  <a:schemeClr val="tx1"/>
                </a:solidFill>
              </a:rPr>
              <a:t>pasar</a:t>
            </a:r>
            <a:r>
              <a:rPr lang="en-US" sz="2000" b="1" dirty="0" smtClean="0">
                <a:solidFill>
                  <a:schemeClr val="tx1"/>
                </a:solidFill>
              </a:rPr>
              <a:t>, </a:t>
            </a:r>
            <a:r>
              <a:rPr lang="en-US" sz="2000" b="1" dirty="0" err="1" smtClean="0">
                <a:solidFill>
                  <a:schemeClr val="tx1"/>
                </a:solidFill>
              </a:rPr>
              <a:t>sesorang</a:t>
            </a:r>
            <a:r>
              <a:rPr lang="en-US" sz="2000" b="1" dirty="0" smtClean="0">
                <a:solidFill>
                  <a:schemeClr val="tx1"/>
                </a:solidFill>
              </a:rPr>
              <a:t> </a:t>
            </a:r>
            <a:r>
              <a:rPr lang="en-US" sz="2000" b="1" dirty="0" err="1" smtClean="0">
                <a:solidFill>
                  <a:schemeClr val="tx1"/>
                </a:solidFill>
              </a:rPr>
              <a:t>bebas</a:t>
            </a:r>
            <a:r>
              <a:rPr lang="en-US" sz="2000" b="1" dirty="0" smtClean="0">
                <a:solidFill>
                  <a:schemeClr val="tx1"/>
                </a:solidFill>
              </a:rPr>
              <a:t> </a:t>
            </a:r>
            <a:r>
              <a:rPr lang="en-US" sz="2000" b="1" dirty="0" err="1" smtClean="0">
                <a:solidFill>
                  <a:schemeClr val="tx1"/>
                </a:solidFill>
              </a:rPr>
              <a:t>memilih</a:t>
            </a:r>
            <a:r>
              <a:rPr lang="en-US" sz="2000" b="1" dirty="0" smtClean="0">
                <a:solidFill>
                  <a:schemeClr val="tx1"/>
                </a:solidFill>
              </a:rPr>
              <a:t> </a:t>
            </a:r>
            <a:r>
              <a:rPr lang="en-US" sz="2000" b="1" dirty="0" err="1" smtClean="0">
                <a:solidFill>
                  <a:schemeClr val="tx1"/>
                </a:solidFill>
              </a:rPr>
              <a:t>dan</a:t>
            </a:r>
            <a:r>
              <a:rPr lang="en-US" sz="2000" b="1" dirty="0" smtClean="0">
                <a:solidFill>
                  <a:schemeClr val="tx1"/>
                </a:solidFill>
              </a:rPr>
              <a:t> </a:t>
            </a:r>
            <a:r>
              <a:rPr lang="en-US" sz="2000" b="1" dirty="0" err="1" smtClean="0">
                <a:solidFill>
                  <a:schemeClr val="tx1"/>
                </a:solidFill>
              </a:rPr>
              <a:t>membuat</a:t>
            </a:r>
            <a:r>
              <a:rPr lang="en-US" sz="2000" b="1" dirty="0" smtClean="0">
                <a:solidFill>
                  <a:schemeClr val="tx1"/>
                </a:solidFill>
              </a:rPr>
              <a:t> </a:t>
            </a:r>
            <a:r>
              <a:rPr lang="en-US" sz="2000" b="1" dirty="0" err="1" smtClean="0">
                <a:solidFill>
                  <a:schemeClr val="tx1"/>
                </a:solidFill>
              </a:rPr>
              <a:t>barang</a:t>
            </a:r>
            <a:r>
              <a:rPr lang="en-US" sz="2000" b="1" dirty="0" smtClean="0">
                <a:solidFill>
                  <a:schemeClr val="tx1"/>
                </a:solidFill>
              </a:rPr>
              <a:t> </a:t>
            </a:r>
            <a:r>
              <a:rPr lang="en-US" sz="2000" b="1" dirty="0" err="1" smtClean="0">
                <a:solidFill>
                  <a:schemeClr val="tx1"/>
                </a:solidFill>
              </a:rPr>
              <a:t>dan</a:t>
            </a:r>
            <a:r>
              <a:rPr lang="en-US" sz="2000" b="1" dirty="0" smtClean="0">
                <a:solidFill>
                  <a:schemeClr val="tx1"/>
                </a:solidFill>
              </a:rPr>
              <a:t> </a:t>
            </a:r>
            <a:r>
              <a:rPr lang="en-US" sz="2000" b="1" dirty="0" err="1" smtClean="0">
                <a:solidFill>
                  <a:schemeClr val="tx1"/>
                </a:solidFill>
              </a:rPr>
              <a:t>jasa</a:t>
            </a:r>
            <a:r>
              <a:rPr lang="en-US" sz="2000" b="1" dirty="0" smtClean="0">
                <a:solidFill>
                  <a:schemeClr val="tx1"/>
                </a:solidFill>
              </a:rPr>
              <a:t>, </a:t>
            </a:r>
            <a:r>
              <a:rPr lang="en-US" sz="2000" b="1" dirty="0" err="1" smtClean="0">
                <a:solidFill>
                  <a:schemeClr val="tx1"/>
                </a:solidFill>
              </a:rPr>
              <a:t>yg</a:t>
            </a:r>
            <a:r>
              <a:rPr lang="en-US" sz="2000" b="1" dirty="0" smtClean="0">
                <a:solidFill>
                  <a:schemeClr val="tx1"/>
                </a:solidFill>
              </a:rPr>
              <a:t> </a:t>
            </a:r>
            <a:r>
              <a:rPr lang="en-US" sz="2000" b="1" dirty="0" err="1" smtClean="0">
                <a:solidFill>
                  <a:schemeClr val="tx1"/>
                </a:solidFill>
              </a:rPr>
              <a:t>dinginkan</a:t>
            </a:r>
            <a:r>
              <a:rPr lang="en-US" sz="2000" b="1" dirty="0" smtClean="0">
                <a:solidFill>
                  <a:schemeClr val="tx1"/>
                </a:solidFill>
              </a:rPr>
              <a:t>, </a:t>
            </a:r>
            <a:r>
              <a:rPr lang="en-US" sz="2000" b="1" dirty="0" err="1" smtClean="0">
                <a:solidFill>
                  <a:schemeClr val="tx1"/>
                </a:solidFill>
              </a:rPr>
              <a:t>kebebasan</a:t>
            </a:r>
            <a:r>
              <a:rPr lang="en-US" sz="2000" b="1" dirty="0" smtClean="0">
                <a:solidFill>
                  <a:schemeClr val="tx1"/>
                </a:solidFill>
              </a:rPr>
              <a:t> </a:t>
            </a:r>
            <a:r>
              <a:rPr lang="en-US" sz="2000" b="1" dirty="0" err="1" smtClean="0">
                <a:solidFill>
                  <a:schemeClr val="tx1"/>
                </a:solidFill>
              </a:rPr>
              <a:t>ini</a:t>
            </a:r>
            <a:r>
              <a:rPr lang="en-US" sz="2000" b="1" dirty="0" smtClean="0">
                <a:solidFill>
                  <a:schemeClr val="tx1"/>
                </a:solidFill>
              </a:rPr>
              <a:t> </a:t>
            </a:r>
            <a:r>
              <a:rPr lang="en-US" sz="2000" b="1" dirty="0" err="1" smtClean="0">
                <a:solidFill>
                  <a:schemeClr val="tx1"/>
                </a:solidFill>
              </a:rPr>
              <a:t>disebut</a:t>
            </a:r>
            <a:r>
              <a:rPr lang="en-US" sz="2000" b="1" dirty="0" smtClean="0">
                <a:solidFill>
                  <a:schemeClr val="tx1"/>
                </a:solidFill>
              </a:rPr>
              <a:t> </a:t>
            </a:r>
            <a:r>
              <a:rPr lang="en-US" sz="2000" b="1" i="1" dirty="0" smtClean="0">
                <a:solidFill>
                  <a:schemeClr val="tx1"/>
                </a:solidFill>
              </a:rPr>
              <a:t>Laissez faire</a:t>
            </a:r>
            <a:r>
              <a:rPr lang="en-US" sz="2000" b="1" dirty="0" smtClean="0">
                <a:solidFill>
                  <a:schemeClr val="tx1"/>
                </a:solidFill>
              </a:rPr>
              <a:t>)</a:t>
            </a:r>
          </a:p>
          <a:p>
            <a:pPr marL="457200" indent="-457200" algn="l">
              <a:buFont typeface="+mj-lt"/>
              <a:buAutoNum type="alphaLcPeriod"/>
            </a:pPr>
            <a:r>
              <a:rPr lang="en-US" sz="2000" b="1" dirty="0" smtClean="0">
                <a:solidFill>
                  <a:schemeClr val="tx1"/>
                </a:solidFill>
              </a:rPr>
              <a:t>SOSIALISME : </a:t>
            </a:r>
            <a:r>
              <a:rPr lang="en-US" sz="2000" b="1" dirty="0" err="1" smtClean="0">
                <a:solidFill>
                  <a:schemeClr val="tx1"/>
                </a:solidFill>
              </a:rPr>
              <a:t>suatu</a:t>
            </a:r>
            <a:r>
              <a:rPr lang="en-US" sz="2000" b="1" dirty="0" smtClean="0">
                <a:solidFill>
                  <a:schemeClr val="tx1"/>
                </a:solidFill>
              </a:rPr>
              <a:t> </a:t>
            </a:r>
            <a:r>
              <a:rPr lang="en-US" sz="2000" b="1" dirty="0" err="1" smtClean="0">
                <a:solidFill>
                  <a:schemeClr val="tx1"/>
                </a:solidFill>
              </a:rPr>
              <a:t>sitem</a:t>
            </a:r>
            <a:r>
              <a:rPr lang="en-US" sz="2000" b="1" dirty="0" smtClean="0">
                <a:solidFill>
                  <a:schemeClr val="tx1"/>
                </a:solidFill>
              </a:rPr>
              <a:t> </a:t>
            </a:r>
            <a:r>
              <a:rPr lang="en-US" sz="2000" b="1" dirty="0" err="1" smtClean="0">
                <a:solidFill>
                  <a:schemeClr val="tx1"/>
                </a:solidFill>
              </a:rPr>
              <a:t>perekonomian</a:t>
            </a:r>
            <a:r>
              <a:rPr lang="en-US" sz="2000" b="1" dirty="0" smtClean="0">
                <a:solidFill>
                  <a:schemeClr val="tx1"/>
                </a:solidFill>
              </a:rPr>
              <a:t>  </a:t>
            </a:r>
            <a:r>
              <a:rPr lang="en-US" sz="2000" b="1" dirty="0" err="1" smtClean="0">
                <a:solidFill>
                  <a:schemeClr val="tx1"/>
                </a:solidFill>
              </a:rPr>
              <a:t>dan</a:t>
            </a:r>
            <a:r>
              <a:rPr lang="en-US" sz="2000" b="1" dirty="0" smtClean="0">
                <a:solidFill>
                  <a:schemeClr val="tx1"/>
                </a:solidFill>
              </a:rPr>
              <a:t> </a:t>
            </a:r>
            <a:r>
              <a:rPr lang="en-US" sz="2000" b="1" dirty="0" err="1" smtClean="0">
                <a:solidFill>
                  <a:schemeClr val="tx1"/>
                </a:solidFill>
              </a:rPr>
              <a:t>juga</a:t>
            </a:r>
            <a:r>
              <a:rPr lang="en-US" sz="2000" b="1" dirty="0" smtClean="0">
                <a:solidFill>
                  <a:schemeClr val="tx1"/>
                </a:solidFill>
              </a:rPr>
              <a:t> </a:t>
            </a:r>
            <a:r>
              <a:rPr lang="en-US" sz="2000" b="1" dirty="0" err="1" smtClean="0">
                <a:solidFill>
                  <a:schemeClr val="tx1"/>
                </a:solidFill>
              </a:rPr>
              <a:t>merupakan</a:t>
            </a:r>
            <a:r>
              <a:rPr lang="en-US" sz="2000" b="1" dirty="0" smtClean="0">
                <a:solidFill>
                  <a:schemeClr val="tx1"/>
                </a:solidFill>
              </a:rPr>
              <a:t> </a:t>
            </a:r>
            <a:r>
              <a:rPr lang="en-US" sz="2000" b="1" dirty="0" err="1" smtClean="0">
                <a:solidFill>
                  <a:schemeClr val="tx1"/>
                </a:solidFill>
              </a:rPr>
              <a:t>bentuk</a:t>
            </a:r>
            <a:r>
              <a:rPr lang="en-US" sz="2000" b="1" dirty="0" smtClean="0">
                <a:solidFill>
                  <a:schemeClr val="tx1"/>
                </a:solidFill>
              </a:rPr>
              <a:t> </a:t>
            </a:r>
            <a:r>
              <a:rPr lang="en-US" sz="2000" b="1" dirty="0" err="1" smtClean="0">
                <a:solidFill>
                  <a:schemeClr val="tx1"/>
                </a:solidFill>
              </a:rPr>
              <a:t>pemerintahan</a:t>
            </a:r>
            <a:r>
              <a:rPr lang="en-US" sz="2000" b="1" dirty="0" smtClean="0">
                <a:solidFill>
                  <a:schemeClr val="tx1"/>
                </a:solidFill>
              </a:rPr>
              <a:t>, </a:t>
            </a:r>
            <a:r>
              <a:rPr lang="en-US" sz="2000" b="1" dirty="0" err="1" smtClean="0">
                <a:solidFill>
                  <a:schemeClr val="tx1"/>
                </a:solidFill>
              </a:rPr>
              <a:t>seseorang</a:t>
            </a:r>
            <a:r>
              <a:rPr lang="en-US" sz="2000" b="1" dirty="0" smtClean="0">
                <a:solidFill>
                  <a:schemeClr val="tx1"/>
                </a:solidFill>
              </a:rPr>
              <a:t> </a:t>
            </a:r>
            <a:r>
              <a:rPr lang="en-US" sz="2000" b="1" dirty="0" err="1" smtClean="0">
                <a:solidFill>
                  <a:schemeClr val="tx1"/>
                </a:solidFill>
              </a:rPr>
              <a:t>secara</a:t>
            </a:r>
            <a:r>
              <a:rPr lang="en-US" sz="2000" b="1" dirty="0" smtClean="0">
                <a:solidFill>
                  <a:schemeClr val="tx1"/>
                </a:solidFill>
              </a:rPr>
              <a:t>  </a:t>
            </a:r>
            <a:r>
              <a:rPr lang="en-US" sz="2000" b="1" dirty="0" err="1" smtClean="0">
                <a:solidFill>
                  <a:schemeClr val="tx1"/>
                </a:solidFill>
              </a:rPr>
              <a:t>relatif</a:t>
            </a:r>
            <a:r>
              <a:rPr lang="en-US" sz="2000" b="1" dirty="0" smtClean="0">
                <a:solidFill>
                  <a:schemeClr val="tx1"/>
                </a:solidFill>
              </a:rPr>
              <a:t> </a:t>
            </a:r>
            <a:r>
              <a:rPr lang="en-US" sz="2000" b="1" dirty="0" err="1" smtClean="0">
                <a:solidFill>
                  <a:schemeClr val="tx1"/>
                </a:solidFill>
              </a:rPr>
              <a:t>bebas</a:t>
            </a:r>
            <a:r>
              <a:rPr lang="en-US" sz="2000" b="1" dirty="0" smtClean="0">
                <a:solidFill>
                  <a:schemeClr val="tx1"/>
                </a:solidFill>
              </a:rPr>
              <a:t> </a:t>
            </a:r>
            <a:r>
              <a:rPr lang="en-US" sz="2000" b="1" dirty="0" err="1" smtClean="0">
                <a:solidFill>
                  <a:schemeClr val="tx1"/>
                </a:solidFill>
              </a:rPr>
              <a:t>untuk</a:t>
            </a:r>
            <a:r>
              <a:rPr lang="en-US" sz="2000" b="1" dirty="0" smtClean="0">
                <a:solidFill>
                  <a:schemeClr val="tx1"/>
                </a:solidFill>
              </a:rPr>
              <a:t> </a:t>
            </a:r>
            <a:r>
              <a:rPr lang="en-US" sz="2000" b="1" dirty="0" err="1" smtClean="0">
                <a:solidFill>
                  <a:schemeClr val="tx1"/>
                </a:solidFill>
              </a:rPr>
              <a:t>memilih</a:t>
            </a:r>
            <a:r>
              <a:rPr lang="en-US" sz="2000" b="1" dirty="0" smtClean="0">
                <a:solidFill>
                  <a:schemeClr val="tx1"/>
                </a:solidFill>
              </a:rPr>
              <a:t> </a:t>
            </a:r>
            <a:r>
              <a:rPr lang="en-US" sz="2000" b="1" dirty="0" err="1" smtClean="0">
                <a:solidFill>
                  <a:schemeClr val="tx1"/>
                </a:solidFill>
              </a:rPr>
              <a:t>tempat</a:t>
            </a:r>
            <a:r>
              <a:rPr lang="en-US" sz="2000" b="1" dirty="0" smtClean="0">
                <a:solidFill>
                  <a:schemeClr val="tx1"/>
                </a:solidFill>
              </a:rPr>
              <a:t> yang </a:t>
            </a:r>
            <a:r>
              <a:rPr lang="en-US" sz="2000" b="1" dirty="0" err="1" smtClean="0">
                <a:solidFill>
                  <a:schemeClr val="tx1"/>
                </a:solidFill>
              </a:rPr>
              <a:t>diinginkan</a:t>
            </a:r>
            <a:r>
              <a:rPr lang="en-US" sz="2000" b="1" dirty="0" smtClean="0">
                <a:solidFill>
                  <a:schemeClr val="tx1"/>
                </a:solidFill>
              </a:rPr>
              <a:t>, </a:t>
            </a:r>
            <a:r>
              <a:rPr lang="en-US" sz="2000" b="1" dirty="0" err="1" smtClean="0">
                <a:solidFill>
                  <a:schemeClr val="tx1"/>
                </a:solidFill>
              </a:rPr>
              <a:t>tetapi</a:t>
            </a:r>
            <a:r>
              <a:rPr lang="en-US" sz="2000" b="1" dirty="0" smtClean="0">
                <a:solidFill>
                  <a:schemeClr val="tx1"/>
                </a:solidFill>
              </a:rPr>
              <a:t> </a:t>
            </a:r>
            <a:r>
              <a:rPr lang="en-US" sz="2000" b="1" dirty="0" err="1" smtClean="0">
                <a:solidFill>
                  <a:schemeClr val="tx1"/>
                </a:solidFill>
              </a:rPr>
              <a:t>pemerintah</a:t>
            </a:r>
            <a:r>
              <a:rPr lang="en-US" sz="2000" b="1" dirty="0" smtClean="0">
                <a:solidFill>
                  <a:schemeClr val="tx1"/>
                </a:solidFill>
              </a:rPr>
              <a:t> </a:t>
            </a:r>
            <a:r>
              <a:rPr lang="en-US" sz="2000" b="1" dirty="0" err="1" smtClean="0">
                <a:solidFill>
                  <a:schemeClr val="tx1"/>
                </a:solidFill>
              </a:rPr>
              <a:t>ikut</a:t>
            </a:r>
            <a:r>
              <a:rPr lang="en-US" sz="2000" b="1" dirty="0" smtClean="0">
                <a:solidFill>
                  <a:schemeClr val="tx1"/>
                </a:solidFill>
              </a:rPr>
              <a:t> </a:t>
            </a:r>
            <a:r>
              <a:rPr lang="en-US" sz="2000" b="1" dirty="0" err="1" smtClean="0">
                <a:solidFill>
                  <a:schemeClr val="tx1"/>
                </a:solidFill>
              </a:rPr>
              <a:t>campur</a:t>
            </a:r>
            <a:r>
              <a:rPr lang="en-US" sz="2000" b="1" dirty="0" smtClean="0">
                <a:solidFill>
                  <a:schemeClr val="tx1"/>
                </a:solidFill>
              </a:rPr>
              <a:t> </a:t>
            </a:r>
            <a:r>
              <a:rPr lang="en-US" sz="2000" b="1" dirty="0" err="1" smtClean="0">
                <a:solidFill>
                  <a:schemeClr val="tx1"/>
                </a:solidFill>
              </a:rPr>
              <a:t>tangan</a:t>
            </a:r>
            <a:r>
              <a:rPr lang="en-US" sz="2000" b="1" dirty="0" smtClean="0">
                <a:solidFill>
                  <a:schemeClr val="tx1"/>
                </a:solidFill>
              </a:rPr>
              <a:t> </a:t>
            </a:r>
            <a:r>
              <a:rPr lang="en-US" sz="2000" b="1" dirty="0" err="1" smtClean="0">
                <a:solidFill>
                  <a:schemeClr val="tx1"/>
                </a:solidFill>
              </a:rPr>
              <a:t>dengan</a:t>
            </a:r>
            <a:r>
              <a:rPr lang="en-US" sz="2000" b="1" dirty="0" smtClean="0">
                <a:solidFill>
                  <a:schemeClr val="tx1"/>
                </a:solidFill>
              </a:rPr>
              <a:t> </a:t>
            </a:r>
            <a:r>
              <a:rPr lang="en-US" sz="2000" b="1" dirty="0" err="1" smtClean="0">
                <a:solidFill>
                  <a:schemeClr val="tx1"/>
                </a:solidFill>
              </a:rPr>
              <a:t>berusaha</a:t>
            </a:r>
            <a:r>
              <a:rPr lang="en-US" sz="2000" b="1" dirty="0" smtClean="0">
                <a:solidFill>
                  <a:schemeClr val="tx1"/>
                </a:solidFill>
              </a:rPr>
              <a:t>  </a:t>
            </a:r>
            <a:r>
              <a:rPr lang="en-US" sz="2000" b="1" dirty="0" err="1" smtClean="0">
                <a:solidFill>
                  <a:schemeClr val="tx1"/>
                </a:solidFill>
              </a:rPr>
              <a:t>menyesuaikan</a:t>
            </a:r>
            <a:r>
              <a:rPr lang="en-US" sz="2000" b="1" dirty="0" smtClean="0">
                <a:solidFill>
                  <a:schemeClr val="tx1"/>
                </a:solidFill>
              </a:rPr>
              <a:t> </a:t>
            </a:r>
            <a:r>
              <a:rPr lang="en-US" sz="2000" b="1" dirty="0" err="1" smtClean="0">
                <a:solidFill>
                  <a:schemeClr val="tx1"/>
                </a:solidFill>
              </a:rPr>
              <a:t>kebutuhan</a:t>
            </a:r>
            <a:r>
              <a:rPr lang="en-US" sz="2000" b="1" dirty="0" smtClean="0">
                <a:solidFill>
                  <a:schemeClr val="tx1"/>
                </a:solidFill>
              </a:rPr>
              <a:t> </a:t>
            </a:r>
            <a:r>
              <a:rPr lang="en-US" sz="2000" b="1" dirty="0" err="1" smtClean="0">
                <a:solidFill>
                  <a:schemeClr val="tx1"/>
                </a:solidFill>
              </a:rPr>
              <a:t>individu-individu</a:t>
            </a:r>
            <a:r>
              <a:rPr lang="en-US" sz="2000" b="1" dirty="0" smtClean="0">
                <a:solidFill>
                  <a:schemeClr val="tx1"/>
                </a:solidFill>
              </a:rPr>
              <a:t> </a:t>
            </a:r>
            <a:r>
              <a:rPr lang="en-US" sz="2000" b="1" dirty="0" err="1" smtClean="0">
                <a:solidFill>
                  <a:schemeClr val="tx1"/>
                </a:solidFill>
              </a:rPr>
              <a:t>kepada</a:t>
            </a:r>
            <a:r>
              <a:rPr lang="en-US" sz="2000" b="1" dirty="0" smtClean="0">
                <a:solidFill>
                  <a:schemeClr val="tx1"/>
                </a:solidFill>
              </a:rPr>
              <a:t> </a:t>
            </a:r>
            <a:r>
              <a:rPr lang="en-US" sz="2000" b="1" dirty="0" err="1" smtClean="0">
                <a:solidFill>
                  <a:schemeClr val="tx1"/>
                </a:solidFill>
              </a:rPr>
              <a:t>kebutuhan</a:t>
            </a:r>
            <a:r>
              <a:rPr lang="en-US" sz="2000" b="1" dirty="0" smtClean="0">
                <a:solidFill>
                  <a:schemeClr val="tx1"/>
                </a:solidFill>
              </a:rPr>
              <a:t> </a:t>
            </a:r>
            <a:r>
              <a:rPr lang="en-US" sz="2000" b="1" dirty="0" err="1" smtClean="0">
                <a:solidFill>
                  <a:schemeClr val="tx1"/>
                </a:solidFill>
              </a:rPr>
              <a:t>masyarakat</a:t>
            </a:r>
            <a:r>
              <a:rPr lang="en-US" sz="2000" b="1" dirty="0" smtClean="0">
                <a:solidFill>
                  <a:schemeClr val="tx1"/>
                </a:solidFill>
              </a:rPr>
              <a:t>.</a:t>
            </a:r>
          </a:p>
          <a:p>
            <a:pPr marL="457200" indent="-457200" algn="l">
              <a:buFont typeface="+mj-lt"/>
              <a:buAutoNum type="alphaLcPeriod"/>
            </a:pPr>
            <a:r>
              <a:rPr lang="en-US" sz="2000" b="1" dirty="0" smtClean="0">
                <a:solidFill>
                  <a:schemeClr val="tx1"/>
                </a:solidFill>
              </a:rPr>
              <a:t>FASISME : </a:t>
            </a:r>
            <a:r>
              <a:rPr lang="en-US" sz="2000" b="1" dirty="0" err="1" smtClean="0">
                <a:solidFill>
                  <a:schemeClr val="tx1"/>
                </a:solidFill>
              </a:rPr>
              <a:t>Suatu</a:t>
            </a:r>
            <a:r>
              <a:rPr lang="en-US" sz="2000" b="1" dirty="0" smtClean="0">
                <a:solidFill>
                  <a:schemeClr val="tx1"/>
                </a:solidFill>
              </a:rPr>
              <a:t> </a:t>
            </a:r>
            <a:r>
              <a:rPr lang="en-US" sz="2000" b="1" dirty="0" err="1" smtClean="0">
                <a:solidFill>
                  <a:schemeClr val="tx1"/>
                </a:solidFill>
              </a:rPr>
              <a:t>sistem</a:t>
            </a:r>
            <a:r>
              <a:rPr lang="en-US" sz="2000" b="1" dirty="0" smtClean="0">
                <a:solidFill>
                  <a:schemeClr val="tx1"/>
                </a:solidFill>
              </a:rPr>
              <a:t> </a:t>
            </a:r>
            <a:r>
              <a:rPr lang="en-US" sz="2000" b="1" dirty="0" err="1" smtClean="0">
                <a:solidFill>
                  <a:schemeClr val="tx1"/>
                </a:solidFill>
              </a:rPr>
              <a:t>perekonomian</a:t>
            </a:r>
            <a:r>
              <a:rPr lang="en-US" sz="2000" b="1" dirty="0" smtClean="0">
                <a:solidFill>
                  <a:schemeClr val="tx1"/>
                </a:solidFill>
              </a:rPr>
              <a:t> </a:t>
            </a:r>
            <a:r>
              <a:rPr lang="en-US" sz="2000" b="1" dirty="0" err="1" smtClean="0">
                <a:solidFill>
                  <a:schemeClr val="tx1"/>
                </a:solidFill>
              </a:rPr>
              <a:t>dan</a:t>
            </a:r>
            <a:r>
              <a:rPr lang="en-US" sz="2000" b="1" dirty="0" smtClean="0">
                <a:solidFill>
                  <a:schemeClr val="tx1"/>
                </a:solidFill>
              </a:rPr>
              <a:t> </a:t>
            </a:r>
            <a:r>
              <a:rPr lang="en-US" sz="2000" b="1" dirty="0" err="1" smtClean="0">
                <a:solidFill>
                  <a:schemeClr val="tx1"/>
                </a:solidFill>
              </a:rPr>
              <a:t>bentuk</a:t>
            </a:r>
            <a:r>
              <a:rPr lang="en-US" sz="2000" b="1" dirty="0" smtClean="0">
                <a:solidFill>
                  <a:schemeClr val="tx1"/>
                </a:solidFill>
              </a:rPr>
              <a:t> </a:t>
            </a:r>
            <a:r>
              <a:rPr lang="en-US" sz="2000" b="1" dirty="0" err="1" smtClean="0">
                <a:solidFill>
                  <a:schemeClr val="tx1"/>
                </a:solidFill>
              </a:rPr>
              <a:t>pemerintahan</a:t>
            </a:r>
            <a:r>
              <a:rPr lang="en-US" sz="2000" b="1" dirty="0" smtClean="0">
                <a:solidFill>
                  <a:schemeClr val="tx1"/>
                </a:solidFill>
              </a:rPr>
              <a:t> (</a:t>
            </a:r>
            <a:r>
              <a:rPr lang="en-US" sz="2000" b="1" dirty="0" err="1" smtClean="0">
                <a:solidFill>
                  <a:schemeClr val="tx1"/>
                </a:solidFill>
              </a:rPr>
              <a:t>biasanya</a:t>
            </a:r>
            <a:r>
              <a:rPr lang="en-US" sz="2000" b="1" dirty="0" smtClean="0">
                <a:solidFill>
                  <a:schemeClr val="tx1"/>
                </a:solidFill>
              </a:rPr>
              <a:t> </a:t>
            </a:r>
            <a:r>
              <a:rPr lang="en-US" sz="2000" b="1" dirty="0" err="1" smtClean="0">
                <a:solidFill>
                  <a:schemeClr val="tx1"/>
                </a:solidFill>
              </a:rPr>
              <a:t>diktaktor</a:t>
            </a:r>
            <a:r>
              <a:rPr lang="en-US" sz="2000" b="1" dirty="0" smtClean="0">
                <a:solidFill>
                  <a:schemeClr val="tx1"/>
                </a:solidFill>
              </a:rPr>
              <a:t>) </a:t>
            </a:r>
            <a:r>
              <a:rPr lang="en-US" sz="2000" b="1" dirty="0" err="1" smtClean="0">
                <a:solidFill>
                  <a:schemeClr val="tx1"/>
                </a:solidFill>
              </a:rPr>
              <a:t>dalam</a:t>
            </a:r>
            <a:r>
              <a:rPr lang="en-US" sz="2000" b="1" dirty="0" smtClean="0">
                <a:solidFill>
                  <a:schemeClr val="tx1"/>
                </a:solidFill>
              </a:rPr>
              <a:t> </a:t>
            </a:r>
            <a:r>
              <a:rPr lang="en-US" sz="2000" b="1" dirty="0" err="1" smtClean="0">
                <a:solidFill>
                  <a:schemeClr val="tx1"/>
                </a:solidFill>
              </a:rPr>
              <a:t>fasisme</a:t>
            </a:r>
            <a:r>
              <a:rPr lang="en-US" sz="2000" b="1" dirty="0" smtClean="0">
                <a:solidFill>
                  <a:schemeClr val="tx1"/>
                </a:solidFill>
              </a:rPr>
              <a:t>, </a:t>
            </a:r>
            <a:r>
              <a:rPr lang="en-US" sz="2000" b="1" dirty="0" err="1" smtClean="0">
                <a:solidFill>
                  <a:schemeClr val="tx1"/>
                </a:solidFill>
              </a:rPr>
              <a:t>juga</a:t>
            </a:r>
            <a:r>
              <a:rPr lang="en-US" sz="2000" b="1" dirty="0" smtClean="0">
                <a:solidFill>
                  <a:schemeClr val="tx1"/>
                </a:solidFill>
              </a:rPr>
              <a:t> </a:t>
            </a:r>
            <a:r>
              <a:rPr lang="en-US" sz="2000" b="1" dirty="0" err="1" smtClean="0">
                <a:solidFill>
                  <a:schemeClr val="tx1"/>
                </a:solidFill>
              </a:rPr>
              <a:t>disebut</a:t>
            </a:r>
            <a:r>
              <a:rPr lang="en-US" sz="2000" b="1" dirty="0" smtClean="0">
                <a:solidFill>
                  <a:schemeClr val="tx1"/>
                </a:solidFill>
              </a:rPr>
              <a:t>  </a:t>
            </a:r>
            <a:r>
              <a:rPr lang="en-US" sz="2000" b="1" dirty="0" err="1" smtClean="0">
                <a:solidFill>
                  <a:schemeClr val="tx1"/>
                </a:solidFill>
              </a:rPr>
              <a:t>negri</a:t>
            </a:r>
            <a:r>
              <a:rPr lang="en-US" sz="2000" b="1" dirty="0" smtClean="0">
                <a:solidFill>
                  <a:schemeClr val="tx1"/>
                </a:solidFill>
              </a:rPr>
              <a:t> </a:t>
            </a:r>
            <a:r>
              <a:rPr lang="en-US" sz="2000" b="1" dirty="0" err="1" smtClean="0">
                <a:solidFill>
                  <a:schemeClr val="tx1"/>
                </a:solidFill>
              </a:rPr>
              <a:t>usaha</a:t>
            </a:r>
            <a:r>
              <a:rPr lang="en-US" sz="2000" b="1" dirty="0" smtClean="0">
                <a:solidFill>
                  <a:schemeClr val="tx1"/>
                </a:solidFill>
              </a:rPr>
              <a:t> , </a:t>
            </a:r>
            <a:r>
              <a:rPr lang="en-US" sz="2000" b="1" dirty="0" err="1" smtClean="0">
                <a:solidFill>
                  <a:schemeClr val="tx1"/>
                </a:solidFill>
              </a:rPr>
              <a:t>pemerintah</a:t>
            </a:r>
            <a:r>
              <a:rPr lang="en-US" sz="2000" b="1" dirty="0" smtClean="0">
                <a:solidFill>
                  <a:schemeClr val="tx1"/>
                </a:solidFill>
              </a:rPr>
              <a:t>  </a:t>
            </a:r>
            <a:r>
              <a:rPr lang="en-US" sz="2000" b="1" dirty="0" err="1" smtClean="0">
                <a:solidFill>
                  <a:schemeClr val="tx1"/>
                </a:solidFill>
              </a:rPr>
              <a:t>memiliki</a:t>
            </a:r>
            <a:r>
              <a:rPr lang="en-US" sz="2000" b="1" dirty="0" smtClean="0">
                <a:solidFill>
                  <a:schemeClr val="tx1"/>
                </a:solidFill>
              </a:rPr>
              <a:t> </a:t>
            </a:r>
            <a:r>
              <a:rPr lang="en-US" sz="2000" b="1" dirty="0" err="1" smtClean="0">
                <a:solidFill>
                  <a:schemeClr val="tx1"/>
                </a:solidFill>
              </a:rPr>
              <a:t>semua</a:t>
            </a:r>
            <a:r>
              <a:rPr lang="en-US" sz="2000" b="1" dirty="0" smtClean="0">
                <a:solidFill>
                  <a:schemeClr val="tx1"/>
                </a:solidFill>
              </a:rPr>
              <a:t> </a:t>
            </a:r>
            <a:r>
              <a:rPr lang="en-US" sz="2000" b="1" dirty="0" err="1" smtClean="0">
                <a:solidFill>
                  <a:schemeClr val="tx1"/>
                </a:solidFill>
              </a:rPr>
              <a:t>industri</a:t>
            </a:r>
            <a:r>
              <a:rPr lang="en-US" sz="2000" b="1" dirty="0" smtClean="0">
                <a:solidFill>
                  <a:schemeClr val="tx1"/>
                </a:solidFill>
              </a:rPr>
              <a:t>  </a:t>
            </a:r>
            <a:r>
              <a:rPr lang="en-US" sz="2000" b="1" dirty="0" err="1" smtClean="0">
                <a:solidFill>
                  <a:schemeClr val="tx1"/>
                </a:solidFill>
              </a:rPr>
              <a:t>dalam</a:t>
            </a:r>
            <a:r>
              <a:rPr lang="en-US" sz="2000" b="1" dirty="0" smtClean="0">
                <a:solidFill>
                  <a:schemeClr val="tx1"/>
                </a:solidFill>
              </a:rPr>
              <a:t> </a:t>
            </a:r>
            <a:r>
              <a:rPr lang="en-US" sz="2000" b="1" dirty="0" err="1" smtClean="0">
                <a:solidFill>
                  <a:schemeClr val="tx1"/>
                </a:solidFill>
              </a:rPr>
              <a:t>hal</a:t>
            </a:r>
            <a:r>
              <a:rPr lang="en-US" sz="2000" b="1" dirty="0" smtClean="0">
                <a:solidFill>
                  <a:schemeClr val="tx1"/>
                </a:solidFill>
              </a:rPr>
              <a:t> </a:t>
            </a:r>
            <a:r>
              <a:rPr lang="en-US" sz="2000" b="1" dirty="0" err="1" smtClean="0">
                <a:solidFill>
                  <a:schemeClr val="tx1"/>
                </a:solidFill>
              </a:rPr>
              <a:t>ini</a:t>
            </a:r>
            <a:r>
              <a:rPr lang="en-US" sz="2000" b="1" dirty="0" smtClean="0">
                <a:solidFill>
                  <a:schemeClr val="tx1"/>
                </a:solidFill>
              </a:rPr>
              <a:t> </a:t>
            </a:r>
            <a:r>
              <a:rPr lang="en-US" sz="2000" b="1" dirty="0" err="1" smtClean="0">
                <a:solidFill>
                  <a:schemeClr val="tx1"/>
                </a:solidFill>
              </a:rPr>
              <a:t>orang</a:t>
            </a:r>
            <a:r>
              <a:rPr lang="en-US" sz="2000" b="1" dirty="0" smtClean="0">
                <a:solidFill>
                  <a:schemeClr val="tx1"/>
                </a:solidFill>
              </a:rPr>
              <a:t> </a:t>
            </a:r>
            <a:r>
              <a:rPr lang="en-US" sz="2000" b="1" dirty="0" err="1" smtClean="0">
                <a:solidFill>
                  <a:schemeClr val="tx1"/>
                </a:solidFill>
              </a:rPr>
              <a:t>bebas</a:t>
            </a:r>
            <a:r>
              <a:rPr lang="en-US" sz="2000" b="1" dirty="0" smtClean="0">
                <a:solidFill>
                  <a:schemeClr val="tx1"/>
                </a:solidFill>
              </a:rPr>
              <a:t> </a:t>
            </a:r>
            <a:r>
              <a:rPr lang="en-US" sz="2000" b="1" dirty="0" err="1" smtClean="0">
                <a:solidFill>
                  <a:schemeClr val="tx1"/>
                </a:solidFill>
              </a:rPr>
              <a:t>memilih</a:t>
            </a:r>
            <a:r>
              <a:rPr lang="en-US" sz="2000" b="1" dirty="0" smtClean="0">
                <a:solidFill>
                  <a:schemeClr val="tx1"/>
                </a:solidFill>
              </a:rPr>
              <a:t> </a:t>
            </a:r>
            <a:r>
              <a:rPr lang="en-US" sz="2000" b="1" dirty="0" err="1" smtClean="0">
                <a:solidFill>
                  <a:schemeClr val="tx1"/>
                </a:solidFill>
              </a:rPr>
              <a:t>tempat</a:t>
            </a:r>
            <a:r>
              <a:rPr lang="en-US" sz="2000" b="1" dirty="0" smtClean="0">
                <a:solidFill>
                  <a:schemeClr val="tx1"/>
                </a:solidFill>
              </a:rPr>
              <a:t> </a:t>
            </a:r>
            <a:r>
              <a:rPr lang="en-US" sz="2000" b="1" dirty="0" err="1" smtClean="0">
                <a:solidFill>
                  <a:schemeClr val="tx1"/>
                </a:solidFill>
              </a:rPr>
              <a:t>yg</a:t>
            </a:r>
            <a:r>
              <a:rPr lang="en-US" sz="2000" b="1" dirty="0" smtClean="0">
                <a:solidFill>
                  <a:schemeClr val="tx1"/>
                </a:solidFill>
              </a:rPr>
              <a:t> </a:t>
            </a:r>
            <a:r>
              <a:rPr lang="en-US" sz="2000" b="1" dirty="0" err="1" smtClean="0">
                <a:solidFill>
                  <a:schemeClr val="tx1"/>
                </a:solidFill>
              </a:rPr>
              <a:t>diinginkan</a:t>
            </a:r>
            <a:r>
              <a:rPr lang="en-US" sz="2000" b="1" dirty="0" smtClean="0">
                <a:solidFill>
                  <a:schemeClr val="tx1"/>
                </a:solidFill>
              </a:rPr>
              <a:t> </a:t>
            </a:r>
            <a:r>
              <a:rPr lang="en-US" sz="2000" b="1" dirty="0" err="1" smtClean="0">
                <a:solidFill>
                  <a:schemeClr val="tx1"/>
                </a:solidFill>
              </a:rPr>
              <a:t>atas</a:t>
            </a:r>
            <a:r>
              <a:rPr lang="en-US" sz="2000" b="1" dirty="0" smtClean="0">
                <a:solidFill>
                  <a:schemeClr val="tx1"/>
                </a:solidFill>
              </a:rPr>
              <a:t> </a:t>
            </a:r>
            <a:r>
              <a:rPr lang="en-US" sz="2000" b="1" dirty="0" err="1" smtClean="0">
                <a:solidFill>
                  <a:schemeClr val="tx1"/>
                </a:solidFill>
              </a:rPr>
              <a:t>persetujuan</a:t>
            </a:r>
            <a:r>
              <a:rPr lang="en-US" sz="2000" b="1" dirty="0" smtClean="0">
                <a:solidFill>
                  <a:schemeClr val="tx1"/>
                </a:solidFill>
              </a:rPr>
              <a:t> </a:t>
            </a:r>
            <a:r>
              <a:rPr lang="en-US" sz="2000" b="1" dirty="0" err="1" smtClean="0">
                <a:solidFill>
                  <a:schemeClr val="tx1"/>
                </a:solidFill>
              </a:rPr>
              <a:t>pemerintah</a:t>
            </a:r>
            <a:r>
              <a:rPr lang="en-US" sz="2000" b="1" dirty="0" smtClean="0">
                <a:solidFill>
                  <a:schemeClr val="tx1"/>
                </a:solidFill>
              </a:rPr>
              <a:t>,</a:t>
            </a:r>
          </a:p>
          <a:p>
            <a:pPr marL="457200" indent="-457200" algn="l">
              <a:buFont typeface="+mj-lt"/>
              <a:buAutoNum type="alphaLcPeriod"/>
            </a:pPr>
            <a:r>
              <a:rPr lang="en-US" sz="2000" b="1" dirty="0" smtClean="0">
                <a:solidFill>
                  <a:schemeClr val="tx1"/>
                </a:solidFill>
              </a:rPr>
              <a:t>KOMONISME : </a:t>
            </a:r>
            <a:r>
              <a:rPr lang="en-US" sz="2000" b="1" dirty="0" err="1" smtClean="0">
                <a:solidFill>
                  <a:schemeClr val="tx1"/>
                </a:solidFill>
              </a:rPr>
              <a:t>merupakan</a:t>
            </a:r>
            <a:r>
              <a:rPr lang="en-US" sz="2000" b="1" dirty="0" smtClean="0">
                <a:solidFill>
                  <a:schemeClr val="tx1"/>
                </a:solidFill>
              </a:rPr>
              <a:t> </a:t>
            </a:r>
            <a:r>
              <a:rPr lang="en-US" sz="2000" b="1" dirty="0" err="1" smtClean="0">
                <a:solidFill>
                  <a:schemeClr val="tx1"/>
                </a:solidFill>
              </a:rPr>
              <a:t>sistem</a:t>
            </a:r>
            <a:r>
              <a:rPr lang="en-US" sz="2000" b="1" dirty="0" smtClean="0">
                <a:solidFill>
                  <a:schemeClr val="tx1"/>
                </a:solidFill>
              </a:rPr>
              <a:t> </a:t>
            </a:r>
            <a:r>
              <a:rPr lang="en-US" sz="2000" b="1" dirty="0" err="1" smtClean="0">
                <a:solidFill>
                  <a:schemeClr val="tx1"/>
                </a:solidFill>
              </a:rPr>
              <a:t>perekonomian</a:t>
            </a:r>
            <a:r>
              <a:rPr lang="en-US" sz="2000" b="1" dirty="0" smtClean="0">
                <a:solidFill>
                  <a:schemeClr val="tx1"/>
                </a:solidFill>
              </a:rPr>
              <a:t> </a:t>
            </a:r>
            <a:r>
              <a:rPr lang="en-US" sz="2000" b="1" dirty="0" err="1" smtClean="0">
                <a:solidFill>
                  <a:schemeClr val="tx1"/>
                </a:solidFill>
              </a:rPr>
              <a:t>dan</a:t>
            </a:r>
            <a:r>
              <a:rPr lang="en-US" sz="2000" b="1" dirty="0" smtClean="0">
                <a:solidFill>
                  <a:schemeClr val="tx1"/>
                </a:solidFill>
              </a:rPr>
              <a:t> </a:t>
            </a:r>
            <a:r>
              <a:rPr lang="en-US" sz="2000" b="1" dirty="0" err="1" smtClean="0">
                <a:solidFill>
                  <a:schemeClr val="tx1"/>
                </a:solidFill>
              </a:rPr>
              <a:t>suatu</a:t>
            </a:r>
            <a:r>
              <a:rPr lang="en-US" sz="2000" b="1" dirty="0" smtClean="0">
                <a:solidFill>
                  <a:schemeClr val="tx1"/>
                </a:solidFill>
              </a:rPr>
              <a:t> </a:t>
            </a:r>
            <a:r>
              <a:rPr lang="en-US" sz="2000" b="1" dirty="0" err="1" smtClean="0">
                <a:solidFill>
                  <a:schemeClr val="tx1"/>
                </a:solidFill>
              </a:rPr>
              <a:t>bentuk</a:t>
            </a:r>
            <a:r>
              <a:rPr lang="en-US" sz="2000" b="1" dirty="0" smtClean="0">
                <a:solidFill>
                  <a:schemeClr val="tx1"/>
                </a:solidFill>
              </a:rPr>
              <a:t> </a:t>
            </a:r>
            <a:r>
              <a:rPr lang="en-US" sz="2000" b="1" dirty="0" err="1" smtClean="0">
                <a:solidFill>
                  <a:schemeClr val="tx1"/>
                </a:solidFill>
              </a:rPr>
              <a:t>pemerintahan</a:t>
            </a:r>
            <a:r>
              <a:rPr lang="en-US" sz="2000" b="1" dirty="0" smtClean="0">
                <a:solidFill>
                  <a:schemeClr val="tx1"/>
                </a:solidFill>
              </a:rPr>
              <a:t> </a:t>
            </a:r>
            <a:r>
              <a:rPr lang="en-US" sz="2000" b="1" dirty="0" err="1" smtClean="0">
                <a:solidFill>
                  <a:schemeClr val="tx1"/>
                </a:solidFill>
              </a:rPr>
              <a:t>dalam</a:t>
            </a:r>
            <a:r>
              <a:rPr lang="en-US" sz="2000" b="1" dirty="0" smtClean="0">
                <a:solidFill>
                  <a:schemeClr val="tx1"/>
                </a:solidFill>
              </a:rPr>
              <a:t> </a:t>
            </a:r>
            <a:r>
              <a:rPr lang="en-US" sz="2000" b="1" dirty="0" err="1" smtClean="0">
                <a:solidFill>
                  <a:schemeClr val="tx1"/>
                </a:solidFill>
              </a:rPr>
              <a:t>komonisme</a:t>
            </a:r>
            <a:r>
              <a:rPr lang="en-US" sz="2000" b="1" dirty="0" smtClean="0">
                <a:solidFill>
                  <a:schemeClr val="tx1"/>
                </a:solidFill>
              </a:rPr>
              <a:t> </a:t>
            </a:r>
            <a:r>
              <a:rPr lang="en-US" sz="2000" b="1" dirty="0" err="1" smtClean="0">
                <a:solidFill>
                  <a:schemeClr val="tx1"/>
                </a:solidFill>
              </a:rPr>
              <a:t>tidak</a:t>
            </a:r>
            <a:r>
              <a:rPr lang="en-US" sz="2000" b="1" dirty="0" smtClean="0">
                <a:solidFill>
                  <a:schemeClr val="tx1"/>
                </a:solidFill>
              </a:rPr>
              <a:t> </a:t>
            </a:r>
            <a:r>
              <a:rPr lang="en-US" sz="2000" b="1" dirty="0" err="1" smtClean="0">
                <a:solidFill>
                  <a:schemeClr val="tx1"/>
                </a:solidFill>
              </a:rPr>
              <a:t>terdapat</a:t>
            </a:r>
            <a:r>
              <a:rPr lang="en-US" sz="2000" b="1" dirty="0" smtClean="0">
                <a:solidFill>
                  <a:schemeClr val="tx1"/>
                </a:solidFill>
              </a:rPr>
              <a:t> </a:t>
            </a:r>
            <a:r>
              <a:rPr lang="en-US" sz="2000" b="1" dirty="0" err="1" smtClean="0">
                <a:solidFill>
                  <a:schemeClr val="tx1"/>
                </a:solidFill>
              </a:rPr>
              <a:t>kekayaan</a:t>
            </a:r>
            <a:r>
              <a:rPr lang="en-US" sz="2000" b="1" dirty="0" smtClean="0">
                <a:solidFill>
                  <a:schemeClr val="tx1"/>
                </a:solidFill>
              </a:rPr>
              <a:t> </a:t>
            </a:r>
            <a:r>
              <a:rPr lang="en-US" sz="2000" b="1" dirty="0" err="1" smtClean="0">
                <a:solidFill>
                  <a:schemeClr val="tx1"/>
                </a:solidFill>
              </a:rPr>
              <a:t>pribadi</a:t>
            </a:r>
            <a:r>
              <a:rPr lang="en-US" sz="2000" b="1" dirty="0" smtClean="0">
                <a:solidFill>
                  <a:schemeClr val="tx1"/>
                </a:solidFill>
              </a:rPr>
              <a:t>  </a:t>
            </a:r>
            <a:r>
              <a:rPr lang="en-US" sz="2000" b="1" dirty="0" err="1" smtClean="0">
                <a:solidFill>
                  <a:schemeClr val="tx1"/>
                </a:solidFill>
              </a:rPr>
              <a:t>atau</a:t>
            </a:r>
            <a:r>
              <a:rPr lang="en-US" sz="2000" b="1" dirty="0" smtClean="0">
                <a:solidFill>
                  <a:schemeClr val="tx1"/>
                </a:solidFill>
              </a:rPr>
              <a:t> </a:t>
            </a:r>
            <a:r>
              <a:rPr lang="en-US" sz="2000" b="1" dirty="0" err="1" smtClean="0">
                <a:solidFill>
                  <a:schemeClr val="tx1"/>
                </a:solidFill>
              </a:rPr>
              <a:t>mungkin</a:t>
            </a:r>
            <a:r>
              <a:rPr lang="en-US" sz="2000" b="1" dirty="0" smtClean="0">
                <a:solidFill>
                  <a:schemeClr val="tx1"/>
                </a:solidFill>
              </a:rPr>
              <a:t> </a:t>
            </a:r>
            <a:r>
              <a:rPr lang="en-US" sz="2000" b="1" dirty="0" err="1" smtClean="0">
                <a:solidFill>
                  <a:schemeClr val="tx1"/>
                </a:solidFill>
              </a:rPr>
              <a:t>sedikit</a:t>
            </a:r>
            <a:r>
              <a:rPr lang="en-US" sz="2000" b="1" dirty="0" smtClean="0">
                <a:solidFill>
                  <a:schemeClr val="tx1"/>
                </a:solidFill>
              </a:rPr>
              <a:t> </a:t>
            </a:r>
            <a:r>
              <a:rPr lang="en-US" sz="2000" b="1" dirty="0" err="1" smtClean="0">
                <a:solidFill>
                  <a:schemeClr val="tx1"/>
                </a:solidFill>
              </a:rPr>
              <a:t>dan</a:t>
            </a:r>
            <a:r>
              <a:rPr lang="en-US" sz="2000" b="1" dirty="0" smtClean="0">
                <a:solidFill>
                  <a:schemeClr val="tx1"/>
                </a:solidFill>
              </a:rPr>
              <a:t> </a:t>
            </a:r>
            <a:r>
              <a:rPr lang="en-US" sz="2000" b="1" dirty="0" err="1" smtClean="0">
                <a:solidFill>
                  <a:schemeClr val="tx1"/>
                </a:solidFill>
              </a:rPr>
              <a:t>tidak</a:t>
            </a:r>
            <a:r>
              <a:rPr lang="en-US" sz="2000" b="1" dirty="0" smtClean="0">
                <a:solidFill>
                  <a:schemeClr val="tx1"/>
                </a:solidFill>
              </a:rPr>
              <a:t> </a:t>
            </a:r>
            <a:r>
              <a:rPr lang="en-US" sz="2000" b="1" dirty="0" err="1" smtClean="0">
                <a:solidFill>
                  <a:schemeClr val="tx1"/>
                </a:solidFill>
              </a:rPr>
              <a:t>terdapat</a:t>
            </a:r>
            <a:r>
              <a:rPr lang="en-US" sz="2000" b="1" dirty="0" smtClean="0">
                <a:solidFill>
                  <a:schemeClr val="tx1"/>
                </a:solidFill>
              </a:rPr>
              <a:t> motif </a:t>
            </a:r>
            <a:r>
              <a:rPr lang="en-US" sz="2000" b="1" dirty="0" err="1" smtClean="0">
                <a:solidFill>
                  <a:schemeClr val="tx1"/>
                </a:solidFill>
              </a:rPr>
              <a:t>keuntungan</a:t>
            </a:r>
            <a:r>
              <a:rPr lang="en-US" sz="2000" b="1" dirty="0" smtClean="0">
                <a:solidFill>
                  <a:schemeClr val="tx1"/>
                </a:solidFill>
              </a:rPr>
              <a:t> . </a:t>
            </a:r>
            <a:r>
              <a:rPr lang="en-US" sz="2000" b="1" dirty="0" err="1" smtClean="0">
                <a:solidFill>
                  <a:schemeClr val="tx1"/>
                </a:solidFill>
              </a:rPr>
              <a:t>Pekerjaan</a:t>
            </a:r>
            <a:r>
              <a:rPr lang="en-US" sz="2000" b="1" dirty="0" smtClean="0">
                <a:solidFill>
                  <a:schemeClr val="tx1"/>
                </a:solidFill>
              </a:rPr>
              <a:t> </a:t>
            </a:r>
            <a:r>
              <a:rPr lang="en-US" sz="2000" b="1" dirty="0" err="1" smtClean="0">
                <a:solidFill>
                  <a:schemeClr val="tx1"/>
                </a:solidFill>
              </a:rPr>
              <a:t>ditentukan</a:t>
            </a:r>
            <a:r>
              <a:rPr lang="en-US" sz="2000" b="1" dirty="0" smtClean="0">
                <a:solidFill>
                  <a:schemeClr val="tx1"/>
                </a:solidFill>
              </a:rPr>
              <a:t> </a:t>
            </a:r>
            <a:r>
              <a:rPr lang="en-US" sz="2000" b="1" dirty="0" err="1" smtClean="0">
                <a:solidFill>
                  <a:schemeClr val="tx1"/>
                </a:solidFill>
              </a:rPr>
              <a:t>oleh</a:t>
            </a:r>
            <a:r>
              <a:rPr lang="en-US" sz="2000" b="1" dirty="0" smtClean="0">
                <a:solidFill>
                  <a:schemeClr val="tx1"/>
                </a:solidFill>
              </a:rPr>
              <a:t> </a:t>
            </a:r>
            <a:r>
              <a:rPr lang="en-US" sz="2000" b="1" dirty="0" err="1" smtClean="0">
                <a:solidFill>
                  <a:schemeClr val="tx1"/>
                </a:solidFill>
              </a:rPr>
              <a:t>negara</a:t>
            </a:r>
            <a:r>
              <a:rPr lang="en-US" sz="2000" b="1" dirty="0" smtClean="0">
                <a:solidFill>
                  <a:schemeClr val="tx1"/>
                </a:solidFill>
              </a:rPr>
              <a:t> , </a:t>
            </a:r>
            <a:r>
              <a:rPr lang="en-US" sz="2000" b="1" dirty="0" err="1" smtClean="0">
                <a:solidFill>
                  <a:schemeClr val="tx1"/>
                </a:solidFill>
              </a:rPr>
              <a:t>setiap</a:t>
            </a:r>
            <a:r>
              <a:rPr lang="en-US" sz="2000" b="1" dirty="0" smtClean="0">
                <a:solidFill>
                  <a:schemeClr val="tx1"/>
                </a:solidFill>
              </a:rPr>
              <a:t> </a:t>
            </a:r>
            <a:r>
              <a:rPr lang="en-US" sz="2000" b="1" dirty="0" err="1" smtClean="0">
                <a:solidFill>
                  <a:schemeClr val="tx1"/>
                </a:solidFill>
              </a:rPr>
              <a:t>orang</a:t>
            </a:r>
            <a:r>
              <a:rPr lang="en-US" sz="2000" b="1" dirty="0" smtClean="0">
                <a:solidFill>
                  <a:schemeClr val="tx1"/>
                </a:solidFill>
              </a:rPr>
              <a:t> </a:t>
            </a:r>
            <a:r>
              <a:rPr lang="en-US" sz="2000" b="1" dirty="0" err="1" smtClean="0">
                <a:solidFill>
                  <a:schemeClr val="tx1"/>
                </a:solidFill>
              </a:rPr>
              <a:t>bekerja</a:t>
            </a:r>
            <a:r>
              <a:rPr lang="en-US" sz="2000" b="1" dirty="0" smtClean="0">
                <a:solidFill>
                  <a:schemeClr val="tx1"/>
                </a:solidFill>
              </a:rPr>
              <a:t> </a:t>
            </a:r>
            <a:r>
              <a:rPr lang="en-US" sz="2000" b="1" dirty="0" err="1" smtClean="0">
                <a:solidFill>
                  <a:schemeClr val="tx1"/>
                </a:solidFill>
              </a:rPr>
              <a:t>untuk</a:t>
            </a:r>
            <a:r>
              <a:rPr lang="en-US" sz="2000" b="1" dirty="0" smtClean="0">
                <a:solidFill>
                  <a:schemeClr val="tx1"/>
                </a:solidFill>
              </a:rPr>
              <a:t> </a:t>
            </a:r>
            <a:r>
              <a:rPr lang="en-US" sz="2000" b="1" dirty="0" err="1" smtClean="0">
                <a:solidFill>
                  <a:schemeClr val="tx1"/>
                </a:solidFill>
              </a:rPr>
              <a:t>kepentingan</a:t>
            </a:r>
            <a:r>
              <a:rPr lang="en-US" sz="2000" b="1" dirty="0" smtClean="0">
                <a:solidFill>
                  <a:schemeClr val="tx1"/>
                </a:solidFill>
              </a:rPr>
              <a:t> </a:t>
            </a:r>
            <a:r>
              <a:rPr lang="en-US" sz="2000" b="1" dirty="0" err="1" smtClean="0">
                <a:solidFill>
                  <a:schemeClr val="tx1"/>
                </a:solidFill>
              </a:rPr>
              <a:t>masyarakat</a:t>
            </a:r>
            <a:r>
              <a:rPr lang="en-US" sz="2000" b="1" dirty="0" smtClean="0">
                <a:solidFill>
                  <a:schemeClr val="tx1"/>
                </a:solidFill>
              </a:rPr>
              <a:t> </a:t>
            </a:r>
            <a:r>
              <a:rPr lang="en-US" sz="2000" b="1" dirty="0" err="1" smtClean="0">
                <a:solidFill>
                  <a:schemeClr val="tx1"/>
                </a:solidFill>
              </a:rPr>
              <a:t>secara</a:t>
            </a:r>
            <a:r>
              <a:rPr lang="en-US" sz="2000" b="1" dirty="0" smtClean="0">
                <a:solidFill>
                  <a:schemeClr val="tx1"/>
                </a:solidFill>
              </a:rPr>
              <a:t> </a:t>
            </a:r>
            <a:r>
              <a:rPr lang="en-US" sz="2000" b="1" dirty="0" err="1" smtClean="0">
                <a:solidFill>
                  <a:schemeClr val="tx1"/>
                </a:solidFill>
              </a:rPr>
              <a:t>kesluruhan</a:t>
            </a:r>
            <a:r>
              <a:rPr lang="en-US" sz="2000" b="1" dirty="0" smtClean="0">
                <a:solidFill>
                  <a:schemeClr val="tx1"/>
                </a:solidFill>
              </a:rPr>
              <a:t>.  </a:t>
            </a:r>
            <a:endParaRPr lang="en-US" b="1" dirty="0">
              <a:solidFill>
                <a:schemeClr val="tx1"/>
              </a:solidFill>
            </a:endParaRPr>
          </a:p>
        </p:txBody>
      </p:sp>
      <p:sp>
        <p:nvSpPr>
          <p:cNvPr id="4" name="TextBox 3"/>
          <p:cNvSpPr txBox="1"/>
          <p:nvPr/>
        </p:nvSpPr>
        <p:spPr>
          <a:xfrm>
            <a:off x="0" y="283488"/>
            <a:ext cx="304800" cy="5355312"/>
          </a:xfrm>
          <a:prstGeom prst="rect">
            <a:avLst/>
          </a:prstGeom>
          <a:solidFill>
            <a:schemeClr val="tx1"/>
          </a:solidFill>
        </p:spPr>
        <p:txBody>
          <a:bodyPr wrap="square" rtlCol="0">
            <a:spAutoFit/>
          </a:bodyPr>
          <a:lstStyle/>
          <a:p>
            <a:r>
              <a:rPr lang="en-US" b="1" dirty="0" smtClean="0">
                <a:solidFill>
                  <a:schemeClr val="bg1"/>
                </a:solidFill>
              </a:rPr>
              <a:t>S</a:t>
            </a:r>
          </a:p>
          <a:p>
            <a:r>
              <a:rPr lang="en-US" b="1" dirty="0" smtClean="0">
                <a:solidFill>
                  <a:schemeClr val="bg1"/>
                </a:solidFill>
              </a:rPr>
              <a:t>I</a:t>
            </a:r>
          </a:p>
          <a:p>
            <a:r>
              <a:rPr lang="en-US" b="1" dirty="0" smtClean="0">
                <a:solidFill>
                  <a:schemeClr val="bg1"/>
                </a:solidFill>
              </a:rPr>
              <a:t>S</a:t>
            </a:r>
          </a:p>
          <a:p>
            <a:r>
              <a:rPr lang="en-US" b="1" dirty="0" smtClean="0">
                <a:solidFill>
                  <a:schemeClr val="bg1"/>
                </a:solidFill>
              </a:rPr>
              <a:t>T </a:t>
            </a:r>
          </a:p>
          <a:p>
            <a:r>
              <a:rPr lang="en-US" b="1" dirty="0" smtClean="0">
                <a:solidFill>
                  <a:schemeClr val="bg1"/>
                </a:solidFill>
              </a:rPr>
              <a:t>E</a:t>
            </a:r>
          </a:p>
          <a:p>
            <a:r>
              <a:rPr lang="en-US" b="1" dirty="0" smtClean="0">
                <a:solidFill>
                  <a:schemeClr val="bg1"/>
                </a:solidFill>
              </a:rPr>
              <a:t>M</a:t>
            </a:r>
          </a:p>
          <a:p>
            <a:endParaRPr lang="en-US" b="1" dirty="0" smtClean="0">
              <a:solidFill>
                <a:schemeClr val="bg1"/>
              </a:solidFill>
            </a:endParaRPr>
          </a:p>
          <a:p>
            <a:r>
              <a:rPr lang="en-US" b="1" dirty="0" smtClean="0">
                <a:solidFill>
                  <a:schemeClr val="bg1"/>
                </a:solidFill>
              </a:rPr>
              <a:t>P</a:t>
            </a:r>
          </a:p>
          <a:p>
            <a:r>
              <a:rPr lang="en-US" b="1" dirty="0" smtClean="0">
                <a:solidFill>
                  <a:schemeClr val="bg1"/>
                </a:solidFill>
              </a:rPr>
              <a:t>E</a:t>
            </a:r>
          </a:p>
          <a:p>
            <a:r>
              <a:rPr lang="en-US" b="1" dirty="0" smtClean="0">
                <a:solidFill>
                  <a:schemeClr val="bg1"/>
                </a:solidFill>
              </a:rPr>
              <a:t>R</a:t>
            </a:r>
          </a:p>
          <a:p>
            <a:r>
              <a:rPr lang="en-US" b="1" dirty="0" smtClean="0">
                <a:solidFill>
                  <a:schemeClr val="bg1"/>
                </a:solidFill>
              </a:rPr>
              <a:t>E</a:t>
            </a:r>
          </a:p>
          <a:p>
            <a:r>
              <a:rPr lang="en-US" b="1" dirty="0" smtClean="0">
                <a:solidFill>
                  <a:schemeClr val="bg1"/>
                </a:solidFill>
              </a:rPr>
              <a:t>K</a:t>
            </a:r>
          </a:p>
          <a:p>
            <a:r>
              <a:rPr lang="en-US" b="1" dirty="0" smtClean="0">
                <a:solidFill>
                  <a:schemeClr val="bg1"/>
                </a:solidFill>
              </a:rPr>
              <a:t>O</a:t>
            </a:r>
          </a:p>
          <a:p>
            <a:r>
              <a:rPr lang="en-US" b="1" dirty="0" smtClean="0">
                <a:solidFill>
                  <a:schemeClr val="bg1"/>
                </a:solidFill>
              </a:rPr>
              <a:t>N</a:t>
            </a:r>
          </a:p>
          <a:p>
            <a:r>
              <a:rPr lang="en-US" b="1" dirty="0" smtClean="0">
                <a:solidFill>
                  <a:schemeClr val="bg1"/>
                </a:solidFill>
              </a:rPr>
              <a:t>O</a:t>
            </a:r>
          </a:p>
          <a:p>
            <a:r>
              <a:rPr lang="en-US" b="1" dirty="0" smtClean="0">
                <a:solidFill>
                  <a:schemeClr val="bg1"/>
                </a:solidFill>
              </a:rPr>
              <a:t>M</a:t>
            </a:r>
          </a:p>
          <a:p>
            <a:r>
              <a:rPr lang="en-US" b="1" dirty="0" smtClean="0">
                <a:solidFill>
                  <a:schemeClr val="bg1"/>
                </a:solidFill>
              </a:rPr>
              <a:t>I</a:t>
            </a:r>
          </a:p>
          <a:p>
            <a:r>
              <a:rPr lang="en-US" b="1" dirty="0" smtClean="0">
                <a:solidFill>
                  <a:schemeClr val="bg1"/>
                </a:solidFill>
              </a:rPr>
              <a:t>A</a:t>
            </a:r>
          </a:p>
          <a:p>
            <a:r>
              <a:rPr lang="en-US" b="1" dirty="0" smtClean="0">
                <a:solidFill>
                  <a:schemeClr val="bg1"/>
                </a:solidFill>
              </a:rPr>
              <a:t>N</a:t>
            </a:r>
            <a:endParaRPr lang="en-US" b="1" dirty="0">
              <a:solidFill>
                <a:schemeClr val="bg1"/>
              </a:solidFill>
            </a:endParaRPr>
          </a:p>
        </p:txBody>
      </p:sp>
    </p:spTree>
  </p:cSld>
  <p:clrMapOvr>
    <a:masterClrMapping/>
  </p:clrMapOvr>
  <p:transition spd="slow">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2000"/>
                                        <p:tgtEl>
                                          <p:spTgt spid="6">
                                            <p:bg/>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2000"/>
                                        <p:tgtEl>
                                          <p:spTgt spid="6">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2000"/>
                                        <p:tgtEl>
                                          <p:spTgt spid="6">
                                            <p:txEl>
                                              <p:pRg st="1" end="1"/>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2000"/>
                                        <p:tgtEl>
                                          <p:spTgt spid="6">
                                            <p:txEl>
                                              <p:pRg st="2" end="2"/>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fade">
                                      <p:cBhvr>
                                        <p:cTn id="23" dur="2000"/>
                                        <p:tgtEl>
                                          <p:spTgt spid="6">
                                            <p:txEl>
                                              <p:pRg st="3" end="3"/>
                                            </p:txEl>
                                          </p:spTgt>
                                        </p:tgtEl>
                                      </p:cBhvr>
                                    </p:animEffect>
                                  </p:childTnLst>
                                </p:cTn>
                              </p:par>
                            </p:childTnLst>
                          </p:cTn>
                        </p:par>
                        <p:par>
                          <p:cTn id="24" fill="hold">
                            <p:stCondLst>
                              <p:cond delay="10000"/>
                            </p:stCondLst>
                            <p:childTnLst>
                              <p:par>
                                <p:cTn id="25" presetID="1" presetClass="entr" presetSubtype="0" fill="hold" grpId="1" nodeType="afterEffect">
                                  <p:stCondLst>
                                    <p:cond delay="0"/>
                                  </p:stCondLst>
                                  <p:childTnLst>
                                    <p:set>
                                      <p:cBhvr>
                                        <p:cTn id="26" dur="1" fill="hold">
                                          <p:stCondLst>
                                            <p:cond delay="0"/>
                                          </p:stCondLst>
                                        </p:cTn>
                                        <p:tgtEl>
                                          <p:spTgt spid="6">
                                            <p:bg/>
                                          </p:spTgt>
                                        </p:tgtEl>
                                        <p:attrNameLst>
                                          <p:attrName>style.visibility</p:attrName>
                                        </p:attrNameLst>
                                      </p:cBhvr>
                                      <p:to>
                                        <p:strVal val="visible"/>
                                      </p:to>
                                    </p:set>
                                  </p:childTnLst>
                                </p:cTn>
                              </p:par>
                            </p:childTnLst>
                          </p:cTn>
                        </p:par>
                        <p:par>
                          <p:cTn id="27" fill="hold">
                            <p:stCondLst>
                              <p:cond delay="10000"/>
                            </p:stCondLst>
                            <p:childTnLst>
                              <p:par>
                                <p:cTn id="28" presetID="1" presetClass="entr" presetSubtype="0" fill="hold" grpId="1" nodeType="afterEffect">
                                  <p:stCondLst>
                                    <p:cond delay="0"/>
                                  </p:stCondLst>
                                  <p:childTnLst>
                                    <p:set>
                                      <p:cBhvr>
                                        <p:cTn id="29" dur="1" fill="hold">
                                          <p:stCondLst>
                                            <p:cond delay="0"/>
                                          </p:stCondLst>
                                        </p:cTn>
                                        <p:tgtEl>
                                          <p:spTgt spid="6">
                                            <p:txEl>
                                              <p:pRg st="0" end="0"/>
                                            </p:txEl>
                                          </p:spTgt>
                                        </p:tgtEl>
                                        <p:attrNameLst>
                                          <p:attrName>style.visibility</p:attrName>
                                        </p:attrNameLst>
                                      </p:cBhvr>
                                      <p:to>
                                        <p:strVal val="visible"/>
                                      </p:to>
                                    </p:set>
                                  </p:childTnLst>
                                </p:cTn>
                              </p:par>
                            </p:childTnLst>
                          </p:cTn>
                        </p:par>
                        <p:par>
                          <p:cTn id="30" fill="hold">
                            <p:stCondLst>
                              <p:cond delay="10000"/>
                            </p:stCondLst>
                            <p:childTnLst>
                              <p:par>
                                <p:cTn id="31" presetID="1" presetClass="entr" presetSubtype="0" fill="hold" grpId="1" nodeType="afterEffect">
                                  <p:stCondLst>
                                    <p:cond delay="0"/>
                                  </p:stCondLst>
                                  <p:childTnLst>
                                    <p:set>
                                      <p:cBhvr>
                                        <p:cTn id="32" dur="1" fill="hold">
                                          <p:stCondLst>
                                            <p:cond delay="0"/>
                                          </p:stCondLst>
                                        </p:cTn>
                                        <p:tgtEl>
                                          <p:spTgt spid="6">
                                            <p:txEl>
                                              <p:pRg st="1" end="1"/>
                                            </p:txEl>
                                          </p:spTgt>
                                        </p:tgtEl>
                                        <p:attrNameLst>
                                          <p:attrName>style.visibility</p:attrName>
                                        </p:attrNameLst>
                                      </p:cBhvr>
                                      <p:to>
                                        <p:strVal val="visible"/>
                                      </p:to>
                                    </p:set>
                                  </p:childTnLst>
                                </p:cTn>
                              </p:par>
                            </p:childTnLst>
                          </p:cTn>
                        </p:par>
                        <p:par>
                          <p:cTn id="33" fill="hold">
                            <p:stCondLst>
                              <p:cond delay="10000"/>
                            </p:stCondLst>
                            <p:childTnLst>
                              <p:par>
                                <p:cTn id="34" presetID="1" presetClass="entr" presetSubtype="0" fill="hold" grpId="1" nodeType="afterEffect">
                                  <p:stCondLst>
                                    <p:cond delay="0"/>
                                  </p:stCondLst>
                                  <p:childTnLst>
                                    <p:set>
                                      <p:cBhvr>
                                        <p:cTn id="35" dur="1" fill="hold">
                                          <p:stCondLst>
                                            <p:cond delay="0"/>
                                          </p:stCondLst>
                                        </p:cTn>
                                        <p:tgtEl>
                                          <p:spTgt spid="6">
                                            <p:txEl>
                                              <p:pRg st="2" end="2"/>
                                            </p:txEl>
                                          </p:spTgt>
                                        </p:tgtEl>
                                        <p:attrNameLst>
                                          <p:attrName>style.visibility</p:attrName>
                                        </p:attrNameLst>
                                      </p:cBhvr>
                                      <p:to>
                                        <p:strVal val="visible"/>
                                      </p:to>
                                    </p:set>
                                  </p:childTnLst>
                                </p:cTn>
                              </p:par>
                            </p:childTnLst>
                          </p:cTn>
                        </p:par>
                        <p:par>
                          <p:cTn id="36" fill="hold">
                            <p:stCondLst>
                              <p:cond delay="10000"/>
                            </p:stCondLst>
                            <p:childTnLst>
                              <p:par>
                                <p:cTn id="37" presetID="1" presetClass="entr" presetSubtype="0" fill="hold" grpId="1" nodeType="after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childTnLst>
                                </p:cTn>
                              </p:par>
                            </p:childTnLst>
                          </p:cTn>
                        </p:par>
                        <p:par>
                          <p:cTn id="39" fill="hold">
                            <p:stCondLst>
                              <p:cond delay="10000"/>
                            </p:stCondLst>
                            <p:childTnLst>
                              <p:par>
                                <p:cTn id="40" presetID="2" presetClass="entr" presetSubtype="4" fill="hold" grpId="0" nodeType="after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additive="base">
                                        <p:cTn id="42" dur="2000" fill="hold"/>
                                        <p:tgtEl>
                                          <p:spTgt spid="4"/>
                                        </p:tgtEl>
                                        <p:attrNameLst>
                                          <p:attrName>ppt_x</p:attrName>
                                        </p:attrNameLst>
                                      </p:cBhvr>
                                      <p:tavLst>
                                        <p:tav tm="0">
                                          <p:val>
                                            <p:strVal val="#ppt_x"/>
                                          </p:val>
                                        </p:tav>
                                        <p:tav tm="100000">
                                          <p:val>
                                            <p:strVal val="#ppt_x"/>
                                          </p:val>
                                        </p:tav>
                                      </p:tavLst>
                                    </p:anim>
                                    <p:anim calcmode="lin" valueType="num">
                                      <p:cBhvr additive="base">
                                        <p:cTn id="43"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P spid="6" grpId="1" build="p"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p:cNvSpPr>
            <a:spLocks noGrp="1"/>
          </p:cNvSpPr>
          <p:nvPr>
            <p:ph type="title"/>
          </p:nvPr>
        </p:nvSpPr>
        <p:spPr>
          <a:xfrm>
            <a:off x="0" y="-76200"/>
            <a:ext cx="9144000" cy="6858000"/>
          </a:xfrm>
          <a:solidFill>
            <a:schemeClr val="tx1">
              <a:lumMod val="95000"/>
              <a:lumOff val="5000"/>
            </a:schemeClr>
          </a:solidFill>
          <a:ln>
            <a:solidFill>
              <a:schemeClr val="accent1"/>
            </a:solidFill>
          </a:ln>
        </p:spPr>
        <p:style>
          <a:lnRef idx="1">
            <a:schemeClr val="accent5"/>
          </a:lnRef>
          <a:fillRef idx="2">
            <a:schemeClr val="accent5"/>
          </a:fillRef>
          <a:effectRef idx="1">
            <a:schemeClr val="accent5"/>
          </a:effectRef>
          <a:fontRef idx="minor">
            <a:schemeClr val="dk1"/>
          </a:fontRef>
        </p:style>
        <p:txBody>
          <a:bodyPr>
            <a:normAutofit/>
          </a:bodyPr>
          <a:lstStyle/>
          <a:p>
            <a:pPr algn="l"/>
            <a:r>
              <a:rPr lang="en-US" sz="2400" dirty="0" err="1" smtClean="0">
                <a:solidFill>
                  <a:schemeClr val="bg1"/>
                </a:solidFill>
              </a:rPr>
              <a:t>Sistem</a:t>
            </a:r>
            <a:r>
              <a:rPr lang="en-US" sz="2400" dirty="0" smtClean="0">
                <a:solidFill>
                  <a:schemeClr val="bg1"/>
                </a:solidFill>
              </a:rPr>
              <a:t> </a:t>
            </a:r>
            <a:r>
              <a:rPr lang="en-US" sz="2400" dirty="0" err="1" smtClean="0">
                <a:solidFill>
                  <a:schemeClr val="bg1"/>
                </a:solidFill>
              </a:rPr>
              <a:t>perekonomian</a:t>
            </a:r>
            <a:r>
              <a:rPr lang="en-US" sz="2400" dirty="0" smtClean="0">
                <a:solidFill>
                  <a:schemeClr val="bg1"/>
                </a:solidFill>
              </a:rPr>
              <a:t> </a:t>
            </a:r>
            <a:r>
              <a:rPr lang="en-US" sz="2400" dirty="0" err="1" smtClean="0">
                <a:solidFill>
                  <a:schemeClr val="bg1"/>
                </a:solidFill>
              </a:rPr>
              <a:t>pancasila</a:t>
            </a:r>
            <a:r>
              <a:rPr lang="en-US" sz="2400" dirty="0" smtClean="0">
                <a:solidFill>
                  <a:schemeClr val="bg1"/>
                </a:solidFill>
              </a:rPr>
              <a:t> : </a:t>
            </a:r>
            <a:br>
              <a:rPr lang="en-US" sz="2400" dirty="0" smtClean="0">
                <a:solidFill>
                  <a:schemeClr val="bg1"/>
                </a:solidFill>
              </a:rPr>
            </a:br>
            <a:r>
              <a:rPr lang="en-US" sz="2400" dirty="0" smtClean="0">
                <a:solidFill>
                  <a:schemeClr val="bg1"/>
                </a:solidFill>
              </a:rPr>
              <a:t>      </a:t>
            </a:r>
            <a:r>
              <a:rPr lang="en-US" sz="2400" dirty="0" err="1" smtClean="0">
                <a:solidFill>
                  <a:schemeClr val="bg1"/>
                </a:solidFill>
              </a:rPr>
              <a:t>Gambaran</a:t>
            </a:r>
            <a:r>
              <a:rPr lang="en-US" sz="2400" dirty="0" smtClean="0">
                <a:solidFill>
                  <a:schemeClr val="bg1"/>
                </a:solidFill>
              </a:rPr>
              <a:t> </a:t>
            </a:r>
            <a:r>
              <a:rPr lang="en-US" sz="2400" dirty="0" err="1" smtClean="0">
                <a:solidFill>
                  <a:schemeClr val="bg1"/>
                </a:solidFill>
              </a:rPr>
              <a:t>umum</a:t>
            </a:r>
            <a:r>
              <a:rPr lang="en-US" sz="2400" dirty="0" smtClean="0">
                <a:solidFill>
                  <a:schemeClr val="bg1"/>
                </a:solidFill>
              </a:rPr>
              <a:t> </a:t>
            </a:r>
            <a:r>
              <a:rPr lang="en-US" sz="2400" dirty="0" err="1" smtClean="0">
                <a:solidFill>
                  <a:schemeClr val="bg1"/>
                </a:solidFill>
              </a:rPr>
              <a:t>tentang</a:t>
            </a:r>
            <a:r>
              <a:rPr lang="en-US" sz="2400" dirty="0" smtClean="0">
                <a:solidFill>
                  <a:schemeClr val="bg1"/>
                </a:solidFill>
              </a:rPr>
              <a:t> </a:t>
            </a:r>
            <a:r>
              <a:rPr lang="en-US" sz="2400" dirty="0" err="1" smtClean="0">
                <a:solidFill>
                  <a:schemeClr val="bg1"/>
                </a:solidFill>
              </a:rPr>
              <a:t>karakteristik</a:t>
            </a:r>
            <a:r>
              <a:rPr lang="en-US" sz="2400" dirty="0" smtClean="0">
                <a:solidFill>
                  <a:schemeClr val="bg1"/>
                </a:solidFill>
              </a:rPr>
              <a:t>  </a:t>
            </a:r>
            <a:r>
              <a:rPr lang="en-US" sz="2400" dirty="0" err="1" smtClean="0">
                <a:solidFill>
                  <a:schemeClr val="bg1"/>
                </a:solidFill>
              </a:rPr>
              <a:t>sistem</a:t>
            </a:r>
            <a:r>
              <a:rPr lang="en-US" sz="2400" dirty="0" smtClean="0">
                <a:solidFill>
                  <a:schemeClr val="bg1"/>
                </a:solidFill>
              </a:rPr>
              <a:t> </a:t>
            </a:r>
            <a:r>
              <a:rPr lang="en-US" sz="2400" dirty="0" err="1" smtClean="0">
                <a:solidFill>
                  <a:schemeClr val="bg1"/>
                </a:solidFill>
              </a:rPr>
              <a:t>perekonomian</a:t>
            </a:r>
            <a:r>
              <a:rPr lang="en-US" sz="2400" dirty="0" smtClean="0">
                <a:solidFill>
                  <a:schemeClr val="bg1"/>
                </a:solidFill>
              </a:rPr>
              <a:t> </a:t>
            </a:r>
            <a:r>
              <a:rPr lang="en-US" sz="2400" dirty="0" err="1" smtClean="0">
                <a:solidFill>
                  <a:schemeClr val="bg1"/>
                </a:solidFill>
              </a:rPr>
              <a:t>pancasila</a:t>
            </a:r>
            <a:r>
              <a:rPr lang="en-US" sz="2400" dirty="0" smtClean="0">
                <a:solidFill>
                  <a:schemeClr val="bg1"/>
                </a:solidFill>
              </a:rPr>
              <a:t> </a:t>
            </a:r>
            <a:r>
              <a:rPr lang="en-US" sz="2400" dirty="0" err="1" smtClean="0">
                <a:solidFill>
                  <a:schemeClr val="bg1"/>
                </a:solidFill>
              </a:rPr>
              <a:t>adalah</a:t>
            </a:r>
            <a:r>
              <a:rPr lang="en-US" sz="2400" dirty="0" smtClean="0">
                <a:solidFill>
                  <a:schemeClr val="bg1"/>
                </a:solidFill>
              </a:rPr>
              <a:t> </a:t>
            </a:r>
            <a:r>
              <a:rPr lang="en-US" sz="2400" dirty="0" err="1" smtClean="0">
                <a:solidFill>
                  <a:schemeClr val="bg1"/>
                </a:solidFill>
              </a:rPr>
              <a:t>sebagai</a:t>
            </a:r>
            <a:r>
              <a:rPr lang="en-US" sz="2400" dirty="0" smtClean="0">
                <a:solidFill>
                  <a:schemeClr val="bg1"/>
                </a:solidFill>
              </a:rPr>
              <a:t> </a:t>
            </a:r>
            <a:r>
              <a:rPr lang="en-US" sz="2400" dirty="0" err="1" smtClean="0">
                <a:solidFill>
                  <a:schemeClr val="bg1"/>
                </a:solidFill>
              </a:rPr>
              <a:t>beikut</a:t>
            </a:r>
            <a:r>
              <a:rPr lang="en-US" sz="2400" dirty="0" smtClean="0">
                <a:solidFill>
                  <a:schemeClr val="bg1"/>
                </a:solidFill>
              </a:rPr>
              <a:t> . </a:t>
            </a:r>
            <a:br>
              <a:rPr lang="en-US" sz="2400" dirty="0" smtClean="0">
                <a:solidFill>
                  <a:schemeClr val="bg1"/>
                </a:solidFill>
              </a:rPr>
            </a:br>
            <a:r>
              <a:rPr lang="en-US" sz="2400" dirty="0" smtClean="0">
                <a:solidFill>
                  <a:schemeClr val="bg1"/>
                </a:solidFill>
              </a:rPr>
              <a:t>1. </a:t>
            </a:r>
            <a:r>
              <a:rPr lang="en-US" sz="2400" dirty="0" err="1" smtClean="0">
                <a:solidFill>
                  <a:schemeClr val="bg1"/>
                </a:solidFill>
              </a:rPr>
              <a:t>Roda</a:t>
            </a:r>
            <a:r>
              <a:rPr lang="en-US" sz="2400" dirty="0" smtClean="0">
                <a:solidFill>
                  <a:schemeClr val="bg1"/>
                </a:solidFill>
              </a:rPr>
              <a:t> </a:t>
            </a:r>
            <a:r>
              <a:rPr lang="en-US" sz="2400" dirty="0" err="1" smtClean="0">
                <a:solidFill>
                  <a:schemeClr val="bg1"/>
                </a:solidFill>
              </a:rPr>
              <a:t>perekonomian</a:t>
            </a:r>
            <a:r>
              <a:rPr lang="en-US" sz="2400" dirty="0" smtClean="0">
                <a:solidFill>
                  <a:schemeClr val="bg1"/>
                </a:solidFill>
              </a:rPr>
              <a:t> </a:t>
            </a:r>
            <a:r>
              <a:rPr lang="en-US" sz="2400" dirty="0" err="1" smtClean="0">
                <a:solidFill>
                  <a:schemeClr val="bg1"/>
                </a:solidFill>
              </a:rPr>
              <a:t>digerakan</a:t>
            </a:r>
            <a:r>
              <a:rPr lang="en-US" sz="2400" dirty="0" smtClean="0">
                <a:solidFill>
                  <a:schemeClr val="bg1"/>
                </a:solidFill>
              </a:rPr>
              <a:t> </a:t>
            </a:r>
            <a:r>
              <a:rPr lang="en-US" sz="2400" dirty="0" err="1" smtClean="0">
                <a:solidFill>
                  <a:schemeClr val="bg1"/>
                </a:solidFill>
              </a:rPr>
              <a:t>dengan</a:t>
            </a:r>
            <a:r>
              <a:rPr lang="en-US" sz="2400" dirty="0" smtClean="0">
                <a:solidFill>
                  <a:schemeClr val="bg1"/>
                </a:solidFill>
              </a:rPr>
              <a:t> </a:t>
            </a:r>
            <a:r>
              <a:rPr lang="en-US" sz="2400" dirty="0" err="1" smtClean="0">
                <a:solidFill>
                  <a:schemeClr val="bg1"/>
                </a:solidFill>
              </a:rPr>
              <a:t>rangsangan</a:t>
            </a:r>
            <a:r>
              <a:rPr lang="en-US" sz="2400" dirty="0" smtClean="0">
                <a:solidFill>
                  <a:schemeClr val="bg1"/>
                </a:solidFill>
              </a:rPr>
              <a:t>  </a:t>
            </a:r>
            <a:r>
              <a:rPr lang="en-US" sz="2400" dirty="0" err="1" smtClean="0">
                <a:solidFill>
                  <a:schemeClr val="bg1"/>
                </a:solidFill>
              </a:rPr>
              <a:t>ekonomi</a:t>
            </a:r>
            <a:r>
              <a:rPr lang="en-US" sz="2400" dirty="0" smtClean="0">
                <a:solidFill>
                  <a:schemeClr val="bg1"/>
                </a:solidFill>
              </a:rPr>
              <a:t>,</a:t>
            </a:r>
            <a:r>
              <a:rPr lang="id-ID" sz="2400" dirty="0" smtClean="0">
                <a:solidFill>
                  <a:schemeClr val="bg1"/>
                </a:solidFill>
              </a:rPr>
              <a:t> </a:t>
            </a:r>
            <a:r>
              <a:rPr lang="en-US" sz="2400" dirty="0" err="1" smtClean="0">
                <a:solidFill>
                  <a:schemeClr val="bg1"/>
                </a:solidFill>
              </a:rPr>
              <a:t>sosial</a:t>
            </a:r>
            <a:r>
              <a:rPr lang="id-ID" sz="2400" dirty="0" smtClean="0">
                <a:solidFill>
                  <a:schemeClr val="bg1"/>
                </a:solidFill>
              </a:rPr>
              <a:t/>
            </a:r>
            <a:br>
              <a:rPr lang="id-ID" sz="2400" dirty="0" smtClean="0">
                <a:solidFill>
                  <a:schemeClr val="bg1"/>
                </a:solidFill>
              </a:rPr>
            </a:br>
            <a:r>
              <a:rPr lang="id-ID" sz="2400" dirty="0" smtClean="0">
                <a:solidFill>
                  <a:schemeClr val="bg1"/>
                </a:solidFill>
              </a:rPr>
              <a:t>    </a:t>
            </a:r>
            <a:r>
              <a:rPr lang="en-US" sz="2400" dirty="0" smtClean="0">
                <a:solidFill>
                  <a:schemeClr val="bg1"/>
                </a:solidFill>
              </a:rPr>
              <a:t> </a:t>
            </a:r>
            <a:r>
              <a:rPr lang="en-US" sz="2400" dirty="0" err="1" smtClean="0">
                <a:solidFill>
                  <a:schemeClr val="bg1"/>
                </a:solidFill>
              </a:rPr>
              <a:t>dan</a:t>
            </a:r>
            <a:r>
              <a:rPr lang="en-US" sz="2400" dirty="0" smtClean="0">
                <a:solidFill>
                  <a:schemeClr val="bg1"/>
                </a:solidFill>
              </a:rPr>
              <a:t> moral.</a:t>
            </a:r>
            <a:br>
              <a:rPr lang="en-US" sz="2400" dirty="0" smtClean="0">
                <a:solidFill>
                  <a:schemeClr val="bg1"/>
                </a:solidFill>
              </a:rPr>
            </a:br>
            <a:r>
              <a:rPr lang="en-US" sz="2400" dirty="0" smtClean="0">
                <a:solidFill>
                  <a:schemeClr val="bg1"/>
                </a:solidFill>
              </a:rPr>
              <a:t>2. </a:t>
            </a:r>
            <a:r>
              <a:rPr lang="en-US" sz="2400" dirty="0" err="1" smtClean="0">
                <a:solidFill>
                  <a:schemeClr val="bg1"/>
                </a:solidFill>
              </a:rPr>
              <a:t>Adanya</a:t>
            </a:r>
            <a:r>
              <a:rPr lang="en-US" sz="2400" dirty="0" smtClean="0">
                <a:solidFill>
                  <a:schemeClr val="bg1"/>
                </a:solidFill>
              </a:rPr>
              <a:t> </a:t>
            </a:r>
            <a:r>
              <a:rPr lang="en-US" sz="2400" dirty="0" err="1" smtClean="0">
                <a:solidFill>
                  <a:schemeClr val="bg1"/>
                </a:solidFill>
              </a:rPr>
              <a:t>keinginan</a:t>
            </a:r>
            <a:r>
              <a:rPr lang="en-US" sz="2400" dirty="0" smtClean="0">
                <a:solidFill>
                  <a:schemeClr val="bg1"/>
                </a:solidFill>
              </a:rPr>
              <a:t> </a:t>
            </a:r>
            <a:r>
              <a:rPr lang="en-US" sz="2400" dirty="0" err="1" smtClean="0">
                <a:solidFill>
                  <a:schemeClr val="bg1"/>
                </a:solidFill>
              </a:rPr>
              <a:t>yg</a:t>
            </a:r>
            <a:r>
              <a:rPr lang="en-US" sz="2400" dirty="0" smtClean="0">
                <a:solidFill>
                  <a:schemeClr val="bg1"/>
                </a:solidFill>
              </a:rPr>
              <a:t> </a:t>
            </a:r>
            <a:r>
              <a:rPr lang="en-US" sz="2400" dirty="0" err="1" smtClean="0">
                <a:solidFill>
                  <a:schemeClr val="bg1"/>
                </a:solidFill>
              </a:rPr>
              <a:t>kuat</a:t>
            </a:r>
            <a:r>
              <a:rPr lang="en-US" sz="2400" dirty="0" smtClean="0">
                <a:solidFill>
                  <a:schemeClr val="bg1"/>
                </a:solidFill>
              </a:rPr>
              <a:t> </a:t>
            </a:r>
            <a:r>
              <a:rPr lang="en-US" sz="2400" dirty="0" err="1" smtClean="0">
                <a:solidFill>
                  <a:schemeClr val="bg1"/>
                </a:solidFill>
              </a:rPr>
              <a:t>dari</a:t>
            </a:r>
            <a:r>
              <a:rPr lang="en-US" sz="2400" dirty="0" smtClean="0">
                <a:solidFill>
                  <a:schemeClr val="bg1"/>
                </a:solidFill>
              </a:rPr>
              <a:t> </a:t>
            </a:r>
            <a:r>
              <a:rPr lang="en-US" sz="2400" dirty="0" err="1" smtClean="0">
                <a:solidFill>
                  <a:schemeClr val="bg1"/>
                </a:solidFill>
              </a:rPr>
              <a:t>seluruh</a:t>
            </a:r>
            <a:r>
              <a:rPr lang="en-US" sz="2400" dirty="0" smtClean="0">
                <a:solidFill>
                  <a:schemeClr val="bg1"/>
                </a:solidFill>
              </a:rPr>
              <a:t> </a:t>
            </a:r>
            <a:r>
              <a:rPr lang="en-US" sz="2400" dirty="0" err="1" smtClean="0">
                <a:solidFill>
                  <a:schemeClr val="bg1"/>
                </a:solidFill>
              </a:rPr>
              <a:t>masyarakat</a:t>
            </a:r>
            <a:r>
              <a:rPr lang="en-US" sz="2400" dirty="0" smtClean="0">
                <a:solidFill>
                  <a:schemeClr val="bg1"/>
                </a:solidFill>
              </a:rPr>
              <a:t> </a:t>
            </a:r>
            <a:r>
              <a:rPr lang="en-US" sz="2400" dirty="0" err="1" smtClean="0">
                <a:solidFill>
                  <a:schemeClr val="bg1"/>
                </a:solidFill>
              </a:rPr>
              <a:t>untuk</a:t>
            </a:r>
            <a:r>
              <a:rPr lang="en-US" sz="2400" dirty="0" smtClean="0">
                <a:solidFill>
                  <a:schemeClr val="bg1"/>
                </a:solidFill>
              </a:rPr>
              <a:t> </a:t>
            </a:r>
            <a:r>
              <a:rPr lang="id-ID" sz="2400" dirty="0" smtClean="0">
                <a:solidFill>
                  <a:schemeClr val="bg1"/>
                </a:solidFill>
              </a:rPr>
              <a:t/>
            </a:r>
            <a:br>
              <a:rPr lang="id-ID" sz="2400" dirty="0" smtClean="0">
                <a:solidFill>
                  <a:schemeClr val="bg1"/>
                </a:solidFill>
              </a:rPr>
            </a:br>
            <a:r>
              <a:rPr lang="id-ID" sz="2400" dirty="0" smtClean="0">
                <a:solidFill>
                  <a:schemeClr val="bg1"/>
                </a:solidFill>
              </a:rPr>
              <a:t>   </a:t>
            </a:r>
            <a:r>
              <a:rPr lang="en-US" sz="2400" dirty="0" smtClean="0">
                <a:solidFill>
                  <a:schemeClr val="bg1"/>
                </a:solidFill>
              </a:rPr>
              <a:t>  </a:t>
            </a:r>
            <a:r>
              <a:rPr lang="en-US" sz="2400" dirty="0" err="1" smtClean="0">
                <a:solidFill>
                  <a:schemeClr val="bg1"/>
                </a:solidFill>
              </a:rPr>
              <a:t>memperoleh</a:t>
            </a:r>
            <a:r>
              <a:rPr lang="en-US" sz="2400" dirty="0" smtClean="0">
                <a:solidFill>
                  <a:schemeClr val="bg1"/>
                </a:solidFill>
              </a:rPr>
              <a:t> </a:t>
            </a:r>
            <a:r>
              <a:rPr lang="id-ID" sz="2400" dirty="0" smtClean="0">
                <a:solidFill>
                  <a:schemeClr val="bg1"/>
                </a:solidFill>
              </a:rPr>
              <a:t> </a:t>
            </a:r>
            <a:r>
              <a:rPr lang="en-US" sz="2400" dirty="0" err="1" smtClean="0">
                <a:solidFill>
                  <a:schemeClr val="bg1"/>
                </a:solidFill>
              </a:rPr>
              <a:t>kemerataan</a:t>
            </a:r>
            <a:r>
              <a:rPr lang="en-US" sz="2400" dirty="0" smtClean="0">
                <a:solidFill>
                  <a:schemeClr val="bg1"/>
                </a:solidFill>
              </a:rPr>
              <a:t> </a:t>
            </a:r>
            <a:r>
              <a:rPr lang="en-US" sz="2400" dirty="0" err="1" smtClean="0">
                <a:solidFill>
                  <a:schemeClr val="bg1"/>
                </a:solidFill>
              </a:rPr>
              <a:t>sosial</a:t>
            </a:r>
            <a:r>
              <a:rPr lang="en-US" sz="2400" dirty="0" smtClean="0">
                <a:solidFill>
                  <a:schemeClr val="bg1"/>
                </a:solidFill>
              </a:rPr>
              <a:t> (egalitarian) yang </a:t>
            </a:r>
            <a:r>
              <a:rPr lang="en-US" sz="2400" dirty="0" err="1" smtClean="0">
                <a:solidFill>
                  <a:schemeClr val="bg1"/>
                </a:solidFill>
              </a:rPr>
              <a:t>sesuai</a:t>
            </a:r>
            <a:r>
              <a:rPr lang="en-US" sz="2400" dirty="0" smtClean="0">
                <a:solidFill>
                  <a:schemeClr val="bg1"/>
                </a:solidFill>
              </a:rPr>
              <a:t> </a:t>
            </a:r>
            <a:r>
              <a:rPr lang="id-ID" sz="2400" dirty="0" smtClean="0">
                <a:solidFill>
                  <a:schemeClr val="bg1"/>
                </a:solidFill>
              </a:rPr>
              <a:t> </a:t>
            </a:r>
            <a:r>
              <a:rPr lang="en-US" sz="2400" dirty="0" err="1" smtClean="0">
                <a:solidFill>
                  <a:schemeClr val="bg1"/>
                </a:solidFill>
              </a:rPr>
              <a:t>dengan</a:t>
            </a:r>
            <a:r>
              <a:rPr lang="en-US" sz="2400" dirty="0" smtClean="0">
                <a:solidFill>
                  <a:schemeClr val="bg1"/>
                </a:solidFill>
              </a:rPr>
              <a:t> </a:t>
            </a:r>
            <a:r>
              <a:rPr lang="id-ID" sz="2400" dirty="0" smtClean="0">
                <a:solidFill>
                  <a:schemeClr val="bg1"/>
                </a:solidFill>
              </a:rPr>
              <a:t/>
            </a:r>
            <a:br>
              <a:rPr lang="id-ID" sz="2400" dirty="0" smtClean="0">
                <a:solidFill>
                  <a:schemeClr val="bg1"/>
                </a:solidFill>
              </a:rPr>
            </a:br>
            <a:r>
              <a:rPr lang="id-ID" sz="2400" dirty="0" smtClean="0">
                <a:solidFill>
                  <a:schemeClr val="bg1"/>
                </a:solidFill>
              </a:rPr>
              <a:t> </a:t>
            </a:r>
            <a:r>
              <a:rPr lang="en-US" sz="2400" dirty="0" smtClean="0">
                <a:solidFill>
                  <a:schemeClr val="bg1"/>
                </a:solidFill>
              </a:rPr>
              <a:t>    </a:t>
            </a:r>
            <a:r>
              <a:rPr lang="en-US" sz="2400" dirty="0" err="1" smtClean="0">
                <a:solidFill>
                  <a:schemeClr val="bg1"/>
                </a:solidFill>
              </a:rPr>
              <a:t>azas-azas</a:t>
            </a:r>
            <a:r>
              <a:rPr lang="en-US" sz="2400" dirty="0" smtClean="0">
                <a:solidFill>
                  <a:schemeClr val="bg1"/>
                </a:solidFill>
              </a:rPr>
              <a:t> </a:t>
            </a:r>
            <a:r>
              <a:rPr lang="en-US" sz="2400" dirty="0" err="1" smtClean="0">
                <a:solidFill>
                  <a:schemeClr val="bg1"/>
                </a:solidFill>
              </a:rPr>
              <a:t>kemanusian</a:t>
            </a:r>
            <a:r>
              <a:rPr lang="en-US" sz="2400" dirty="0" smtClean="0">
                <a:solidFill>
                  <a:schemeClr val="bg1"/>
                </a:solidFill>
              </a:rPr>
              <a:t>.</a:t>
            </a:r>
            <a:br>
              <a:rPr lang="en-US" sz="2400" dirty="0" smtClean="0">
                <a:solidFill>
                  <a:schemeClr val="bg1"/>
                </a:solidFill>
              </a:rPr>
            </a:br>
            <a:r>
              <a:rPr lang="en-US" sz="2400" dirty="0" smtClean="0">
                <a:solidFill>
                  <a:schemeClr val="bg1"/>
                </a:solidFill>
              </a:rPr>
              <a:t>3. </a:t>
            </a:r>
            <a:r>
              <a:rPr lang="en-US" sz="2400" dirty="0" err="1" smtClean="0">
                <a:solidFill>
                  <a:schemeClr val="bg1"/>
                </a:solidFill>
              </a:rPr>
              <a:t>Kebijakan</a:t>
            </a:r>
            <a:r>
              <a:rPr lang="en-US" sz="2400" dirty="0" smtClean="0">
                <a:solidFill>
                  <a:schemeClr val="bg1"/>
                </a:solidFill>
              </a:rPr>
              <a:t> </a:t>
            </a:r>
            <a:r>
              <a:rPr lang="en-US" sz="2400" dirty="0" err="1" smtClean="0">
                <a:solidFill>
                  <a:schemeClr val="bg1"/>
                </a:solidFill>
              </a:rPr>
              <a:t>ekonomi</a:t>
            </a:r>
            <a:r>
              <a:rPr lang="en-US" sz="2400" dirty="0" smtClean="0">
                <a:solidFill>
                  <a:schemeClr val="bg1"/>
                </a:solidFill>
              </a:rPr>
              <a:t> </a:t>
            </a:r>
            <a:r>
              <a:rPr lang="en-US" sz="2400" dirty="0" err="1" smtClean="0">
                <a:solidFill>
                  <a:schemeClr val="bg1"/>
                </a:solidFill>
              </a:rPr>
              <a:t>diprioritaskan</a:t>
            </a:r>
            <a:r>
              <a:rPr lang="en-US" sz="2400" dirty="0" smtClean="0">
                <a:solidFill>
                  <a:schemeClr val="bg1"/>
                </a:solidFill>
              </a:rPr>
              <a:t> </a:t>
            </a:r>
            <a:r>
              <a:rPr lang="en-US" sz="2400" dirty="0" err="1" smtClean="0">
                <a:solidFill>
                  <a:schemeClr val="bg1"/>
                </a:solidFill>
              </a:rPr>
              <a:t>untuk</a:t>
            </a:r>
            <a:r>
              <a:rPr lang="en-US" sz="2400" dirty="0" smtClean="0">
                <a:solidFill>
                  <a:schemeClr val="bg1"/>
                </a:solidFill>
              </a:rPr>
              <a:t> </a:t>
            </a:r>
            <a:r>
              <a:rPr lang="en-US" sz="2400" dirty="0" err="1" smtClean="0">
                <a:solidFill>
                  <a:schemeClr val="bg1"/>
                </a:solidFill>
              </a:rPr>
              <a:t>menciptakan</a:t>
            </a:r>
            <a:r>
              <a:rPr lang="en-US" sz="2400" dirty="0" smtClean="0">
                <a:solidFill>
                  <a:schemeClr val="bg1"/>
                </a:solidFill>
              </a:rPr>
              <a:t> </a:t>
            </a:r>
            <a:br>
              <a:rPr lang="en-US" sz="2400" dirty="0" smtClean="0">
                <a:solidFill>
                  <a:schemeClr val="bg1"/>
                </a:solidFill>
              </a:rPr>
            </a:br>
            <a:r>
              <a:rPr lang="en-US" sz="2400" dirty="0" smtClean="0">
                <a:solidFill>
                  <a:schemeClr val="bg1"/>
                </a:solidFill>
              </a:rPr>
              <a:t>    </a:t>
            </a:r>
            <a:r>
              <a:rPr lang="en-US" sz="2400" dirty="0" err="1" smtClean="0">
                <a:solidFill>
                  <a:schemeClr val="bg1"/>
                </a:solidFill>
              </a:rPr>
              <a:t>perekonomian</a:t>
            </a:r>
            <a:r>
              <a:rPr lang="en-US" sz="2400" dirty="0" smtClean="0">
                <a:solidFill>
                  <a:schemeClr val="bg1"/>
                </a:solidFill>
              </a:rPr>
              <a:t> </a:t>
            </a:r>
            <a:r>
              <a:rPr lang="en-US" sz="2400" dirty="0" err="1" smtClean="0">
                <a:solidFill>
                  <a:schemeClr val="bg1"/>
                </a:solidFill>
              </a:rPr>
              <a:t>nasional</a:t>
            </a:r>
            <a:r>
              <a:rPr lang="en-US" sz="2400" dirty="0" smtClean="0">
                <a:solidFill>
                  <a:schemeClr val="bg1"/>
                </a:solidFill>
              </a:rPr>
              <a:t> </a:t>
            </a:r>
            <a:r>
              <a:rPr lang="en-US" sz="2400" dirty="0" err="1" smtClean="0">
                <a:solidFill>
                  <a:schemeClr val="bg1"/>
                </a:solidFill>
              </a:rPr>
              <a:t>yg</a:t>
            </a:r>
            <a:r>
              <a:rPr lang="en-US" sz="2400" dirty="0" smtClean="0">
                <a:solidFill>
                  <a:schemeClr val="bg1"/>
                </a:solidFill>
              </a:rPr>
              <a:t> </a:t>
            </a:r>
            <a:r>
              <a:rPr lang="en-US" sz="2400" dirty="0" err="1" smtClean="0">
                <a:solidFill>
                  <a:schemeClr val="bg1"/>
                </a:solidFill>
              </a:rPr>
              <a:t>tangguh</a:t>
            </a:r>
            <a:r>
              <a:rPr lang="en-US" sz="2400" dirty="0" smtClean="0">
                <a:solidFill>
                  <a:schemeClr val="bg1"/>
                </a:solidFill>
              </a:rPr>
              <a:t>. </a:t>
            </a:r>
            <a:r>
              <a:rPr lang="en-US" sz="2400" dirty="0" err="1" smtClean="0">
                <a:solidFill>
                  <a:schemeClr val="bg1"/>
                </a:solidFill>
              </a:rPr>
              <a:t>Ini</a:t>
            </a:r>
            <a:r>
              <a:rPr lang="en-US" sz="2400" dirty="0" smtClean="0">
                <a:solidFill>
                  <a:schemeClr val="bg1"/>
                </a:solidFill>
              </a:rPr>
              <a:t> </a:t>
            </a:r>
            <a:r>
              <a:rPr lang="en-US" sz="2400" dirty="0" err="1" smtClean="0">
                <a:solidFill>
                  <a:schemeClr val="bg1"/>
                </a:solidFill>
              </a:rPr>
              <a:t>berarti</a:t>
            </a:r>
            <a:r>
              <a:rPr lang="en-US" sz="2400" dirty="0" smtClean="0">
                <a:solidFill>
                  <a:schemeClr val="bg1"/>
                </a:solidFill>
              </a:rPr>
              <a:t> </a:t>
            </a:r>
            <a:r>
              <a:rPr lang="en-US" sz="2400" dirty="0" err="1" smtClean="0">
                <a:solidFill>
                  <a:schemeClr val="bg1"/>
                </a:solidFill>
              </a:rPr>
              <a:t>setiap</a:t>
            </a:r>
            <a:r>
              <a:rPr lang="en-US" sz="2400" dirty="0" smtClean="0">
                <a:solidFill>
                  <a:schemeClr val="bg1"/>
                </a:solidFill>
              </a:rPr>
              <a:t> </a:t>
            </a:r>
            <a:r>
              <a:rPr lang="en-US" sz="2400" dirty="0" err="1" smtClean="0">
                <a:solidFill>
                  <a:schemeClr val="bg1"/>
                </a:solidFill>
              </a:rPr>
              <a:t>kebijakan</a:t>
            </a:r>
            <a:r>
              <a:rPr lang="en-US" sz="2400" dirty="0" smtClean="0">
                <a:solidFill>
                  <a:schemeClr val="bg1"/>
                </a:solidFill>
              </a:rPr>
              <a:t> </a:t>
            </a:r>
            <a:br>
              <a:rPr lang="en-US" sz="2400" dirty="0" smtClean="0">
                <a:solidFill>
                  <a:schemeClr val="bg1"/>
                </a:solidFill>
              </a:rPr>
            </a:br>
            <a:r>
              <a:rPr lang="en-US" sz="2400" dirty="0" smtClean="0">
                <a:solidFill>
                  <a:schemeClr val="bg1"/>
                </a:solidFill>
              </a:rPr>
              <a:t>    </a:t>
            </a:r>
            <a:r>
              <a:rPr lang="en-US" sz="2400" dirty="0" err="1" smtClean="0">
                <a:solidFill>
                  <a:schemeClr val="bg1"/>
                </a:solidFill>
              </a:rPr>
              <a:t>ekonomi</a:t>
            </a:r>
            <a:r>
              <a:rPr lang="en-US" sz="2400" dirty="0" smtClean="0">
                <a:solidFill>
                  <a:schemeClr val="bg1"/>
                </a:solidFill>
              </a:rPr>
              <a:t> </a:t>
            </a:r>
            <a:r>
              <a:rPr lang="en-US" sz="2400" dirty="0" err="1" smtClean="0">
                <a:solidFill>
                  <a:schemeClr val="bg1"/>
                </a:solidFill>
              </a:rPr>
              <a:t>harus</a:t>
            </a:r>
            <a:r>
              <a:rPr lang="en-US" sz="2400" dirty="0" smtClean="0">
                <a:solidFill>
                  <a:schemeClr val="bg1"/>
                </a:solidFill>
              </a:rPr>
              <a:t> </a:t>
            </a:r>
            <a:r>
              <a:rPr lang="en-US" sz="2400" dirty="0" err="1" smtClean="0">
                <a:solidFill>
                  <a:schemeClr val="bg1"/>
                </a:solidFill>
              </a:rPr>
              <a:t>dilandasi</a:t>
            </a:r>
            <a:r>
              <a:rPr lang="en-US" sz="2400" dirty="0" smtClean="0">
                <a:solidFill>
                  <a:schemeClr val="bg1"/>
                </a:solidFill>
              </a:rPr>
              <a:t> </a:t>
            </a:r>
            <a:r>
              <a:rPr lang="en-US" sz="2400" dirty="0" err="1" smtClean="0">
                <a:solidFill>
                  <a:schemeClr val="bg1"/>
                </a:solidFill>
              </a:rPr>
              <a:t>dengan</a:t>
            </a:r>
            <a:r>
              <a:rPr lang="en-US" sz="2400" dirty="0" smtClean="0">
                <a:solidFill>
                  <a:schemeClr val="bg1"/>
                </a:solidFill>
              </a:rPr>
              <a:t> </a:t>
            </a:r>
            <a:r>
              <a:rPr lang="en-US" sz="2400" dirty="0" err="1" smtClean="0">
                <a:solidFill>
                  <a:schemeClr val="bg1"/>
                </a:solidFill>
              </a:rPr>
              <a:t>jiwa</a:t>
            </a:r>
            <a:r>
              <a:rPr lang="en-US" sz="2400" dirty="0" smtClean="0">
                <a:solidFill>
                  <a:schemeClr val="bg1"/>
                </a:solidFill>
              </a:rPr>
              <a:t> </a:t>
            </a:r>
            <a:r>
              <a:rPr lang="en-US" sz="2400" dirty="0" err="1" smtClean="0">
                <a:solidFill>
                  <a:schemeClr val="bg1"/>
                </a:solidFill>
              </a:rPr>
              <a:t>nasionalisme</a:t>
            </a:r>
            <a:r>
              <a:rPr lang="en-US" sz="2400" dirty="0" smtClean="0">
                <a:solidFill>
                  <a:schemeClr val="bg1"/>
                </a:solidFill>
              </a:rPr>
              <a:t>.</a:t>
            </a:r>
            <a:br>
              <a:rPr lang="en-US" sz="2400" dirty="0" smtClean="0">
                <a:solidFill>
                  <a:schemeClr val="bg1"/>
                </a:solidFill>
              </a:rPr>
            </a:br>
            <a:r>
              <a:rPr lang="en-US" sz="2400" dirty="0" smtClean="0">
                <a:solidFill>
                  <a:schemeClr val="bg1"/>
                </a:solidFill>
              </a:rPr>
              <a:t>4. Unit </a:t>
            </a:r>
            <a:r>
              <a:rPr lang="en-US" sz="2400" dirty="0" err="1" smtClean="0">
                <a:solidFill>
                  <a:schemeClr val="bg1"/>
                </a:solidFill>
              </a:rPr>
              <a:t>usaha</a:t>
            </a:r>
            <a:r>
              <a:rPr lang="en-US" sz="2400" dirty="0" smtClean="0">
                <a:solidFill>
                  <a:schemeClr val="bg1"/>
                </a:solidFill>
              </a:rPr>
              <a:t> </a:t>
            </a:r>
            <a:r>
              <a:rPr lang="en-US" sz="2400" dirty="0" err="1" smtClean="0">
                <a:solidFill>
                  <a:schemeClr val="bg1"/>
                </a:solidFill>
              </a:rPr>
              <a:t>berbentuk</a:t>
            </a:r>
            <a:r>
              <a:rPr lang="en-US" sz="2400" dirty="0" smtClean="0">
                <a:solidFill>
                  <a:schemeClr val="bg1"/>
                </a:solidFill>
              </a:rPr>
              <a:t> </a:t>
            </a:r>
            <a:r>
              <a:rPr lang="en-US" sz="2400" dirty="0" err="1" smtClean="0">
                <a:solidFill>
                  <a:schemeClr val="bg1"/>
                </a:solidFill>
              </a:rPr>
              <a:t>koperasi</a:t>
            </a:r>
            <a:r>
              <a:rPr lang="en-US" sz="2400" dirty="0" smtClean="0">
                <a:solidFill>
                  <a:schemeClr val="bg1"/>
                </a:solidFill>
              </a:rPr>
              <a:t> </a:t>
            </a:r>
            <a:r>
              <a:rPr lang="en-US" sz="2400" dirty="0" err="1" smtClean="0">
                <a:solidFill>
                  <a:schemeClr val="bg1"/>
                </a:solidFill>
              </a:rPr>
              <a:t>dipandang</a:t>
            </a:r>
            <a:r>
              <a:rPr lang="en-US" sz="2400" dirty="0" smtClean="0">
                <a:solidFill>
                  <a:schemeClr val="bg1"/>
                </a:solidFill>
              </a:rPr>
              <a:t> </a:t>
            </a:r>
            <a:r>
              <a:rPr lang="en-US" sz="2400" dirty="0" err="1" smtClean="0">
                <a:solidFill>
                  <a:schemeClr val="bg1"/>
                </a:solidFill>
              </a:rPr>
              <a:t>sebagai</a:t>
            </a:r>
            <a:r>
              <a:rPr lang="en-US" sz="2400" dirty="0" smtClean="0">
                <a:solidFill>
                  <a:schemeClr val="bg1"/>
                </a:solidFill>
              </a:rPr>
              <a:t> </a:t>
            </a:r>
            <a:r>
              <a:rPr lang="en-US" sz="2400" dirty="0" err="1" smtClean="0">
                <a:solidFill>
                  <a:schemeClr val="bg1"/>
                </a:solidFill>
              </a:rPr>
              <a:t>soko</a:t>
            </a:r>
            <a:r>
              <a:rPr lang="en-US" sz="2400" dirty="0" smtClean="0">
                <a:solidFill>
                  <a:schemeClr val="bg1"/>
                </a:solidFill>
              </a:rPr>
              <a:t> guru</a:t>
            </a:r>
            <a:br>
              <a:rPr lang="en-US" sz="2400" dirty="0" smtClean="0">
                <a:solidFill>
                  <a:schemeClr val="bg1"/>
                </a:solidFill>
              </a:rPr>
            </a:br>
            <a:r>
              <a:rPr lang="en-US" sz="2400" dirty="0" smtClean="0">
                <a:solidFill>
                  <a:schemeClr val="bg1"/>
                </a:solidFill>
              </a:rPr>
              <a:t>    </a:t>
            </a:r>
            <a:r>
              <a:rPr lang="en-US" sz="2400" dirty="0" err="1" smtClean="0">
                <a:solidFill>
                  <a:schemeClr val="bg1"/>
                </a:solidFill>
              </a:rPr>
              <a:t>perekonomian</a:t>
            </a:r>
            <a:r>
              <a:rPr lang="en-US" sz="2400" dirty="0" smtClean="0">
                <a:solidFill>
                  <a:schemeClr val="bg1"/>
                </a:solidFill>
              </a:rPr>
              <a:t> </a:t>
            </a:r>
            <a:r>
              <a:rPr lang="en-US" sz="2400" dirty="0" err="1" smtClean="0">
                <a:solidFill>
                  <a:schemeClr val="bg1"/>
                </a:solidFill>
              </a:rPr>
              <a:t>dan</a:t>
            </a:r>
            <a:r>
              <a:rPr lang="en-US" sz="2400" dirty="0" smtClean="0">
                <a:solidFill>
                  <a:schemeClr val="bg1"/>
                </a:solidFill>
              </a:rPr>
              <a:t> </a:t>
            </a:r>
            <a:r>
              <a:rPr lang="en-US" sz="2400" dirty="0" err="1" smtClean="0">
                <a:solidFill>
                  <a:schemeClr val="bg1"/>
                </a:solidFill>
              </a:rPr>
              <a:t>merupakan</a:t>
            </a:r>
            <a:r>
              <a:rPr lang="en-US" sz="2400" dirty="0" smtClean="0">
                <a:solidFill>
                  <a:schemeClr val="bg1"/>
                </a:solidFill>
              </a:rPr>
              <a:t> </a:t>
            </a:r>
            <a:r>
              <a:rPr lang="en-US" sz="2400" dirty="0" err="1" smtClean="0">
                <a:solidFill>
                  <a:schemeClr val="bg1"/>
                </a:solidFill>
              </a:rPr>
              <a:t>bentuk</a:t>
            </a:r>
            <a:r>
              <a:rPr lang="en-US" sz="2400" dirty="0" smtClean="0">
                <a:solidFill>
                  <a:schemeClr val="bg1"/>
                </a:solidFill>
              </a:rPr>
              <a:t> paling </a:t>
            </a:r>
            <a:r>
              <a:rPr lang="en-US" sz="2400" dirty="0" err="1" smtClean="0">
                <a:solidFill>
                  <a:schemeClr val="bg1"/>
                </a:solidFill>
              </a:rPr>
              <a:t>kongkrit</a:t>
            </a:r>
            <a:r>
              <a:rPr lang="en-US" sz="2400" dirty="0" smtClean="0">
                <a:solidFill>
                  <a:schemeClr val="bg1"/>
                </a:solidFill>
              </a:rPr>
              <a:t> </a:t>
            </a:r>
            <a:r>
              <a:rPr lang="en-US" sz="2400" dirty="0" err="1" smtClean="0">
                <a:solidFill>
                  <a:schemeClr val="bg1"/>
                </a:solidFill>
              </a:rPr>
              <a:t>dari</a:t>
            </a:r>
            <a:r>
              <a:rPr lang="en-US" sz="2400" dirty="0" smtClean="0">
                <a:solidFill>
                  <a:schemeClr val="bg1"/>
                </a:solidFill>
              </a:rPr>
              <a:t> </a:t>
            </a:r>
            <a:br>
              <a:rPr lang="en-US" sz="2400" dirty="0" smtClean="0">
                <a:solidFill>
                  <a:schemeClr val="bg1"/>
                </a:solidFill>
              </a:rPr>
            </a:br>
            <a:r>
              <a:rPr lang="en-US" sz="2400" dirty="0" smtClean="0">
                <a:solidFill>
                  <a:schemeClr val="bg1"/>
                </a:solidFill>
              </a:rPr>
              <a:t>    </a:t>
            </a:r>
            <a:r>
              <a:rPr lang="en-US" sz="2400" dirty="0" err="1" smtClean="0">
                <a:solidFill>
                  <a:schemeClr val="bg1"/>
                </a:solidFill>
              </a:rPr>
              <a:t>suatu</a:t>
            </a:r>
            <a:r>
              <a:rPr lang="en-US" sz="2400" dirty="0" smtClean="0">
                <a:solidFill>
                  <a:schemeClr val="bg1"/>
                </a:solidFill>
              </a:rPr>
              <a:t> </a:t>
            </a:r>
            <a:r>
              <a:rPr lang="en-US" sz="2400" dirty="0" err="1" smtClean="0">
                <a:solidFill>
                  <a:schemeClr val="bg1"/>
                </a:solidFill>
              </a:rPr>
              <a:t>usaha</a:t>
            </a:r>
            <a:r>
              <a:rPr lang="en-US" sz="2400" dirty="0" smtClean="0">
                <a:solidFill>
                  <a:schemeClr val="bg1"/>
                </a:solidFill>
              </a:rPr>
              <a:t> </a:t>
            </a:r>
            <a:r>
              <a:rPr lang="en-US" sz="2400" dirty="0" err="1" smtClean="0">
                <a:solidFill>
                  <a:schemeClr val="bg1"/>
                </a:solidFill>
              </a:rPr>
              <a:t>bersama</a:t>
            </a:r>
            <a:r>
              <a:rPr lang="en-US" sz="2400" dirty="0" smtClean="0">
                <a:solidFill>
                  <a:schemeClr val="bg1"/>
                </a:solidFill>
              </a:rPr>
              <a:t/>
            </a:r>
            <a:br>
              <a:rPr lang="en-US" sz="2400" dirty="0" smtClean="0">
                <a:solidFill>
                  <a:schemeClr val="bg1"/>
                </a:solidFill>
              </a:rPr>
            </a:br>
            <a:r>
              <a:rPr lang="en-US" sz="2400" dirty="0" smtClean="0">
                <a:solidFill>
                  <a:schemeClr val="bg1"/>
                </a:solidFill>
              </a:rPr>
              <a:t>5. </a:t>
            </a:r>
            <a:r>
              <a:rPr lang="en-US" sz="2400" dirty="0" err="1" smtClean="0">
                <a:solidFill>
                  <a:schemeClr val="bg1"/>
                </a:solidFill>
              </a:rPr>
              <a:t>Adanya</a:t>
            </a:r>
            <a:r>
              <a:rPr lang="en-US" sz="2400" dirty="0" smtClean="0">
                <a:solidFill>
                  <a:schemeClr val="bg1"/>
                </a:solidFill>
              </a:rPr>
              <a:t> </a:t>
            </a:r>
            <a:r>
              <a:rPr lang="en-US" sz="2400" dirty="0" err="1" smtClean="0">
                <a:solidFill>
                  <a:schemeClr val="bg1"/>
                </a:solidFill>
              </a:rPr>
              <a:t>keselarasan</a:t>
            </a:r>
            <a:r>
              <a:rPr lang="en-US" sz="2400" dirty="0" smtClean="0">
                <a:solidFill>
                  <a:schemeClr val="bg1"/>
                </a:solidFill>
              </a:rPr>
              <a:t> </a:t>
            </a:r>
            <a:r>
              <a:rPr lang="en-US" sz="2400" dirty="0" err="1" smtClean="0">
                <a:solidFill>
                  <a:schemeClr val="bg1"/>
                </a:solidFill>
              </a:rPr>
              <a:t>dan</a:t>
            </a:r>
            <a:r>
              <a:rPr lang="en-US" sz="2400" dirty="0" smtClean="0">
                <a:solidFill>
                  <a:schemeClr val="bg1"/>
                </a:solidFill>
              </a:rPr>
              <a:t> </a:t>
            </a:r>
            <a:r>
              <a:rPr lang="en-US" sz="2400" dirty="0" err="1" smtClean="0">
                <a:solidFill>
                  <a:schemeClr val="bg1"/>
                </a:solidFill>
              </a:rPr>
              <a:t>kesimbangan</a:t>
            </a:r>
            <a:r>
              <a:rPr lang="en-US" sz="2400" dirty="0" smtClean="0">
                <a:solidFill>
                  <a:schemeClr val="bg1"/>
                </a:solidFill>
              </a:rPr>
              <a:t> </a:t>
            </a:r>
            <a:r>
              <a:rPr lang="en-US" sz="2400" dirty="0" err="1" smtClean="0">
                <a:solidFill>
                  <a:schemeClr val="bg1"/>
                </a:solidFill>
              </a:rPr>
              <a:t>yg</a:t>
            </a:r>
            <a:r>
              <a:rPr lang="en-US" sz="2400" dirty="0" smtClean="0">
                <a:solidFill>
                  <a:schemeClr val="bg1"/>
                </a:solidFill>
              </a:rPr>
              <a:t> </a:t>
            </a:r>
            <a:r>
              <a:rPr lang="en-US" sz="2400" dirty="0" err="1" smtClean="0">
                <a:solidFill>
                  <a:schemeClr val="bg1"/>
                </a:solidFill>
              </a:rPr>
              <a:t>jelas</a:t>
            </a:r>
            <a:r>
              <a:rPr lang="en-US" sz="2400" dirty="0" smtClean="0">
                <a:solidFill>
                  <a:schemeClr val="bg1"/>
                </a:solidFill>
              </a:rPr>
              <a:t> </a:t>
            </a:r>
            <a:r>
              <a:rPr lang="en-US" sz="2400" dirty="0" err="1" smtClean="0">
                <a:solidFill>
                  <a:schemeClr val="bg1"/>
                </a:solidFill>
              </a:rPr>
              <a:t>dan</a:t>
            </a:r>
            <a:r>
              <a:rPr lang="en-US" sz="2400" dirty="0" smtClean="0">
                <a:solidFill>
                  <a:schemeClr val="bg1"/>
                </a:solidFill>
              </a:rPr>
              <a:t> </a:t>
            </a:r>
            <a:r>
              <a:rPr lang="en-US" sz="2400" dirty="0" err="1" smtClean="0">
                <a:solidFill>
                  <a:schemeClr val="bg1"/>
                </a:solidFill>
              </a:rPr>
              <a:t>tegas</a:t>
            </a:r>
            <a:r>
              <a:rPr lang="en-US" sz="2400" dirty="0" smtClean="0">
                <a:solidFill>
                  <a:schemeClr val="bg1"/>
                </a:solidFill>
              </a:rPr>
              <a:t> </a:t>
            </a:r>
            <a:r>
              <a:rPr lang="en-US" sz="2400" dirty="0" err="1" smtClean="0">
                <a:solidFill>
                  <a:schemeClr val="bg1"/>
                </a:solidFill>
              </a:rPr>
              <a:t>antara</a:t>
            </a:r>
            <a:r>
              <a:rPr lang="en-US" sz="2400" dirty="0" smtClean="0">
                <a:solidFill>
                  <a:schemeClr val="bg1"/>
                </a:solidFill>
              </a:rPr>
              <a:t> </a:t>
            </a:r>
            <a:br>
              <a:rPr lang="en-US" sz="2400" dirty="0" smtClean="0">
                <a:solidFill>
                  <a:schemeClr val="bg1"/>
                </a:solidFill>
              </a:rPr>
            </a:br>
            <a:r>
              <a:rPr lang="en-US" sz="2400" dirty="0" smtClean="0">
                <a:solidFill>
                  <a:schemeClr val="bg1"/>
                </a:solidFill>
              </a:rPr>
              <a:t>    </a:t>
            </a:r>
            <a:r>
              <a:rPr lang="en-US" sz="2400" dirty="0" err="1" smtClean="0">
                <a:solidFill>
                  <a:schemeClr val="bg1"/>
                </a:solidFill>
              </a:rPr>
              <a:t>perencanaan</a:t>
            </a:r>
            <a:r>
              <a:rPr lang="en-US" sz="2400" dirty="0" smtClean="0">
                <a:solidFill>
                  <a:schemeClr val="bg1"/>
                </a:solidFill>
              </a:rPr>
              <a:t> </a:t>
            </a:r>
            <a:r>
              <a:rPr lang="en-US" sz="2400" dirty="0" err="1" smtClean="0">
                <a:solidFill>
                  <a:schemeClr val="bg1"/>
                </a:solidFill>
              </a:rPr>
              <a:t>di</a:t>
            </a:r>
            <a:r>
              <a:rPr lang="en-US" sz="2400" dirty="0" smtClean="0">
                <a:solidFill>
                  <a:schemeClr val="bg1"/>
                </a:solidFill>
              </a:rPr>
              <a:t> </a:t>
            </a:r>
            <a:r>
              <a:rPr lang="en-US" sz="2400" dirty="0" err="1" smtClean="0">
                <a:solidFill>
                  <a:schemeClr val="bg1"/>
                </a:solidFill>
              </a:rPr>
              <a:t>tingkat</a:t>
            </a:r>
            <a:r>
              <a:rPr lang="en-US" sz="2400" dirty="0" smtClean="0">
                <a:solidFill>
                  <a:schemeClr val="bg1"/>
                </a:solidFill>
              </a:rPr>
              <a:t> </a:t>
            </a:r>
            <a:r>
              <a:rPr lang="en-US" sz="2400" dirty="0" err="1" smtClean="0">
                <a:solidFill>
                  <a:schemeClr val="bg1"/>
                </a:solidFill>
              </a:rPr>
              <a:t>nasional</a:t>
            </a:r>
            <a:r>
              <a:rPr lang="en-US" sz="2400" dirty="0" smtClean="0">
                <a:solidFill>
                  <a:schemeClr val="bg1"/>
                </a:solidFill>
              </a:rPr>
              <a:t> </a:t>
            </a:r>
            <a:r>
              <a:rPr lang="en-US" sz="2400" dirty="0" err="1" smtClean="0">
                <a:solidFill>
                  <a:schemeClr val="bg1"/>
                </a:solidFill>
              </a:rPr>
              <a:t>dengan</a:t>
            </a:r>
            <a:r>
              <a:rPr lang="en-US" sz="2400" dirty="0" smtClean="0">
                <a:solidFill>
                  <a:schemeClr val="bg1"/>
                </a:solidFill>
              </a:rPr>
              <a:t> </a:t>
            </a:r>
            <a:r>
              <a:rPr lang="en-US" sz="2400" dirty="0" err="1" smtClean="0">
                <a:solidFill>
                  <a:schemeClr val="bg1"/>
                </a:solidFill>
              </a:rPr>
              <a:t>desentralisasi</a:t>
            </a:r>
            <a:r>
              <a:rPr lang="en-US" sz="2400" dirty="0" smtClean="0">
                <a:solidFill>
                  <a:schemeClr val="bg1"/>
                </a:solidFill>
              </a:rPr>
              <a:t> </a:t>
            </a:r>
            <a:r>
              <a:rPr lang="en-US" sz="2400" dirty="0" err="1" smtClean="0">
                <a:solidFill>
                  <a:schemeClr val="bg1"/>
                </a:solidFill>
              </a:rPr>
              <a:t>dalam</a:t>
            </a:r>
            <a:r>
              <a:rPr lang="en-US" sz="2400" dirty="0" smtClean="0">
                <a:solidFill>
                  <a:schemeClr val="bg1"/>
                </a:solidFill>
              </a:rPr>
              <a:t> </a:t>
            </a:r>
            <a:br>
              <a:rPr lang="en-US" sz="2400" dirty="0" smtClean="0">
                <a:solidFill>
                  <a:schemeClr val="bg1"/>
                </a:solidFill>
              </a:rPr>
            </a:br>
            <a:r>
              <a:rPr lang="en-US" sz="2400" dirty="0" smtClean="0">
                <a:solidFill>
                  <a:schemeClr val="bg1"/>
                </a:solidFill>
              </a:rPr>
              <a:t>    </a:t>
            </a:r>
            <a:r>
              <a:rPr lang="en-US" sz="2400" dirty="0" err="1" smtClean="0">
                <a:solidFill>
                  <a:schemeClr val="bg1"/>
                </a:solidFill>
              </a:rPr>
              <a:t>pelaksanaan</a:t>
            </a:r>
            <a:r>
              <a:rPr lang="en-US" sz="2400" dirty="0" smtClean="0">
                <a:solidFill>
                  <a:schemeClr val="bg1"/>
                </a:solidFill>
              </a:rPr>
              <a:t> </a:t>
            </a:r>
            <a:r>
              <a:rPr lang="en-US" sz="2400" dirty="0" err="1" smtClean="0">
                <a:solidFill>
                  <a:schemeClr val="bg1"/>
                </a:solidFill>
              </a:rPr>
              <a:t>kegitan</a:t>
            </a:r>
            <a:r>
              <a:rPr lang="en-US" sz="2400" dirty="0" smtClean="0">
                <a:solidFill>
                  <a:schemeClr val="bg1"/>
                </a:solidFill>
              </a:rPr>
              <a:t> </a:t>
            </a:r>
            <a:r>
              <a:rPr lang="en-US" sz="2400" dirty="0" err="1" smtClean="0">
                <a:solidFill>
                  <a:schemeClr val="bg1"/>
                </a:solidFill>
              </a:rPr>
              <a:t>ekonomi</a:t>
            </a:r>
            <a:r>
              <a:rPr lang="en-US" sz="2400" dirty="0" smtClean="0">
                <a:solidFill>
                  <a:schemeClr val="bg1"/>
                </a:solidFill>
              </a:rPr>
              <a:t>, </a:t>
            </a:r>
            <a:r>
              <a:rPr lang="en-US" sz="2400" dirty="0" err="1" smtClean="0">
                <a:solidFill>
                  <a:schemeClr val="bg1"/>
                </a:solidFill>
              </a:rPr>
              <a:t>ini</a:t>
            </a:r>
            <a:r>
              <a:rPr lang="en-US" sz="2400" dirty="0" smtClean="0">
                <a:solidFill>
                  <a:schemeClr val="bg1"/>
                </a:solidFill>
              </a:rPr>
              <a:t> </a:t>
            </a:r>
            <a:r>
              <a:rPr lang="en-US" sz="2400" dirty="0" err="1" smtClean="0">
                <a:solidFill>
                  <a:schemeClr val="bg1"/>
                </a:solidFill>
              </a:rPr>
              <a:t>ditujukan</a:t>
            </a:r>
            <a:r>
              <a:rPr lang="en-US" sz="2400" dirty="0" smtClean="0">
                <a:solidFill>
                  <a:schemeClr val="bg1"/>
                </a:solidFill>
              </a:rPr>
              <a:t> </a:t>
            </a:r>
            <a:r>
              <a:rPr lang="en-US" sz="2400" dirty="0" err="1" smtClean="0">
                <a:solidFill>
                  <a:schemeClr val="bg1"/>
                </a:solidFill>
              </a:rPr>
              <a:t>untuk</a:t>
            </a:r>
            <a:r>
              <a:rPr lang="en-US" sz="2400" dirty="0" smtClean="0">
                <a:solidFill>
                  <a:schemeClr val="bg1"/>
                </a:solidFill>
              </a:rPr>
              <a:t> </a:t>
            </a:r>
            <a:r>
              <a:rPr lang="en-US" sz="2400" dirty="0" err="1" smtClean="0">
                <a:solidFill>
                  <a:schemeClr val="bg1"/>
                </a:solidFill>
              </a:rPr>
              <a:t>menjamin</a:t>
            </a:r>
            <a:r>
              <a:rPr lang="en-US" sz="2400" dirty="0" smtClean="0">
                <a:solidFill>
                  <a:schemeClr val="bg1"/>
                </a:solidFill>
              </a:rPr>
              <a:t> </a:t>
            </a:r>
            <a:br>
              <a:rPr lang="en-US" sz="2400" dirty="0" smtClean="0">
                <a:solidFill>
                  <a:schemeClr val="bg1"/>
                </a:solidFill>
              </a:rPr>
            </a:br>
            <a:r>
              <a:rPr lang="en-US" sz="2400" dirty="0" smtClean="0">
                <a:solidFill>
                  <a:schemeClr val="bg1"/>
                </a:solidFill>
              </a:rPr>
              <a:t>    </a:t>
            </a:r>
            <a:r>
              <a:rPr lang="en-US" sz="2400" dirty="0" err="1" smtClean="0">
                <a:solidFill>
                  <a:schemeClr val="bg1"/>
                </a:solidFill>
              </a:rPr>
              <a:t>terciptanya</a:t>
            </a:r>
            <a:r>
              <a:rPr lang="en-US" sz="2400" dirty="0" smtClean="0">
                <a:solidFill>
                  <a:schemeClr val="bg1"/>
                </a:solidFill>
              </a:rPr>
              <a:t> </a:t>
            </a:r>
            <a:r>
              <a:rPr lang="en-US" sz="2400" dirty="0" err="1" smtClean="0">
                <a:solidFill>
                  <a:schemeClr val="bg1"/>
                </a:solidFill>
              </a:rPr>
              <a:t>keadilan</a:t>
            </a:r>
            <a:r>
              <a:rPr lang="en-US" sz="2400" dirty="0" smtClean="0">
                <a:solidFill>
                  <a:schemeClr val="bg1"/>
                </a:solidFill>
              </a:rPr>
              <a:t> </a:t>
            </a:r>
            <a:r>
              <a:rPr lang="en-US" sz="2400" dirty="0" err="1" smtClean="0">
                <a:solidFill>
                  <a:schemeClr val="bg1"/>
                </a:solidFill>
              </a:rPr>
              <a:t>ekonomi</a:t>
            </a:r>
            <a:r>
              <a:rPr lang="en-US" sz="2400" dirty="0" smtClean="0">
                <a:solidFill>
                  <a:schemeClr val="bg1"/>
                </a:solidFill>
              </a:rPr>
              <a:t> </a:t>
            </a:r>
            <a:r>
              <a:rPr lang="en-US" sz="2400" dirty="0" err="1" smtClean="0">
                <a:solidFill>
                  <a:schemeClr val="bg1"/>
                </a:solidFill>
              </a:rPr>
              <a:t>dan</a:t>
            </a:r>
            <a:r>
              <a:rPr lang="en-US" sz="2400" dirty="0" smtClean="0">
                <a:solidFill>
                  <a:schemeClr val="bg1"/>
                </a:solidFill>
              </a:rPr>
              <a:t> </a:t>
            </a:r>
            <a:r>
              <a:rPr lang="en-US" sz="2400" dirty="0" err="1" smtClean="0">
                <a:solidFill>
                  <a:schemeClr val="bg1"/>
                </a:solidFill>
              </a:rPr>
              <a:t>sosial</a:t>
            </a:r>
            <a:r>
              <a:rPr lang="en-US" sz="2400" dirty="0" smtClean="0">
                <a:solidFill>
                  <a:schemeClr val="bg1"/>
                </a:solidFill>
              </a:rPr>
              <a:t> </a:t>
            </a:r>
            <a:r>
              <a:rPr lang="en-US" sz="2400" dirty="0" err="1" smtClean="0">
                <a:solidFill>
                  <a:schemeClr val="bg1"/>
                </a:solidFill>
              </a:rPr>
              <a:t>pada</a:t>
            </a:r>
            <a:r>
              <a:rPr lang="en-US" sz="2400" dirty="0" smtClean="0">
                <a:solidFill>
                  <a:schemeClr val="bg1"/>
                </a:solidFill>
              </a:rPr>
              <a:t> </a:t>
            </a:r>
            <a:r>
              <a:rPr lang="en-US" sz="2400" dirty="0" err="1" smtClean="0">
                <a:solidFill>
                  <a:schemeClr val="bg1"/>
                </a:solidFill>
              </a:rPr>
              <a:t>masyarakat</a:t>
            </a:r>
            <a:r>
              <a:rPr lang="en-US" sz="2400" dirty="0" smtClean="0">
                <a:solidFill>
                  <a:schemeClr val="bg1"/>
                </a:solidFill>
              </a:rPr>
              <a:t>. </a:t>
            </a:r>
            <a:endParaRPr lang="en-US" sz="2400" dirty="0">
              <a:solidFill>
                <a:schemeClr val="bg1"/>
              </a:solidFill>
            </a:endParaRPr>
          </a:p>
        </p:txBody>
      </p:sp>
    </p:spTree>
  </p:cSld>
  <p:clrMapOvr>
    <a:masterClrMapping/>
  </p:clrMapOvr>
  <p:transition spd="slow">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circle(in)">
                                      <p:cBhvr>
                                        <p:cTn id="7" dur="2000"/>
                                        <p:tgtEl>
                                          <p:spTgt spid="31"/>
                                        </p:tgtEl>
                                      </p:cBhvr>
                                    </p:animEffect>
                                  </p:childTnLst>
                                </p:cTn>
                              </p:par>
                            </p:childTnLst>
                          </p:cTn>
                        </p:par>
                        <p:par>
                          <p:cTn id="8" fill="hold">
                            <p:stCondLst>
                              <p:cond delay="2000"/>
                            </p:stCondLst>
                            <p:childTnLst>
                              <p:par>
                                <p:cTn id="9" presetID="2" presetClass="entr" presetSubtype="8" fill="hold" grpId="1" nodeType="after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additive="base">
                                        <p:cTn id="11" dur="2000" fill="hold"/>
                                        <p:tgtEl>
                                          <p:spTgt spid="31"/>
                                        </p:tgtEl>
                                        <p:attrNameLst>
                                          <p:attrName>ppt_x</p:attrName>
                                        </p:attrNameLst>
                                      </p:cBhvr>
                                      <p:tavLst>
                                        <p:tav tm="0">
                                          <p:val>
                                            <p:strVal val="0-#ppt_w/2"/>
                                          </p:val>
                                        </p:tav>
                                        <p:tav tm="100000">
                                          <p:val>
                                            <p:strVal val="#ppt_x"/>
                                          </p:val>
                                        </p:tav>
                                      </p:tavLst>
                                    </p:anim>
                                    <p:anim calcmode="lin" valueType="num">
                                      <p:cBhvr additive="base">
                                        <p:cTn id="12" dur="200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1"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162800"/>
          </a:xfrm>
          <a:solidFill>
            <a:schemeClr val="tx2">
              <a:lumMod val="50000"/>
            </a:schemeClr>
          </a:solidFill>
        </p:spPr>
        <p:txBody>
          <a:bodyPr>
            <a:normAutofit fontScale="90000"/>
          </a:bodyPr>
          <a:lstStyle/>
          <a:p>
            <a:pPr algn="l"/>
            <a:r>
              <a:rPr lang="id-ID" sz="2200" b="1" u="sng" dirty="0" smtClean="0">
                <a:solidFill>
                  <a:srgbClr val="FFC000"/>
                </a:solidFill>
                <a:latin typeface="Arial" pitchFamily="34" charset="0"/>
                <a:cs typeface="Arial" pitchFamily="34" charset="0"/>
              </a:rPr>
              <a:t/>
            </a:r>
            <a:br>
              <a:rPr lang="id-ID" sz="2200" b="1" u="sng" dirty="0" smtClean="0">
                <a:solidFill>
                  <a:srgbClr val="FFC000"/>
                </a:solidFill>
                <a:latin typeface="Arial" pitchFamily="34" charset="0"/>
                <a:cs typeface="Arial" pitchFamily="34" charset="0"/>
              </a:rPr>
            </a:br>
            <a:r>
              <a:rPr lang="en-US" sz="2200" b="1" u="sng" dirty="0" err="1" smtClean="0">
                <a:solidFill>
                  <a:srgbClr val="FFC000"/>
                </a:solidFill>
                <a:latin typeface="Arial" pitchFamily="34" charset="0"/>
                <a:cs typeface="Arial" pitchFamily="34" charset="0"/>
              </a:rPr>
              <a:t>Pengertian</a:t>
            </a:r>
            <a:r>
              <a:rPr lang="en-US" sz="2200" b="1" u="sng" dirty="0" smtClean="0">
                <a:solidFill>
                  <a:srgbClr val="FFC000"/>
                </a:solidFill>
                <a:latin typeface="Arial" pitchFamily="34" charset="0"/>
                <a:cs typeface="Arial" pitchFamily="34" charset="0"/>
              </a:rPr>
              <a:t> </a:t>
            </a:r>
            <a:r>
              <a:rPr lang="en-US" sz="2200" b="1" u="sng" dirty="0" err="1" smtClean="0">
                <a:solidFill>
                  <a:srgbClr val="FFC000"/>
                </a:solidFill>
                <a:latin typeface="Arial" pitchFamily="34" charset="0"/>
                <a:cs typeface="Arial" pitchFamily="34" charset="0"/>
              </a:rPr>
              <a:t>Industri</a:t>
            </a:r>
            <a:r>
              <a:rPr lang="en-US" sz="2200" b="1" u="sng" dirty="0" smtClean="0">
                <a:solidFill>
                  <a:srgbClr val="FFC000"/>
                </a:solidFill>
                <a:latin typeface="Arial" pitchFamily="34" charset="0"/>
                <a:cs typeface="Arial" pitchFamily="34" charset="0"/>
              </a:rPr>
              <a:t> </a:t>
            </a:r>
            <a:r>
              <a:rPr lang="en-US" sz="2200" b="1" u="sng" dirty="0" err="1" smtClean="0">
                <a:solidFill>
                  <a:srgbClr val="FFC000"/>
                </a:solidFill>
                <a:latin typeface="Arial" pitchFamily="34" charset="0"/>
                <a:cs typeface="Arial" pitchFamily="34" charset="0"/>
              </a:rPr>
              <a:t>dan</a:t>
            </a:r>
            <a:r>
              <a:rPr lang="en-US" sz="2200" b="1" u="sng" dirty="0" smtClean="0">
                <a:solidFill>
                  <a:srgbClr val="FFC000"/>
                </a:solidFill>
                <a:latin typeface="Arial" pitchFamily="34" charset="0"/>
                <a:cs typeface="Arial" pitchFamily="34" charset="0"/>
              </a:rPr>
              <a:t> </a:t>
            </a:r>
            <a:r>
              <a:rPr lang="en-US" sz="2200" b="1" u="sng" dirty="0" err="1" smtClean="0">
                <a:solidFill>
                  <a:srgbClr val="FFC000"/>
                </a:solidFill>
                <a:latin typeface="Arial" pitchFamily="34" charset="0"/>
                <a:cs typeface="Arial" pitchFamily="34" charset="0"/>
              </a:rPr>
              <a:t>bisnis</a:t>
            </a:r>
            <a:r>
              <a:rPr lang="en-US" sz="2200" b="1" u="sng" dirty="0" smtClean="0">
                <a:solidFill>
                  <a:srgbClr val="FFC000"/>
                </a:solidFill>
                <a:latin typeface="Arial" pitchFamily="34" charset="0"/>
                <a:cs typeface="Arial" pitchFamily="34" charset="0"/>
              </a:rPr>
              <a:t> </a:t>
            </a:r>
            <a:r>
              <a:rPr lang="en-US" sz="2200" b="1" dirty="0" smtClean="0">
                <a:solidFill>
                  <a:srgbClr val="FFC000"/>
                </a:solidFill>
                <a:latin typeface="Arial" pitchFamily="34" charset="0"/>
                <a:cs typeface="Arial" pitchFamily="34" charset="0"/>
              </a:rPr>
              <a:t>: </a:t>
            </a:r>
            <a:r>
              <a:rPr lang="en-US" sz="2200" b="1" u="sng" dirty="0" smtClean="0">
                <a:solidFill>
                  <a:srgbClr val="FFC000"/>
                </a:solidFill>
                <a:latin typeface="Arial" pitchFamily="34" charset="0"/>
                <a:cs typeface="Arial" pitchFamily="34" charset="0"/>
              </a:rPr>
              <a:t> </a:t>
            </a:r>
            <a:r>
              <a:rPr lang="en-US" sz="2200" b="1" u="sng" dirty="0" err="1" smtClean="0">
                <a:solidFill>
                  <a:srgbClr val="FFC000"/>
                </a:solidFill>
                <a:latin typeface="Arial" pitchFamily="34" charset="0"/>
                <a:cs typeface="Arial" pitchFamily="34" charset="0"/>
              </a:rPr>
              <a:t>Idustri</a:t>
            </a:r>
            <a:r>
              <a:rPr lang="en-US" sz="2200" b="1" dirty="0" smtClean="0">
                <a:solidFill>
                  <a:srgbClr val="FFC000"/>
                </a:solidFill>
                <a:latin typeface="Arial" pitchFamily="34" charset="0"/>
                <a:cs typeface="Arial" pitchFamily="34" charset="0"/>
              </a:rPr>
              <a:t> </a:t>
            </a:r>
            <a:r>
              <a:rPr lang="id-ID" sz="2200" b="1" dirty="0" smtClean="0">
                <a:solidFill>
                  <a:srgbClr val="FFC000"/>
                </a:solidFill>
                <a:latin typeface="Arial" pitchFamily="34" charset="0"/>
                <a:cs typeface="Arial" pitchFamily="34" charset="0"/>
              </a:rPr>
              <a:t>merupakan suatu kelompok perusahaan yang memproduksi barang yang sama dan untuk pasar yang sama pula</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Sedangkan</a:t>
            </a:r>
            <a:r>
              <a:rPr lang="en-US" sz="2200" b="1" dirty="0" smtClean="0">
                <a:solidFill>
                  <a:srgbClr val="FFC000"/>
                </a:solidFill>
                <a:latin typeface="Arial" pitchFamily="34" charset="0"/>
                <a:cs typeface="Arial" pitchFamily="34" charset="0"/>
              </a:rPr>
              <a:t> </a:t>
            </a:r>
            <a:r>
              <a:rPr lang="en-US" sz="2200" b="1" u="sng" dirty="0" smtClean="0">
                <a:solidFill>
                  <a:srgbClr val="FFC000"/>
                </a:solidFill>
                <a:latin typeface="Arial" pitchFamily="34" charset="0"/>
                <a:cs typeface="Arial" pitchFamily="34" charset="0"/>
              </a:rPr>
              <a:t>Perusahaan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dapat</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bertindak</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sebagai</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perantara</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antara</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sumber</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faktor</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produksi</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dan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konsumen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meliputi</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sarana,organisasi</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dan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lembaga-lembaga</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yg</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secara</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langsung</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ataupun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secara</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tidak</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langsu</a:t>
            </a:r>
            <a:r>
              <a:rPr lang="id-ID" sz="2200" b="1" dirty="0" smtClean="0">
                <a:solidFill>
                  <a:srgbClr val="FFC000"/>
                </a:solidFill>
                <a:latin typeface="Arial" pitchFamily="34" charset="0"/>
                <a:cs typeface="Arial" pitchFamily="34" charset="0"/>
              </a:rPr>
              <a:t>ng ya</a:t>
            </a:r>
            <a:r>
              <a:rPr lang="en-US" sz="2200" b="1" dirty="0" err="1" smtClean="0">
                <a:solidFill>
                  <a:srgbClr val="FFC000"/>
                </a:solidFill>
                <a:latin typeface="Arial" pitchFamily="34" charset="0"/>
                <a:cs typeface="Arial" pitchFamily="34" charset="0"/>
              </a:rPr>
              <a:t>ng</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berhubungan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dengan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produksi</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dan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distribusi</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barang</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serta</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jasa</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untuk</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memuaskan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kebutuhan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konsumen</a:t>
            </a:r>
            <a:r>
              <a:rPr lang="id-ID" sz="2200" b="1" dirty="0" smtClean="0">
                <a:solidFill>
                  <a:srgbClr val="FFC000"/>
                </a:solidFill>
                <a:latin typeface="Arial" pitchFamily="34" charset="0"/>
                <a:cs typeface="Arial" pitchFamily="34" charset="0"/>
              </a:rPr>
              <a:t>. Sedangkan </a:t>
            </a:r>
            <a:r>
              <a:rPr lang="id-ID" sz="2200" b="1" u="sng" dirty="0" smtClean="0">
                <a:solidFill>
                  <a:srgbClr val="FFC000"/>
                </a:solidFill>
                <a:latin typeface="Arial" pitchFamily="34" charset="0"/>
                <a:cs typeface="Arial" pitchFamily="34" charset="0"/>
              </a:rPr>
              <a:t>Bisnis</a:t>
            </a:r>
            <a:r>
              <a:rPr lang="id-ID" sz="2200" b="1" dirty="0" smtClean="0">
                <a:solidFill>
                  <a:srgbClr val="FFC000"/>
                </a:solidFill>
                <a:latin typeface="Arial" pitchFamily="34" charset="0"/>
                <a:cs typeface="Arial" pitchFamily="34" charset="0"/>
              </a:rPr>
              <a:t> itu sendiri adalah meliputi semua aspek kegitan untuk meyalurkan barang-barang melalui saluran produktif dari membeli bahan mentah sampai menjual barang jadi (lihat gambar (1- 4)</a:t>
            </a:r>
            <a:r>
              <a:rPr lang="en-US" sz="2200" b="1" u="sng" dirty="0" smtClean="0">
                <a:solidFill>
                  <a:srgbClr val="FFC000"/>
                </a:solidFill>
                <a:latin typeface="Arial" pitchFamily="34" charset="0"/>
                <a:cs typeface="Arial" pitchFamily="34" charset="0"/>
              </a:rPr>
              <a:t/>
            </a:r>
            <a:br>
              <a:rPr lang="en-US" sz="2200" b="1" u="sng" dirty="0" smtClean="0">
                <a:solidFill>
                  <a:srgbClr val="FFC000"/>
                </a:solidFill>
                <a:latin typeface="Arial" pitchFamily="34" charset="0"/>
                <a:cs typeface="Arial" pitchFamily="34" charset="0"/>
              </a:rPr>
            </a:br>
            <a:r>
              <a:rPr lang="en-US" sz="2200" b="1" u="sng" dirty="0" err="1" smtClean="0">
                <a:solidFill>
                  <a:srgbClr val="FFC000"/>
                </a:solidFill>
                <a:latin typeface="Arial" pitchFamily="34" charset="0"/>
                <a:cs typeface="Arial" pitchFamily="34" charset="0"/>
              </a:rPr>
              <a:t>Dalama</a:t>
            </a:r>
            <a:r>
              <a:rPr lang="en-US" sz="2200" b="1" u="sng" dirty="0" smtClean="0">
                <a:solidFill>
                  <a:srgbClr val="FFC000"/>
                </a:solidFill>
                <a:latin typeface="Arial" pitchFamily="34" charset="0"/>
                <a:cs typeface="Arial" pitchFamily="34" charset="0"/>
              </a:rPr>
              <a:t> </a:t>
            </a:r>
            <a:r>
              <a:rPr lang="en-US" sz="2200" b="1" u="sng" dirty="0" err="1" smtClean="0">
                <a:solidFill>
                  <a:srgbClr val="FFC000"/>
                </a:solidFill>
                <a:latin typeface="Arial" pitchFamily="34" charset="0"/>
                <a:cs typeface="Arial" pitchFamily="34" charset="0"/>
              </a:rPr>
              <a:t>arti</a:t>
            </a:r>
            <a:r>
              <a:rPr lang="en-US" sz="2200" b="1" u="sng" dirty="0" smtClean="0">
                <a:solidFill>
                  <a:srgbClr val="FFC000"/>
                </a:solidFill>
                <a:latin typeface="Arial" pitchFamily="34" charset="0"/>
                <a:cs typeface="Arial" pitchFamily="34" charset="0"/>
              </a:rPr>
              <a:t> </a:t>
            </a:r>
            <a:r>
              <a:rPr lang="en-US" sz="2200" b="1" u="sng" dirty="0" err="1" smtClean="0">
                <a:solidFill>
                  <a:srgbClr val="FFC000"/>
                </a:solidFill>
                <a:latin typeface="Arial" pitchFamily="34" charset="0"/>
                <a:cs typeface="Arial" pitchFamily="34" charset="0"/>
              </a:rPr>
              <a:t>luas</a:t>
            </a:r>
            <a:r>
              <a:rPr lang="en-US" sz="2200" b="1" u="sng" dirty="0" smtClean="0">
                <a:solidFill>
                  <a:srgbClr val="FFC000"/>
                </a:solidFill>
                <a:latin typeface="Arial" pitchFamily="34" charset="0"/>
                <a:cs typeface="Arial" pitchFamily="34" charset="0"/>
              </a:rPr>
              <a:t> </a:t>
            </a:r>
            <a:r>
              <a:rPr lang="en-US" sz="2200" b="1" u="sng" dirty="0" err="1" smtClean="0">
                <a:solidFill>
                  <a:srgbClr val="FFC000"/>
                </a:solidFill>
                <a:latin typeface="Arial" pitchFamily="34" charset="0"/>
                <a:cs typeface="Arial" pitchFamily="34" charset="0"/>
              </a:rPr>
              <a:t>dunia</a:t>
            </a:r>
            <a:r>
              <a:rPr lang="en-US" sz="2200" b="1" u="sng" dirty="0" smtClean="0">
                <a:solidFill>
                  <a:srgbClr val="FFC000"/>
                </a:solidFill>
                <a:latin typeface="Arial" pitchFamily="34" charset="0"/>
                <a:cs typeface="Arial" pitchFamily="34" charset="0"/>
              </a:rPr>
              <a:t> </a:t>
            </a:r>
            <a:r>
              <a:rPr lang="en-US" sz="2200" b="1" u="sng" dirty="0" err="1" smtClean="0">
                <a:solidFill>
                  <a:srgbClr val="FFC000"/>
                </a:solidFill>
                <a:latin typeface="Arial" pitchFamily="34" charset="0"/>
                <a:cs typeface="Arial" pitchFamily="34" charset="0"/>
              </a:rPr>
              <a:t>usaha</a:t>
            </a:r>
            <a:r>
              <a:rPr lang="en-US" sz="2200" b="1" u="sng" dirty="0" smtClean="0">
                <a:solidFill>
                  <a:srgbClr val="FFC000"/>
                </a:solidFill>
                <a:latin typeface="Arial" pitchFamily="34" charset="0"/>
                <a:cs typeface="Arial" pitchFamily="34" charset="0"/>
              </a:rPr>
              <a:t> </a:t>
            </a:r>
            <a:r>
              <a:rPr lang="en-US" sz="2200" b="1" u="sng" dirty="0" err="1" smtClean="0">
                <a:solidFill>
                  <a:srgbClr val="FFC000"/>
                </a:solidFill>
                <a:latin typeface="Arial" pitchFamily="34" charset="0"/>
                <a:cs typeface="Arial" pitchFamily="34" charset="0"/>
              </a:rPr>
              <a:t>ini</a:t>
            </a:r>
            <a:r>
              <a:rPr lang="en-US" sz="2200" b="1" u="sng" dirty="0" smtClean="0">
                <a:solidFill>
                  <a:srgbClr val="FFC000"/>
                </a:solidFill>
                <a:latin typeface="Arial" pitchFamily="34" charset="0"/>
                <a:cs typeface="Arial" pitchFamily="34" charset="0"/>
              </a:rPr>
              <a:t> </a:t>
            </a:r>
            <a:r>
              <a:rPr lang="en-US" sz="2200" b="1" u="sng" dirty="0" err="1" smtClean="0">
                <a:solidFill>
                  <a:srgbClr val="FFC000"/>
                </a:solidFill>
                <a:latin typeface="Arial" pitchFamily="34" charset="0"/>
                <a:cs typeface="Arial" pitchFamily="34" charset="0"/>
              </a:rPr>
              <a:t>terdiri</a:t>
            </a:r>
            <a:r>
              <a:rPr lang="en-US" sz="2200" b="1" u="sng" dirty="0" smtClean="0">
                <a:solidFill>
                  <a:srgbClr val="FFC000"/>
                </a:solidFill>
                <a:latin typeface="Arial" pitchFamily="34" charset="0"/>
                <a:cs typeface="Arial" pitchFamily="34" charset="0"/>
              </a:rPr>
              <a:t> </a:t>
            </a:r>
            <a:r>
              <a:rPr lang="en-US" sz="2200" b="1" u="sng" dirty="0" err="1" smtClean="0">
                <a:solidFill>
                  <a:srgbClr val="FFC000"/>
                </a:solidFill>
                <a:latin typeface="Arial" pitchFamily="34" charset="0"/>
                <a:cs typeface="Arial" pitchFamily="34" charset="0"/>
              </a:rPr>
              <a:t>atas</a:t>
            </a:r>
            <a:r>
              <a:rPr lang="en-US" sz="2200" b="1" u="sng" dirty="0" smtClean="0">
                <a:solidFill>
                  <a:srgbClr val="FFC000"/>
                </a:solidFill>
                <a:latin typeface="Arial" pitchFamily="34" charset="0"/>
                <a:cs typeface="Arial" pitchFamily="34" charset="0"/>
              </a:rPr>
              <a:t> </a:t>
            </a:r>
            <a:r>
              <a:rPr lang="en-US" sz="2200" b="1" u="sng" dirty="0" err="1" smtClean="0">
                <a:solidFill>
                  <a:srgbClr val="FFC000"/>
                </a:solidFill>
                <a:latin typeface="Arial" pitchFamily="34" charset="0"/>
                <a:cs typeface="Arial" pitchFamily="34" charset="0"/>
              </a:rPr>
              <a:t>tiga</a:t>
            </a:r>
            <a:r>
              <a:rPr lang="en-US" sz="2200" b="1" u="sng" dirty="0" smtClean="0">
                <a:solidFill>
                  <a:srgbClr val="FFC000"/>
                </a:solidFill>
                <a:latin typeface="Arial" pitchFamily="34" charset="0"/>
                <a:cs typeface="Arial" pitchFamily="34" charset="0"/>
              </a:rPr>
              <a:t> </a:t>
            </a:r>
            <a:r>
              <a:rPr lang="en-US" sz="2200" b="1" u="sng" dirty="0" err="1" smtClean="0">
                <a:solidFill>
                  <a:srgbClr val="FFC000"/>
                </a:solidFill>
                <a:latin typeface="Arial" pitchFamily="34" charset="0"/>
                <a:cs typeface="Arial" pitchFamily="34" charset="0"/>
              </a:rPr>
              <a:t>bagian</a:t>
            </a:r>
            <a:r>
              <a:rPr lang="en-US" sz="2200" b="1" u="sng" dirty="0" smtClean="0">
                <a:solidFill>
                  <a:srgbClr val="FFC000"/>
                </a:solidFill>
                <a:latin typeface="Arial" pitchFamily="34" charset="0"/>
                <a:cs typeface="Arial" pitchFamily="34" charset="0"/>
              </a:rPr>
              <a:t> :</a:t>
            </a:r>
            <a:r>
              <a:rPr lang="en-US" sz="2200" b="1" dirty="0" smtClean="0">
                <a:solidFill>
                  <a:srgbClr val="FFC000"/>
                </a:solidFill>
                <a:latin typeface="Arial" pitchFamily="34" charset="0"/>
                <a:cs typeface="Arial" pitchFamily="34" charset="0"/>
              </a:rPr>
              <a:t/>
            </a:r>
            <a:br>
              <a:rPr lang="en-US" sz="2200" b="1" dirty="0" smtClean="0">
                <a:solidFill>
                  <a:srgbClr val="FFC000"/>
                </a:solidFill>
                <a:latin typeface="Arial" pitchFamily="34" charset="0"/>
                <a:cs typeface="Arial" pitchFamily="34" charset="0"/>
              </a:rPr>
            </a:br>
            <a:r>
              <a:rPr lang="en-US" sz="2200" b="1" dirty="0" smtClean="0">
                <a:solidFill>
                  <a:srgbClr val="FFC000"/>
                </a:solidFill>
                <a:latin typeface="Arial" pitchFamily="34" charset="0"/>
                <a:cs typeface="Arial" pitchFamily="34" charset="0"/>
              </a:rPr>
              <a:t>1. </a:t>
            </a:r>
            <a:r>
              <a:rPr lang="en-US" sz="2200" b="1" dirty="0" err="1" smtClean="0">
                <a:solidFill>
                  <a:srgbClr val="FFC000"/>
                </a:solidFill>
                <a:latin typeface="Arial" pitchFamily="34" charset="0"/>
                <a:cs typeface="Arial" pitchFamily="34" charset="0"/>
              </a:rPr>
              <a:t>Tempat</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kerja</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untuk</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menjalankan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kegiatan</a:t>
            </a:r>
            <a:r>
              <a:rPr lang="en-US" sz="2200" b="1" dirty="0" smtClean="0">
                <a:solidFill>
                  <a:srgbClr val="FFC000"/>
                </a:solidFill>
                <a:latin typeface="Arial" pitchFamily="34" charset="0"/>
                <a:cs typeface="Arial" pitchFamily="34" charset="0"/>
              </a:rPr>
              <a:t> yang </a:t>
            </a:r>
            <a:r>
              <a:rPr lang="en-US" sz="2200" b="1" dirty="0" err="1" smtClean="0">
                <a:solidFill>
                  <a:srgbClr val="FFC000"/>
                </a:solidFill>
                <a:latin typeface="Arial" pitchFamily="34" charset="0"/>
                <a:cs typeface="Arial" pitchFamily="34" charset="0"/>
              </a:rPr>
              <a:t>produktif</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seperti</a:t>
            </a:r>
            <a:r>
              <a:rPr lang="en-US" sz="2200" b="1" dirty="0" smtClean="0">
                <a:solidFill>
                  <a:srgbClr val="FFC000"/>
                </a:solidFill>
                <a:latin typeface="Arial" pitchFamily="34" charset="0"/>
                <a:cs typeface="Arial" pitchFamily="34" charset="0"/>
              </a:rPr>
              <a:t> </a:t>
            </a:r>
            <a:r>
              <a:rPr lang="id-ID" sz="2200" b="1" dirty="0" smtClean="0">
                <a:solidFill>
                  <a:srgbClr val="FFC000"/>
                </a:solidFill>
                <a:latin typeface="Arial" pitchFamily="34" charset="0"/>
                <a:cs typeface="Arial" pitchFamily="34" charset="0"/>
              </a:rPr>
              <a:t>p</a:t>
            </a:r>
            <a:r>
              <a:rPr lang="en-US" sz="2200" b="1" dirty="0" err="1" smtClean="0">
                <a:solidFill>
                  <a:srgbClr val="FFC000"/>
                </a:solidFill>
                <a:latin typeface="Arial" pitchFamily="34" charset="0"/>
                <a:cs typeface="Arial" pitchFamily="34" charset="0"/>
              </a:rPr>
              <a:t>abrik</a:t>
            </a:r>
            <a:r>
              <a:rPr lang="en-US" sz="2200" b="1" dirty="0" smtClean="0">
                <a:solidFill>
                  <a:srgbClr val="FFC000"/>
                </a:solidFill>
                <a:latin typeface="Arial" pitchFamily="34" charset="0"/>
                <a:cs typeface="Arial" pitchFamily="34" charset="0"/>
              </a:rPr>
              <a:t>,</a:t>
            </a:r>
            <a:r>
              <a:rPr lang="id-ID" sz="2200" b="1" dirty="0" smtClean="0">
                <a:solidFill>
                  <a:srgbClr val="FFC000"/>
                </a:solidFill>
                <a:latin typeface="Arial" pitchFamily="34" charset="0"/>
                <a:cs typeface="Arial" pitchFamily="34" charset="0"/>
              </a:rPr>
              <a:t/>
            </a:r>
            <a:br>
              <a:rPr lang="id-ID" sz="2200" b="1" dirty="0" smtClean="0">
                <a:solidFill>
                  <a:srgbClr val="FFC000"/>
                </a:solidFill>
                <a:latin typeface="Arial" pitchFamily="34" charset="0"/>
                <a:cs typeface="Arial" pitchFamily="34" charset="0"/>
              </a:rPr>
            </a:br>
            <a:r>
              <a:rPr lang="id-ID" sz="2200" b="1" dirty="0" smtClean="0">
                <a:solidFill>
                  <a:srgbClr val="FFC000"/>
                </a:solidFill>
                <a:latin typeface="Arial" pitchFamily="34" charset="0"/>
                <a:cs typeface="Arial" pitchFamily="34" charset="0"/>
              </a:rPr>
              <a:t>    </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pertambangan</a:t>
            </a:r>
            <a:r>
              <a:rPr lang="en-US" sz="2200" b="1" dirty="0" smtClean="0">
                <a:solidFill>
                  <a:srgbClr val="FFC000"/>
                </a:solidFill>
                <a:latin typeface="Arial" pitchFamily="34" charset="0"/>
                <a:cs typeface="Arial" pitchFamily="34" charset="0"/>
              </a:rPr>
              <a:t>, hotel, </a:t>
            </a:r>
            <a:r>
              <a:rPr lang="en-US" sz="2200" b="1" dirty="0" err="1" smtClean="0">
                <a:solidFill>
                  <a:srgbClr val="FFC000"/>
                </a:solidFill>
                <a:latin typeface="Arial" pitchFamily="34" charset="0"/>
                <a:cs typeface="Arial" pitchFamily="34" charset="0"/>
              </a:rPr>
              <a:t>toko</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atau</a:t>
            </a:r>
            <a:r>
              <a:rPr lang="id-ID" sz="2200" b="1" dirty="0" smtClean="0">
                <a:solidFill>
                  <a:srgbClr val="FFC000"/>
                </a:solidFill>
                <a:latin typeface="Arial" pitchFamily="34" charset="0"/>
                <a:cs typeface="Arial" pitchFamily="34" charset="0"/>
              </a:rPr>
              <a:t>w </a:t>
            </a:r>
            <a:r>
              <a:rPr lang="en-US" sz="2200" b="1" dirty="0" err="1" smtClean="0">
                <a:solidFill>
                  <a:srgbClr val="FFC000"/>
                </a:solidFill>
                <a:latin typeface="Arial" pitchFamily="34" charset="0"/>
                <a:cs typeface="Arial" pitchFamily="34" charset="0"/>
              </a:rPr>
              <a:t>ladang</a:t>
            </a:r>
            <a:r>
              <a:rPr lang="en-US" sz="2200" b="1" dirty="0" smtClean="0">
                <a:solidFill>
                  <a:srgbClr val="FFC000"/>
                </a:solidFill>
                <a:latin typeface="Arial" pitchFamily="34" charset="0"/>
                <a:cs typeface="Arial" pitchFamily="34" charset="0"/>
              </a:rPr>
              <a:t>.</a:t>
            </a:r>
            <a:br>
              <a:rPr lang="en-US" sz="2200" b="1" dirty="0" smtClean="0">
                <a:solidFill>
                  <a:srgbClr val="FFC000"/>
                </a:solidFill>
                <a:latin typeface="Arial" pitchFamily="34" charset="0"/>
                <a:cs typeface="Arial" pitchFamily="34" charset="0"/>
              </a:rPr>
            </a:br>
            <a:r>
              <a:rPr lang="en-US" sz="2200" b="1" dirty="0" smtClean="0">
                <a:solidFill>
                  <a:srgbClr val="FFC000"/>
                </a:solidFill>
                <a:latin typeface="Arial" pitchFamily="34" charset="0"/>
                <a:cs typeface="Arial" pitchFamily="34" charset="0"/>
              </a:rPr>
              <a:t>2. Perusahaan </a:t>
            </a:r>
            <a:r>
              <a:rPr lang="en-US" sz="2200" b="1" dirty="0" err="1" smtClean="0">
                <a:solidFill>
                  <a:srgbClr val="FFC000"/>
                </a:solidFill>
                <a:latin typeface="Arial" pitchFamily="34" charset="0"/>
                <a:cs typeface="Arial" pitchFamily="34" charset="0"/>
              </a:rPr>
              <a:t>yg</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memiliki</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suatu</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kerja</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atau</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lebih</a:t>
            </a:r>
            <a:r>
              <a:rPr lang="id-ID" sz="2200" b="1" dirty="0" smtClean="0">
                <a:solidFill>
                  <a:srgbClr val="FFC000"/>
                </a:solidFill>
                <a:latin typeface="Arial" pitchFamily="34" charset="0"/>
                <a:cs typeface="Arial" pitchFamily="34" charset="0"/>
              </a:rPr>
              <a:t>     3. Industri</a:t>
            </a:r>
            <a:r>
              <a:rPr lang="en-US" sz="2200" b="1" dirty="0" smtClean="0">
                <a:solidFill>
                  <a:srgbClr val="FFC000"/>
                </a:solidFill>
                <a:latin typeface="Arial" pitchFamily="34" charset="0"/>
                <a:cs typeface="Arial" pitchFamily="34" charset="0"/>
              </a:rPr>
              <a:t/>
            </a:r>
            <a:br>
              <a:rPr lang="en-US" sz="2200" b="1" dirty="0" smtClean="0">
                <a:solidFill>
                  <a:srgbClr val="FFC000"/>
                </a:solidFill>
                <a:latin typeface="Arial" pitchFamily="34" charset="0"/>
                <a:cs typeface="Arial" pitchFamily="34" charset="0"/>
              </a:rPr>
            </a:br>
            <a:r>
              <a:rPr lang="en-US" sz="2200" b="1" dirty="0" err="1" smtClean="0">
                <a:solidFill>
                  <a:srgbClr val="FFC000"/>
                </a:solidFill>
                <a:latin typeface="Arial" pitchFamily="34" charset="0"/>
                <a:cs typeface="Arial" pitchFamily="34" charset="0"/>
              </a:rPr>
              <a:t>Keuntungan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perusahaan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bisa</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didapatkan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dengan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prinsif-prinsif</a:t>
            </a:r>
            <a:r>
              <a:rPr lang="en-US" sz="2200" b="1" dirty="0" smtClean="0">
                <a:solidFill>
                  <a:srgbClr val="FFC000"/>
                </a:solidFill>
                <a:latin typeface="Arial" pitchFamily="34" charset="0"/>
                <a:cs typeface="Arial" pitchFamily="34" charset="0"/>
              </a:rPr>
              <a:t>:</a:t>
            </a:r>
            <a:br>
              <a:rPr lang="en-US" sz="2200" b="1" dirty="0" smtClean="0">
                <a:solidFill>
                  <a:srgbClr val="FFC000"/>
                </a:solidFill>
                <a:latin typeface="Arial" pitchFamily="34" charset="0"/>
                <a:cs typeface="Arial" pitchFamily="34" charset="0"/>
              </a:rPr>
            </a:br>
            <a:r>
              <a:rPr lang="en-US" sz="2200" b="1" dirty="0" smtClean="0">
                <a:solidFill>
                  <a:srgbClr val="FFC000"/>
                </a:solidFill>
                <a:latin typeface="Arial" pitchFamily="34" charset="0"/>
                <a:cs typeface="Arial" pitchFamily="34" charset="0"/>
              </a:rPr>
              <a:t>1. </a:t>
            </a:r>
            <a:r>
              <a:rPr lang="en-US" sz="2200" b="1" dirty="0" err="1" smtClean="0">
                <a:solidFill>
                  <a:srgbClr val="FFC000"/>
                </a:solidFill>
                <a:latin typeface="Arial" pitchFamily="34" charset="0"/>
                <a:cs typeface="Arial" pitchFamily="34" charset="0"/>
              </a:rPr>
              <a:t>Efisiensi</a:t>
            </a:r>
            <a:r>
              <a:rPr lang="en-US" sz="2200" b="1" dirty="0" smtClean="0">
                <a:solidFill>
                  <a:srgbClr val="FFC000"/>
                </a:solidFill>
                <a:latin typeface="Arial" pitchFamily="34" charset="0"/>
                <a:cs typeface="Arial" pitchFamily="34" charset="0"/>
              </a:rPr>
              <a:t>        2. </a:t>
            </a:r>
            <a:r>
              <a:rPr lang="en-US" sz="2200" b="1" dirty="0" err="1" smtClean="0">
                <a:solidFill>
                  <a:srgbClr val="FFC000"/>
                </a:solidFill>
                <a:latin typeface="Arial" pitchFamily="34" charset="0"/>
                <a:cs typeface="Arial" pitchFamily="34" charset="0"/>
              </a:rPr>
              <a:t>Prestasi</a:t>
            </a:r>
            <a:r>
              <a:rPr lang="en-US" sz="2200" b="1" dirty="0" smtClean="0">
                <a:solidFill>
                  <a:srgbClr val="FFC000"/>
                </a:solidFill>
                <a:latin typeface="Arial" pitchFamily="34" charset="0"/>
                <a:cs typeface="Arial" pitchFamily="34" charset="0"/>
              </a:rPr>
              <a:t>      3. </a:t>
            </a:r>
            <a:r>
              <a:rPr lang="en-US" sz="2200" b="1" dirty="0" err="1" smtClean="0">
                <a:solidFill>
                  <a:srgbClr val="FFC000"/>
                </a:solidFill>
                <a:latin typeface="Arial" pitchFamily="34" charset="0"/>
                <a:cs typeface="Arial" pitchFamily="34" charset="0"/>
              </a:rPr>
              <a:t>Pendekatan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yg</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rasional</a:t>
            </a:r>
            <a:r>
              <a:rPr lang="en-US" sz="2200" b="1" dirty="0" smtClean="0">
                <a:solidFill>
                  <a:srgbClr val="FFC000"/>
                </a:solidFill>
                <a:latin typeface="Arial" pitchFamily="34" charset="0"/>
                <a:cs typeface="Arial" pitchFamily="34" charset="0"/>
              </a:rPr>
              <a:t> 4. </a:t>
            </a:r>
            <a:r>
              <a:rPr lang="en-US" sz="2200" b="1" dirty="0" err="1" smtClean="0">
                <a:solidFill>
                  <a:srgbClr val="FFC000"/>
                </a:solidFill>
                <a:latin typeface="Arial" pitchFamily="34" charset="0"/>
                <a:cs typeface="Arial" pitchFamily="34" charset="0"/>
              </a:rPr>
              <a:t>Manajemen</a:t>
            </a:r>
            <a:r>
              <a:rPr lang="en-US" sz="2200" b="1" dirty="0" smtClean="0">
                <a:solidFill>
                  <a:srgbClr val="FFC000"/>
                </a:solidFill>
                <a:latin typeface="Arial" pitchFamily="34" charset="0"/>
                <a:cs typeface="Arial" pitchFamily="34" charset="0"/>
              </a:rPr>
              <a:t>   </a:t>
            </a:r>
            <a:br>
              <a:rPr lang="en-US" sz="2200" b="1" dirty="0" smtClean="0">
                <a:solidFill>
                  <a:srgbClr val="FFC000"/>
                </a:solidFill>
                <a:latin typeface="Arial" pitchFamily="34" charset="0"/>
                <a:cs typeface="Arial" pitchFamily="34" charset="0"/>
              </a:rPr>
            </a:br>
            <a:r>
              <a:rPr lang="en-US" sz="2200" b="1" dirty="0" smtClean="0">
                <a:solidFill>
                  <a:srgbClr val="FFC000"/>
                </a:solidFill>
                <a:latin typeface="Arial" pitchFamily="34" charset="0"/>
                <a:cs typeface="Arial" pitchFamily="34" charset="0"/>
              </a:rPr>
              <a:t>5. </a:t>
            </a:r>
            <a:r>
              <a:rPr lang="en-US" sz="2200" b="1" dirty="0" err="1" smtClean="0">
                <a:solidFill>
                  <a:srgbClr val="FFC000"/>
                </a:solidFill>
                <a:latin typeface="Arial" pitchFamily="34" charset="0"/>
                <a:cs typeface="Arial" pitchFamily="34" charset="0"/>
              </a:rPr>
              <a:t>Hubungan</a:t>
            </a:r>
            <a:r>
              <a:rPr lang="en-US" sz="2200" b="1" dirty="0" smtClean="0">
                <a:solidFill>
                  <a:srgbClr val="FFC000"/>
                </a:solidFill>
                <a:latin typeface="Arial" pitchFamily="34" charset="0"/>
                <a:cs typeface="Arial" pitchFamily="34" charset="0"/>
              </a:rPr>
              <a:t> – </a:t>
            </a:r>
            <a:r>
              <a:rPr lang="en-US" sz="2200" b="1" dirty="0" err="1" smtClean="0">
                <a:solidFill>
                  <a:srgbClr val="FFC000"/>
                </a:solidFill>
                <a:latin typeface="Arial" pitchFamily="34" charset="0"/>
                <a:cs typeface="Arial" pitchFamily="34" charset="0"/>
              </a:rPr>
              <a:t>hubungan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yg</a:t>
            </a:r>
            <a:r>
              <a:rPr lang="en-US" sz="2200" b="1" dirty="0" smtClean="0">
                <a:solidFill>
                  <a:srgbClr val="FFC000"/>
                </a:solidFill>
                <a:latin typeface="Arial" pitchFamily="34" charset="0"/>
                <a:cs typeface="Arial" pitchFamily="34" charset="0"/>
              </a:rPr>
              <a:t> formal </a:t>
            </a:r>
            <a:r>
              <a:rPr lang="en-US" sz="2200" b="1" dirty="0" err="1" smtClean="0">
                <a:solidFill>
                  <a:srgbClr val="FFC000"/>
                </a:solidFill>
                <a:latin typeface="Arial" pitchFamily="34" charset="0"/>
                <a:cs typeface="Arial" pitchFamily="34" charset="0"/>
              </a:rPr>
              <a:t>dan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sebagainya</a:t>
            </a:r>
            <a:r>
              <a:rPr lang="en-US" sz="2200" b="1" dirty="0" smtClean="0">
                <a:solidFill>
                  <a:srgbClr val="FFC000"/>
                </a:solidFill>
                <a:latin typeface="Arial" pitchFamily="34" charset="0"/>
                <a:cs typeface="Arial" pitchFamily="34" charset="0"/>
              </a:rPr>
              <a:t>. </a:t>
            </a:r>
            <a:br>
              <a:rPr lang="en-US" sz="2200" b="1" dirty="0" smtClean="0">
                <a:solidFill>
                  <a:srgbClr val="FFC000"/>
                </a:solidFill>
                <a:latin typeface="Arial" pitchFamily="34" charset="0"/>
                <a:cs typeface="Arial" pitchFamily="34" charset="0"/>
              </a:rPr>
            </a:br>
            <a:r>
              <a:rPr lang="id-ID" sz="2200" b="1" dirty="0" smtClean="0">
                <a:solidFill>
                  <a:srgbClr val="FFC000"/>
                </a:solidFill>
                <a:latin typeface="Arial" pitchFamily="34" charset="0"/>
                <a:cs typeface="Arial" pitchFamily="34" charset="0"/>
              </a:rPr>
              <a:t>Pada </a:t>
            </a:r>
            <a:r>
              <a:rPr lang="en-US" sz="2200" b="1" dirty="0" err="1" smtClean="0">
                <a:solidFill>
                  <a:srgbClr val="FFC000"/>
                </a:solidFill>
                <a:latin typeface="Arial" pitchFamily="34" charset="0"/>
                <a:cs typeface="Arial" pitchFamily="34" charset="0"/>
              </a:rPr>
              <a:t>Pokok-pokok</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kegiatan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bisnis</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itu</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meliputi</a:t>
            </a:r>
            <a:r>
              <a:rPr lang="en-US" sz="2200" b="1" dirty="0" smtClean="0">
                <a:solidFill>
                  <a:srgbClr val="FFC000"/>
                </a:solidFill>
                <a:latin typeface="Arial" pitchFamily="34" charset="0"/>
                <a:cs typeface="Arial" pitchFamily="34" charset="0"/>
              </a:rPr>
              <a:t> :</a:t>
            </a:r>
            <a:br>
              <a:rPr lang="en-US" sz="2200" b="1" dirty="0" smtClean="0">
                <a:solidFill>
                  <a:srgbClr val="FFC000"/>
                </a:solidFill>
                <a:latin typeface="Arial" pitchFamily="34" charset="0"/>
                <a:cs typeface="Arial" pitchFamily="34" charset="0"/>
              </a:rPr>
            </a:br>
            <a:r>
              <a:rPr lang="en-US" sz="2200" b="1" dirty="0" smtClean="0">
                <a:solidFill>
                  <a:srgbClr val="FFC000"/>
                </a:solidFill>
                <a:latin typeface="Arial" pitchFamily="34" charset="0"/>
                <a:cs typeface="Arial" pitchFamily="34" charset="0"/>
              </a:rPr>
              <a:t>1. </a:t>
            </a:r>
            <a:r>
              <a:rPr lang="en-US" sz="2200" b="1" dirty="0" err="1" smtClean="0">
                <a:solidFill>
                  <a:srgbClr val="FFC000"/>
                </a:solidFill>
                <a:latin typeface="Arial" pitchFamily="34" charset="0"/>
                <a:cs typeface="Arial" pitchFamily="34" charset="0"/>
              </a:rPr>
              <a:t>Perdagangan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Melalui</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perdagangan</a:t>
            </a:r>
            <a:r>
              <a:rPr lang="en-US" sz="2200" b="1" dirty="0" smtClean="0">
                <a:solidFill>
                  <a:srgbClr val="FFC000"/>
                </a:solidFill>
                <a:latin typeface="Arial" pitchFamily="34" charset="0"/>
                <a:cs typeface="Arial" pitchFamily="34" charset="0"/>
              </a:rPr>
              <a:t>)  2. </a:t>
            </a:r>
            <a:r>
              <a:rPr lang="en-US" sz="2200" b="1" dirty="0" err="1" smtClean="0">
                <a:solidFill>
                  <a:srgbClr val="FFC000"/>
                </a:solidFill>
                <a:latin typeface="Arial" pitchFamily="34" charset="0"/>
                <a:cs typeface="Arial" pitchFamily="34" charset="0"/>
              </a:rPr>
              <a:t>Pengangkutan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dengan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alat-alat</a:t>
            </a:r>
            <a:r>
              <a:rPr lang="en-US" sz="2200" b="1" dirty="0" smtClean="0">
                <a:solidFill>
                  <a:srgbClr val="FFC000"/>
                </a:solidFill>
                <a:latin typeface="Arial" pitchFamily="34" charset="0"/>
                <a:cs typeface="Arial" pitchFamily="34" charset="0"/>
              </a:rPr>
              <a:t> transport) 3. </a:t>
            </a:r>
            <a:r>
              <a:rPr lang="en-US" sz="2200" b="1" dirty="0" err="1" smtClean="0">
                <a:solidFill>
                  <a:srgbClr val="FFC000"/>
                </a:solidFill>
                <a:latin typeface="Arial" pitchFamily="34" charset="0"/>
                <a:cs typeface="Arial" pitchFamily="34" charset="0"/>
              </a:rPr>
              <a:t>Penyimpanan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sampai</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barang</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terjual</a:t>
            </a:r>
            <a:r>
              <a:rPr lang="en-US" sz="2200" b="1" dirty="0" smtClean="0">
                <a:solidFill>
                  <a:srgbClr val="FFC000"/>
                </a:solidFill>
                <a:latin typeface="Arial" pitchFamily="34" charset="0"/>
                <a:cs typeface="Arial" pitchFamily="34" charset="0"/>
              </a:rPr>
              <a:t>)  4. </a:t>
            </a:r>
            <a:r>
              <a:rPr lang="en-US" sz="2200" b="1" dirty="0" err="1" smtClean="0">
                <a:solidFill>
                  <a:srgbClr val="FFC000"/>
                </a:solidFill>
                <a:latin typeface="Arial" pitchFamily="34" charset="0"/>
                <a:cs typeface="Arial" pitchFamily="34" charset="0"/>
              </a:rPr>
              <a:t>Pembelajaan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melalui</a:t>
            </a:r>
            <a:r>
              <a:rPr lang="en-US" sz="2200" b="1" dirty="0" smtClean="0">
                <a:solidFill>
                  <a:srgbClr val="FFC000"/>
                </a:solidFill>
                <a:latin typeface="Arial" pitchFamily="34" charset="0"/>
                <a:cs typeface="Arial" pitchFamily="34" charset="0"/>
              </a:rPr>
              <a:t> bank </a:t>
            </a:r>
            <a:r>
              <a:rPr lang="en-US" sz="2200" b="1" dirty="0" err="1" smtClean="0">
                <a:solidFill>
                  <a:srgbClr val="FFC000"/>
                </a:solidFill>
                <a:latin typeface="Arial" pitchFamily="34" charset="0"/>
                <a:cs typeface="Arial" pitchFamily="34" charset="0"/>
              </a:rPr>
              <a:t>atau</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kriditur</a:t>
            </a:r>
            <a:r>
              <a:rPr lang="en-US" sz="2200" b="1" dirty="0" smtClean="0">
                <a:solidFill>
                  <a:srgbClr val="FFC000"/>
                </a:solidFill>
                <a:latin typeface="Arial" pitchFamily="34" charset="0"/>
                <a:cs typeface="Arial" pitchFamily="34" charset="0"/>
              </a:rPr>
              <a:t>) 5. </a:t>
            </a:r>
            <a:r>
              <a:rPr lang="en-US" sz="2200" b="1" dirty="0" err="1" smtClean="0">
                <a:solidFill>
                  <a:srgbClr val="FFC000"/>
                </a:solidFill>
                <a:latin typeface="Arial" pitchFamily="34" charset="0"/>
                <a:cs typeface="Arial" pitchFamily="34" charset="0"/>
              </a:rPr>
              <a:t>Pemberian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informasi</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dengan</a:t>
            </a:r>
            <a:r>
              <a:rPr lang="en-US" sz="2200" b="1" dirty="0" smtClean="0">
                <a:solidFill>
                  <a:srgbClr val="FFC000"/>
                </a:solidFill>
                <a:latin typeface="Arial" pitchFamily="34" charset="0"/>
                <a:cs typeface="Arial" pitchFamily="34" charset="0"/>
              </a:rPr>
              <a:t> </a:t>
            </a:r>
            <a:r>
              <a:rPr lang="en-US" sz="2200" b="1" dirty="0" err="1" smtClean="0">
                <a:solidFill>
                  <a:srgbClr val="FFC000"/>
                </a:solidFill>
                <a:latin typeface="Arial" pitchFamily="34" charset="0"/>
                <a:cs typeface="Arial" pitchFamily="34" charset="0"/>
              </a:rPr>
              <a:t>promosi</a:t>
            </a:r>
            <a:r>
              <a:rPr lang="en-US" sz="2200" b="1" dirty="0" smtClean="0">
                <a:solidFill>
                  <a:srgbClr val="FFC000"/>
                </a:solidFill>
                <a:latin typeface="Arial" pitchFamily="34" charset="0"/>
                <a:cs typeface="Arial" pitchFamily="34" charset="0"/>
              </a:rPr>
              <a:t>)</a:t>
            </a:r>
            <a:br>
              <a:rPr lang="en-US" sz="2200" b="1" dirty="0" smtClean="0">
                <a:solidFill>
                  <a:srgbClr val="FFC000"/>
                </a:solidFill>
                <a:latin typeface="Arial" pitchFamily="34" charset="0"/>
                <a:cs typeface="Arial" pitchFamily="34" charset="0"/>
              </a:rPr>
            </a:br>
            <a:r>
              <a:rPr lang="en-US" sz="2200" b="1" dirty="0" smtClean="0">
                <a:solidFill>
                  <a:srgbClr val="FFC000"/>
                </a:solidFill>
                <a:latin typeface="Arial" pitchFamily="34" charset="0"/>
                <a:cs typeface="Arial" pitchFamily="34" charset="0"/>
              </a:rPr>
              <a:t> </a:t>
            </a:r>
            <a:r>
              <a:rPr lang="en-US" sz="2000" b="1" dirty="0" smtClean="0"/>
              <a:t/>
            </a:r>
            <a:br>
              <a:rPr lang="en-US" sz="2000" b="1" dirty="0" smtClean="0"/>
            </a:br>
            <a:r>
              <a:rPr lang="en-US" sz="2000" b="1" dirty="0" smtClean="0"/>
              <a:t/>
            </a:r>
            <a:br>
              <a:rPr lang="en-US" sz="2000" b="1" dirty="0" smtClean="0"/>
            </a:br>
            <a:r>
              <a:rPr lang="en-US" sz="1800" dirty="0" smtClean="0"/>
              <a:t/>
            </a:r>
            <a:br>
              <a:rPr lang="en-US" sz="1800" dirty="0" smtClean="0"/>
            </a:br>
            <a:r>
              <a:rPr lang="en-US" sz="1800" dirty="0" smtClean="0"/>
              <a:t> </a:t>
            </a:r>
            <a:endParaRPr lang="en-US" sz="1800" dirty="0"/>
          </a:p>
        </p:txBody>
      </p:sp>
    </p:spTree>
  </p:cSld>
  <p:clrMapOvr>
    <a:masterClrMapping/>
  </p:clrMapOvr>
  <p:transition spd="slow" advClick="0">
    <p:split dir="in"/>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8" fill="hold" grpId="1"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2000" fill="hold"/>
                                        <p:tgtEl>
                                          <p:spTgt spid="2"/>
                                        </p:tgtEl>
                                        <p:attrNameLst>
                                          <p:attrName>ppt_x</p:attrName>
                                        </p:attrNameLst>
                                      </p:cBhvr>
                                      <p:tavLst>
                                        <p:tav tm="0">
                                          <p:val>
                                            <p:strVal val="0-#ppt_w/2"/>
                                          </p:val>
                                        </p:tav>
                                        <p:tav tm="100000">
                                          <p:val>
                                            <p:strVal val="#ppt_x"/>
                                          </p:val>
                                        </p:tav>
                                      </p:tavLst>
                                    </p:anim>
                                    <p:anim calcmode="lin" valueType="num">
                                      <p:cBhvr additive="base">
                                        <p:cTn id="13" dur="2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endParaRPr lang="en-US" dirty="0" smtClean="0">
              <a:latin typeface="Arial" pitchFamily="34" charset="0"/>
              <a:cs typeface="Arial" pitchFamily="34" charset="0"/>
            </a:endParaRPr>
          </a:p>
          <a:p>
            <a:pPr>
              <a:buNone/>
            </a:pPr>
            <a:endParaRPr lang="en-US" dirty="0"/>
          </a:p>
        </p:txBody>
      </p:sp>
      <p:sp>
        <p:nvSpPr>
          <p:cNvPr id="4" name="Title 1"/>
          <p:cNvSpPr txBox="1">
            <a:spLocks/>
          </p:cNvSpPr>
          <p:nvPr/>
        </p:nvSpPr>
        <p:spPr>
          <a:xfrm>
            <a:off x="0" y="228600"/>
            <a:ext cx="9144000" cy="1143000"/>
          </a:xfrm>
          <a:prstGeom prst="rect">
            <a:avLst/>
          </a:prstGeom>
          <a:solidFill>
            <a:schemeClr val="tx1"/>
          </a:solidFill>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SI</a:t>
            </a:r>
            <a:r>
              <a:rPr kumimoji="0" lang="en-US" sz="4400" b="0" i="0" u="none" strike="noStrike" kern="1200" cap="none" spc="0" normalizeH="0" baseline="0" noProof="0" dirty="0" smtClean="0">
                <a:ln>
                  <a:noFill/>
                </a:ln>
                <a:solidFill>
                  <a:srgbClr val="FFFF00"/>
                </a:solidFill>
                <a:effectLst/>
                <a:uLnTx/>
                <a:uFillTx/>
                <a:latin typeface="+mj-lt"/>
                <a:ea typeface="+mj-ea"/>
                <a:cs typeface="+mj-cs"/>
              </a:rPr>
              <a:t>SISTEM PENILAIAN/EVALUASI MATA KULIAH DI STIE PASUNDAN</a:t>
            </a:r>
            <a:endParaRPr kumimoji="0" lang="en-US" sz="4400" b="0" i="0" u="none" strike="noStrike" kern="1200" cap="none" spc="0" normalizeH="0" baseline="0" noProof="0" dirty="0">
              <a:ln>
                <a:noFill/>
              </a:ln>
              <a:solidFill>
                <a:srgbClr val="FFFF00"/>
              </a:solidFill>
              <a:effectLst/>
              <a:uLnTx/>
              <a:uFillTx/>
              <a:latin typeface="+mj-lt"/>
              <a:ea typeface="+mj-ea"/>
              <a:cs typeface="+mj-cs"/>
            </a:endParaRPr>
          </a:p>
        </p:txBody>
      </p:sp>
      <p:graphicFrame>
        <p:nvGraphicFramePr>
          <p:cNvPr id="5" name="Content Placeholder 3"/>
          <p:cNvGraphicFramePr>
            <a:graphicFrameLocks/>
          </p:cNvGraphicFramePr>
          <p:nvPr/>
        </p:nvGraphicFramePr>
        <p:xfrm>
          <a:off x="0" y="1447800"/>
          <a:ext cx="9144000" cy="701040"/>
        </p:xfrm>
        <a:graphic>
          <a:graphicData uri="http://schemas.openxmlformats.org/drawingml/2006/table">
            <a:tbl>
              <a:tblPr firstRow="1" bandRow="1">
                <a:tableStyleId>{073A0DAA-6AF3-43AB-8588-CEC1D06C72B9}</a:tableStyleId>
              </a:tblPr>
              <a:tblGrid>
                <a:gridCol w="4572000"/>
                <a:gridCol w="4572000"/>
              </a:tblGrid>
              <a:tr h="533400">
                <a:tc>
                  <a:txBody>
                    <a:bodyPr/>
                    <a:lstStyle/>
                    <a:p>
                      <a:pPr algn="ctr"/>
                      <a:endParaRPr lang="en-US" sz="2000" b="0" dirty="0" smtClean="0">
                        <a:latin typeface="Arial" pitchFamily="34" charset="0"/>
                        <a:cs typeface="Arial" pitchFamily="34" charset="0"/>
                      </a:endParaRPr>
                    </a:p>
                    <a:p>
                      <a:pPr algn="ctr"/>
                      <a:r>
                        <a:rPr lang="en-US" sz="2000" b="0" dirty="0" smtClean="0">
                          <a:latin typeface="Arial" pitchFamily="34" charset="0"/>
                          <a:cs typeface="Arial" pitchFamily="34" charset="0"/>
                        </a:rPr>
                        <a:t>KOMPONEN</a:t>
                      </a:r>
                      <a:r>
                        <a:rPr lang="en-US" sz="2000" b="0" baseline="0" dirty="0" smtClean="0">
                          <a:latin typeface="Arial" pitchFamily="34" charset="0"/>
                          <a:cs typeface="Arial" pitchFamily="34" charset="0"/>
                        </a:rPr>
                        <a:t> &amp; PEMBOBOTAN</a:t>
                      </a:r>
                      <a:endParaRPr lang="en-US" sz="2000" b="0" dirty="0">
                        <a:latin typeface="Arial" pitchFamily="34" charset="0"/>
                        <a:cs typeface="Arial" pitchFamily="34" charset="0"/>
                      </a:endParaRPr>
                    </a:p>
                  </a:txBody>
                  <a:tcPr/>
                </a:tc>
                <a:tc>
                  <a:txBody>
                    <a:bodyPr/>
                    <a:lstStyle/>
                    <a:p>
                      <a:pPr algn="ctr"/>
                      <a:endParaRPr lang="en-US" sz="2000" b="1" dirty="0" smtClean="0">
                        <a:latin typeface="Arial" pitchFamily="34" charset="0"/>
                        <a:cs typeface="Arial" pitchFamily="34" charset="0"/>
                      </a:endParaRPr>
                    </a:p>
                    <a:p>
                      <a:pPr algn="ctr"/>
                      <a:r>
                        <a:rPr lang="en-US" sz="2000" b="1" dirty="0" smtClean="0">
                          <a:latin typeface="Arial" pitchFamily="34" charset="0"/>
                          <a:cs typeface="Arial" pitchFamily="34" charset="0"/>
                        </a:rPr>
                        <a:t>KRETIA</a:t>
                      </a:r>
                      <a:r>
                        <a:rPr lang="en-US" sz="2000" b="1" baseline="0" dirty="0" smtClean="0">
                          <a:latin typeface="Arial" pitchFamily="34" charset="0"/>
                          <a:cs typeface="Arial" pitchFamily="34" charset="0"/>
                        </a:rPr>
                        <a:t> PENILAIAN</a:t>
                      </a:r>
                      <a:endParaRPr lang="en-US" sz="2000" b="1" dirty="0">
                        <a:latin typeface="Arial" pitchFamily="34" charset="0"/>
                        <a:cs typeface="Arial" pitchFamily="34" charset="0"/>
                      </a:endParaRPr>
                    </a:p>
                  </a:txBody>
                  <a:tcPr/>
                </a:tc>
              </a:tr>
            </a:tbl>
          </a:graphicData>
        </a:graphic>
      </p:graphicFrame>
      <p:graphicFrame>
        <p:nvGraphicFramePr>
          <p:cNvPr id="6" name="Table 5"/>
          <p:cNvGraphicFramePr>
            <a:graphicFrameLocks noGrp="1"/>
          </p:cNvGraphicFramePr>
          <p:nvPr/>
        </p:nvGraphicFramePr>
        <p:xfrm>
          <a:off x="0" y="2362201"/>
          <a:ext cx="9144000" cy="4216408"/>
        </p:xfrm>
        <a:graphic>
          <a:graphicData uri="http://schemas.openxmlformats.org/drawingml/2006/table">
            <a:tbl>
              <a:tblPr firstRow="1" bandRow="1">
                <a:tableStyleId>{21E4AEA4-8DFA-4A89-87EB-49C32662AFE0}</a:tableStyleId>
              </a:tblPr>
              <a:tblGrid>
                <a:gridCol w="3048000"/>
                <a:gridCol w="1524000"/>
                <a:gridCol w="1524000"/>
                <a:gridCol w="3048000"/>
              </a:tblGrid>
              <a:tr h="944908">
                <a:tc>
                  <a:txBody>
                    <a:bodyPr/>
                    <a:lstStyle/>
                    <a:p>
                      <a:pPr algn="ctr"/>
                      <a:endParaRPr lang="en-US" sz="2000" b="1" dirty="0" smtClean="0">
                        <a:solidFill>
                          <a:schemeClr val="bg1"/>
                        </a:solidFill>
                        <a:latin typeface="Arial" pitchFamily="34" charset="0"/>
                        <a:cs typeface="Arial" pitchFamily="34" charset="0"/>
                      </a:endParaRPr>
                    </a:p>
                    <a:p>
                      <a:pPr algn="ctr"/>
                      <a:r>
                        <a:rPr lang="en-US" sz="2000" b="1" dirty="0" smtClean="0">
                          <a:solidFill>
                            <a:schemeClr val="bg1"/>
                          </a:solidFill>
                          <a:latin typeface="Arial" pitchFamily="34" charset="0"/>
                          <a:cs typeface="Arial" pitchFamily="34" charset="0"/>
                        </a:rPr>
                        <a:t>KOMPONEN</a:t>
                      </a:r>
                      <a:endParaRPr lang="en-US" sz="2000" b="1" dirty="0">
                        <a:solidFill>
                          <a:schemeClr val="bg1"/>
                        </a:solidFill>
                        <a:latin typeface="Arial" pitchFamily="34" charset="0"/>
                        <a:cs typeface="Arial" pitchFamily="34" charset="0"/>
                      </a:endParaRPr>
                    </a:p>
                  </a:txBody>
                  <a:tcPr>
                    <a:solidFill>
                      <a:schemeClr val="accent6">
                        <a:lumMod val="75000"/>
                      </a:schemeClr>
                    </a:solidFill>
                  </a:tcPr>
                </a:tc>
                <a:tc>
                  <a:txBody>
                    <a:bodyPr/>
                    <a:lstStyle/>
                    <a:p>
                      <a:pPr algn="ctr"/>
                      <a:endParaRPr lang="en-US" sz="2000" b="1" dirty="0" smtClean="0">
                        <a:solidFill>
                          <a:schemeClr val="bg1"/>
                        </a:solidFill>
                        <a:latin typeface="Arial" pitchFamily="34" charset="0"/>
                        <a:cs typeface="Arial" pitchFamily="34" charset="0"/>
                      </a:endParaRPr>
                    </a:p>
                    <a:p>
                      <a:pPr algn="ctr"/>
                      <a:r>
                        <a:rPr lang="en-US" sz="2000" b="1" dirty="0" smtClean="0">
                          <a:solidFill>
                            <a:schemeClr val="bg1"/>
                          </a:solidFill>
                          <a:latin typeface="Arial" pitchFamily="34" charset="0"/>
                          <a:cs typeface="Arial" pitchFamily="34" charset="0"/>
                        </a:rPr>
                        <a:t>BOBOT</a:t>
                      </a:r>
                      <a:endParaRPr lang="en-US" sz="2000" b="1" dirty="0">
                        <a:solidFill>
                          <a:schemeClr val="bg1"/>
                        </a:solidFill>
                        <a:latin typeface="Arial" pitchFamily="34" charset="0"/>
                        <a:cs typeface="Arial" pitchFamily="34" charset="0"/>
                      </a:endParaRPr>
                    </a:p>
                  </a:txBody>
                  <a:tcPr>
                    <a:solidFill>
                      <a:schemeClr val="accent6">
                        <a:lumMod val="75000"/>
                      </a:schemeClr>
                    </a:solidFill>
                  </a:tcPr>
                </a:tc>
                <a:tc>
                  <a:txBody>
                    <a:bodyPr/>
                    <a:lstStyle/>
                    <a:p>
                      <a:pPr algn="ctr"/>
                      <a:endParaRPr lang="en-US" sz="2000" b="1" dirty="0" smtClean="0">
                        <a:solidFill>
                          <a:schemeClr val="bg1"/>
                        </a:solidFill>
                        <a:latin typeface="Arial" pitchFamily="34" charset="0"/>
                        <a:cs typeface="Arial" pitchFamily="34" charset="0"/>
                      </a:endParaRPr>
                    </a:p>
                    <a:p>
                      <a:pPr algn="ctr"/>
                      <a:r>
                        <a:rPr lang="en-US" sz="2000" b="1" dirty="0" smtClean="0">
                          <a:solidFill>
                            <a:schemeClr val="bg1"/>
                          </a:solidFill>
                          <a:latin typeface="Arial" pitchFamily="34" charset="0"/>
                          <a:cs typeface="Arial" pitchFamily="34" charset="0"/>
                        </a:rPr>
                        <a:t> INTERVAL</a:t>
                      </a:r>
                      <a:endParaRPr lang="en-US" sz="2000" b="1" dirty="0">
                        <a:solidFill>
                          <a:schemeClr val="bg1"/>
                        </a:solidFill>
                        <a:latin typeface="Arial" pitchFamily="34" charset="0"/>
                        <a:cs typeface="Arial" pitchFamily="34" charset="0"/>
                      </a:endParaRPr>
                    </a:p>
                  </a:txBody>
                  <a:tcPr>
                    <a:solidFill>
                      <a:schemeClr val="accent6">
                        <a:lumMod val="75000"/>
                      </a:schemeClr>
                    </a:solidFill>
                  </a:tcPr>
                </a:tc>
                <a:tc>
                  <a:txBody>
                    <a:bodyPr/>
                    <a:lstStyle/>
                    <a:p>
                      <a:pPr algn="ctr"/>
                      <a:endParaRPr lang="en-US" sz="2000" b="1" dirty="0" smtClean="0">
                        <a:solidFill>
                          <a:schemeClr val="bg1"/>
                        </a:solidFill>
                        <a:latin typeface="Arial" pitchFamily="34" charset="0"/>
                        <a:cs typeface="Arial" pitchFamily="34" charset="0"/>
                      </a:endParaRPr>
                    </a:p>
                    <a:p>
                      <a:pPr algn="ctr"/>
                      <a:r>
                        <a:rPr lang="en-US" sz="2000" b="1" dirty="0" smtClean="0">
                          <a:solidFill>
                            <a:schemeClr val="bg1"/>
                          </a:solidFill>
                          <a:latin typeface="Arial" pitchFamily="34" charset="0"/>
                          <a:cs typeface="Arial" pitchFamily="34" charset="0"/>
                        </a:rPr>
                        <a:t>HURUP MUTU</a:t>
                      </a:r>
                      <a:endParaRPr lang="en-US" sz="2000" b="1" dirty="0">
                        <a:solidFill>
                          <a:schemeClr val="bg1"/>
                        </a:solidFill>
                        <a:latin typeface="Arial" pitchFamily="34" charset="0"/>
                        <a:cs typeface="Arial" pitchFamily="34" charset="0"/>
                      </a:endParaRPr>
                    </a:p>
                  </a:txBody>
                  <a:tcPr>
                    <a:solidFill>
                      <a:schemeClr val="accent6">
                        <a:lumMod val="75000"/>
                      </a:schemeClr>
                    </a:solidFill>
                  </a:tcPr>
                </a:tc>
              </a:tr>
              <a:tr h="980430">
                <a:tc>
                  <a:txBody>
                    <a:bodyPr/>
                    <a:lstStyle/>
                    <a:p>
                      <a:r>
                        <a:rPr lang="en-US" sz="2000" b="1" dirty="0" smtClean="0">
                          <a:solidFill>
                            <a:schemeClr val="bg1"/>
                          </a:solidFill>
                          <a:latin typeface="Arial" pitchFamily="34" charset="0"/>
                          <a:cs typeface="Arial" pitchFamily="34" charset="0"/>
                        </a:rPr>
                        <a:t>UJIAN</a:t>
                      </a:r>
                      <a:r>
                        <a:rPr lang="en-US" sz="2000" b="1" baseline="0" dirty="0" smtClean="0">
                          <a:solidFill>
                            <a:schemeClr val="bg1"/>
                          </a:solidFill>
                          <a:latin typeface="Arial" pitchFamily="34" charset="0"/>
                          <a:cs typeface="Arial" pitchFamily="34" charset="0"/>
                        </a:rPr>
                        <a:t> TENGAH SEM</a:t>
                      </a:r>
                      <a:r>
                        <a:rPr lang="id-ID" sz="2000" b="1" baseline="0" dirty="0" smtClean="0">
                          <a:solidFill>
                            <a:schemeClr val="bg1"/>
                          </a:solidFill>
                          <a:latin typeface="Arial" pitchFamily="34" charset="0"/>
                          <a:cs typeface="Arial" pitchFamily="34" charset="0"/>
                        </a:rPr>
                        <a:t>E</a:t>
                      </a:r>
                      <a:r>
                        <a:rPr lang="en-US" sz="2000" b="1" baseline="0" dirty="0" smtClean="0">
                          <a:solidFill>
                            <a:schemeClr val="bg1"/>
                          </a:solidFill>
                          <a:latin typeface="Arial" pitchFamily="34" charset="0"/>
                          <a:cs typeface="Arial" pitchFamily="34" charset="0"/>
                        </a:rPr>
                        <a:t>STER (UTS)</a:t>
                      </a:r>
                      <a:endParaRPr lang="en-US" sz="2000" b="1" dirty="0">
                        <a:solidFill>
                          <a:schemeClr val="bg1"/>
                        </a:solidFill>
                        <a:latin typeface="Arial" pitchFamily="34" charset="0"/>
                        <a:cs typeface="Arial" pitchFamily="34" charset="0"/>
                      </a:endParaRPr>
                    </a:p>
                  </a:txBody>
                  <a:tcPr>
                    <a:solidFill>
                      <a:schemeClr val="accent6">
                        <a:lumMod val="75000"/>
                      </a:schemeClr>
                    </a:solidFill>
                  </a:tcPr>
                </a:tc>
                <a:tc>
                  <a:txBody>
                    <a:bodyPr/>
                    <a:lstStyle/>
                    <a:p>
                      <a:pPr algn="ctr"/>
                      <a:endParaRPr lang="en-US" sz="2000" b="1" dirty="0" smtClean="0">
                        <a:solidFill>
                          <a:schemeClr val="bg1"/>
                        </a:solidFill>
                        <a:latin typeface="Arial" pitchFamily="34" charset="0"/>
                        <a:cs typeface="Arial" pitchFamily="34" charset="0"/>
                      </a:endParaRPr>
                    </a:p>
                    <a:p>
                      <a:pPr algn="ctr"/>
                      <a:r>
                        <a:rPr lang="en-US" sz="2000" b="1" dirty="0" smtClean="0">
                          <a:solidFill>
                            <a:schemeClr val="bg1"/>
                          </a:solidFill>
                          <a:latin typeface="Arial" pitchFamily="34" charset="0"/>
                          <a:cs typeface="Arial" pitchFamily="34" charset="0"/>
                        </a:rPr>
                        <a:t>30 %</a:t>
                      </a:r>
                      <a:endParaRPr lang="en-US" sz="2000" b="1" dirty="0">
                        <a:solidFill>
                          <a:schemeClr val="bg1"/>
                        </a:solidFill>
                        <a:latin typeface="Arial" pitchFamily="34" charset="0"/>
                        <a:cs typeface="Arial" pitchFamily="34" charset="0"/>
                      </a:endParaRPr>
                    </a:p>
                  </a:txBody>
                  <a:tcPr>
                    <a:solidFill>
                      <a:schemeClr val="accent6">
                        <a:lumMod val="75000"/>
                      </a:schemeClr>
                    </a:solidFill>
                  </a:tcPr>
                </a:tc>
                <a:tc>
                  <a:txBody>
                    <a:bodyPr/>
                    <a:lstStyle/>
                    <a:p>
                      <a:endParaRPr lang="en-US" sz="2000" b="1" dirty="0" smtClean="0">
                        <a:solidFill>
                          <a:schemeClr val="bg1"/>
                        </a:solidFill>
                        <a:latin typeface="Arial" pitchFamily="34" charset="0"/>
                        <a:cs typeface="Arial" pitchFamily="34" charset="0"/>
                      </a:endParaRPr>
                    </a:p>
                    <a:p>
                      <a:endParaRPr lang="en-US" sz="2000" b="1" dirty="0">
                        <a:solidFill>
                          <a:schemeClr val="bg1"/>
                        </a:solidFill>
                        <a:latin typeface="Arial" pitchFamily="34" charset="0"/>
                        <a:cs typeface="Arial" pitchFamily="34" charset="0"/>
                      </a:endParaRPr>
                    </a:p>
                  </a:txBody>
                  <a:tcPr>
                    <a:solidFill>
                      <a:schemeClr val="accent6">
                        <a:lumMod val="75000"/>
                      </a:schemeClr>
                    </a:solidFill>
                  </a:tcPr>
                </a:tc>
                <a:tc>
                  <a:txBody>
                    <a:bodyPr/>
                    <a:lstStyle/>
                    <a:p>
                      <a:endParaRPr lang="en-US" sz="2000" b="1" dirty="0">
                        <a:solidFill>
                          <a:schemeClr val="bg1"/>
                        </a:solidFill>
                        <a:latin typeface="Arial" pitchFamily="34" charset="0"/>
                        <a:cs typeface="Arial" pitchFamily="34" charset="0"/>
                      </a:endParaRPr>
                    </a:p>
                  </a:txBody>
                  <a:tcPr>
                    <a:solidFill>
                      <a:schemeClr val="accent6">
                        <a:lumMod val="75000"/>
                      </a:schemeClr>
                    </a:solidFill>
                  </a:tcPr>
                </a:tc>
              </a:tr>
              <a:tr h="980430">
                <a:tc>
                  <a:txBody>
                    <a:bodyPr/>
                    <a:lstStyle/>
                    <a:p>
                      <a:r>
                        <a:rPr lang="en-US" sz="2000" b="1" dirty="0" smtClean="0">
                          <a:solidFill>
                            <a:schemeClr val="bg1"/>
                          </a:solidFill>
                          <a:latin typeface="Arial" pitchFamily="34" charset="0"/>
                          <a:cs typeface="Arial" pitchFamily="34" charset="0"/>
                        </a:rPr>
                        <a:t>TUGAS</a:t>
                      </a:r>
                      <a:r>
                        <a:rPr lang="en-US" sz="2000" b="1" baseline="0" dirty="0" smtClean="0">
                          <a:solidFill>
                            <a:schemeClr val="bg1"/>
                          </a:solidFill>
                          <a:latin typeface="Arial" pitchFamily="34" charset="0"/>
                          <a:cs typeface="Arial" pitchFamily="34" charset="0"/>
                        </a:rPr>
                        <a:t>,KEHADIRAN, &amp; PARTISIPASI KELAS</a:t>
                      </a:r>
                      <a:endParaRPr lang="en-US" sz="2000" b="1" dirty="0">
                        <a:solidFill>
                          <a:schemeClr val="bg1"/>
                        </a:solidFill>
                        <a:latin typeface="Arial" pitchFamily="34" charset="0"/>
                        <a:cs typeface="Arial" pitchFamily="34" charset="0"/>
                      </a:endParaRPr>
                    </a:p>
                  </a:txBody>
                  <a:tcPr>
                    <a:solidFill>
                      <a:schemeClr val="accent6">
                        <a:lumMod val="75000"/>
                      </a:schemeClr>
                    </a:solidFill>
                  </a:tcPr>
                </a:tc>
                <a:tc>
                  <a:txBody>
                    <a:bodyPr/>
                    <a:lstStyle/>
                    <a:p>
                      <a:pPr algn="ctr"/>
                      <a:endParaRPr lang="en-US" sz="2000" b="1" dirty="0" smtClean="0">
                        <a:solidFill>
                          <a:schemeClr val="bg1"/>
                        </a:solidFill>
                        <a:latin typeface="Arial" pitchFamily="34" charset="0"/>
                        <a:cs typeface="Arial" pitchFamily="34" charset="0"/>
                      </a:endParaRPr>
                    </a:p>
                    <a:p>
                      <a:pPr algn="ctr"/>
                      <a:r>
                        <a:rPr lang="en-US" sz="2000" b="1" dirty="0" smtClean="0">
                          <a:solidFill>
                            <a:schemeClr val="bg1"/>
                          </a:solidFill>
                          <a:latin typeface="Arial" pitchFamily="34" charset="0"/>
                          <a:cs typeface="Arial" pitchFamily="34" charset="0"/>
                        </a:rPr>
                        <a:t>35 %(20%KH 15 </a:t>
                      </a:r>
                      <a:r>
                        <a:rPr lang="en-US" sz="2000" b="1" dirty="0" err="1" smtClean="0">
                          <a:solidFill>
                            <a:schemeClr val="bg1"/>
                          </a:solidFill>
                          <a:latin typeface="Arial" pitchFamily="34" charset="0"/>
                          <a:cs typeface="Arial" pitchFamily="34" charset="0"/>
                        </a:rPr>
                        <a:t>Tg</a:t>
                      </a:r>
                      <a:r>
                        <a:rPr lang="en-US" sz="2000" b="1" dirty="0" smtClean="0">
                          <a:solidFill>
                            <a:schemeClr val="bg1"/>
                          </a:solidFill>
                          <a:latin typeface="Arial" pitchFamily="34" charset="0"/>
                          <a:cs typeface="Arial" pitchFamily="34" charset="0"/>
                        </a:rPr>
                        <a:t>)</a:t>
                      </a:r>
                      <a:endParaRPr lang="en-US" sz="2000" b="1" dirty="0">
                        <a:solidFill>
                          <a:schemeClr val="bg1"/>
                        </a:solidFill>
                        <a:latin typeface="Arial" pitchFamily="34" charset="0"/>
                        <a:cs typeface="Arial" pitchFamily="34" charset="0"/>
                      </a:endParaRPr>
                    </a:p>
                  </a:txBody>
                  <a:tcPr>
                    <a:solidFill>
                      <a:schemeClr val="accent6">
                        <a:lumMod val="75000"/>
                      </a:schemeClr>
                    </a:solidFill>
                  </a:tcPr>
                </a:tc>
                <a:tc>
                  <a:txBody>
                    <a:bodyPr/>
                    <a:lstStyle/>
                    <a:p>
                      <a:endParaRPr lang="en-US" sz="2000" b="1">
                        <a:solidFill>
                          <a:schemeClr val="bg1"/>
                        </a:solidFill>
                        <a:latin typeface="Arial" pitchFamily="34" charset="0"/>
                        <a:cs typeface="Arial" pitchFamily="34" charset="0"/>
                      </a:endParaRPr>
                    </a:p>
                  </a:txBody>
                  <a:tcPr>
                    <a:solidFill>
                      <a:schemeClr val="accent6">
                        <a:lumMod val="75000"/>
                      </a:schemeClr>
                    </a:solidFill>
                  </a:tcPr>
                </a:tc>
                <a:tc>
                  <a:txBody>
                    <a:bodyPr/>
                    <a:lstStyle/>
                    <a:p>
                      <a:endParaRPr lang="en-US" sz="2000" b="1" dirty="0">
                        <a:solidFill>
                          <a:schemeClr val="bg1"/>
                        </a:solidFill>
                        <a:latin typeface="Arial" pitchFamily="34" charset="0"/>
                        <a:cs typeface="Arial" pitchFamily="34" charset="0"/>
                      </a:endParaRPr>
                    </a:p>
                  </a:txBody>
                  <a:tcPr>
                    <a:solidFill>
                      <a:schemeClr val="accent6">
                        <a:lumMod val="75000"/>
                      </a:schemeClr>
                    </a:solidFill>
                  </a:tcPr>
                </a:tc>
              </a:tr>
              <a:tr h="980430">
                <a:tc>
                  <a:txBody>
                    <a:bodyPr/>
                    <a:lstStyle/>
                    <a:p>
                      <a:r>
                        <a:rPr lang="en-US" sz="2000" b="1" dirty="0" smtClean="0">
                          <a:solidFill>
                            <a:schemeClr val="bg1"/>
                          </a:solidFill>
                          <a:latin typeface="Arial" pitchFamily="34" charset="0"/>
                          <a:cs typeface="Arial" pitchFamily="34" charset="0"/>
                        </a:rPr>
                        <a:t>UJIAN</a:t>
                      </a:r>
                      <a:r>
                        <a:rPr lang="en-US" sz="2000" b="1" baseline="0" dirty="0" smtClean="0">
                          <a:solidFill>
                            <a:schemeClr val="bg1"/>
                          </a:solidFill>
                          <a:latin typeface="Arial" pitchFamily="34" charset="0"/>
                          <a:cs typeface="Arial" pitchFamily="34" charset="0"/>
                        </a:rPr>
                        <a:t> AHIR SEMESTER (UAS)</a:t>
                      </a:r>
                      <a:endParaRPr lang="en-US" sz="2000" b="1" dirty="0">
                        <a:solidFill>
                          <a:schemeClr val="bg1"/>
                        </a:solidFill>
                        <a:latin typeface="Arial" pitchFamily="34" charset="0"/>
                        <a:cs typeface="Arial" pitchFamily="34" charset="0"/>
                      </a:endParaRPr>
                    </a:p>
                  </a:txBody>
                  <a:tcPr>
                    <a:solidFill>
                      <a:schemeClr val="accent6">
                        <a:lumMod val="75000"/>
                      </a:schemeClr>
                    </a:solidFill>
                  </a:tcPr>
                </a:tc>
                <a:tc>
                  <a:txBody>
                    <a:bodyPr/>
                    <a:lstStyle/>
                    <a:p>
                      <a:pPr algn="ctr"/>
                      <a:endParaRPr lang="en-US" sz="2000" b="1" dirty="0" smtClean="0">
                        <a:solidFill>
                          <a:schemeClr val="bg1"/>
                        </a:solidFill>
                        <a:latin typeface="Arial" pitchFamily="34" charset="0"/>
                        <a:cs typeface="Arial" pitchFamily="34" charset="0"/>
                      </a:endParaRPr>
                    </a:p>
                    <a:p>
                      <a:pPr algn="ctr"/>
                      <a:r>
                        <a:rPr lang="en-US" sz="2000" b="1" dirty="0" smtClean="0">
                          <a:solidFill>
                            <a:schemeClr val="bg1"/>
                          </a:solidFill>
                          <a:latin typeface="Arial" pitchFamily="34" charset="0"/>
                          <a:cs typeface="Arial" pitchFamily="34" charset="0"/>
                        </a:rPr>
                        <a:t>35 %</a:t>
                      </a:r>
                      <a:endParaRPr lang="en-US" sz="2000" b="1" dirty="0">
                        <a:solidFill>
                          <a:schemeClr val="bg1"/>
                        </a:solidFill>
                        <a:latin typeface="Arial" pitchFamily="34" charset="0"/>
                        <a:cs typeface="Arial" pitchFamily="34" charset="0"/>
                      </a:endParaRPr>
                    </a:p>
                  </a:txBody>
                  <a:tcPr>
                    <a:solidFill>
                      <a:schemeClr val="accent6">
                        <a:lumMod val="75000"/>
                      </a:schemeClr>
                    </a:solidFill>
                  </a:tcPr>
                </a:tc>
                <a:tc>
                  <a:txBody>
                    <a:bodyPr/>
                    <a:lstStyle/>
                    <a:p>
                      <a:endParaRPr lang="en-US" sz="2000" b="1">
                        <a:solidFill>
                          <a:schemeClr val="bg1"/>
                        </a:solidFill>
                        <a:latin typeface="Arial" pitchFamily="34" charset="0"/>
                        <a:cs typeface="Arial" pitchFamily="34" charset="0"/>
                      </a:endParaRPr>
                    </a:p>
                  </a:txBody>
                  <a:tcPr>
                    <a:solidFill>
                      <a:schemeClr val="accent6">
                        <a:lumMod val="75000"/>
                      </a:schemeClr>
                    </a:solidFill>
                  </a:tcPr>
                </a:tc>
                <a:tc>
                  <a:txBody>
                    <a:bodyPr/>
                    <a:lstStyle/>
                    <a:p>
                      <a:endParaRPr lang="en-US" sz="2000" b="1" dirty="0">
                        <a:solidFill>
                          <a:schemeClr val="bg1"/>
                        </a:solidFill>
                        <a:latin typeface="Arial" pitchFamily="34" charset="0"/>
                        <a:cs typeface="Arial" pitchFamily="34" charset="0"/>
                      </a:endParaRPr>
                    </a:p>
                  </a:txBody>
                  <a:tcPr>
                    <a:solidFill>
                      <a:schemeClr val="accent6">
                        <a:lumMod val="75000"/>
                      </a:schemeClr>
                    </a:solidFill>
                  </a:tcPr>
                </a:tc>
              </a:tr>
            </a:tbl>
          </a:graphicData>
        </a:graphic>
      </p:graphicFrame>
      <p:graphicFrame>
        <p:nvGraphicFramePr>
          <p:cNvPr id="7" name="Table 6"/>
          <p:cNvGraphicFramePr>
            <a:graphicFrameLocks noGrp="1"/>
          </p:cNvGraphicFramePr>
          <p:nvPr/>
        </p:nvGraphicFramePr>
        <p:xfrm>
          <a:off x="4572000" y="3429000"/>
          <a:ext cx="4572000" cy="2743200"/>
        </p:xfrm>
        <a:graphic>
          <a:graphicData uri="http://schemas.openxmlformats.org/drawingml/2006/table">
            <a:tbl>
              <a:tblPr firstRow="1" bandRow="1">
                <a:tableStyleId>{073A0DAA-6AF3-43AB-8588-CEC1D06C72B9}</a:tableStyleId>
              </a:tblPr>
              <a:tblGrid>
                <a:gridCol w="1524000"/>
                <a:gridCol w="3048000"/>
              </a:tblGrid>
              <a:tr h="548640">
                <a:tc>
                  <a:txBody>
                    <a:bodyPr/>
                    <a:lstStyle/>
                    <a:p>
                      <a:pPr algn="ctr"/>
                      <a:r>
                        <a:rPr lang="en-US" sz="2000" b="1" dirty="0" smtClean="0">
                          <a:solidFill>
                            <a:srgbClr val="FFFF00"/>
                          </a:solidFill>
                          <a:latin typeface="Arial" pitchFamily="34" charset="0"/>
                          <a:cs typeface="Arial" pitchFamily="34" charset="0"/>
                        </a:rPr>
                        <a:t>75 - 100</a:t>
                      </a:r>
                      <a:endParaRPr lang="en-US" sz="2000" b="1" dirty="0">
                        <a:solidFill>
                          <a:srgbClr val="FFFF00"/>
                        </a:solidFill>
                        <a:latin typeface="Arial" pitchFamily="34" charset="0"/>
                        <a:cs typeface="Arial" pitchFamily="34" charset="0"/>
                      </a:endParaRPr>
                    </a:p>
                  </a:txBody>
                  <a:tcPr>
                    <a:solidFill>
                      <a:schemeClr val="tx1"/>
                    </a:solidFill>
                  </a:tcPr>
                </a:tc>
                <a:tc>
                  <a:txBody>
                    <a:bodyPr/>
                    <a:lstStyle/>
                    <a:p>
                      <a:pPr algn="ctr"/>
                      <a:r>
                        <a:rPr lang="en-US" sz="2000" b="1" dirty="0" smtClean="0">
                          <a:solidFill>
                            <a:srgbClr val="FFFF00"/>
                          </a:solidFill>
                          <a:latin typeface="Arial" pitchFamily="34" charset="0"/>
                          <a:cs typeface="Arial" pitchFamily="34" charset="0"/>
                        </a:rPr>
                        <a:t> A</a:t>
                      </a:r>
                      <a:endParaRPr lang="en-US" sz="2000" b="1" dirty="0">
                        <a:solidFill>
                          <a:srgbClr val="FFFF00"/>
                        </a:solidFill>
                        <a:latin typeface="Arial" pitchFamily="34" charset="0"/>
                        <a:cs typeface="Arial" pitchFamily="34" charset="0"/>
                      </a:endParaRPr>
                    </a:p>
                  </a:txBody>
                  <a:tcPr>
                    <a:solidFill>
                      <a:schemeClr val="tx1"/>
                    </a:solidFill>
                  </a:tcPr>
                </a:tc>
              </a:tr>
              <a:tr h="548640">
                <a:tc>
                  <a:txBody>
                    <a:bodyPr/>
                    <a:lstStyle/>
                    <a:p>
                      <a:pPr algn="ctr"/>
                      <a:r>
                        <a:rPr lang="en-US" sz="2000" b="1" dirty="0" smtClean="0">
                          <a:solidFill>
                            <a:srgbClr val="FFFF00"/>
                          </a:solidFill>
                          <a:latin typeface="Arial" pitchFamily="34" charset="0"/>
                          <a:cs typeface="Arial" pitchFamily="34" charset="0"/>
                        </a:rPr>
                        <a:t>65</a:t>
                      </a:r>
                      <a:r>
                        <a:rPr lang="en-US" sz="2000" b="1" baseline="0" dirty="0" smtClean="0">
                          <a:solidFill>
                            <a:srgbClr val="FFFF00"/>
                          </a:solidFill>
                          <a:latin typeface="Arial" pitchFamily="34" charset="0"/>
                          <a:cs typeface="Arial" pitchFamily="34" charset="0"/>
                        </a:rPr>
                        <a:t> - 74</a:t>
                      </a:r>
                      <a:endParaRPr lang="en-US" sz="2000" b="1" dirty="0">
                        <a:solidFill>
                          <a:srgbClr val="FFFF00"/>
                        </a:solidFill>
                        <a:latin typeface="Arial" pitchFamily="34" charset="0"/>
                        <a:cs typeface="Arial" pitchFamily="34" charset="0"/>
                      </a:endParaRPr>
                    </a:p>
                  </a:txBody>
                  <a:tcPr>
                    <a:solidFill>
                      <a:schemeClr val="tx1"/>
                    </a:solidFill>
                  </a:tcPr>
                </a:tc>
                <a:tc>
                  <a:txBody>
                    <a:bodyPr/>
                    <a:lstStyle/>
                    <a:p>
                      <a:pPr algn="ctr"/>
                      <a:r>
                        <a:rPr lang="en-US" sz="2000" b="1" dirty="0" smtClean="0">
                          <a:solidFill>
                            <a:srgbClr val="FFFF00"/>
                          </a:solidFill>
                          <a:latin typeface="Arial" pitchFamily="34" charset="0"/>
                          <a:cs typeface="Arial" pitchFamily="34" charset="0"/>
                        </a:rPr>
                        <a:t>B</a:t>
                      </a:r>
                      <a:endParaRPr lang="en-US" sz="2000" b="1" dirty="0">
                        <a:solidFill>
                          <a:srgbClr val="FFFF00"/>
                        </a:solidFill>
                        <a:latin typeface="Arial" pitchFamily="34" charset="0"/>
                        <a:cs typeface="Arial" pitchFamily="34" charset="0"/>
                      </a:endParaRPr>
                    </a:p>
                  </a:txBody>
                  <a:tcPr>
                    <a:solidFill>
                      <a:schemeClr val="tx1"/>
                    </a:solidFill>
                  </a:tcPr>
                </a:tc>
              </a:tr>
              <a:tr h="548640">
                <a:tc>
                  <a:txBody>
                    <a:bodyPr/>
                    <a:lstStyle/>
                    <a:p>
                      <a:pPr algn="ctr"/>
                      <a:r>
                        <a:rPr lang="en-US" sz="2000" b="1" dirty="0" smtClean="0">
                          <a:solidFill>
                            <a:srgbClr val="FFFF00"/>
                          </a:solidFill>
                          <a:latin typeface="Arial" pitchFamily="34" charset="0"/>
                          <a:cs typeface="Arial" pitchFamily="34" charset="0"/>
                        </a:rPr>
                        <a:t>55- 64</a:t>
                      </a:r>
                      <a:endParaRPr lang="en-US" sz="2000" b="1" dirty="0">
                        <a:solidFill>
                          <a:srgbClr val="FFFF00"/>
                        </a:solidFill>
                        <a:latin typeface="Arial" pitchFamily="34" charset="0"/>
                        <a:cs typeface="Arial" pitchFamily="34" charset="0"/>
                      </a:endParaRPr>
                    </a:p>
                  </a:txBody>
                  <a:tcPr>
                    <a:solidFill>
                      <a:schemeClr val="tx1"/>
                    </a:solidFill>
                  </a:tcPr>
                </a:tc>
                <a:tc>
                  <a:txBody>
                    <a:bodyPr/>
                    <a:lstStyle/>
                    <a:p>
                      <a:pPr algn="ctr"/>
                      <a:r>
                        <a:rPr lang="en-US" sz="2000" b="1" dirty="0" smtClean="0">
                          <a:solidFill>
                            <a:srgbClr val="FFFF00"/>
                          </a:solidFill>
                          <a:latin typeface="Arial" pitchFamily="34" charset="0"/>
                          <a:cs typeface="Arial" pitchFamily="34" charset="0"/>
                        </a:rPr>
                        <a:t>C</a:t>
                      </a:r>
                      <a:endParaRPr lang="en-US" sz="2000" b="1" dirty="0">
                        <a:solidFill>
                          <a:srgbClr val="FFFF00"/>
                        </a:solidFill>
                        <a:latin typeface="Arial" pitchFamily="34" charset="0"/>
                        <a:cs typeface="Arial" pitchFamily="34" charset="0"/>
                      </a:endParaRPr>
                    </a:p>
                  </a:txBody>
                  <a:tcPr>
                    <a:solidFill>
                      <a:schemeClr val="tx1"/>
                    </a:solidFill>
                  </a:tcPr>
                </a:tc>
              </a:tr>
              <a:tr h="548640">
                <a:tc>
                  <a:txBody>
                    <a:bodyPr/>
                    <a:lstStyle/>
                    <a:p>
                      <a:pPr algn="ctr"/>
                      <a:r>
                        <a:rPr lang="en-US" sz="2000" b="1" dirty="0" smtClean="0">
                          <a:solidFill>
                            <a:srgbClr val="FFFF00"/>
                          </a:solidFill>
                          <a:latin typeface="Arial" pitchFamily="34" charset="0"/>
                          <a:cs typeface="Arial" pitchFamily="34" charset="0"/>
                        </a:rPr>
                        <a:t>45 - 54</a:t>
                      </a:r>
                      <a:endParaRPr lang="en-US" sz="2000" b="1" dirty="0">
                        <a:solidFill>
                          <a:srgbClr val="FFFF00"/>
                        </a:solidFill>
                        <a:latin typeface="Arial" pitchFamily="34" charset="0"/>
                        <a:cs typeface="Arial" pitchFamily="34" charset="0"/>
                      </a:endParaRPr>
                    </a:p>
                  </a:txBody>
                  <a:tcPr>
                    <a:solidFill>
                      <a:schemeClr val="tx1"/>
                    </a:solidFill>
                  </a:tcPr>
                </a:tc>
                <a:tc>
                  <a:txBody>
                    <a:bodyPr/>
                    <a:lstStyle/>
                    <a:p>
                      <a:pPr algn="ctr"/>
                      <a:r>
                        <a:rPr lang="en-US" sz="2000" b="1" dirty="0" smtClean="0">
                          <a:solidFill>
                            <a:srgbClr val="FFFF00"/>
                          </a:solidFill>
                          <a:latin typeface="Arial" pitchFamily="34" charset="0"/>
                          <a:cs typeface="Arial" pitchFamily="34" charset="0"/>
                        </a:rPr>
                        <a:t>D</a:t>
                      </a:r>
                      <a:endParaRPr lang="en-US" sz="2000" b="1" dirty="0">
                        <a:solidFill>
                          <a:srgbClr val="FFFF00"/>
                        </a:solidFill>
                        <a:latin typeface="Arial" pitchFamily="34" charset="0"/>
                        <a:cs typeface="Arial" pitchFamily="34" charset="0"/>
                      </a:endParaRPr>
                    </a:p>
                  </a:txBody>
                  <a:tcPr>
                    <a:solidFill>
                      <a:schemeClr val="tx1"/>
                    </a:solidFill>
                  </a:tcPr>
                </a:tc>
              </a:tr>
              <a:tr h="548640">
                <a:tc>
                  <a:txBody>
                    <a:bodyPr/>
                    <a:lstStyle/>
                    <a:p>
                      <a:pPr algn="ctr"/>
                      <a:r>
                        <a:rPr lang="en-US" sz="2000" b="1" dirty="0" smtClean="0">
                          <a:solidFill>
                            <a:srgbClr val="FFFF00"/>
                          </a:solidFill>
                          <a:latin typeface="Arial" pitchFamily="34" charset="0"/>
                          <a:cs typeface="Arial" pitchFamily="34" charset="0"/>
                        </a:rPr>
                        <a:t>&lt; 45</a:t>
                      </a:r>
                      <a:endParaRPr lang="en-US" sz="2000" b="1" dirty="0">
                        <a:solidFill>
                          <a:srgbClr val="FFFF00"/>
                        </a:solidFill>
                        <a:latin typeface="Arial" pitchFamily="34" charset="0"/>
                        <a:cs typeface="Arial" pitchFamily="34" charset="0"/>
                      </a:endParaRPr>
                    </a:p>
                  </a:txBody>
                  <a:tcPr>
                    <a:solidFill>
                      <a:schemeClr val="tx1"/>
                    </a:solidFill>
                  </a:tcPr>
                </a:tc>
                <a:tc>
                  <a:txBody>
                    <a:bodyPr/>
                    <a:lstStyle/>
                    <a:p>
                      <a:pPr algn="ctr"/>
                      <a:r>
                        <a:rPr lang="en-US" sz="2000" b="1" dirty="0" smtClean="0">
                          <a:solidFill>
                            <a:srgbClr val="FFFF00"/>
                          </a:solidFill>
                          <a:latin typeface="Arial" pitchFamily="34" charset="0"/>
                          <a:cs typeface="Arial" pitchFamily="34" charset="0"/>
                        </a:rPr>
                        <a:t>E</a:t>
                      </a:r>
                      <a:endParaRPr lang="en-US" sz="2000" b="1" dirty="0">
                        <a:solidFill>
                          <a:srgbClr val="FFFF00"/>
                        </a:solidFill>
                        <a:latin typeface="Arial" pitchFamily="34" charset="0"/>
                        <a:cs typeface="Arial" pitchFamily="34" charset="0"/>
                      </a:endParaRPr>
                    </a:p>
                  </a:txBody>
                  <a:tcPr>
                    <a:solidFill>
                      <a:schemeClr val="tx1"/>
                    </a:solidFill>
                  </a:tcPr>
                </a:tc>
              </a:tr>
            </a:tbl>
          </a:graphicData>
        </a:graphic>
      </p:graphicFrame>
    </p:spTree>
  </p:cSld>
  <p:clrMapOvr>
    <a:masterClrMapping/>
  </p:clrMapOvr>
  <p:transition spd="slow">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ppt_w</p:attrName>
                                        </p:attrNameLst>
                                      </p:cBhvr>
                                      <p:tavLst>
                                        <p:tav tm="0">
                                          <p:val>
                                            <p:fltVal val="0"/>
                                          </p:val>
                                        </p:tav>
                                        <p:tav tm="100000">
                                          <p:val>
                                            <p:strVal val="#ppt_w"/>
                                          </p:val>
                                        </p:tav>
                                      </p:tavLst>
                                    </p:anim>
                                    <p:anim calcmode="lin" valueType="num">
                                      <p:cBhvr>
                                        <p:cTn id="8" dur="3000" fill="hold"/>
                                        <p:tgtEl>
                                          <p:spTgt spid="4"/>
                                        </p:tgtEl>
                                        <p:attrNameLst>
                                          <p:attrName>ppt_h</p:attrName>
                                        </p:attrNameLst>
                                      </p:cBhvr>
                                      <p:tavLst>
                                        <p:tav tm="0">
                                          <p:val>
                                            <p:fltVal val="0"/>
                                          </p:val>
                                        </p:tav>
                                        <p:tav tm="100000">
                                          <p:val>
                                            <p:strVal val="#ppt_h"/>
                                          </p:val>
                                        </p:tav>
                                      </p:tavLst>
                                    </p:anim>
                                    <p:anim calcmode="lin" valueType="num">
                                      <p:cBhvr>
                                        <p:cTn id="9" dur="3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3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2000" fill="hold"/>
                                        <p:tgtEl>
                                          <p:spTgt spid="5"/>
                                        </p:tgtEl>
                                        <p:attrNameLst>
                                          <p:attrName>ppt_x</p:attrName>
                                        </p:attrNameLst>
                                      </p:cBhvr>
                                      <p:tavLst>
                                        <p:tav tm="0">
                                          <p:val>
                                            <p:strVal val="#ppt_x"/>
                                          </p:val>
                                        </p:tav>
                                        <p:tav tm="100000">
                                          <p:val>
                                            <p:strVal val="#ppt_x"/>
                                          </p:val>
                                        </p:tav>
                                      </p:tavLst>
                                    </p:anim>
                                    <p:anim calcmode="lin" valueType="num">
                                      <p:cBhvr additive="base">
                                        <p:cTn id="16"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2000" fill="hold"/>
                                        <p:tgtEl>
                                          <p:spTgt spid="6"/>
                                        </p:tgtEl>
                                        <p:attrNameLst>
                                          <p:attrName>ppt_w</p:attrName>
                                        </p:attrNameLst>
                                      </p:cBhvr>
                                      <p:tavLst>
                                        <p:tav tm="0">
                                          <p:val>
                                            <p:fltVal val="0"/>
                                          </p:val>
                                        </p:tav>
                                        <p:tav tm="100000">
                                          <p:val>
                                            <p:strVal val="#ppt_w"/>
                                          </p:val>
                                        </p:tav>
                                      </p:tavLst>
                                    </p:anim>
                                    <p:anim calcmode="lin" valueType="num">
                                      <p:cBhvr>
                                        <p:cTn id="22" dur="2000" fill="hold"/>
                                        <p:tgtEl>
                                          <p:spTgt spid="6"/>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3000" fill="hold"/>
                                        <p:tgtEl>
                                          <p:spTgt spid="7"/>
                                        </p:tgtEl>
                                        <p:attrNameLst>
                                          <p:attrName>ppt_x</p:attrName>
                                        </p:attrNameLst>
                                      </p:cBhvr>
                                      <p:tavLst>
                                        <p:tav tm="0">
                                          <p:val>
                                            <p:strVal val="0-#ppt_w/2"/>
                                          </p:val>
                                        </p:tav>
                                        <p:tav tm="100000">
                                          <p:val>
                                            <p:strVal val="#ppt_x"/>
                                          </p:val>
                                        </p:tav>
                                      </p:tavLst>
                                    </p:anim>
                                    <p:anim calcmode="lin" valueType="num">
                                      <p:cBhvr additive="base">
                                        <p:cTn id="28" dur="3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990600"/>
            <a:ext cx="3505200" cy="1828800"/>
          </a:xfrm>
          <a:prstGeom prst="roundRect">
            <a:avLst/>
          </a:prstGeom>
          <a:solidFill>
            <a:srgbClr val="FF0000"/>
          </a:solidFill>
          <a:ln/>
        </p:spPr>
        <p:style>
          <a:lnRef idx="1">
            <a:schemeClr val="accent5"/>
          </a:lnRef>
          <a:fillRef idx="2">
            <a:schemeClr val="accent5"/>
          </a:fillRef>
          <a:effectRef idx="1">
            <a:schemeClr val="accent5"/>
          </a:effectRef>
          <a:fontRef idx="minor">
            <a:schemeClr val="dk1"/>
          </a:fontRef>
        </p:style>
        <p:txBody>
          <a:bodyPr rtlCol="0" anchor="ctr"/>
          <a:lstStyle/>
          <a:p>
            <a:r>
              <a:rPr lang="en-US" sz="1600" b="1" dirty="0" smtClean="0">
                <a:ln w="17780" cmpd="sng">
                  <a:solidFill>
                    <a:srgbClr val="FFFFFF"/>
                  </a:solidFill>
                  <a:prstDash val="solid"/>
                  <a:miter lim="800000"/>
                </a:ln>
                <a:solidFill>
                  <a:schemeClr val="tx1"/>
                </a:solidFill>
                <a:effectLst>
                  <a:outerShdw blurRad="50800" algn="tl" rotWithShape="0">
                    <a:srgbClr val="000000"/>
                  </a:outerShdw>
                </a:effectLst>
              </a:rPr>
              <a:t>        </a:t>
            </a:r>
            <a:r>
              <a:rPr lang="en-US" sz="2000" b="1" dirty="0" smtClean="0">
                <a:ln w="17780" cmpd="sng">
                  <a:solidFill>
                    <a:srgbClr val="FFFFFF"/>
                  </a:solidFill>
                  <a:prstDash val="solid"/>
                  <a:miter lim="800000"/>
                </a:ln>
                <a:solidFill>
                  <a:schemeClr val="tx1"/>
                </a:solidFill>
                <a:effectLst>
                  <a:outerShdw blurRad="50800" algn="tl" rotWithShape="0">
                    <a:srgbClr val="000000"/>
                  </a:outerShdw>
                </a:effectLst>
              </a:rPr>
              <a:t>     </a:t>
            </a:r>
            <a:endParaRPr lang="en-US" sz="1600" b="1" dirty="0">
              <a:ln w="17780" cmpd="sng">
                <a:solidFill>
                  <a:srgbClr val="FFFFFF"/>
                </a:solidFill>
                <a:prstDash val="solid"/>
                <a:miter lim="800000"/>
              </a:ln>
              <a:solidFill>
                <a:schemeClr val="tx1"/>
              </a:solidFill>
              <a:effectLst>
                <a:outerShdw blurRad="50800" algn="tl" rotWithShape="0">
                  <a:srgbClr val="000000"/>
                </a:outerShdw>
              </a:effectLst>
            </a:endParaRPr>
          </a:p>
        </p:txBody>
      </p:sp>
      <p:sp>
        <p:nvSpPr>
          <p:cNvPr id="5" name="Rounded Rectangle 4"/>
          <p:cNvSpPr/>
          <p:nvPr/>
        </p:nvSpPr>
        <p:spPr>
          <a:xfrm>
            <a:off x="838200" y="2971800"/>
            <a:ext cx="3505200" cy="1752600"/>
          </a:xfrm>
          <a:prstGeom prst="roundRect">
            <a:avLst/>
          </a:prstGeom>
          <a:solidFill>
            <a:srgbClr val="FF000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b="1" dirty="0" err="1" smtClean="0">
                <a:solidFill>
                  <a:srgbClr val="FFFF00"/>
                </a:solidFill>
              </a:rPr>
              <a:t>Pasar</a:t>
            </a:r>
            <a:r>
              <a:rPr lang="en-US" sz="1600" b="1" dirty="0" smtClean="0">
                <a:solidFill>
                  <a:srgbClr val="FFFF00"/>
                </a:solidFill>
              </a:rPr>
              <a:t> </a:t>
            </a:r>
          </a:p>
          <a:p>
            <a:pPr algn="ctr"/>
            <a:r>
              <a:rPr lang="en-US" sz="1600" b="1" dirty="0" err="1" smtClean="0">
                <a:solidFill>
                  <a:srgbClr val="FFFF00"/>
                </a:solidFill>
              </a:rPr>
              <a:t>Faktor</a:t>
            </a:r>
            <a:r>
              <a:rPr lang="en-US" sz="1600" b="1" dirty="0" smtClean="0">
                <a:solidFill>
                  <a:srgbClr val="FFFF00"/>
                </a:solidFill>
              </a:rPr>
              <a:t> –</a:t>
            </a:r>
            <a:r>
              <a:rPr lang="en-US" sz="1600" b="1" dirty="0" err="1" smtClean="0">
                <a:solidFill>
                  <a:srgbClr val="FFFF00"/>
                </a:solidFill>
              </a:rPr>
              <a:t>faktor</a:t>
            </a:r>
            <a:r>
              <a:rPr lang="en-US" sz="1600" b="1" dirty="0" smtClean="0">
                <a:solidFill>
                  <a:srgbClr val="FFFF00"/>
                </a:solidFill>
              </a:rPr>
              <a:t> </a:t>
            </a:r>
            <a:r>
              <a:rPr lang="en-US" sz="1600" b="1" dirty="0" err="1" smtClean="0">
                <a:solidFill>
                  <a:srgbClr val="FFFF00"/>
                </a:solidFill>
              </a:rPr>
              <a:t>produksi</a:t>
            </a:r>
            <a:r>
              <a:rPr lang="en-US" sz="1400" dirty="0" smtClean="0">
                <a:solidFill>
                  <a:srgbClr val="FFFF00"/>
                </a:solidFill>
              </a:rPr>
              <a:t> </a:t>
            </a:r>
            <a:endParaRPr lang="en-US" sz="1400" dirty="0">
              <a:solidFill>
                <a:srgbClr val="FFFF00"/>
              </a:solidFill>
            </a:endParaRPr>
          </a:p>
        </p:txBody>
      </p:sp>
      <p:sp>
        <p:nvSpPr>
          <p:cNvPr id="10" name="TextBox 9"/>
          <p:cNvSpPr txBox="1"/>
          <p:nvPr/>
        </p:nvSpPr>
        <p:spPr>
          <a:xfrm>
            <a:off x="2057400" y="987623"/>
            <a:ext cx="1143000" cy="369332"/>
          </a:xfrm>
          <a:prstGeom prst="rect">
            <a:avLst/>
          </a:prstGeom>
          <a:noFill/>
        </p:spPr>
        <p:txBody>
          <a:bodyPr wrap="square" rtlCol="0">
            <a:spAutoFit/>
          </a:bodyPr>
          <a:lstStyle/>
          <a:p>
            <a:pPr algn="ctr"/>
            <a:r>
              <a:rPr lang="en-US" sz="1400" dirty="0" smtClean="0"/>
              <a:t>    </a:t>
            </a:r>
            <a:r>
              <a:rPr lang="en-US" dirty="0" smtClean="0">
                <a:solidFill>
                  <a:srgbClr val="FFFF00"/>
                </a:solidFill>
              </a:rPr>
              <a:t> </a:t>
            </a:r>
            <a:r>
              <a:rPr lang="en-US" b="1" dirty="0" err="1" smtClean="0">
                <a:solidFill>
                  <a:srgbClr val="FFFF00"/>
                </a:solidFill>
              </a:rPr>
              <a:t>Industri</a:t>
            </a:r>
            <a:endParaRPr lang="en-US" b="1" dirty="0">
              <a:solidFill>
                <a:srgbClr val="FFFF00"/>
              </a:solidFill>
            </a:endParaRPr>
          </a:p>
        </p:txBody>
      </p:sp>
      <p:sp>
        <p:nvSpPr>
          <p:cNvPr id="11" name="Rounded Rectangle 10"/>
          <p:cNvSpPr/>
          <p:nvPr/>
        </p:nvSpPr>
        <p:spPr>
          <a:xfrm>
            <a:off x="990600" y="1447800"/>
            <a:ext cx="1447800" cy="914400"/>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US" b="1" dirty="0" err="1" smtClean="0"/>
              <a:t>perusahaan</a:t>
            </a:r>
            <a:endParaRPr lang="en-US" b="1" dirty="0"/>
          </a:p>
        </p:txBody>
      </p:sp>
      <p:sp>
        <p:nvSpPr>
          <p:cNvPr id="12" name="Rounded Rectangle 11"/>
          <p:cNvSpPr/>
          <p:nvPr/>
        </p:nvSpPr>
        <p:spPr>
          <a:xfrm>
            <a:off x="2590800" y="1447800"/>
            <a:ext cx="1524000" cy="914400"/>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US" b="1" dirty="0" err="1" smtClean="0"/>
              <a:t>perusahaan</a:t>
            </a:r>
            <a:endParaRPr lang="en-US" b="1" dirty="0"/>
          </a:p>
        </p:txBody>
      </p:sp>
      <p:sp>
        <p:nvSpPr>
          <p:cNvPr id="13" name="Rounded Rectangle 12"/>
          <p:cNvSpPr/>
          <p:nvPr/>
        </p:nvSpPr>
        <p:spPr>
          <a:xfrm>
            <a:off x="4495800" y="990600"/>
            <a:ext cx="3429000" cy="1752600"/>
          </a:xfrm>
          <a:prstGeom prst="roundRect">
            <a:avLst/>
          </a:prstGeom>
          <a:solidFill>
            <a:srgbClr val="FF0000"/>
          </a:solidFill>
          <a:ln/>
        </p:spPr>
        <p:style>
          <a:lnRef idx="1">
            <a:schemeClr val="accent5"/>
          </a:lnRef>
          <a:fillRef idx="2">
            <a:schemeClr val="accent5"/>
          </a:fillRef>
          <a:effectRef idx="1">
            <a:schemeClr val="accent5"/>
          </a:effectRef>
          <a:fontRef idx="minor">
            <a:schemeClr val="dk1"/>
          </a:fontRef>
        </p:style>
        <p:txBody>
          <a:bodyPr rtlCol="0" anchor="ctr"/>
          <a:lstStyle/>
          <a:p>
            <a:r>
              <a:rPr lang="en-US" sz="1600" b="1" dirty="0" smtClean="0">
                <a:ln w="17780" cmpd="sng">
                  <a:solidFill>
                    <a:srgbClr val="FFFFFF"/>
                  </a:solidFill>
                  <a:prstDash val="solid"/>
                  <a:miter lim="800000"/>
                </a:ln>
                <a:solidFill>
                  <a:schemeClr val="tx1"/>
                </a:solidFill>
                <a:effectLst>
                  <a:outerShdw blurRad="50800" algn="tl" rotWithShape="0">
                    <a:srgbClr val="000000"/>
                  </a:outerShdw>
                </a:effectLst>
              </a:rPr>
              <a:t>        </a:t>
            </a:r>
            <a:r>
              <a:rPr lang="en-US" sz="2000" b="1" dirty="0" smtClean="0">
                <a:ln w="17780" cmpd="sng">
                  <a:solidFill>
                    <a:srgbClr val="FFFFFF"/>
                  </a:solidFill>
                  <a:prstDash val="solid"/>
                  <a:miter lim="800000"/>
                </a:ln>
                <a:solidFill>
                  <a:schemeClr val="tx1"/>
                </a:solidFill>
                <a:effectLst>
                  <a:outerShdw blurRad="50800" algn="tl" rotWithShape="0">
                    <a:srgbClr val="000000"/>
                  </a:outerShdw>
                </a:effectLst>
              </a:rPr>
              <a:t>     </a:t>
            </a:r>
            <a:endParaRPr lang="en-US" sz="1600" b="1" dirty="0">
              <a:ln w="17780" cmpd="sng">
                <a:solidFill>
                  <a:srgbClr val="FFFFFF"/>
                </a:solidFill>
                <a:prstDash val="solid"/>
                <a:miter lim="800000"/>
              </a:ln>
              <a:solidFill>
                <a:schemeClr val="tx1"/>
              </a:solidFill>
              <a:effectLst>
                <a:outerShdw blurRad="50800" algn="tl" rotWithShape="0">
                  <a:srgbClr val="000000"/>
                </a:outerShdw>
              </a:effectLst>
            </a:endParaRPr>
          </a:p>
        </p:txBody>
      </p:sp>
      <p:sp>
        <p:nvSpPr>
          <p:cNvPr id="14" name="TextBox 13"/>
          <p:cNvSpPr txBox="1"/>
          <p:nvPr/>
        </p:nvSpPr>
        <p:spPr>
          <a:xfrm>
            <a:off x="4572000" y="987623"/>
            <a:ext cx="2895600" cy="338554"/>
          </a:xfrm>
          <a:prstGeom prst="rect">
            <a:avLst/>
          </a:prstGeom>
          <a:noFill/>
        </p:spPr>
        <p:txBody>
          <a:bodyPr wrap="square" rtlCol="0">
            <a:spAutoFit/>
          </a:bodyPr>
          <a:lstStyle/>
          <a:p>
            <a:pPr algn="ctr"/>
            <a:r>
              <a:rPr lang="en-US" sz="1400" dirty="0" smtClean="0"/>
              <a:t>    </a:t>
            </a:r>
            <a:r>
              <a:rPr lang="en-US" sz="1600" dirty="0" smtClean="0">
                <a:solidFill>
                  <a:srgbClr val="FFFF00"/>
                </a:solidFill>
              </a:rPr>
              <a:t> </a:t>
            </a:r>
            <a:r>
              <a:rPr lang="en-US" sz="1600" b="1" dirty="0" err="1" smtClean="0">
                <a:solidFill>
                  <a:srgbClr val="FFFF00"/>
                </a:solidFill>
              </a:rPr>
              <a:t>Pedagang</a:t>
            </a:r>
            <a:r>
              <a:rPr lang="en-US" sz="1600" b="1" dirty="0" smtClean="0">
                <a:solidFill>
                  <a:srgbClr val="FFFF00"/>
                </a:solidFill>
              </a:rPr>
              <a:t> </a:t>
            </a:r>
            <a:r>
              <a:rPr lang="en-US" sz="1600" b="1" dirty="0" err="1" smtClean="0">
                <a:solidFill>
                  <a:srgbClr val="FFFF00"/>
                </a:solidFill>
              </a:rPr>
              <a:t>hasil</a:t>
            </a:r>
            <a:r>
              <a:rPr lang="en-US" sz="1600" b="1" dirty="0" smtClean="0">
                <a:solidFill>
                  <a:srgbClr val="FFFF00"/>
                </a:solidFill>
              </a:rPr>
              <a:t> </a:t>
            </a:r>
            <a:r>
              <a:rPr lang="en-US" sz="1600" b="1" dirty="0" err="1" smtClean="0">
                <a:solidFill>
                  <a:srgbClr val="FFFF00"/>
                </a:solidFill>
              </a:rPr>
              <a:t>produksi</a:t>
            </a:r>
            <a:endParaRPr lang="en-US" sz="1600" b="1" dirty="0">
              <a:solidFill>
                <a:srgbClr val="FFFF00"/>
              </a:solidFill>
            </a:endParaRPr>
          </a:p>
        </p:txBody>
      </p:sp>
      <p:sp>
        <p:nvSpPr>
          <p:cNvPr id="15" name="Rounded Rectangle 14"/>
          <p:cNvSpPr/>
          <p:nvPr/>
        </p:nvSpPr>
        <p:spPr>
          <a:xfrm>
            <a:off x="4724400" y="1447800"/>
            <a:ext cx="1447800" cy="914400"/>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err="1" smtClean="0"/>
              <a:t>Pedagang</a:t>
            </a:r>
            <a:r>
              <a:rPr lang="en-US" sz="1600" b="1" dirty="0" smtClean="0"/>
              <a:t> </a:t>
            </a:r>
            <a:r>
              <a:rPr lang="en-US" sz="1600" b="1" dirty="0" err="1" smtClean="0"/>
              <a:t>besar</a:t>
            </a:r>
            <a:endParaRPr lang="en-US" sz="1600" b="1" dirty="0"/>
          </a:p>
        </p:txBody>
      </p:sp>
      <p:sp>
        <p:nvSpPr>
          <p:cNvPr id="16" name="Rounded Rectangle 15"/>
          <p:cNvSpPr/>
          <p:nvPr/>
        </p:nvSpPr>
        <p:spPr>
          <a:xfrm>
            <a:off x="6248400" y="1447800"/>
            <a:ext cx="1447800" cy="914400"/>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err="1" smtClean="0"/>
              <a:t>Pedagang</a:t>
            </a:r>
            <a:r>
              <a:rPr lang="en-US" sz="1600" b="1" dirty="0" smtClean="0"/>
              <a:t> </a:t>
            </a:r>
            <a:r>
              <a:rPr lang="en-US" sz="1600" b="1" dirty="0" err="1" smtClean="0"/>
              <a:t>besar</a:t>
            </a:r>
            <a:endParaRPr lang="en-US" sz="1600" b="1" dirty="0"/>
          </a:p>
        </p:txBody>
      </p:sp>
      <p:sp>
        <p:nvSpPr>
          <p:cNvPr id="17" name="Rounded Rectangle 16"/>
          <p:cNvSpPr/>
          <p:nvPr/>
        </p:nvSpPr>
        <p:spPr>
          <a:xfrm>
            <a:off x="4572000" y="2895600"/>
            <a:ext cx="3429000" cy="1828800"/>
          </a:xfrm>
          <a:prstGeom prst="roundRect">
            <a:avLst/>
          </a:prstGeom>
          <a:solidFill>
            <a:srgbClr val="FF000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b="1" dirty="0" err="1" smtClean="0">
                <a:solidFill>
                  <a:srgbClr val="FFFF00"/>
                </a:solidFill>
              </a:rPr>
              <a:t>Konsumen</a:t>
            </a:r>
            <a:r>
              <a:rPr lang="en-US" sz="1600" b="1" dirty="0" smtClean="0">
                <a:solidFill>
                  <a:srgbClr val="FFFF00"/>
                </a:solidFill>
              </a:rPr>
              <a:t> </a:t>
            </a:r>
          </a:p>
          <a:p>
            <a:pPr algn="ctr"/>
            <a:r>
              <a:rPr lang="en-US" sz="1600" b="1" dirty="0" err="1" smtClean="0">
                <a:solidFill>
                  <a:srgbClr val="FFFF00"/>
                </a:solidFill>
              </a:rPr>
              <a:t>Rumah</a:t>
            </a:r>
            <a:r>
              <a:rPr lang="en-US" sz="1600" b="1" dirty="0" smtClean="0">
                <a:solidFill>
                  <a:srgbClr val="FFFF00"/>
                </a:solidFill>
              </a:rPr>
              <a:t> </a:t>
            </a:r>
            <a:r>
              <a:rPr lang="en-US" sz="1600" b="1" dirty="0" err="1" smtClean="0">
                <a:solidFill>
                  <a:srgbClr val="FFFF00"/>
                </a:solidFill>
              </a:rPr>
              <a:t>Tangga</a:t>
            </a:r>
            <a:endParaRPr lang="en-US" sz="1600" b="1" dirty="0">
              <a:solidFill>
                <a:srgbClr val="FFFF00"/>
              </a:solidFill>
            </a:endParaRPr>
          </a:p>
        </p:txBody>
      </p:sp>
      <p:cxnSp>
        <p:nvCxnSpPr>
          <p:cNvPr id="43" name="Straight Connector 42"/>
          <p:cNvCxnSpPr/>
          <p:nvPr/>
        </p:nvCxnSpPr>
        <p:spPr>
          <a:xfrm rot="5400000">
            <a:off x="5257006" y="837406"/>
            <a:ext cx="3048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45" name="Straight Connector 44"/>
          <p:cNvCxnSpPr/>
          <p:nvPr/>
        </p:nvCxnSpPr>
        <p:spPr>
          <a:xfrm>
            <a:off x="2743200" y="5027612"/>
            <a:ext cx="2667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47" name="Straight Arrow Connector 46"/>
          <p:cNvCxnSpPr/>
          <p:nvPr/>
        </p:nvCxnSpPr>
        <p:spPr>
          <a:xfrm rot="5400000" flipH="1" flipV="1">
            <a:off x="5296297" y="4914503"/>
            <a:ext cx="228600" cy="79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52" name="Straight Connector 51"/>
          <p:cNvCxnSpPr/>
          <p:nvPr/>
        </p:nvCxnSpPr>
        <p:spPr>
          <a:xfrm>
            <a:off x="6324600" y="4724400"/>
            <a:ext cx="0" cy="533400"/>
          </a:xfrm>
          <a:prstGeom prst="line">
            <a:avLst/>
          </a:prstGeom>
        </p:spPr>
        <p:style>
          <a:lnRef idx="3">
            <a:schemeClr val="dk1"/>
          </a:lnRef>
          <a:fillRef idx="0">
            <a:schemeClr val="dk1"/>
          </a:fillRef>
          <a:effectRef idx="2">
            <a:schemeClr val="dk1"/>
          </a:effectRef>
          <a:fontRef idx="minor">
            <a:schemeClr val="tx1"/>
          </a:fontRef>
        </p:style>
      </p:cxnSp>
      <p:cxnSp>
        <p:nvCxnSpPr>
          <p:cNvPr id="54" name="Straight Connector 53"/>
          <p:cNvCxnSpPr/>
          <p:nvPr/>
        </p:nvCxnSpPr>
        <p:spPr>
          <a:xfrm rot="10800000">
            <a:off x="2209800" y="5257797"/>
            <a:ext cx="4114800" cy="2"/>
          </a:xfrm>
          <a:prstGeom prst="line">
            <a:avLst/>
          </a:prstGeom>
        </p:spPr>
        <p:style>
          <a:lnRef idx="3">
            <a:schemeClr val="dk1"/>
          </a:lnRef>
          <a:fillRef idx="0">
            <a:schemeClr val="dk1"/>
          </a:fillRef>
          <a:effectRef idx="2">
            <a:schemeClr val="dk1"/>
          </a:effectRef>
          <a:fontRef idx="minor">
            <a:schemeClr val="tx1"/>
          </a:fontRef>
        </p:style>
      </p:cxnSp>
      <p:cxnSp>
        <p:nvCxnSpPr>
          <p:cNvPr id="56" name="Straight Arrow Connector 55"/>
          <p:cNvCxnSpPr/>
          <p:nvPr/>
        </p:nvCxnSpPr>
        <p:spPr>
          <a:xfrm flipV="1">
            <a:off x="2209800" y="4724400"/>
            <a:ext cx="1588" cy="533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7" name="TextBox 56"/>
          <p:cNvSpPr txBox="1"/>
          <p:nvPr/>
        </p:nvSpPr>
        <p:spPr>
          <a:xfrm>
            <a:off x="3886200" y="4752201"/>
            <a:ext cx="1066800" cy="307777"/>
          </a:xfrm>
          <a:prstGeom prst="rect">
            <a:avLst/>
          </a:prstGeom>
          <a:noFill/>
        </p:spPr>
        <p:txBody>
          <a:bodyPr wrap="square" rtlCol="0">
            <a:spAutoFit/>
          </a:bodyPr>
          <a:lstStyle/>
          <a:p>
            <a:r>
              <a:rPr lang="en-US" sz="1400" b="1" dirty="0" err="1" smtClean="0"/>
              <a:t>Uang</a:t>
            </a:r>
            <a:endParaRPr lang="en-US" sz="1400" b="1" dirty="0"/>
          </a:p>
        </p:txBody>
      </p:sp>
      <p:sp>
        <p:nvSpPr>
          <p:cNvPr id="58" name="TextBox 57"/>
          <p:cNvSpPr txBox="1"/>
          <p:nvPr/>
        </p:nvSpPr>
        <p:spPr>
          <a:xfrm>
            <a:off x="2971800" y="5193268"/>
            <a:ext cx="1828800" cy="369332"/>
          </a:xfrm>
          <a:prstGeom prst="rect">
            <a:avLst/>
          </a:prstGeom>
          <a:noFill/>
        </p:spPr>
        <p:txBody>
          <a:bodyPr wrap="square" rtlCol="0">
            <a:spAutoFit/>
          </a:bodyPr>
          <a:lstStyle/>
          <a:p>
            <a:pPr algn="ctr"/>
            <a:r>
              <a:rPr lang="en-US" b="1" dirty="0" err="1" smtClean="0"/>
              <a:t>Faktor</a:t>
            </a:r>
            <a:r>
              <a:rPr lang="en-US" b="1" dirty="0" smtClean="0"/>
              <a:t> </a:t>
            </a:r>
            <a:r>
              <a:rPr lang="en-US" b="1" dirty="0" err="1" smtClean="0"/>
              <a:t>produksi</a:t>
            </a:r>
            <a:endParaRPr lang="en-US" b="1" dirty="0"/>
          </a:p>
        </p:txBody>
      </p:sp>
      <p:cxnSp>
        <p:nvCxnSpPr>
          <p:cNvPr id="60" name="Straight Connector 59"/>
          <p:cNvCxnSpPr/>
          <p:nvPr/>
        </p:nvCxnSpPr>
        <p:spPr>
          <a:xfrm>
            <a:off x="7924800" y="1600200"/>
            <a:ext cx="533400" cy="1588"/>
          </a:xfrm>
          <a:prstGeom prst="line">
            <a:avLst/>
          </a:prstGeom>
        </p:spPr>
        <p:style>
          <a:lnRef idx="3">
            <a:schemeClr val="dk1"/>
          </a:lnRef>
          <a:fillRef idx="0">
            <a:schemeClr val="dk1"/>
          </a:fillRef>
          <a:effectRef idx="2">
            <a:schemeClr val="dk1"/>
          </a:effectRef>
          <a:fontRef idx="minor">
            <a:schemeClr val="tx1"/>
          </a:fontRef>
        </p:style>
      </p:cxnSp>
      <p:cxnSp>
        <p:nvCxnSpPr>
          <p:cNvPr id="70" name="Straight Connector 69"/>
          <p:cNvCxnSpPr/>
          <p:nvPr/>
        </p:nvCxnSpPr>
        <p:spPr>
          <a:xfrm rot="5400000">
            <a:off x="7278291" y="2781697"/>
            <a:ext cx="2361406" cy="1588"/>
          </a:xfrm>
          <a:prstGeom prst="line">
            <a:avLst/>
          </a:prstGeom>
        </p:spPr>
        <p:style>
          <a:lnRef idx="3">
            <a:schemeClr val="dk1"/>
          </a:lnRef>
          <a:fillRef idx="0">
            <a:schemeClr val="dk1"/>
          </a:fillRef>
          <a:effectRef idx="2">
            <a:schemeClr val="dk1"/>
          </a:effectRef>
          <a:fontRef idx="minor">
            <a:schemeClr val="tx1"/>
          </a:fontRef>
        </p:style>
      </p:cxnSp>
      <p:cxnSp>
        <p:nvCxnSpPr>
          <p:cNvPr id="72" name="Straight Arrow Connector 71"/>
          <p:cNvCxnSpPr/>
          <p:nvPr/>
        </p:nvCxnSpPr>
        <p:spPr>
          <a:xfrm rot="10800000">
            <a:off x="8001000" y="3960812"/>
            <a:ext cx="4572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4" name="Straight Connector 73"/>
          <p:cNvCxnSpPr/>
          <p:nvPr/>
        </p:nvCxnSpPr>
        <p:spPr>
          <a:xfrm>
            <a:off x="8001000" y="3656012"/>
            <a:ext cx="2286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76" name="Straight Connector 75"/>
          <p:cNvCxnSpPr/>
          <p:nvPr/>
        </p:nvCxnSpPr>
        <p:spPr>
          <a:xfrm rot="5400000" flipH="1" flipV="1">
            <a:off x="7430294" y="2856706"/>
            <a:ext cx="16002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78" name="Straight Arrow Connector 77"/>
          <p:cNvCxnSpPr/>
          <p:nvPr/>
        </p:nvCxnSpPr>
        <p:spPr>
          <a:xfrm rot="10800000">
            <a:off x="7924800" y="2057400"/>
            <a:ext cx="304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79" name="TextBox 78"/>
          <p:cNvSpPr txBox="1"/>
          <p:nvPr/>
        </p:nvSpPr>
        <p:spPr>
          <a:xfrm>
            <a:off x="7696200" y="2664023"/>
            <a:ext cx="1066800" cy="307777"/>
          </a:xfrm>
          <a:prstGeom prst="rect">
            <a:avLst/>
          </a:prstGeom>
          <a:noFill/>
        </p:spPr>
        <p:txBody>
          <a:bodyPr wrap="square" rtlCol="0">
            <a:spAutoFit/>
          </a:bodyPr>
          <a:lstStyle/>
          <a:p>
            <a:r>
              <a:rPr lang="en-US" sz="1400" b="1" dirty="0" err="1" smtClean="0"/>
              <a:t>Uang</a:t>
            </a:r>
            <a:endParaRPr lang="en-US" sz="1400" b="1" dirty="0"/>
          </a:p>
        </p:txBody>
      </p:sp>
      <p:sp>
        <p:nvSpPr>
          <p:cNvPr id="80" name="TextBox 79"/>
          <p:cNvSpPr txBox="1"/>
          <p:nvPr/>
        </p:nvSpPr>
        <p:spPr>
          <a:xfrm>
            <a:off x="8458200" y="1847671"/>
            <a:ext cx="381000" cy="1384995"/>
          </a:xfrm>
          <a:prstGeom prst="rect">
            <a:avLst/>
          </a:prstGeom>
          <a:noFill/>
        </p:spPr>
        <p:txBody>
          <a:bodyPr wrap="square" rtlCol="0">
            <a:spAutoFit/>
          </a:bodyPr>
          <a:lstStyle/>
          <a:p>
            <a:r>
              <a:rPr lang="en-US" sz="1400" b="1" dirty="0" err="1" smtClean="0"/>
              <a:t>hasil</a:t>
            </a:r>
            <a:r>
              <a:rPr lang="en-US" sz="1400" b="1" dirty="0" smtClean="0"/>
              <a:t> </a:t>
            </a:r>
            <a:r>
              <a:rPr lang="en-US" sz="1400" b="1" dirty="0" err="1" smtClean="0"/>
              <a:t>produksi</a:t>
            </a:r>
            <a:endParaRPr lang="en-US" sz="1400" b="1" dirty="0"/>
          </a:p>
        </p:txBody>
      </p:sp>
      <p:cxnSp>
        <p:nvCxnSpPr>
          <p:cNvPr id="81" name="Straight Connector 80"/>
          <p:cNvCxnSpPr/>
          <p:nvPr/>
        </p:nvCxnSpPr>
        <p:spPr>
          <a:xfrm rot="10800000">
            <a:off x="2286000" y="457201"/>
            <a:ext cx="3429000" cy="1588"/>
          </a:xfrm>
          <a:prstGeom prst="line">
            <a:avLst/>
          </a:prstGeom>
        </p:spPr>
        <p:style>
          <a:lnRef idx="3">
            <a:schemeClr val="dk1"/>
          </a:lnRef>
          <a:fillRef idx="0">
            <a:schemeClr val="dk1"/>
          </a:fillRef>
          <a:effectRef idx="2">
            <a:schemeClr val="dk1"/>
          </a:effectRef>
          <a:fontRef idx="minor">
            <a:schemeClr val="tx1"/>
          </a:fontRef>
        </p:style>
      </p:cxnSp>
      <p:cxnSp>
        <p:nvCxnSpPr>
          <p:cNvPr id="82" name="Straight Connector 81"/>
          <p:cNvCxnSpPr/>
          <p:nvPr/>
        </p:nvCxnSpPr>
        <p:spPr>
          <a:xfrm>
            <a:off x="2286000" y="457200"/>
            <a:ext cx="0" cy="533400"/>
          </a:xfrm>
          <a:prstGeom prst="line">
            <a:avLst/>
          </a:prstGeom>
        </p:spPr>
        <p:style>
          <a:lnRef idx="3">
            <a:schemeClr val="dk1"/>
          </a:lnRef>
          <a:fillRef idx="0">
            <a:schemeClr val="dk1"/>
          </a:fillRef>
          <a:effectRef idx="2">
            <a:schemeClr val="dk1"/>
          </a:effectRef>
          <a:fontRef idx="minor">
            <a:schemeClr val="tx1"/>
          </a:fontRef>
        </p:style>
      </p:cxnSp>
      <p:cxnSp>
        <p:nvCxnSpPr>
          <p:cNvPr id="87" name="Straight Arrow Connector 86"/>
          <p:cNvCxnSpPr/>
          <p:nvPr/>
        </p:nvCxnSpPr>
        <p:spPr>
          <a:xfrm flipH="1">
            <a:off x="5714206" y="457200"/>
            <a:ext cx="794" cy="5341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8" name="TextBox 87"/>
          <p:cNvSpPr txBox="1"/>
          <p:nvPr/>
        </p:nvSpPr>
        <p:spPr>
          <a:xfrm>
            <a:off x="3810000" y="762000"/>
            <a:ext cx="1066800" cy="307777"/>
          </a:xfrm>
          <a:prstGeom prst="rect">
            <a:avLst/>
          </a:prstGeom>
          <a:noFill/>
        </p:spPr>
        <p:txBody>
          <a:bodyPr wrap="square" rtlCol="0">
            <a:spAutoFit/>
          </a:bodyPr>
          <a:lstStyle/>
          <a:p>
            <a:pPr algn="ctr"/>
            <a:r>
              <a:rPr lang="en-US" sz="1400" b="1" dirty="0" smtClean="0"/>
              <a:t>  </a:t>
            </a:r>
            <a:r>
              <a:rPr lang="en-US" sz="1400" b="1" dirty="0" err="1" smtClean="0"/>
              <a:t>Uang</a:t>
            </a:r>
            <a:endParaRPr lang="en-US" sz="1400" b="1" dirty="0"/>
          </a:p>
        </p:txBody>
      </p:sp>
      <p:cxnSp>
        <p:nvCxnSpPr>
          <p:cNvPr id="89" name="Straight Connector 88"/>
          <p:cNvCxnSpPr/>
          <p:nvPr/>
        </p:nvCxnSpPr>
        <p:spPr>
          <a:xfrm rot="5400000">
            <a:off x="2629694" y="4914106"/>
            <a:ext cx="2286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90" name="Straight Connector 89"/>
          <p:cNvCxnSpPr/>
          <p:nvPr/>
        </p:nvCxnSpPr>
        <p:spPr>
          <a:xfrm>
            <a:off x="2743200" y="685800"/>
            <a:ext cx="2667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92" name="Straight Arrow Connector 91"/>
          <p:cNvCxnSpPr/>
          <p:nvPr/>
        </p:nvCxnSpPr>
        <p:spPr>
          <a:xfrm rot="16200000" flipH="1">
            <a:off x="2590801" y="838199"/>
            <a:ext cx="304800" cy="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95" name="TextBox 94"/>
          <p:cNvSpPr txBox="1"/>
          <p:nvPr/>
        </p:nvSpPr>
        <p:spPr>
          <a:xfrm>
            <a:off x="3657600" y="76200"/>
            <a:ext cx="1600200" cy="338554"/>
          </a:xfrm>
          <a:prstGeom prst="rect">
            <a:avLst/>
          </a:prstGeom>
          <a:noFill/>
        </p:spPr>
        <p:txBody>
          <a:bodyPr wrap="square" rtlCol="0">
            <a:spAutoFit/>
          </a:bodyPr>
          <a:lstStyle/>
          <a:p>
            <a:r>
              <a:rPr lang="en-US" sz="1600" b="1" dirty="0" err="1" smtClean="0"/>
              <a:t>Hasil</a:t>
            </a:r>
            <a:r>
              <a:rPr lang="en-US" sz="1600" b="1" dirty="0" smtClean="0"/>
              <a:t> </a:t>
            </a:r>
            <a:r>
              <a:rPr lang="en-US" sz="1600" b="1" dirty="0" err="1" smtClean="0"/>
              <a:t>produksi</a:t>
            </a:r>
            <a:endParaRPr lang="en-US" sz="1600" b="1" dirty="0"/>
          </a:p>
        </p:txBody>
      </p:sp>
      <p:cxnSp>
        <p:nvCxnSpPr>
          <p:cNvPr id="96" name="Straight Connector 95"/>
          <p:cNvCxnSpPr/>
          <p:nvPr/>
        </p:nvCxnSpPr>
        <p:spPr>
          <a:xfrm rot="5400000" flipH="1" flipV="1">
            <a:off x="-266700" y="2781300"/>
            <a:ext cx="17526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97" name="Straight Connector 96"/>
          <p:cNvCxnSpPr/>
          <p:nvPr/>
        </p:nvCxnSpPr>
        <p:spPr>
          <a:xfrm>
            <a:off x="609600" y="1905000"/>
            <a:ext cx="2286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99" name="Straight Arrow Connector 98"/>
          <p:cNvCxnSpPr/>
          <p:nvPr/>
        </p:nvCxnSpPr>
        <p:spPr>
          <a:xfrm>
            <a:off x="609600" y="3656012"/>
            <a:ext cx="2286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00" name="Straight Connector 99"/>
          <p:cNvCxnSpPr/>
          <p:nvPr/>
        </p:nvCxnSpPr>
        <p:spPr>
          <a:xfrm rot="5400000">
            <a:off x="-762000" y="2743200"/>
            <a:ext cx="2286000" cy="1588"/>
          </a:xfrm>
          <a:prstGeom prst="line">
            <a:avLst/>
          </a:prstGeom>
        </p:spPr>
        <p:style>
          <a:lnRef idx="3">
            <a:schemeClr val="dk1"/>
          </a:lnRef>
          <a:fillRef idx="0">
            <a:schemeClr val="dk1"/>
          </a:fillRef>
          <a:effectRef idx="2">
            <a:schemeClr val="dk1"/>
          </a:effectRef>
          <a:fontRef idx="minor">
            <a:schemeClr val="tx1"/>
          </a:fontRef>
        </p:style>
      </p:cxnSp>
      <p:cxnSp>
        <p:nvCxnSpPr>
          <p:cNvPr id="101" name="Straight Connector 100"/>
          <p:cNvCxnSpPr/>
          <p:nvPr/>
        </p:nvCxnSpPr>
        <p:spPr>
          <a:xfrm>
            <a:off x="381000" y="3886200"/>
            <a:ext cx="457200" cy="1588"/>
          </a:xfrm>
          <a:prstGeom prst="line">
            <a:avLst/>
          </a:prstGeom>
        </p:spPr>
        <p:style>
          <a:lnRef idx="3">
            <a:schemeClr val="dk1"/>
          </a:lnRef>
          <a:fillRef idx="0">
            <a:schemeClr val="dk1"/>
          </a:fillRef>
          <a:effectRef idx="2">
            <a:schemeClr val="dk1"/>
          </a:effectRef>
          <a:fontRef idx="minor">
            <a:schemeClr val="tx1"/>
          </a:fontRef>
        </p:style>
      </p:cxnSp>
      <p:cxnSp>
        <p:nvCxnSpPr>
          <p:cNvPr id="103" name="Straight Arrow Connector 102"/>
          <p:cNvCxnSpPr/>
          <p:nvPr/>
        </p:nvCxnSpPr>
        <p:spPr>
          <a:xfrm>
            <a:off x="381000" y="1598612"/>
            <a:ext cx="4572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4" name="TextBox 103"/>
          <p:cNvSpPr txBox="1"/>
          <p:nvPr/>
        </p:nvSpPr>
        <p:spPr>
          <a:xfrm>
            <a:off x="533400" y="2667000"/>
            <a:ext cx="1066800" cy="307777"/>
          </a:xfrm>
          <a:prstGeom prst="rect">
            <a:avLst/>
          </a:prstGeom>
          <a:noFill/>
        </p:spPr>
        <p:txBody>
          <a:bodyPr wrap="square" rtlCol="0">
            <a:spAutoFit/>
          </a:bodyPr>
          <a:lstStyle/>
          <a:p>
            <a:r>
              <a:rPr lang="en-US" sz="1400" b="1" dirty="0" err="1" smtClean="0"/>
              <a:t>Uang</a:t>
            </a:r>
            <a:endParaRPr lang="en-US" sz="1400" b="1" dirty="0"/>
          </a:p>
        </p:txBody>
      </p:sp>
      <p:sp>
        <p:nvSpPr>
          <p:cNvPr id="105" name="TextBox 104"/>
          <p:cNvSpPr txBox="1"/>
          <p:nvPr/>
        </p:nvSpPr>
        <p:spPr>
          <a:xfrm>
            <a:off x="0" y="2032337"/>
            <a:ext cx="381000" cy="1600438"/>
          </a:xfrm>
          <a:prstGeom prst="rect">
            <a:avLst/>
          </a:prstGeom>
          <a:noFill/>
        </p:spPr>
        <p:txBody>
          <a:bodyPr wrap="square" rtlCol="0">
            <a:spAutoFit/>
          </a:bodyPr>
          <a:lstStyle/>
          <a:p>
            <a:r>
              <a:rPr lang="en-US" sz="1400" b="1" dirty="0" err="1" smtClean="0"/>
              <a:t>Faktor</a:t>
            </a:r>
            <a:r>
              <a:rPr lang="en-US" sz="1400" b="1" dirty="0" smtClean="0"/>
              <a:t> </a:t>
            </a:r>
            <a:r>
              <a:rPr lang="en-US" sz="1400" b="1" dirty="0" err="1" smtClean="0"/>
              <a:t>produks</a:t>
            </a:r>
            <a:r>
              <a:rPr lang="en-US" sz="1400" dirty="0" err="1" smtClean="0"/>
              <a:t>i</a:t>
            </a:r>
            <a:endParaRPr lang="en-US" sz="1400" dirty="0"/>
          </a:p>
        </p:txBody>
      </p:sp>
      <p:sp>
        <p:nvSpPr>
          <p:cNvPr id="106" name="TextBox 105"/>
          <p:cNvSpPr txBox="1"/>
          <p:nvPr/>
        </p:nvSpPr>
        <p:spPr>
          <a:xfrm>
            <a:off x="152400" y="5420380"/>
            <a:ext cx="8839200" cy="707886"/>
          </a:xfrm>
          <a:prstGeom prst="rect">
            <a:avLst/>
          </a:prstGeom>
          <a:noFill/>
        </p:spPr>
        <p:txBody>
          <a:bodyPr wrap="square" rtlCol="0">
            <a:spAutoFit/>
          </a:bodyPr>
          <a:lstStyle/>
          <a:p>
            <a:pPr algn="ctr"/>
            <a:r>
              <a:rPr lang="en-US" sz="2000" b="1" dirty="0" err="1" smtClean="0"/>
              <a:t>Proses</a:t>
            </a:r>
            <a:r>
              <a:rPr lang="en-US" sz="2000" b="1" dirty="0" smtClean="0"/>
              <a:t> </a:t>
            </a:r>
            <a:r>
              <a:rPr lang="en-US" sz="2000" b="1" dirty="0" err="1" smtClean="0"/>
              <a:t>bisnis</a:t>
            </a:r>
            <a:r>
              <a:rPr lang="en-US" sz="2000" b="1" dirty="0" smtClean="0"/>
              <a:t> </a:t>
            </a:r>
            <a:r>
              <a:rPr lang="en-US" sz="2000" b="1" dirty="0" err="1" smtClean="0"/>
              <a:t>dari</a:t>
            </a:r>
            <a:r>
              <a:rPr lang="en-US" sz="2000" b="1" dirty="0" smtClean="0"/>
              <a:t>  </a:t>
            </a:r>
            <a:r>
              <a:rPr lang="en-US" sz="2000" b="1" dirty="0" err="1" smtClean="0"/>
              <a:t>konsumen</a:t>
            </a:r>
            <a:r>
              <a:rPr lang="en-US" sz="2000" b="1" dirty="0" smtClean="0"/>
              <a:t> </a:t>
            </a:r>
            <a:r>
              <a:rPr lang="en-US" sz="2000" b="1" dirty="0" err="1" smtClean="0"/>
              <a:t>sebagai</a:t>
            </a:r>
            <a:r>
              <a:rPr lang="en-US" sz="2000" b="1" dirty="0" smtClean="0"/>
              <a:t> </a:t>
            </a:r>
            <a:r>
              <a:rPr lang="en-US" sz="2000" b="1" dirty="0" err="1" smtClean="0"/>
              <a:t>sumber</a:t>
            </a:r>
            <a:r>
              <a:rPr lang="en-US" sz="2000" b="1" dirty="0" smtClean="0"/>
              <a:t>  </a:t>
            </a:r>
            <a:r>
              <a:rPr lang="en-US" sz="2000" b="1" dirty="0" err="1" smtClean="0"/>
              <a:t>faktor</a:t>
            </a:r>
            <a:r>
              <a:rPr lang="en-US" sz="2000" b="1" dirty="0" smtClean="0"/>
              <a:t> </a:t>
            </a:r>
            <a:r>
              <a:rPr lang="en-US" sz="2000" b="1" dirty="0" err="1" smtClean="0"/>
              <a:t>produksi</a:t>
            </a:r>
            <a:r>
              <a:rPr lang="en-US" sz="2000" b="1" dirty="0" smtClean="0"/>
              <a:t> </a:t>
            </a:r>
            <a:r>
              <a:rPr lang="en-US" sz="2000" b="1" dirty="0" err="1" smtClean="0"/>
              <a:t>dan</a:t>
            </a:r>
            <a:r>
              <a:rPr lang="en-US" sz="2000" b="1" dirty="0" smtClean="0"/>
              <a:t> </a:t>
            </a:r>
            <a:r>
              <a:rPr lang="en-US" sz="2000" b="1" dirty="0" err="1" smtClean="0"/>
              <a:t>berahir</a:t>
            </a:r>
            <a:r>
              <a:rPr lang="en-US" sz="2000" b="1" dirty="0" smtClean="0"/>
              <a:t>  </a:t>
            </a:r>
            <a:r>
              <a:rPr lang="en-US" sz="2000" b="1" dirty="0" err="1" smtClean="0"/>
              <a:t>pada</a:t>
            </a:r>
            <a:r>
              <a:rPr lang="en-US" sz="2000" b="1" dirty="0" smtClean="0"/>
              <a:t> </a:t>
            </a:r>
            <a:r>
              <a:rPr lang="en-US" sz="2000" b="1" dirty="0" err="1" smtClean="0"/>
              <a:t>konsumen</a:t>
            </a:r>
            <a:r>
              <a:rPr lang="en-US" sz="2000" b="1" dirty="0" smtClean="0"/>
              <a:t>  </a:t>
            </a:r>
            <a:r>
              <a:rPr lang="en-US" sz="2000" b="1" dirty="0" err="1" smtClean="0"/>
              <a:t>juga</a:t>
            </a:r>
            <a:r>
              <a:rPr lang="en-US" sz="2000" b="1" dirty="0" smtClean="0"/>
              <a:t> ( </a:t>
            </a:r>
            <a:r>
              <a:rPr lang="en-US" sz="2000" b="1" dirty="0" err="1" smtClean="0"/>
              <a:t>Sebagai</a:t>
            </a:r>
            <a:r>
              <a:rPr lang="en-US" sz="2000" b="1" dirty="0" smtClean="0"/>
              <a:t> </a:t>
            </a:r>
            <a:r>
              <a:rPr lang="en-US" sz="2000" b="1" dirty="0" err="1" smtClean="0"/>
              <a:t>pembeli</a:t>
            </a:r>
            <a:r>
              <a:rPr lang="en-US" sz="2000" b="1" dirty="0" smtClean="0"/>
              <a:t> </a:t>
            </a:r>
            <a:r>
              <a:rPr lang="en-US" sz="2000" b="1" dirty="0" err="1" smtClean="0"/>
              <a:t>hasil</a:t>
            </a:r>
            <a:r>
              <a:rPr lang="en-US" sz="2000" b="1" dirty="0" smtClean="0"/>
              <a:t> </a:t>
            </a:r>
            <a:r>
              <a:rPr lang="en-US" sz="2000" b="1" dirty="0" err="1" smtClean="0"/>
              <a:t>produksi</a:t>
            </a:r>
            <a:r>
              <a:rPr lang="en-US" sz="2000" b="1" dirty="0" smtClean="0"/>
              <a:t>)</a:t>
            </a:r>
            <a:endParaRPr lang="en-US" sz="2000" b="1" dirty="0"/>
          </a:p>
        </p:txBody>
      </p:sp>
      <p:sp>
        <p:nvSpPr>
          <p:cNvPr id="107" name="Rectangle 106"/>
          <p:cNvSpPr/>
          <p:nvPr/>
        </p:nvSpPr>
        <p:spPr>
          <a:xfrm>
            <a:off x="304800" y="5257800"/>
            <a:ext cx="8458200" cy="2031325"/>
          </a:xfrm>
          <a:prstGeom prst="rect">
            <a:avLst/>
          </a:prstGeom>
        </p:spPr>
        <p:txBody>
          <a:bodyPr wrap="square">
            <a:spAutoFit/>
          </a:bodyPr>
          <a:lstStyle/>
          <a:p>
            <a:pPr algn="ctr"/>
            <a:endParaRPr lang="en-US" dirty="0" smtClean="0"/>
          </a:p>
          <a:p>
            <a:pPr algn="ctr"/>
            <a:endParaRPr lang="en-US" dirty="0" smtClean="0"/>
          </a:p>
          <a:p>
            <a:pPr algn="ctr"/>
            <a:endParaRPr lang="en-US" dirty="0" smtClean="0"/>
          </a:p>
          <a:p>
            <a:pPr algn="ctr"/>
            <a:r>
              <a:rPr lang="en-US" dirty="0" err="1" smtClean="0"/>
              <a:t>Pengertian</a:t>
            </a:r>
            <a:r>
              <a:rPr lang="en-US" dirty="0" smtClean="0"/>
              <a:t> </a:t>
            </a:r>
            <a:r>
              <a:rPr lang="en-US" dirty="0" err="1" smtClean="0"/>
              <a:t>perusahaan</a:t>
            </a:r>
            <a:r>
              <a:rPr lang="en-US" dirty="0" smtClean="0"/>
              <a:t> : Perusahaan </a:t>
            </a:r>
            <a:r>
              <a:rPr lang="en-US" dirty="0" err="1" smtClean="0"/>
              <a:t>dapat</a:t>
            </a:r>
            <a:r>
              <a:rPr lang="en-US" dirty="0" smtClean="0"/>
              <a:t> </a:t>
            </a:r>
            <a:r>
              <a:rPr lang="en-US" dirty="0" err="1" smtClean="0"/>
              <a:t>didefinisikan</a:t>
            </a:r>
            <a:r>
              <a:rPr lang="en-US" dirty="0" smtClean="0"/>
              <a:t> </a:t>
            </a:r>
            <a:r>
              <a:rPr lang="en-US" dirty="0" err="1" smtClean="0"/>
              <a:t>sebagai</a:t>
            </a:r>
            <a:r>
              <a:rPr lang="en-US" dirty="0" smtClean="0"/>
              <a:t> </a:t>
            </a:r>
            <a:r>
              <a:rPr lang="en-US" dirty="0" err="1" smtClean="0"/>
              <a:t>suatu</a:t>
            </a:r>
            <a:r>
              <a:rPr lang="en-US" dirty="0" smtClean="0"/>
              <a:t> </a:t>
            </a:r>
            <a:r>
              <a:rPr lang="en-US" u="sng" dirty="0" err="1" smtClean="0"/>
              <a:t>organisasi</a:t>
            </a:r>
            <a:r>
              <a:rPr lang="en-US" i="1" dirty="0" smtClean="0"/>
              <a:t> </a:t>
            </a:r>
            <a:r>
              <a:rPr lang="en-US" u="sng" dirty="0" err="1" smtClean="0"/>
              <a:t>produksi</a:t>
            </a:r>
            <a:r>
              <a:rPr lang="en-US" dirty="0" smtClean="0"/>
              <a:t> </a:t>
            </a:r>
            <a:r>
              <a:rPr lang="en-US" dirty="0" err="1" smtClean="0"/>
              <a:t>yg</a:t>
            </a:r>
            <a:r>
              <a:rPr lang="en-US" dirty="0" smtClean="0"/>
              <a:t> </a:t>
            </a:r>
            <a:r>
              <a:rPr lang="en-US" dirty="0" err="1" smtClean="0"/>
              <a:t>menggunakan</a:t>
            </a:r>
            <a:r>
              <a:rPr lang="en-US" dirty="0" smtClean="0"/>
              <a:t> </a:t>
            </a:r>
            <a:r>
              <a:rPr lang="en-US" dirty="0" err="1" smtClean="0"/>
              <a:t>dan</a:t>
            </a:r>
            <a:r>
              <a:rPr lang="en-US" dirty="0" smtClean="0"/>
              <a:t> </a:t>
            </a:r>
            <a:r>
              <a:rPr lang="en-US" dirty="0" err="1" smtClean="0"/>
              <a:t>mengkoordinir</a:t>
            </a:r>
            <a:r>
              <a:rPr lang="en-US" dirty="0" smtClean="0"/>
              <a:t> </a:t>
            </a:r>
            <a:r>
              <a:rPr lang="en-US" u="sng" dirty="0" err="1" smtClean="0"/>
              <a:t>sumber-sumber</a:t>
            </a:r>
            <a:r>
              <a:rPr lang="en-US" u="sng" dirty="0" smtClean="0"/>
              <a:t> </a:t>
            </a:r>
            <a:r>
              <a:rPr lang="en-US" u="sng" dirty="0" err="1" smtClean="0"/>
              <a:t>ekonomi</a:t>
            </a:r>
            <a:r>
              <a:rPr lang="en-US" dirty="0" smtClean="0"/>
              <a:t> </a:t>
            </a:r>
            <a:r>
              <a:rPr lang="en-US" dirty="0" err="1" smtClean="0"/>
              <a:t>untuk</a:t>
            </a:r>
            <a:r>
              <a:rPr lang="en-US" dirty="0" smtClean="0"/>
              <a:t> </a:t>
            </a:r>
            <a:r>
              <a:rPr lang="en-US" dirty="0" err="1" smtClean="0"/>
              <a:t>memuaskan</a:t>
            </a:r>
            <a:r>
              <a:rPr lang="en-US" dirty="0" smtClean="0"/>
              <a:t> </a:t>
            </a:r>
            <a:r>
              <a:rPr lang="en-US" u="sng" dirty="0" err="1" smtClean="0"/>
              <a:t>kebutuhan</a:t>
            </a:r>
            <a:r>
              <a:rPr lang="en-US" dirty="0" smtClean="0"/>
              <a:t> </a:t>
            </a:r>
            <a:r>
              <a:rPr lang="en-US" dirty="0" err="1" smtClean="0"/>
              <a:t>dengan</a:t>
            </a:r>
            <a:r>
              <a:rPr lang="en-US" dirty="0" smtClean="0"/>
              <a:t> </a:t>
            </a:r>
            <a:r>
              <a:rPr lang="en-US" u="sng" dirty="0" err="1" smtClean="0"/>
              <a:t>cara</a:t>
            </a:r>
            <a:r>
              <a:rPr lang="en-US" u="sng" dirty="0" smtClean="0"/>
              <a:t> </a:t>
            </a:r>
            <a:r>
              <a:rPr lang="en-US" u="sng" dirty="0" err="1" smtClean="0"/>
              <a:t>yg</a:t>
            </a:r>
            <a:r>
              <a:rPr lang="en-US" u="sng" dirty="0" smtClean="0"/>
              <a:t> </a:t>
            </a:r>
            <a:r>
              <a:rPr lang="en-US" u="sng" dirty="0" err="1" smtClean="0"/>
              <a:t>menguntungkan</a:t>
            </a:r>
            <a:r>
              <a:rPr lang="en-US" u="sng" dirty="0" smtClean="0"/>
              <a:t>.</a:t>
            </a:r>
            <a:r>
              <a:rPr lang="en-US" dirty="0" smtClean="0"/>
              <a:t/>
            </a:r>
            <a:br>
              <a:rPr lang="en-US" dirty="0" smtClean="0"/>
            </a:br>
            <a:endParaRPr lang="en-US" dirty="0"/>
          </a:p>
        </p:txBody>
      </p:sp>
    </p:spTree>
  </p:cSld>
  <p:clrMapOvr>
    <a:masterClrMapping/>
  </p:clrMapOvr>
  <p:transition spd="slow">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1200" fill="hold">
                                          <p:stCondLst>
                                            <p:cond delay="0"/>
                                          </p:stCondLst>
                                        </p:cTn>
                                        <p:tgtEl>
                                          <p:spTgt spid="4"/>
                                        </p:tgtEl>
                                        <p:attrNameLst>
                                          <p:attrName>ppt_x</p:attrName>
                                        </p:attrNameLst>
                                      </p:cBhvr>
                                    </p:anim>
                                    <p:anim from="0" to="-1.0" calcmode="lin" valueType="num">
                                      <p:cBhvr>
                                        <p:cTn id="8" dur="400" decel="50000" autoRev="1" fill="hold">
                                          <p:stCondLst>
                                            <p:cond delay="1200"/>
                                          </p:stCondLst>
                                        </p:cTn>
                                        <p:tgtEl>
                                          <p:spTgt spid="4"/>
                                        </p:tgtEl>
                                        <p:attrNameLst>
                                          <p:attrName>xshear</p:attrName>
                                        </p:attrNameLst>
                                      </p:cBhvr>
                                    </p:anim>
                                    <p:animScale>
                                      <p:cBhvr>
                                        <p:cTn id="9" dur="400" decel="100000" autoRev="1" fill="hold">
                                          <p:stCondLst>
                                            <p:cond delay="1200"/>
                                          </p:stCondLst>
                                        </p:cTn>
                                        <p:tgtEl>
                                          <p:spTgt spid="4"/>
                                        </p:tgtEl>
                                      </p:cBhvr>
                                      <p:from x="100000" y="100000"/>
                                      <p:to x="80000" y="100000"/>
                                    </p:animScale>
                                    <p:anim by="(#ppt_h/3+#ppt_w*0.1)" calcmode="lin" valueType="num">
                                      <p:cBhvr additive="sum">
                                        <p:cTn id="10" dur="400" decel="100000" autoRev="1" fill="hold">
                                          <p:stCondLst>
                                            <p:cond delay="1200"/>
                                          </p:stCondLst>
                                        </p:cTn>
                                        <p:tgtEl>
                                          <p:spTgt spid="4"/>
                                        </p:tgtEl>
                                        <p:attrNameLst>
                                          <p:attrName>ppt_x</p:attrName>
                                        </p:attrNameLst>
                                      </p:cBhvr>
                                    </p:anim>
                                  </p:childTnLst>
                                </p:cTn>
                              </p:par>
                            </p:childTnLst>
                          </p:cTn>
                        </p:par>
                        <p:par>
                          <p:cTn id="11" fill="hold">
                            <p:stCondLst>
                              <p:cond delay="2000"/>
                            </p:stCondLst>
                            <p:childTnLst>
                              <p:par>
                                <p:cTn id="12" presetID="34" presetClass="entr" presetSubtype="0"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 from="(-#ppt_w/2)" to="(#ppt_x)" calcmode="lin" valueType="num">
                                      <p:cBhvr>
                                        <p:cTn id="14" dur="1200" fill="hold">
                                          <p:stCondLst>
                                            <p:cond delay="0"/>
                                          </p:stCondLst>
                                        </p:cTn>
                                        <p:tgtEl>
                                          <p:spTgt spid="13"/>
                                        </p:tgtEl>
                                        <p:attrNameLst>
                                          <p:attrName>ppt_x</p:attrName>
                                        </p:attrNameLst>
                                      </p:cBhvr>
                                    </p:anim>
                                    <p:anim from="0" to="-1.0" calcmode="lin" valueType="num">
                                      <p:cBhvr>
                                        <p:cTn id="15" dur="400" decel="50000" autoRev="1" fill="hold">
                                          <p:stCondLst>
                                            <p:cond delay="1200"/>
                                          </p:stCondLst>
                                        </p:cTn>
                                        <p:tgtEl>
                                          <p:spTgt spid="13"/>
                                        </p:tgtEl>
                                        <p:attrNameLst>
                                          <p:attrName>xshear</p:attrName>
                                        </p:attrNameLst>
                                      </p:cBhvr>
                                    </p:anim>
                                    <p:animScale>
                                      <p:cBhvr>
                                        <p:cTn id="16" dur="400" decel="100000" autoRev="1" fill="hold">
                                          <p:stCondLst>
                                            <p:cond delay="1200"/>
                                          </p:stCondLst>
                                        </p:cTn>
                                        <p:tgtEl>
                                          <p:spTgt spid="13"/>
                                        </p:tgtEl>
                                      </p:cBhvr>
                                      <p:from x="100000" y="100000"/>
                                      <p:to x="80000" y="100000"/>
                                    </p:animScale>
                                    <p:anim by="(#ppt_h/3+#ppt_w*0.1)" calcmode="lin" valueType="num">
                                      <p:cBhvr additive="sum">
                                        <p:cTn id="17" dur="400" decel="100000" autoRev="1" fill="hold">
                                          <p:stCondLst>
                                            <p:cond delay="1200"/>
                                          </p:stCondLst>
                                        </p:cTn>
                                        <p:tgtEl>
                                          <p:spTgt spid="13"/>
                                        </p:tgtEl>
                                        <p:attrNameLst>
                                          <p:attrName>ppt_x</p:attrName>
                                        </p:attrNameLst>
                                      </p:cBhvr>
                                    </p:anim>
                                  </p:childTnLst>
                                </p:cTn>
                              </p:par>
                            </p:childTnLst>
                          </p:cTn>
                        </p:par>
                        <p:par>
                          <p:cTn id="18" fill="hold">
                            <p:stCondLst>
                              <p:cond delay="4000"/>
                            </p:stCondLst>
                            <p:childTnLst>
                              <p:par>
                                <p:cTn id="19" presetID="34"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 from="(-#ppt_w/2)" to="(#ppt_x)" calcmode="lin" valueType="num">
                                      <p:cBhvr>
                                        <p:cTn id="21" dur="1200" fill="hold">
                                          <p:stCondLst>
                                            <p:cond delay="0"/>
                                          </p:stCondLst>
                                        </p:cTn>
                                        <p:tgtEl>
                                          <p:spTgt spid="5"/>
                                        </p:tgtEl>
                                        <p:attrNameLst>
                                          <p:attrName>ppt_x</p:attrName>
                                        </p:attrNameLst>
                                      </p:cBhvr>
                                    </p:anim>
                                    <p:anim from="0" to="-1.0" calcmode="lin" valueType="num">
                                      <p:cBhvr>
                                        <p:cTn id="22" dur="400" decel="50000" autoRev="1" fill="hold">
                                          <p:stCondLst>
                                            <p:cond delay="1200"/>
                                          </p:stCondLst>
                                        </p:cTn>
                                        <p:tgtEl>
                                          <p:spTgt spid="5"/>
                                        </p:tgtEl>
                                        <p:attrNameLst>
                                          <p:attrName>xshear</p:attrName>
                                        </p:attrNameLst>
                                      </p:cBhvr>
                                    </p:anim>
                                    <p:animScale>
                                      <p:cBhvr>
                                        <p:cTn id="23" dur="400" decel="100000" autoRev="1" fill="hold">
                                          <p:stCondLst>
                                            <p:cond delay="1200"/>
                                          </p:stCondLst>
                                        </p:cTn>
                                        <p:tgtEl>
                                          <p:spTgt spid="5"/>
                                        </p:tgtEl>
                                      </p:cBhvr>
                                      <p:from x="100000" y="100000"/>
                                      <p:to x="80000" y="100000"/>
                                    </p:animScale>
                                    <p:anim by="(#ppt_h/3+#ppt_w*0.1)" calcmode="lin" valueType="num">
                                      <p:cBhvr additive="sum">
                                        <p:cTn id="24" dur="400" decel="100000" autoRev="1" fill="hold">
                                          <p:stCondLst>
                                            <p:cond delay="1200"/>
                                          </p:stCondLst>
                                        </p:cTn>
                                        <p:tgtEl>
                                          <p:spTgt spid="5"/>
                                        </p:tgtEl>
                                        <p:attrNameLst>
                                          <p:attrName>ppt_x</p:attrName>
                                        </p:attrNameLst>
                                      </p:cBhvr>
                                    </p:anim>
                                  </p:childTnLst>
                                </p:cTn>
                              </p:par>
                            </p:childTnLst>
                          </p:cTn>
                        </p:par>
                        <p:par>
                          <p:cTn id="25" fill="hold">
                            <p:stCondLst>
                              <p:cond delay="6000"/>
                            </p:stCondLst>
                            <p:childTnLst>
                              <p:par>
                                <p:cTn id="26" presetID="34" presetClass="entr" presetSubtype="0"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 from="(-#ppt_w/2)" to="(#ppt_x)" calcmode="lin" valueType="num">
                                      <p:cBhvr>
                                        <p:cTn id="28" dur="1200" fill="hold">
                                          <p:stCondLst>
                                            <p:cond delay="0"/>
                                          </p:stCondLst>
                                        </p:cTn>
                                        <p:tgtEl>
                                          <p:spTgt spid="17"/>
                                        </p:tgtEl>
                                        <p:attrNameLst>
                                          <p:attrName>ppt_x</p:attrName>
                                        </p:attrNameLst>
                                      </p:cBhvr>
                                    </p:anim>
                                    <p:anim from="0" to="-1.0" calcmode="lin" valueType="num">
                                      <p:cBhvr>
                                        <p:cTn id="29" dur="400" decel="50000" autoRev="1" fill="hold">
                                          <p:stCondLst>
                                            <p:cond delay="1200"/>
                                          </p:stCondLst>
                                        </p:cTn>
                                        <p:tgtEl>
                                          <p:spTgt spid="17"/>
                                        </p:tgtEl>
                                        <p:attrNameLst>
                                          <p:attrName>xshear</p:attrName>
                                        </p:attrNameLst>
                                      </p:cBhvr>
                                    </p:anim>
                                    <p:animScale>
                                      <p:cBhvr>
                                        <p:cTn id="30" dur="400" decel="100000" autoRev="1" fill="hold">
                                          <p:stCondLst>
                                            <p:cond delay="1200"/>
                                          </p:stCondLst>
                                        </p:cTn>
                                        <p:tgtEl>
                                          <p:spTgt spid="17"/>
                                        </p:tgtEl>
                                      </p:cBhvr>
                                      <p:from x="100000" y="100000"/>
                                      <p:to x="80000" y="100000"/>
                                    </p:animScale>
                                    <p:anim by="(#ppt_h/3+#ppt_w*0.1)" calcmode="lin" valueType="num">
                                      <p:cBhvr additive="sum">
                                        <p:cTn id="31" dur="400" decel="100000" autoRev="1" fill="hold">
                                          <p:stCondLst>
                                            <p:cond delay="1200"/>
                                          </p:stCondLst>
                                        </p:cTn>
                                        <p:tgtEl>
                                          <p:spTgt spid="17"/>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3" grpId="0" animBg="1"/>
      <p:bldP spid="1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solidFill>
            <a:schemeClr val="bg1"/>
          </a:solidFill>
        </p:spPr>
        <p:style>
          <a:lnRef idx="1">
            <a:schemeClr val="accent6"/>
          </a:lnRef>
          <a:fillRef idx="2">
            <a:schemeClr val="accent6"/>
          </a:fillRef>
          <a:effectRef idx="1">
            <a:schemeClr val="accent6"/>
          </a:effectRef>
          <a:fontRef idx="minor">
            <a:schemeClr val="dk1"/>
          </a:fontRef>
        </p:style>
        <p:txBody>
          <a:bodyPr>
            <a:normAutofit/>
          </a:bodyPr>
          <a:lstStyle/>
          <a:p>
            <a:pPr algn="l"/>
            <a:r>
              <a:rPr lang="en-US" sz="2400" dirty="0" smtClean="0"/>
              <a:t/>
            </a:r>
            <a:br>
              <a:rPr lang="en-US" sz="2400" dirty="0" smtClean="0"/>
            </a:br>
            <a:endParaRPr lang="en-US" sz="2400" dirty="0"/>
          </a:p>
        </p:txBody>
      </p:sp>
      <p:sp>
        <p:nvSpPr>
          <p:cNvPr id="3" name="Rounded Rectangle 2"/>
          <p:cNvSpPr/>
          <p:nvPr/>
        </p:nvSpPr>
        <p:spPr>
          <a:xfrm>
            <a:off x="2667000" y="228600"/>
            <a:ext cx="3733800" cy="457200"/>
          </a:xfrm>
          <a:prstGeom prst="roundRect">
            <a:avLst/>
          </a:prstGeom>
          <a:solidFill>
            <a:schemeClr val="tx1"/>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b="1" dirty="0" smtClean="0">
                <a:solidFill>
                  <a:srgbClr val="FFFF00"/>
                </a:solidFill>
              </a:rPr>
              <a:t>Usaha-</a:t>
            </a:r>
            <a:r>
              <a:rPr lang="en-US" sz="1600" b="1" dirty="0" err="1" smtClean="0">
                <a:solidFill>
                  <a:srgbClr val="FFFF00"/>
                </a:solidFill>
              </a:rPr>
              <a:t>usaha</a:t>
            </a:r>
            <a:r>
              <a:rPr lang="en-US" sz="1600" b="1" dirty="0" smtClean="0">
                <a:solidFill>
                  <a:srgbClr val="FFFF00"/>
                </a:solidFill>
              </a:rPr>
              <a:t> </a:t>
            </a:r>
            <a:r>
              <a:rPr lang="en-US" sz="1600" b="1" dirty="0" err="1" smtClean="0">
                <a:solidFill>
                  <a:srgbClr val="FFFF00"/>
                </a:solidFill>
              </a:rPr>
              <a:t>produksi</a:t>
            </a:r>
            <a:r>
              <a:rPr lang="en-US" sz="1600" b="1" dirty="0" smtClean="0">
                <a:solidFill>
                  <a:srgbClr val="FFFF00"/>
                </a:solidFill>
              </a:rPr>
              <a:t>  (</a:t>
            </a:r>
            <a:r>
              <a:rPr lang="en-US" sz="1600" b="1" dirty="0" err="1" smtClean="0">
                <a:solidFill>
                  <a:srgbClr val="FFFF00"/>
                </a:solidFill>
              </a:rPr>
              <a:t>faedah</a:t>
            </a:r>
            <a:r>
              <a:rPr lang="en-US" sz="1600" b="1" dirty="0" smtClean="0">
                <a:solidFill>
                  <a:srgbClr val="FFFF00"/>
                </a:solidFill>
              </a:rPr>
              <a:t> </a:t>
            </a:r>
            <a:r>
              <a:rPr lang="en-US" sz="1600" b="1" dirty="0" err="1" smtClean="0">
                <a:solidFill>
                  <a:srgbClr val="FFFF00"/>
                </a:solidFill>
              </a:rPr>
              <a:t>utiliti</a:t>
            </a:r>
            <a:r>
              <a:rPr lang="en-US" sz="1600" b="1" dirty="0" smtClean="0">
                <a:solidFill>
                  <a:srgbClr val="FFFF00"/>
                </a:solidFill>
              </a:rPr>
              <a:t>)</a:t>
            </a:r>
            <a:endParaRPr lang="en-US" sz="1600" b="1" dirty="0">
              <a:solidFill>
                <a:srgbClr val="FFFF00"/>
              </a:solidFill>
            </a:endParaRPr>
          </a:p>
        </p:txBody>
      </p:sp>
      <p:sp>
        <p:nvSpPr>
          <p:cNvPr id="4" name="Rounded Rectangle 3"/>
          <p:cNvSpPr/>
          <p:nvPr/>
        </p:nvSpPr>
        <p:spPr>
          <a:xfrm>
            <a:off x="304800" y="1219200"/>
            <a:ext cx="2514600" cy="533400"/>
          </a:xfrm>
          <a:prstGeom prst="roundRect">
            <a:avLst/>
          </a:prstGeom>
          <a:solidFill>
            <a:schemeClr val="tx1"/>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err="1" smtClean="0">
                <a:solidFill>
                  <a:schemeClr val="bg1"/>
                </a:solidFill>
              </a:rPr>
              <a:t>Produksi</a:t>
            </a:r>
            <a:r>
              <a:rPr lang="en-US" sz="1600" b="1" dirty="0" smtClean="0">
                <a:solidFill>
                  <a:schemeClr val="bg1"/>
                </a:solidFill>
              </a:rPr>
              <a:t>  </a:t>
            </a:r>
            <a:r>
              <a:rPr lang="en-US" sz="1600" b="1" dirty="0" err="1" smtClean="0">
                <a:solidFill>
                  <a:schemeClr val="bg1"/>
                </a:solidFill>
              </a:rPr>
              <a:t>langsung</a:t>
            </a:r>
            <a:r>
              <a:rPr lang="en-US" sz="1600" b="1" dirty="0" smtClean="0">
                <a:solidFill>
                  <a:schemeClr val="bg1"/>
                </a:solidFill>
              </a:rPr>
              <a:t> : (</a:t>
            </a:r>
            <a:r>
              <a:rPr lang="en-US" sz="1600" b="1" dirty="0" err="1" smtClean="0">
                <a:solidFill>
                  <a:schemeClr val="bg1"/>
                </a:solidFill>
              </a:rPr>
              <a:t>Barang</a:t>
            </a:r>
            <a:r>
              <a:rPr lang="en-US" sz="1600" b="1" dirty="0" smtClean="0">
                <a:solidFill>
                  <a:schemeClr val="bg1"/>
                </a:solidFill>
              </a:rPr>
              <a:t> </a:t>
            </a:r>
            <a:r>
              <a:rPr lang="en-US" sz="1600" b="1" dirty="0" err="1" smtClean="0">
                <a:solidFill>
                  <a:schemeClr val="bg1"/>
                </a:solidFill>
              </a:rPr>
              <a:t>secara</a:t>
            </a:r>
            <a:r>
              <a:rPr lang="en-US" sz="1600" b="1" dirty="0" smtClean="0">
                <a:solidFill>
                  <a:schemeClr val="bg1"/>
                </a:solidFill>
              </a:rPr>
              <a:t> </a:t>
            </a:r>
            <a:r>
              <a:rPr lang="en-US" sz="1600" b="1" dirty="0" err="1" smtClean="0">
                <a:solidFill>
                  <a:schemeClr val="bg1"/>
                </a:solidFill>
              </a:rPr>
              <a:t>langsung</a:t>
            </a:r>
            <a:r>
              <a:rPr lang="en-US" sz="1600" b="1" dirty="0" smtClean="0">
                <a:solidFill>
                  <a:schemeClr val="bg1"/>
                </a:solidFill>
              </a:rPr>
              <a:t>)</a:t>
            </a:r>
            <a:endParaRPr lang="en-US" sz="1600" b="1" dirty="0">
              <a:solidFill>
                <a:schemeClr val="bg1"/>
              </a:solidFill>
            </a:endParaRPr>
          </a:p>
        </p:txBody>
      </p:sp>
      <p:sp>
        <p:nvSpPr>
          <p:cNvPr id="5" name="Rounded Rectangle 4"/>
          <p:cNvSpPr/>
          <p:nvPr/>
        </p:nvSpPr>
        <p:spPr>
          <a:xfrm>
            <a:off x="2209800" y="2209800"/>
            <a:ext cx="1981200" cy="1371600"/>
          </a:xfrm>
          <a:prstGeom prst="roundRect">
            <a:avLst/>
          </a:prstGeom>
          <a:solidFill>
            <a:schemeClr val="tx1"/>
          </a:solidFill>
        </p:spPr>
        <p:style>
          <a:lnRef idx="2">
            <a:schemeClr val="accent6"/>
          </a:lnRef>
          <a:fillRef idx="1">
            <a:schemeClr val="lt1"/>
          </a:fillRef>
          <a:effectRef idx="0">
            <a:schemeClr val="accent6"/>
          </a:effectRef>
          <a:fontRef idx="minor">
            <a:schemeClr val="dk1"/>
          </a:fontRef>
        </p:style>
        <p:txBody>
          <a:bodyPr rtlCol="0" anchor="ctr"/>
          <a:lstStyle/>
          <a:p>
            <a:r>
              <a:rPr lang="id-ID" sz="1600" b="1" dirty="0" err="1" smtClean="0">
                <a:solidFill>
                  <a:schemeClr val="bg1"/>
                </a:solidFill>
              </a:rPr>
              <a:t>P</a:t>
            </a:r>
            <a:r>
              <a:rPr lang="en-US" sz="1600" b="1" dirty="0" err="1" smtClean="0">
                <a:solidFill>
                  <a:schemeClr val="bg1"/>
                </a:solidFill>
              </a:rPr>
              <a:t>roduksi</a:t>
            </a:r>
            <a:r>
              <a:rPr lang="en-US" sz="1600" b="1" dirty="0" smtClean="0">
                <a:solidFill>
                  <a:schemeClr val="bg1"/>
                </a:solidFill>
              </a:rPr>
              <a:t>  </a:t>
            </a:r>
            <a:r>
              <a:rPr lang="en-US" sz="1600" b="1" dirty="0" err="1" smtClean="0">
                <a:solidFill>
                  <a:schemeClr val="bg1"/>
                </a:solidFill>
              </a:rPr>
              <a:t>sekunder</a:t>
            </a:r>
            <a:r>
              <a:rPr lang="en-US" sz="1600" b="1" dirty="0" smtClean="0">
                <a:solidFill>
                  <a:schemeClr val="bg1"/>
                </a:solidFill>
              </a:rPr>
              <a:t> (</a:t>
            </a:r>
            <a:r>
              <a:rPr lang="en-US" sz="1600" b="1" dirty="0" err="1" smtClean="0">
                <a:solidFill>
                  <a:schemeClr val="bg1"/>
                </a:solidFill>
              </a:rPr>
              <a:t>mengolah</a:t>
            </a:r>
            <a:r>
              <a:rPr lang="en-US" sz="1600" b="1" dirty="0" smtClean="0">
                <a:solidFill>
                  <a:schemeClr val="bg1"/>
                </a:solidFill>
              </a:rPr>
              <a:t> </a:t>
            </a:r>
            <a:r>
              <a:rPr lang="en-US" sz="1600" b="1" dirty="0" err="1" smtClean="0">
                <a:solidFill>
                  <a:schemeClr val="bg1"/>
                </a:solidFill>
              </a:rPr>
              <a:t>menjadi</a:t>
            </a:r>
            <a:r>
              <a:rPr lang="en-US" sz="1600" b="1" dirty="0" smtClean="0">
                <a:solidFill>
                  <a:schemeClr val="bg1"/>
                </a:solidFill>
              </a:rPr>
              <a:t> </a:t>
            </a:r>
            <a:r>
              <a:rPr lang="en-US" sz="1600" b="1" dirty="0" err="1" smtClean="0">
                <a:solidFill>
                  <a:schemeClr val="bg1"/>
                </a:solidFill>
              </a:rPr>
              <a:t>barang</a:t>
            </a:r>
            <a:r>
              <a:rPr lang="en-US" sz="1600" b="1" dirty="0" smtClean="0">
                <a:solidFill>
                  <a:schemeClr val="bg1"/>
                </a:solidFill>
              </a:rPr>
              <a:t> lain , </a:t>
            </a:r>
            <a:r>
              <a:rPr lang="en-US" sz="1600" b="1" dirty="0" err="1" smtClean="0">
                <a:solidFill>
                  <a:schemeClr val="bg1"/>
                </a:solidFill>
              </a:rPr>
              <a:t>kapal,gedung</a:t>
            </a:r>
            <a:r>
              <a:rPr lang="en-US" sz="1400" b="1" dirty="0" smtClean="0">
                <a:solidFill>
                  <a:schemeClr val="bg1"/>
                </a:solidFill>
              </a:rPr>
              <a:t>)</a:t>
            </a:r>
          </a:p>
          <a:p>
            <a:pPr algn="ctr"/>
            <a:endParaRPr lang="en-US" sz="1400" b="1" dirty="0">
              <a:solidFill>
                <a:schemeClr val="bg1"/>
              </a:solidFill>
            </a:endParaRPr>
          </a:p>
        </p:txBody>
      </p:sp>
      <p:sp>
        <p:nvSpPr>
          <p:cNvPr id="6" name="Rounded Rectangle 5"/>
          <p:cNvSpPr/>
          <p:nvPr/>
        </p:nvSpPr>
        <p:spPr>
          <a:xfrm>
            <a:off x="0" y="2209800"/>
            <a:ext cx="2133600" cy="1524000"/>
          </a:xfrm>
          <a:prstGeom prst="roundRect">
            <a:avLst>
              <a:gd name="adj" fmla="val 16667"/>
            </a:avLst>
          </a:prstGeom>
          <a:solidFill>
            <a:schemeClr val="tx1"/>
          </a:solidFill>
        </p:spPr>
        <p:style>
          <a:lnRef idx="2">
            <a:schemeClr val="accent6"/>
          </a:lnRef>
          <a:fillRef idx="1">
            <a:schemeClr val="lt1"/>
          </a:fillRef>
          <a:effectRef idx="0">
            <a:schemeClr val="accent6"/>
          </a:effectRef>
          <a:fontRef idx="minor">
            <a:schemeClr val="dk1"/>
          </a:fontRef>
        </p:style>
        <p:txBody>
          <a:bodyPr rtlCol="0" anchor="ctr"/>
          <a:lstStyle/>
          <a:p>
            <a:endParaRPr lang="en-US" sz="1600" b="1" dirty="0" smtClean="0"/>
          </a:p>
          <a:p>
            <a:r>
              <a:rPr lang="en-US" sz="1600" b="1" dirty="0" err="1" smtClean="0">
                <a:solidFill>
                  <a:schemeClr val="bg1"/>
                </a:solidFill>
              </a:rPr>
              <a:t>Produksi</a:t>
            </a:r>
            <a:r>
              <a:rPr lang="en-US" sz="1600" b="1" dirty="0" smtClean="0">
                <a:solidFill>
                  <a:schemeClr val="bg1"/>
                </a:solidFill>
              </a:rPr>
              <a:t> Primer (</a:t>
            </a:r>
            <a:r>
              <a:rPr lang="en-US" sz="1600" b="1" dirty="0" err="1" smtClean="0">
                <a:solidFill>
                  <a:schemeClr val="bg1"/>
                </a:solidFill>
              </a:rPr>
              <a:t>ektratif</a:t>
            </a:r>
            <a:r>
              <a:rPr lang="en-US" sz="1600" b="1" dirty="0" smtClean="0">
                <a:solidFill>
                  <a:schemeClr val="bg1"/>
                </a:solidFill>
              </a:rPr>
              <a:t>)  </a:t>
            </a:r>
            <a:r>
              <a:rPr lang="en-US" sz="1600" b="1" dirty="0" err="1" smtClean="0">
                <a:solidFill>
                  <a:schemeClr val="bg1"/>
                </a:solidFill>
              </a:rPr>
              <a:t>mendapat</a:t>
            </a:r>
            <a:r>
              <a:rPr lang="en-US" sz="1600" b="1" dirty="0" smtClean="0">
                <a:solidFill>
                  <a:schemeClr val="bg1"/>
                </a:solidFill>
              </a:rPr>
              <a:t> </a:t>
            </a:r>
            <a:r>
              <a:rPr lang="en-US" sz="1600" b="1" dirty="0" err="1" smtClean="0">
                <a:solidFill>
                  <a:schemeClr val="bg1"/>
                </a:solidFill>
              </a:rPr>
              <a:t>bahan</a:t>
            </a:r>
            <a:r>
              <a:rPr lang="en-US" sz="1600" b="1" dirty="0" smtClean="0">
                <a:solidFill>
                  <a:schemeClr val="bg1"/>
                </a:solidFill>
              </a:rPr>
              <a:t> </a:t>
            </a:r>
            <a:r>
              <a:rPr lang="en-US" sz="1600" b="1" dirty="0" err="1" smtClean="0">
                <a:solidFill>
                  <a:schemeClr val="bg1"/>
                </a:solidFill>
              </a:rPr>
              <a:t>matrial</a:t>
            </a:r>
            <a:r>
              <a:rPr lang="en-US" sz="1600" b="1" dirty="0" smtClean="0">
                <a:solidFill>
                  <a:schemeClr val="bg1"/>
                </a:solidFill>
              </a:rPr>
              <a:t> </a:t>
            </a:r>
            <a:r>
              <a:rPr lang="en-US" sz="1600" b="1" dirty="0" err="1" smtClean="0">
                <a:solidFill>
                  <a:schemeClr val="bg1"/>
                </a:solidFill>
              </a:rPr>
              <a:t>dari</a:t>
            </a:r>
            <a:r>
              <a:rPr lang="en-US" sz="1600" b="1" dirty="0" smtClean="0">
                <a:solidFill>
                  <a:schemeClr val="bg1"/>
                </a:solidFill>
              </a:rPr>
              <a:t> </a:t>
            </a:r>
            <a:r>
              <a:rPr lang="en-US" sz="1600" b="1" dirty="0" err="1" smtClean="0">
                <a:solidFill>
                  <a:schemeClr val="bg1"/>
                </a:solidFill>
              </a:rPr>
              <a:t>alam</a:t>
            </a:r>
            <a:r>
              <a:rPr lang="en-US" sz="1600" b="1" dirty="0" smtClean="0">
                <a:solidFill>
                  <a:schemeClr val="bg1"/>
                </a:solidFill>
              </a:rPr>
              <a:t> </a:t>
            </a:r>
            <a:r>
              <a:rPr lang="en-US" sz="1600" b="1" dirty="0" err="1" smtClean="0">
                <a:solidFill>
                  <a:schemeClr val="bg1"/>
                </a:solidFill>
              </a:rPr>
              <a:t>lansung</a:t>
            </a:r>
            <a:r>
              <a:rPr lang="en-US" sz="1600" b="1" dirty="0" smtClean="0">
                <a:solidFill>
                  <a:schemeClr val="bg1"/>
                </a:solidFill>
              </a:rPr>
              <a:t> (</a:t>
            </a:r>
            <a:r>
              <a:rPr lang="en-US" sz="1600" b="1" dirty="0" err="1" smtClean="0">
                <a:solidFill>
                  <a:schemeClr val="bg1"/>
                </a:solidFill>
              </a:rPr>
              <a:t>pertani</a:t>
            </a:r>
            <a:r>
              <a:rPr lang="id-ID" sz="1600" b="1" dirty="0" smtClean="0">
                <a:solidFill>
                  <a:schemeClr val="bg1"/>
                </a:solidFill>
              </a:rPr>
              <a:t>an, </a:t>
            </a:r>
            <a:r>
              <a:rPr lang="en-US" sz="1600" b="1" dirty="0" err="1" smtClean="0">
                <a:solidFill>
                  <a:schemeClr val="bg1"/>
                </a:solidFill>
              </a:rPr>
              <a:t>Pe</a:t>
            </a:r>
            <a:r>
              <a:rPr lang="id-ID" sz="1600" b="1" dirty="0" smtClean="0">
                <a:solidFill>
                  <a:schemeClr val="bg1"/>
                </a:solidFill>
              </a:rPr>
              <a:t>r</a:t>
            </a:r>
            <a:r>
              <a:rPr lang="en-US" sz="1600" b="1" dirty="0" err="1" smtClean="0">
                <a:solidFill>
                  <a:schemeClr val="bg1"/>
                </a:solidFill>
              </a:rPr>
              <a:t>ikanan</a:t>
            </a:r>
            <a:r>
              <a:rPr lang="en-US" sz="1600" b="1" dirty="0" smtClean="0">
                <a:solidFill>
                  <a:schemeClr val="bg1"/>
                </a:solidFill>
              </a:rPr>
              <a:t>, </a:t>
            </a:r>
            <a:r>
              <a:rPr lang="en-US" sz="1600" b="1" dirty="0" err="1" smtClean="0">
                <a:solidFill>
                  <a:schemeClr val="bg1"/>
                </a:solidFill>
              </a:rPr>
              <a:t>kehut</a:t>
            </a:r>
            <a:r>
              <a:rPr lang="en-US" sz="1600" b="1" dirty="0" smtClean="0">
                <a:solidFill>
                  <a:schemeClr val="bg1"/>
                </a:solidFill>
              </a:rPr>
              <a:t>)</a:t>
            </a:r>
          </a:p>
          <a:p>
            <a:endParaRPr lang="en-US" sz="1400" b="1" dirty="0">
              <a:solidFill>
                <a:schemeClr val="bg1"/>
              </a:solidFill>
            </a:endParaRPr>
          </a:p>
        </p:txBody>
      </p:sp>
      <p:sp>
        <p:nvSpPr>
          <p:cNvPr id="7" name="Rounded Rectangle 6"/>
          <p:cNvSpPr/>
          <p:nvPr/>
        </p:nvSpPr>
        <p:spPr>
          <a:xfrm>
            <a:off x="2971800" y="1219200"/>
            <a:ext cx="3505200" cy="914400"/>
          </a:xfrm>
          <a:prstGeom prst="roundRect">
            <a:avLst/>
          </a:prstGeom>
          <a:solidFill>
            <a:schemeClr val="tx1">
              <a:lumMod val="85000"/>
              <a:lumOff val="1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err="1" smtClean="0">
                <a:solidFill>
                  <a:srgbClr val="FFFF00"/>
                </a:solidFill>
              </a:rPr>
              <a:t>Kegiatan</a:t>
            </a:r>
            <a:r>
              <a:rPr lang="en-US" sz="1600" b="1" dirty="0" smtClean="0">
                <a:solidFill>
                  <a:srgbClr val="FFFF00"/>
                </a:solidFill>
              </a:rPr>
              <a:t> </a:t>
            </a:r>
            <a:r>
              <a:rPr lang="en-US" sz="1600" b="1" dirty="0" err="1" smtClean="0">
                <a:solidFill>
                  <a:srgbClr val="FFFF00"/>
                </a:solidFill>
              </a:rPr>
              <a:t>yg</a:t>
            </a:r>
            <a:r>
              <a:rPr lang="en-US" sz="1600" b="1" dirty="0" smtClean="0">
                <a:solidFill>
                  <a:srgbClr val="FFFF00"/>
                </a:solidFill>
              </a:rPr>
              <a:t> </a:t>
            </a:r>
            <a:r>
              <a:rPr lang="en-US" sz="1600" b="1" dirty="0" err="1" smtClean="0">
                <a:solidFill>
                  <a:srgbClr val="FFFF00"/>
                </a:solidFill>
              </a:rPr>
              <a:t>membantu</a:t>
            </a:r>
            <a:r>
              <a:rPr lang="en-US" sz="1600" b="1" dirty="0" smtClean="0">
                <a:solidFill>
                  <a:srgbClr val="FFFF00"/>
                </a:solidFill>
              </a:rPr>
              <a:t> </a:t>
            </a:r>
            <a:r>
              <a:rPr lang="en-US" sz="1600" b="1" dirty="0" err="1" smtClean="0">
                <a:solidFill>
                  <a:srgbClr val="FFFF00"/>
                </a:solidFill>
              </a:rPr>
              <a:t>produksi</a:t>
            </a:r>
            <a:r>
              <a:rPr lang="en-US" sz="1600" b="1" dirty="0" smtClean="0">
                <a:solidFill>
                  <a:srgbClr val="FFFF00"/>
                </a:solidFill>
              </a:rPr>
              <a:t> </a:t>
            </a:r>
            <a:r>
              <a:rPr lang="en-US" sz="1600" b="1" dirty="0" err="1" smtClean="0">
                <a:solidFill>
                  <a:srgbClr val="FFFF00"/>
                </a:solidFill>
              </a:rPr>
              <a:t>langsung</a:t>
            </a:r>
            <a:r>
              <a:rPr lang="en-US" sz="1600" b="1" dirty="0" smtClean="0">
                <a:solidFill>
                  <a:srgbClr val="FFFF00"/>
                </a:solidFill>
              </a:rPr>
              <a:t>  (</a:t>
            </a:r>
            <a:r>
              <a:rPr lang="en-US" sz="1600" b="1" dirty="0" err="1" smtClean="0">
                <a:solidFill>
                  <a:srgbClr val="FFFF00"/>
                </a:solidFill>
              </a:rPr>
              <a:t>tersier</a:t>
            </a:r>
            <a:r>
              <a:rPr lang="en-US" sz="1600" b="1" dirty="0" smtClean="0">
                <a:solidFill>
                  <a:srgbClr val="FFFF00"/>
                </a:solidFill>
              </a:rPr>
              <a:t>) </a:t>
            </a:r>
            <a:r>
              <a:rPr lang="en-US" sz="1600" b="1" dirty="0" err="1" smtClean="0">
                <a:solidFill>
                  <a:srgbClr val="FFFF00"/>
                </a:solidFill>
              </a:rPr>
              <a:t>Perdagangan</a:t>
            </a:r>
            <a:r>
              <a:rPr lang="en-US" sz="1600" b="1" dirty="0" smtClean="0">
                <a:solidFill>
                  <a:srgbClr val="FFFF00"/>
                </a:solidFill>
              </a:rPr>
              <a:t>  </a:t>
            </a:r>
            <a:r>
              <a:rPr lang="en-US" sz="1600" b="1" dirty="0" err="1" smtClean="0">
                <a:solidFill>
                  <a:srgbClr val="FFFF00"/>
                </a:solidFill>
              </a:rPr>
              <a:t>perdagangan</a:t>
            </a:r>
            <a:r>
              <a:rPr lang="en-US" sz="1600" b="1" dirty="0" smtClean="0">
                <a:solidFill>
                  <a:srgbClr val="FFFF00"/>
                </a:solidFill>
              </a:rPr>
              <a:t> </a:t>
            </a:r>
            <a:r>
              <a:rPr lang="en-US" sz="1600" b="1" dirty="0" err="1" smtClean="0">
                <a:solidFill>
                  <a:srgbClr val="FFFF00"/>
                </a:solidFill>
              </a:rPr>
              <a:t>besar</a:t>
            </a:r>
            <a:r>
              <a:rPr lang="en-US" sz="1600" b="1" dirty="0" smtClean="0">
                <a:solidFill>
                  <a:srgbClr val="FFFF00"/>
                </a:solidFill>
              </a:rPr>
              <a:t>/</a:t>
            </a:r>
            <a:r>
              <a:rPr lang="en-US" sz="1600" b="1" dirty="0" err="1" smtClean="0">
                <a:solidFill>
                  <a:srgbClr val="FFFF00"/>
                </a:solidFill>
              </a:rPr>
              <a:t>kecil</a:t>
            </a:r>
            <a:r>
              <a:rPr lang="en-US" sz="1600" b="1" dirty="0" smtClean="0">
                <a:solidFill>
                  <a:srgbClr val="FFFF00"/>
                </a:solidFill>
              </a:rPr>
              <a:t> , </a:t>
            </a:r>
            <a:r>
              <a:rPr lang="en-US" sz="1600" b="1" dirty="0" err="1" smtClean="0">
                <a:solidFill>
                  <a:srgbClr val="FFFF00"/>
                </a:solidFill>
              </a:rPr>
              <a:t>impor</a:t>
            </a:r>
            <a:r>
              <a:rPr lang="en-US" sz="1600" b="1" dirty="0" smtClean="0">
                <a:solidFill>
                  <a:srgbClr val="FFFF00"/>
                </a:solidFill>
              </a:rPr>
              <a:t> </a:t>
            </a:r>
            <a:r>
              <a:rPr lang="en-US" sz="1600" b="1" dirty="0" err="1" smtClean="0">
                <a:solidFill>
                  <a:srgbClr val="FFFF00"/>
                </a:solidFill>
              </a:rPr>
              <a:t>dan</a:t>
            </a:r>
            <a:r>
              <a:rPr lang="en-US" sz="1600" b="1" dirty="0" smtClean="0">
                <a:solidFill>
                  <a:srgbClr val="FFFF00"/>
                </a:solidFill>
              </a:rPr>
              <a:t> </a:t>
            </a:r>
            <a:r>
              <a:rPr lang="en-US" sz="1600" b="1" dirty="0" err="1" smtClean="0">
                <a:solidFill>
                  <a:srgbClr val="FFFF00"/>
                </a:solidFill>
              </a:rPr>
              <a:t>ekport</a:t>
            </a:r>
            <a:r>
              <a:rPr lang="en-US" sz="1600" b="1" dirty="0" smtClean="0">
                <a:solidFill>
                  <a:srgbClr val="FFFF00"/>
                </a:solidFill>
              </a:rPr>
              <a:t>,  </a:t>
            </a:r>
            <a:r>
              <a:rPr lang="en-US" sz="1600" b="1" dirty="0" err="1" smtClean="0">
                <a:solidFill>
                  <a:srgbClr val="FFFF00"/>
                </a:solidFill>
              </a:rPr>
              <a:t>distribusi</a:t>
            </a:r>
            <a:r>
              <a:rPr lang="en-US" sz="1600" b="1" dirty="0" smtClean="0">
                <a:solidFill>
                  <a:srgbClr val="FFFF00"/>
                </a:solidFill>
              </a:rPr>
              <a:t>  </a:t>
            </a:r>
            <a:r>
              <a:rPr lang="en-US" sz="1600" b="1" dirty="0" err="1" smtClean="0">
                <a:solidFill>
                  <a:srgbClr val="FFFF00"/>
                </a:solidFill>
              </a:rPr>
              <a:t>dll</a:t>
            </a:r>
            <a:endParaRPr lang="en-US" sz="1600" b="1" dirty="0">
              <a:solidFill>
                <a:srgbClr val="FFFF00"/>
              </a:solidFill>
            </a:endParaRPr>
          </a:p>
        </p:txBody>
      </p:sp>
      <p:sp>
        <p:nvSpPr>
          <p:cNvPr id="8" name="Rounded Rectangle 7"/>
          <p:cNvSpPr/>
          <p:nvPr/>
        </p:nvSpPr>
        <p:spPr>
          <a:xfrm>
            <a:off x="6553200" y="1219200"/>
            <a:ext cx="2286000" cy="1600200"/>
          </a:xfrm>
          <a:prstGeom prst="roundRect">
            <a:avLst/>
          </a:prstGeom>
          <a:solidFill>
            <a:schemeClr val="tx1">
              <a:lumMod val="85000"/>
              <a:lumOff val="15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en-US" sz="1600" b="1" dirty="0" err="1" smtClean="0">
                <a:solidFill>
                  <a:srgbClr val="FFFF00"/>
                </a:solidFill>
              </a:rPr>
              <a:t>Produksi</a:t>
            </a:r>
            <a:r>
              <a:rPr lang="en-US" sz="1600" b="1" dirty="0" smtClean="0">
                <a:solidFill>
                  <a:srgbClr val="FFFF00"/>
                </a:solidFill>
              </a:rPr>
              <a:t> </a:t>
            </a:r>
            <a:r>
              <a:rPr lang="en-US" sz="1600" b="1" dirty="0" err="1" smtClean="0">
                <a:solidFill>
                  <a:srgbClr val="FFFF00"/>
                </a:solidFill>
              </a:rPr>
              <a:t>tidak</a:t>
            </a:r>
            <a:r>
              <a:rPr lang="en-US" sz="1600" b="1" dirty="0" smtClean="0">
                <a:solidFill>
                  <a:srgbClr val="FFFF00"/>
                </a:solidFill>
              </a:rPr>
              <a:t> </a:t>
            </a:r>
            <a:r>
              <a:rPr lang="en-US" sz="1600" b="1" dirty="0" err="1" smtClean="0">
                <a:solidFill>
                  <a:srgbClr val="FFFF00"/>
                </a:solidFill>
              </a:rPr>
              <a:t>langsung</a:t>
            </a:r>
            <a:r>
              <a:rPr lang="en-US" sz="1600" b="1" dirty="0" smtClean="0">
                <a:solidFill>
                  <a:srgbClr val="FFFF00"/>
                </a:solidFill>
              </a:rPr>
              <a:t> : </a:t>
            </a:r>
            <a:r>
              <a:rPr lang="en-US" sz="1600" b="1" dirty="0" err="1" smtClean="0">
                <a:solidFill>
                  <a:srgbClr val="FFFF00"/>
                </a:solidFill>
              </a:rPr>
              <a:t>Pemberian</a:t>
            </a:r>
            <a:r>
              <a:rPr lang="en-US" sz="1600" b="1" dirty="0" smtClean="0">
                <a:solidFill>
                  <a:srgbClr val="FFFF00"/>
                </a:solidFill>
              </a:rPr>
              <a:t> </a:t>
            </a:r>
            <a:r>
              <a:rPr lang="en-US" sz="1600" b="1" dirty="0" err="1" smtClean="0">
                <a:solidFill>
                  <a:srgbClr val="FFFF00"/>
                </a:solidFill>
              </a:rPr>
              <a:t>jasa-jasa</a:t>
            </a:r>
            <a:r>
              <a:rPr lang="en-US" sz="1600" b="1" dirty="0" smtClean="0">
                <a:solidFill>
                  <a:srgbClr val="FFFF00"/>
                </a:solidFill>
              </a:rPr>
              <a:t> </a:t>
            </a:r>
            <a:r>
              <a:rPr lang="en-US" sz="1600" b="1" dirty="0" err="1" smtClean="0">
                <a:solidFill>
                  <a:srgbClr val="FFFF00"/>
                </a:solidFill>
              </a:rPr>
              <a:t>yg</a:t>
            </a:r>
            <a:r>
              <a:rPr lang="en-US" sz="1600" b="1" dirty="0" smtClean="0">
                <a:solidFill>
                  <a:srgbClr val="FFFF00"/>
                </a:solidFill>
              </a:rPr>
              <a:t> </a:t>
            </a:r>
            <a:r>
              <a:rPr lang="en-US" sz="1600" b="1" dirty="0" err="1" smtClean="0">
                <a:solidFill>
                  <a:srgbClr val="FFFF00"/>
                </a:solidFill>
              </a:rPr>
              <a:t>sangat</a:t>
            </a:r>
            <a:r>
              <a:rPr lang="en-US" sz="1600" b="1" dirty="0" smtClean="0">
                <a:solidFill>
                  <a:srgbClr val="FFFF00"/>
                </a:solidFill>
              </a:rPr>
              <a:t> </a:t>
            </a:r>
            <a:r>
              <a:rPr lang="en-US" sz="1600" b="1" dirty="0" err="1" smtClean="0">
                <a:solidFill>
                  <a:srgbClr val="FFFF00"/>
                </a:solidFill>
              </a:rPr>
              <a:t>berguna</a:t>
            </a:r>
            <a:r>
              <a:rPr lang="en-US" sz="1600" b="1" dirty="0" smtClean="0">
                <a:solidFill>
                  <a:srgbClr val="FFFF00"/>
                </a:solidFill>
              </a:rPr>
              <a:t> </a:t>
            </a:r>
            <a:r>
              <a:rPr lang="en-US" sz="1600" b="1" dirty="0" err="1" smtClean="0">
                <a:solidFill>
                  <a:srgbClr val="FFFF00"/>
                </a:solidFill>
              </a:rPr>
              <a:t>bagi</a:t>
            </a:r>
            <a:r>
              <a:rPr lang="en-US" sz="1600" b="1" dirty="0" smtClean="0">
                <a:solidFill>
                  <a:srgbClr val="FFFF00"/>
                </a:solidFill>
              </a:rPr>
              <a:t> </a:t>
            </a:r>
            <a:r>
              <a:rPr lang="en-US" sz="1600" b="1" dirty="0" err="1" smtClean="0">
                <a:solidFill>
                  <a:srgbClr val="FFFF00"/>
                </a:solidFill>
              </a:rPr>
              <a:t>perusahaan.akuntan,ilmuawan</a:t>
            </a:r>
            <a:r>
              <a:rPr lang="en-US" sz="1600" b="1" dirty="0" smtClean="0">
                <a:solidFill>
                  <a:srgbClr val="FFFF00"/>
                </a:solidFill>
              </a:rPr>
              <a:t>, </a:t>
            </a:r>
            <a:r>
              <a:rPr lang="en-US" sz="1600" b="1" dirty="0" err="1" smtClean="0">
                <a:solidFill>
                  <a:srgbClr val="FFFF00"/>
                </a:solidFill>
              </a:rPr>
              <a:t>polisi</a:t>
            </a:r>
            <a:endParaRPr lang="en-US" sz="1600" b="1" dirty="0">
              <a:solidFill>
                <a:srgbClr val="FFFF00"/>
              </a:solidFill>
            </a:endParaRPr>
          </a:p>
        </p:txBody>
      </p:sp>
      <p:sp>
        <p:nvSpPr>
          <p:cNvPr id="9" name="Rounded Rectangle 8"/>
          <p:cNvSpPr/>
          <p:nvPr/>
        </p:nvSpPr>
        <p:spPr>
          <a:xfrm>
            <a:off x="5181600" y="3962400"/>
            <a:ext cx="2743200" cy="533400"/>
          </a:xfrm>
          <a:prstGeom prst="roundRect">
            <a:avLst/>
          </a:prstGeom>
          <a:solidFill>
            <a:srgbClr val="0066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err="1" smtClean="0">
                <a:solidFill>
                  <a:srgbClr val="FFFF00"/>
                </a:solidFill>
              </a:rPr>
              <a:t>Kegiatan</a:t>
            </a:r>
            <a:r>
              <a:rPr lang="en-US" sz="1600" b="1" dirty="0" smtClean="0">
                <a:solidFill>
                  <a:srgbClr val="FFFF00"/>
                </a:solidFill>
              </a:rPr>
              <a:t> </a:t>
            </a:r>
            <a:r>
              <a:rPr lang="en-US" sz="1600" b="1" dirty="0" err="1" smtClean="0">
                <a:solidFill>
                  <a:srgbClr val="FFFF00"/>
                </a:solidFill>
              </a:rPr>
              <a:t>yg</a:t>
            </a:r>
            <a:r>
              <a:rPr lang="en-US" sz="1600" b="1" dirty="0" smtClean="0">
                <a:solidFill>
                  <a:srgbClr val="FFFF00"/>
                </a:solidFill>
              </a:rPr>
              <a:t> </a:t>
            </a:r>
            <a:r>
              <a:rPr lang="en-US" sz="1600" b="1" dirty="0" err="1" smtClean="0">
                <a:solidFill>
                  <a:srgbClr val="FFFF00"/>
                </a:solidFill>
              </a:rPr>
              <a:t>membantu</a:t>
            </a:r>
            <a:r>
              <a:rPr lang="en-US" sz="1600" b="1" dirty="0" smtClean="0">
                <a:solidFill>
                  <a:srgbClr val="FFFF00"/>
                </a:solidFill>
              </a:rPr>
              <a:t> </a:t>
            </a:r>
            <a:r>
              <a:rPr lang="en-US" sz="1600" b="1" dirty="0" err="1" smtClean="0">
                <a:solidFill>
                  <a:srgbClr val="FFFF00"/>
                </a:solidFill>
              </a:rPr>
              <a:t>perdagangan</a:t>
            </a:r>
            <a:r>
              <a:rPr lang="en-US" sz="1600" b="1" dirty="0" smtClean="0">
                <a:solidFill>
                  <a:srgbClr val="FFFF00"/>
                </a:solidFill>
              </a:rPr>
              <a:t> </a:t>
            </a:r>
            <a:endParaRPr lang="en-US" sz="1600" b="1" dirty="0">
              <a:solidFill>
                <a:srgbClr val="FFFF00"/>
              </a:solidFill>
            </a:endParaRPr>
          </a:p>
        </p:txBody>
      </p:sp>
      <p:sp>
        <p:nvSpPr>
          <p:cNvPr id="11" name="Rounded Rectangle 10"/>
          <p:cNvSpPr/>
          <p:nvPr/>
        </p:nvSpPr>
        <p:spPr>
          <a:xfrm>
            <a:off x="1676400" y="3962400"/>
            <a:ext cx="2743200" cy="457200"/>
          </a:xfrm>
          <a:prstGeom prst="roundRect">
            <a:avLst/>
          </a:prstGeom>
          <a:solidFill>
            <a:srgbClr val="0066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err="1" smtClean="0">
                <a:solidFill>
                  <a:srgbClr val="FFFF00"/>
                </a:solidFill>
              </a:rPr>
              <a:t>Perdagangan</a:t>
            </a:r>
            <a:r>
              <a:rPr lang="en-US" sz="1600" b="1" dirty="0" smtClean="0">
                <a:solidFill>
                  <a:srgbClr val="FFFF00"/>
                </a:solidFill>
              </a:rPr>
              <a:t> (</a:t>
            </a:r>
            <a:r>
              <a:rPr lang="en-US" sz="1600" b="1" dirty="0" err="1" smtClean="0">
                <a:solidFill>
                  <a:srgbClr val="FFFF00"/>
                </a:solidFill>
              </a:rPr>
              <a:t>pembelian</a:t>
            </a:r>
            <a:r>
              <a:rPr lang="en-US" sz="1600" b="1" dirty="0" smtClean="0">
                <a:solidFill>
                  <a:srgbClr val="FFFF00"/>
                </a:solidFill>
              </a:rPr>
              <a:t> </a:t>
            </a:r>
            <a:r>
              <a:rPr lang="en-US" sz="1600" b="1" dirty="0" err="1" smtClean="0">
                <a:solidFill>
                  <a:srgbClr val="FFFF00"/>
                </a:solidFill>
              </a:rPr>
              <a:t>dan</a:t>
            </a:r>
            <a:r>
              <a:rPr lang="en-US" sz="1600" b="1" dirty="0" smtClean="0">
                <a:solidFill>
                  <a:srgbClr val="FFFF00"/>
                </a:solidFill>
              </a:rPr>
              <a:t> </a:t>
            </a:r>
            <a:r>
              <a:rPr lang="en-US" sz="1600" b="1" dirty="0" err="1" smtClean="0">
                <a:solidFill>
                  <a:srgbClr val="FFFF00"/>
                </a:solidFill>
              </a:rPr>
              <a:t>penjualan</a:t>
            </a:r>
            <a:r>
              <a:rPr lang="en-US" sz="1600" b="1" dirty="0" smtClean="0">
                <a:solidFill>
                  <a:srgbClr val="FFFF00"/>
                </a:solidFill>
              </a:rPr>
              <a:t> </a:t>
            </a:r>
            <a:r>
              <a:rPr lang="en-US" sz="1600" b="1" dirty="0" err="1" smtClean="0">
                <a:solidFill>
                  <a:srgbClr val="FFFF00"/>
                </a:solidFill>
              </a:rPr>
              <a:t>barang</a:t>
            </a:r>
            <a:r>
              <a:rPr lang="en-US" sz="1400" b="1" dirty="0" smtClean="0">
                <a:solidFill>
                  <a:srgbClr val="FFFF00"/>
                </a:solidFill>
              </a:rPr>
              <a:t>, </a:t>
            </a:r>
            <a:endParaRPr lang="en-US" sz="1400" b="1" dirty="0">
              <a:solidFill>
                <a:srgbClr val="FFFF00"/>
              </a:solidFill>
            </a:endParaRPr>
          </a:p>
        </p:txBody>
      </p:sp>
      <p:sp>
        <p:nvSpPr>
          <p:cNvPr id="12" name="Rounded Rectangle 11"/>
          <p:cNvSpPr/>
          <p:nvPr/>
        </p:nvSpPr>
        <p:spPr>
          <a:xfrm>
            <a:off x="3429000" y="4800600"/>
            <a:ext cx="2286000" cy="609600"/>
          </a:xfrm>
          <a:prstGeom prst="roundRect">
            <a:avLst/>
          </a:prstGeom>
          <a:solidFill>
            <a:srgbClr val="002060"/>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1600" b="1" dirty="0" smtClean="0"/>
          </a:p>
          <a:p>
            <a:pPr algn="ctr"/>
            <a:r>
              <a:rPr lang="en-US" sz="1600" b="1" dirty="0" err="1" smtClean="0">
                <a:solidFill>
                  <a:srgbClr val="FFFF00"/>
                </a:solidFill>
              </a:rPr>
              <a:t>Ekstern</a:t>
            </a:r>
            <a:r>
              <a:rPr lang="en-US" sz="1600" b="1" dirty="0" smtClean="0">
                <a:solidFill>
                  <a:srgbClr val="FFFF00"/>
                </a:solidFill>
              </a:rPr>
              <a:t>  (</a:t>
            </a:r>
            <a:r>
              <a:rPr lang="en-US" sz="1600" b="1" dirty="0" err="1" smtClean="0">
                <a:solidFill>
                  <a:srgbClr val="FFFF00"/>
                </a:solidFill>
              </a:rPr>
              <a:t>luar</a:t>
            </a:r>
            <a:r>
              <a:rPr lang="en-US" sz="1600" b="1" dirty="0" smtClean="0">
                <a:solidFill>
                  <a:srgbClr val="FFFF00"/>
                </a:solidFill>
              </a:rPr>
              <a:t> </a:t>
            </a:r>
            <a:r>
              <a:rPr lang="en-US" sz="1600" b="1" dirty="0" err="1" smtClean="0">
                <a:solidFill>
                  <a:srgbClr val="FFFF00"/>
                </a:solidFill>
              </a:rPr>
              <a:t>Negri</a:t>
            </a:r>
            <a:r>
              <a:rPr lang="en-US" sz="1600" b="1" dirty="0" smtClean="0">
                <a:solidFill>
                  <a:srgbClr val="FFFF00"/>
                </a:solidFill>
              </a:rPr>
              <a:t>)</a:t>
            </a:r>
          </a:p>
          <a:p>
            <a:pPr algn="ctr"/>
            <a:r>
              <a:rPr lang="en-US" sz="1600" b="1" dirty="0" smtClean="0">
                <a:solidFill>
                  <a:srgbClr val="FFFF00"/>
                </a:solidFill>
              </a:rPr>
              <a:t>-</a:t>
            </a:r>
            <a:r>
              <a:rPr lang="en-US" sz="1600" b="1" dirty="0" err="1" smtClean="0">
                <a:solidFill>
                  <a:srgbClr val="FFFF00"/>
                </a:solidFill>
              </a:rPr>
              <a:t>Impor</a:t>
            </a:r>
            <a:r>
              <a:rPr lang="en-US" sz="1600" b="1" dirty="0" smtClean="0">
                <a:solidFill>
                  <a:srgbClr val="FFFF00"/>
                </a:solidFill>
              </a:rPr>
              <a:t> , -</a:t>
            </a:r>
            <a:r>
              <a:rPr lang="en-US" sz="1600" b="1" dirty="0" err="1" smtClean="0">
                <a:solidFill>
                  <a:srgbClr val="FFFF00"/>
                </a:solidFill>
              </a:rPr>
              <a:t>Ekport</a:t>
            </a:r>
            <a:endParaRPr lang="en-US" sz="1600" b="1" dirty="0" smtClean="0">
              <a:solidFill>
                <a:srgbClr val="FFFF00"/>
              </a:solidFill>
            </a:endParaRPr>
          </a:p>
          <a:p>
            <a:pPr algn="ctr"/>
            <a:endParaRPr lang="en-US" sz="1400" b="1" dirty="0">
              <a:solidFill>
                <a:srgbClr val="FFFF00"/>
              </a:solidFill>
            </a:endParaRPr>
          </a:p>
        </p:txBody>
      </p:sp>
      <p:sp>
        <p:nvSpPr>
          <p:cNvPr id="13" name="Rounded Rectangle 12"/>
          <p:cNvSpPr/>
          <p:nvPr/>
        </p:nvSpPr>
        <p:spPr>
          <a:xfrm>
            <a:off x="457200" y="4800600"/>
            <a:ext cx="1828800" cy="685800"/>
          </a:xfrm>
          <a:prstGeom prst="roundRect">
            <a:avLst/>
          </a:prstGeom>
          <a:solidFill>
            <a:srgbClr val="00206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err="1" smtClean="0">
                <a:solidFill>
                  <a:srgbClr val="FFFF00"/>
                </a:solidFill>
              </a:rPr>
              <a:t>Itern</a:t>
            </a:r>
            <a:r>
              <a:rPr lang="en-US" sz="1600" b="1" dirty="0" smtClean="0">
                <a:solidFill>
                  <a:srgbClr val="FFFF00"/>
                </a:solidFill>
              </a:rPr>
              <a:t> ( </a:t>
            </a:r>
            <a:r>
              <a:rPr lang="en-US" sz="1600" b="1" dirty="0" err="1" smtClean="0">
                <a:solidFill>
                  <a:srgbClr val="FFFF00"/>
                </a:solidFill>
              </a:rPr>
              <a:t>dalam</a:t>
            </a:r>
            <a:r>
              <a:rPr lang="en-US" sz="1600" b="1" dirty="0" smtClean="0">
                <a:solidFill>
                  <a:srgbClr val="FFFF00"/>
                </a:solidFill>
              </a:rPr>
              <a:t> </a:t>
            </a:r>
            <a:r>
              <a:rPr lang="en-US" sz="1600" b="1" dirty="0" err="1" smtClean="0">
                <a:solidFill>
                  <a:srgbClr val="FFFF00"/>
                </a:solidFill>
              </a:rPr>
              <a:t>negri</a:t>
            </a:r>
            <a:r>
              <a:rPr lang="en-US" sz="1400" b="1" dirty="0" smtClean="0">
                <a:solidFill>
                  <a:srgbClr val="FFFF00"/>
                </a:solidFill>
              </a:rPr>
              <a:t>)</a:t>
            </a:r>
            <a:endParaRPr lang="en-US" sz="1400" b="1" dirty="0">
              <a:solidFill>
                <a:srgbClr val="FFFF00"/>
              </a:solidFill>
            </a:endParaRPr>
          </a:p>
        </p:txBody>
      </p:sp>
      <p:cxnSp>
        <p:nvCxnSpPr>
          <p:cNvPr id="15" name="Straight Arrow Connector 14"/>
          <p:cNvCxnSpPr/>
          <p:nvPr/>
        </p:nvCxnSpPr>
        <p:spPr>
          <a:xfrm rot="5400000">
            <a:off x="4267597" y="990997"/>
            <a:ext cx="608806"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1752600" y="914400"/>
            <a:ext cx="59436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rot="5400000">
            <a:off x="7543403" y="1066403"/>
            <a:ext cx="304800" cy="794"/>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rot="5400000">
            <a:off x="1599406" y="1066800"/>
            <a:ext cx="305594" cy="794"/>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a:off x="990600" y="1981200"/>
            <a:ext cx="17526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rot="5400000">
            <a:off x="2628503" y="2095103"/>
            <a:ext cx="228600" cy="794"/>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rot="5400000">
            <a:off x="877094" y="2095500"/>
            <a:ext cx="228600"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45" name="Straight Arrow Connector 44"/>
          <p:cNvCxnSpPr/>
          <p:nvPr/>
        </p:nvCxnSpPr>
        <p:spPr>
          <a:xfrm rot="5400000">
            <a:off x="1485900" y="1866106"/>
            <a:ext cx="229394" cy="794"/>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47" name="Straight Arrow Connector 46"/>
          <p:cNvCxnSpPr/>
          <p:nvPr/>
        </p:nvCxnSpPr>
        <p:spPr>
          <a:xfrm rot="5400000">
            <a:off x="3771900" y="2933700"/>
            <a:ext cx="1600200"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48" name="Straight Connector 47"/>
          <p:cNvCxnSpPr/>
          <p:nvPr/>
        </p:nvCxnSpPr>
        <p:spPr>
          <a:xfrm>
            <a:off x="2743200" y="3733800"/>
            <a:ext cx="35814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52" name="Straight Arrow Connector 51"/>
          <p:cNvCxnSpPr/>
          <p:nvPr/>
        </p:nvCxnSpPr>
        <p:spPr>
          <a:xfrm rot="5400000">
            <a:off x="2629297" y="3847703"/>
            <a:ext cx="228600" cy="794"/>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53" name="Straight Arrow Connector 52"/>
          <p:cNvCxnSpPr/>
          <p:nvPr/>
        </p:nvCxnSpPr>
        <p:spPr>
          <a:xfrm rot="5400000">
            <a:off x="6210697" y="3847703"/>
            <a:ext cx="228600" cy="794"/>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54" name="Straight Connector 53"/>
          <p:cNvCxnSpPr/>
          <p:nvPr/>
        </p:nvCxnSpPr>
        <p:spPr>
          <a:xfrm>
            <a:off x="1447800" y="4570412"/>
            <a:ext cx="28194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56" name="Straight Arrow Connector 55"/>
          <p:cNvCxnSpPr/>
          <p:nvPr/>
        </p:nvCxnSpPr>
        <p:spPr>
          <a:xfrm rot="5400000">
            <a:off x="2743200" y="4495800"/>
            <a:ext cx="152400"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58" name="Straight Arrow Connector 57"/>
          <p:cNvCxnSpPr/>
          <p:nvPr/>
        </p:nvCxnSpPr>
        <p:spPr>
          <a:xfrm rot="5400000">
            <a:off x="1333897" y="4685903"/>
            <a:ext cx="228600" cy="794"/>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59" name="Straight Arrow Connector 58"/>
          <p:cNvCxnSpPr/>
          <p:nvPr/>
        </p:nvCxnSpPr>
        <p:spPr>
          <a:xfrm rot="5400000">
            <a:off x="4152503" y="4685903"/>
            <a:ext cx="228600" cy="794"/>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60" name="Rounded Rectangle 59"/>
          <p:cNvSpPr/>
          <p:nvPr/>
        </p:nvSpPr>
        <p:spPr>
          <a:xfrm>
            <a:off x="1295400" y="5943600"/>
            <a:ext cx="6553200" cy="609600"/>
          </a:xfrm>
          <a:prstGeom prst="roundRect">
            <a:avLst/>
          </a:prstGeom>
          <a:solidFill>
            <a:schemeClr val="tx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err="1" smtClean="0">
                <a:solidFill>
                  <a:srgbClr val="FFFF00"/>
                </a:solidFill>
              </a:rPr>
              <a:t>Penggolongan</a:t>
            </a:r>
            <a:r>
              <a:rPr lang="en-US" sz="2800" b="1" dirty="0" smtClean="0">
                <a:solidFill>
                  <a:srgbClr val="FFFF00"/>
                </a:solidFill>
              </a:rPr>
              <a:t> </a:t>
            </a:r>
            <a:r>
              <a:rPr lang="en-US" sz="2800" b="1" dirty="0" err="1" smtClean="0">
                <a:solidFill>
                  <a:srgbClr val="FFFF00"/>
                </a:solidFill>
              </a:rPr>
              <a:t>usaha-usaha</a:t>
            </a:r>
            <a:r>
              <a:rPr lang="en-US" sz="2800" b="1" dirty="0" smtClean="0">
                <a:solidFill>
                  <a:srgbClr val="FFFF00"/>
                </a:solidFill>
              </a:rPr>
              <a:t> </a:t>
            </a:r>
            <a:r>
              <a:rPr lang="en-US" sz="2800" b="1" dirty="0" err="1" smtClean="0">
                <a:solidFill>
                  <a:srgbClr val="FFFF00"/>
                </a:solidFill>
              </a:rPr>
              <a:t>produksi</a:t>
            </a:r>
            <a:endParaRPr lang="en-US" sz="2800" b="1" dirty="0">
              <a:solidFill>
                <a:srgbClr val="FFFF00"/>
              </a:solidFill>
            </a:endParaRPr>
          </a:p>
        </p:txBody>
      </p:sp>
    </p:spTree>
  </p:cSld>
  <p:clrMapOvr>
    <a:masterClrMapping/>
  </p:clrMapOvr>
  <p:transition spd="med">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ppt_x"/>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8"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2000" fill="hold"/>
                                        <p:tgtEl>
                                          <p:spTgt spid="8"/>
                                        </p:tgtEl>
                                        <p:attrNameLst>
                                          <p:attrName>ppt_x</p:attrName>
                                        </p:attrNameLst>
                                      </p:cBhvr>
                                      <p:tavLst>
                                        <p:tav tm="0">
                                          <p:val>
                                            <p:strVal val="0-#ppt_w/2"/>
                                          </p:val>
                                        </p:tav>
                                        <p:tav tm="100000">
                                          <p:val>
                                            <p:strVal val="#ppt_x"/>
                                          </p:val>
                                        </p:tav>
                                      </p:tavLst>
                                    </p:anim>
                                    <p:anim calcmode="lin" valueType="num">
                                      <p:cBhvr additive="base">
                                        <p:cTn id="13" dur="2000" fill="hold"/>
                                        <p:tgtEl>
                                          <p:spTgt spid="8"/>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2000" fill="hold"/>
                                        <p:tgtEl>
                                          <p:spTgt spid="7"/>
                                        </p:tgtEl>
                                        <p:attrNameLst>
                                          <p:attrName>ppt_x</p:attrName>
                                        </p:attrNameLst>
                                      </p:cBhvr>
                                      <p:tavLst>
                                        <p:tav tm="0">
                                          <p:val>
                                            <p:strVal val="#ppt_x"/>
                                          </p:val>
                                        </p:tav>
                                        <p:tav tm="100000">
                                          <p:val>
                                            <p:strVal val="#ppt_x"/>
                                          </p:val>
                                        </p:tav>
                                      </p:tavLst>
                                    </p:anim>
                                    <p:anim calcmode="lin" valueType="num">
                                      <p:cBhvr additive="base">
                                        <p:cTn id="18" dur="20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2"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2000" fill="hold"/>
                                        <p:tgtEl>
                                          <p:spTgt spid="4"/>
                                        </p:tgtEl>
                                        <p:attrNameLst>
                                          <p:attrName>ppt_x</p:attrName>
                                        </p:attrNameLst>
                                      </p:cBhvr>
                                      <p:tavLst>
                                        <p:tav tm="0">
                                          <p:val>
                                            <p:strVal val="1+#ppt_w/2"/>
                                          </p:val>
                                        </p:tav>
                                        <p:tav tm="100000">
                                          <p:val>
                                            <p:strVal val="#ppt_x"/>
                                          </p:val>
                                        </p:tav>
                                      </p:tavLst>
                                    </p:anim>
                                    <p:anim calcmode="lin" valueType="num">
                                      <p:cBhvr additive="base">
                                        <p:cTn id="23" dur="2000" fill="hold"/>
                                        <p:tgtEl>
                                          <p:spTgt spid="4"/>
                                        </p:tgtEl>
                                        <p:attrNameLst>
                                          <p:attrName>ppt_y</p:attrName>
                                        </p:attrNameLst>
                                      </p:cBhvr>
                                      <p:tavLst>
                                        <p:tav tm="0">
                                          <p:val>
                                            <p:strVal val="#ppt_y"/>
                                          </p:val>
                                        </p:tav>
                                        <p:tav tm="100000">
                                          <p:val>
                                            <p:strVal val="#ppt_y"/>
                                          </p:val>
                                        </p:tav>
                                      </p:tavLst>
                                    </p:anim>
                                  </p:childTnLst>
                                </p:cTn>
                              </p:par>
                            </p:childTnLst>
                          </p:cTn>
                        </p:par>
                        <p:par>
                          <p:cTn id="24" fill="hold">
                            <p:stCondLst>
                              <p:cond delay="8000"/>
                            </p:stCondLst>
                            <p:childTnLst>
                              <p:par>
                                <p:cTn id="25" presetID="2" presetClass="entr" presetSubtype="8"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2000" fill="hold"/>
                                        <p:tgtEl>
                                          <p:spTgt spid="5"/>
                                        </p:tgtEl>
                                        <p:attrNameLst>
                                          <p:attrName>ppt_x</p:attrName>
                                        </p:attrNameLst>
                                      </p:cBhvr>
                                      <p:tavLst>
                                        <p:tav tm="0">
                                          <p:val>
                                            <p:strVal val="0-#ppt_w/2"/>
                                          </p:val>
                                        </p:tav>
                                        <p:tav tm="100000">
                                          <p:val>
                                            <p:strVal val="#ppt_x"/>
                                          </p:val>
                                        </p:tav>
                                      </p:tavLst>
                                    </p:anim>
                                    <p:anim calcmode="lin" valueType="num">
                                      <p:cBhvr additive="base">
                                        <p:cTn id="28" dur="2000" fill="hold"/>
                                        <p:tgtEl>
                                          <p:spTgt spid="5"/>
                                        </p:tgtEl>
                                        <p:attrNameLst>
                                          <p:attrName>ppt_y</p:attrName>
                                        </p:attrNameLst>
                                      </p:cBhvr>
                                      <p:tavLst>
                                        <p:tav tm="0">
                                          <p:val>
                                            <p:strVal val="#ppt_y"/>
                                          </p:val>
                                        </p:tav>
                                        <p:tav tm="100000">
                                          <p:val>
                                            <p:strVal val="#ppt_y"/>
                                          </p:val>
                                        </p:tav>
                                      </p:tavLst>
                                    </p:anim>
                                  </p:childTnLst>
                                </p:cTn>
                              </p:par>
                            </p:childTnLst>
                          </p:cTn>
                        </p:par>
                        <p:par>
                          <p:cTn id="29" fill="hold">
                            <p:stCondLst>
                              <p:cond delay="10000"/>
                            </p:stCondLst>
                            <p:childTnLst>
                              <p:par>
                                <p:cTn id="30" presetID="2" presetClass="entr" presetSubtype="8"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2000" fill="hold"/>
                                        <p:tgtEl>
                                          <p:spTgt spid="9"/>
                                        </p:tgtEl>
                                        <p:attrNameLst>
                                          <p:attrName>ppt_x</p:attrName>
                                        </p:attrNameLst>
                                      </p:cBhvr>
                                      <p:tavLst>
                                        <p:tav tm="0">
                                          <p:val>
                                            <p:strVal val="0-#ppt_w/2"/>
                                          </p:val>
                                        </p:tav>
                                        <p:tav tm="100000">
                                          <p:val>
                                            <p:strVal val="#ppt_x"/>
                                          </p:val>
                                        </p:tav>
                                      </p:tavLst>
                                    </p:anim>
                                    <p:anim calcmode="lin" valueType="num">
                                      <p:cBhvr additive="base">
                                        <p:cTn id="33" dur="2000" fill="hold"/>
                                        <p:tgtEl>
                                          <p:spTgt spid="9"/>
                                        </p:tgtEl>
                                        <p:attrNameLst>
                                          <p:attrName>ppt_y</p:attrName>
                                        </p:attrNameLst>
                                      </p:cBhvr>
                                      <p:tavLst>
                                        <p:tav tm="0">
                                          <p:val>
                                            <p:strVal val="#ppt_y"/>
                                          </p:val>
                                        </p:tav>
                                        <p:tav tm="100000">
                                          <p:val>
                                            <p:strVal val="#ppt_y"/>
                                          </p:val>
                                        </p:tav>
                                      </p:tavLst>
                                    </p:anim>
                                  </p:childTnLst>
                                </p:cTn>
                              </p:par>
                            </p:childTnLst>
                          </p:cTn>
                        </p:par>
                        <p:par>
                          <p:cTn id="34" fill="hold">
                            <p:stCondLst>
                              <p:cond delay="12000"/>
                            </p:stCondLst>
                            <p:childTnLst>
                              <p:par>
                                <p:cTn id="35" presetID="2" presetClass="entr" presetSubtype="2"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2000" fill="hold"/>
                                        <p:tgtEl>
                                          <p:spTgt spid="11"/>
                                        </p:tgtEl>
                                        <p:attrNameLst>
                                          <p:attrName>ppt_x</p:attrName>
                                        </p:attrNameLst>
                                      </p:cBhvr>
                                      <p:tavLst>
                                        <p:tav tm="0">
                                          <p:val>
                                            <p:strVal val="1+#ppt_w/2"/>
                                          </p:val>
                                        </p:tav>
                                        <p:tav tm="100000">
                                          <p:val>
                                            <p:strVal val="#ppt_x"/>
                                          </p:val>
                                        </p:tav>
                                      </p:tavLst>
                                    </p:anim>
                                    <p:anim calcmode="lin" valueType="num">
                                      <p:cBhvr additive="base">
                                        <p:cTn id="38" dur="2000" fill="hold"/>
                                        <p:tgtEl>
                                          <p:spTgt spid="11"/>
                                        </p:tgtEl>
                                        <p:attrNameLst>
                                          <p:attrName>ppt_y</p:attrName>
                                        </p:attrNameLst>
                                      </p:cBhvr>
                                      <p:tavLst>
                                        <p:tav tm="0">
                                          <p:val>
                                            <p:strVal val="#ppt_y"/>
                                          </p:val>
                                        </p:tav>
                                        <p:tav tm="100000">
                                          <p:val>
                                            <p:strVal val="#ppt_y"/>
                                          </p:val>
                                        </p:tav>
                                      </p:tavLst>
                                    </p:anim>
                                  </p:childTnLst>
                                </p:cTn>
                              </p:par>
                            </p:childTnLst>
                          </p:cTn>
                        </p:par>
                        <p:par>
                          <p:cTn id="39" fill="hold">
                            <p:stCondLst>
                              <p:cond delay="14000"/>
                            </p:stCondLst>
                            <p:childTnLst>
                              <p:par>
                                <p:cTn id="40" presetID="2" presetClass="entr" presetSubtype="8"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2000" fill="hold"/>
                                        <p:tgtEl>
                                          <p:spTgt spid="12"/>
                                        </p:tgtEl>
                                        <p:attrNameLst>
                                          <p:attrName>ppt_x</p:attrName>
                                        </p:attrNameLst>
                                      </p:cBhvr>
                                      <p:tavLst>
                                        <p:tav tm="0">
                                          <p:val>
                                            <p:strVal val="0-#ppt_w/2"/>
                                          </p:val>
                                        </p:tav>
                                        <p:tav tm="100000">
                                          <p:val>
                                            <p:strVal val="#ppt_x"/>
                                          </p:val>
                                        </p:tav>
                                      </p:tavLst>
                                    </p:anim>
                                    <p:anim calcmode="lin" valueType="num">
                                      <p:cBhvr additive="base">
                                        <p:cTn id="43" dur="2000" fill="hold"/>
                                        <p:tgtEl>
                                          <p:spTgt spid="12"/>
                                        </p:tgtEl>
                                        <p:attrNameLst>
                                          <p:attrName>ppt_y</p:attrName>
                                        </p:attrNameLst>
                                      </p:cBhvr>
                                      <p:tavLst>
                                        <p:tav tm="0">
                                          <p:val>
                                            <p:strVal val="#ppt_y"/>
                                          </p:val>
                                        </p:tav>
                                        <p:tav tm="100000">
                                          <p:val>
                                            <p:strVal val="#ppt_y"/>
                                          </p:val>
                                        </p:tav>
                                      </p:tavLst>
                                    </p:anim>
                                  </p:childTnLst>
                                </p:cTn>
                              </p:par>
                            </p:childTnLst>
                          </p:cTn>
                        </p:par>
                        <p:par>
                          <p:cTn id="44" fill="hold">
                            <p:stCondLst>
                              <p:cond delay="16000"/>
                            </p:stCondLst>
                            <p:childTnLst>
                              <p:par>
                                <p:cTn id="45" presetID="2" presetClass="entr" presetSubtype="2"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2000" fill="hold"/>
                                        <p:tgtEl>
                                          <p:spTgt spid="13"/>
                                        </p:tgtEl>
                                        <p:attrNameLst>
                                          <p:attrName>ppt_x</p:attrName>
                                        </p:attrNameLst>
                                      </p:cBhvr>
                                      <p:tavLst>
                                        <p:tav tm="0">
                                          <p:val>
                                            <p:strVal val="1+#ppt_w/2"/>
                                          </p:val>
                                        </p:tav>
                                        <p:tav tm="100000">
                                          <p:val>
                                            <p:strVal val="#ppt_x"/>
                                          </p:val>
                                        </p:tav>
                                      </p:tavLst>
                                    </p:anim>
                                    <p:anim calcmode="lin" valueType="num">
                                      <p:cBhvr additive="base">
                                        <p:cTn id="48" dur="2000" fill="hold"/>
                                        <p:tgtEl>
                                          <p:spTgt spid="13"/>
                                        </p:tgtEl>
                                        <p:attrNameLst>
                                          <p:attrName>ppt_y</p:attrName>
                                        </p:attrNameLst>
                                      </p:cBhvr>
                                      <p:tavLst>
                                        <p:tav tm="0">
                                          <p:val>
                                            <p:strVal val="#ppt_y"/>
                                          </p:val>
                                        </p:tav>
                                        <p:tav tm="100000">
                                          <p:val>
                                            <p:strVal val="#ppt_y"/>
                                          </p:val>
                                        </p:tav>
                                      </p:tavLst>
                                    </p:anim>
                                  </p:childTnLst>
                                </p:cTn>
                              </p:par>
                            </p:childTnLst>
                          </p:cTn>
                        </p:par>
                        <p:par>
                          <p:cTn id="49" fill="hold">
                            <p:stCondLst>
                              <p:cond delay="18000"/>
                            </p:stCondLst>
                            <p:childTnLst>
                              <p:par>
                                <p:cTn id="50" presetID="2" presetClass="entr" presetSubtype="2" fill="hold" grpId="0" nodeType="afterEffect">
                                  <p:stCondLst>
                                    <p:cond delay="0"/>
                                  </p:stCondLst>
                                  <p:childTnLst>
                                    <p:set>
                                      <p:cBhvr>
                                        <p:cTn id="51" dur="1" fill="hold">
                                          <p:stCondLst>
                                            <p:cond delay="0"/>
                                          </p:stCondLst>
                                        </p:cTn>
                                        <p:tgtEl>
                                          <p:spTgt spid="6"/>
                                        </p:tgtEl>
                                        <p:attrNameLst>
                                          <p:attrName>style.visibility</p:attrName>
                                        </p:attrNameLst>
                                      </p:cBhvr>
                                      <p:to>
                                        <p:strVal val="visible"/>
                                      </p:to>
                                    </p:set>
                                    <p:anim calcmode="lin" valueType="num">
                                      <p:cBhvr additive="base">
                                        <p:cTn id="52" dur="2000" fill="hold"/>
                                        <p:tgtEl>
                                          <p:spTgt spid="6"/>
                                        </p:tgtEl>
                                        <p:attrNameLst>
                                          <p:attrName>ppt_x</p:attrName>
                                        </p:attrNameLst>
                                      </p:cBhvr>
                                      <p:tavLst>
                                        <p:tav tm="0">
                                          <p:val>
                                            <p:strVal val="1+#ppt_w/2"/>
                                          </p:val>
                                        </p:tav>
                                        <p:tav tm="100000">
                                          <p:val>
                                            <p:strVal val="#ppt_x"/>
                                          </p:val>
                                        </p:tav>
                                      </p:tavLst>
                                    </p:anim>
                                    <p:anim calcmode="lin" valueType="num">
                                      <p:cBhvr additive="base">
                                        <p:cTn id="53"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1" grpId="0" animBg="1"/>
      <p:bldP spid="12" grpId="0" animBg="1"/>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solidFill>
            <a:schemeClr val="tx1">
              <a:lumMod val="95000"/>
              <a:lumOff val="5000"/>
            </a:schemeClr>
          </a:solidFill>
        </p:spPr>
        <p:style>
          <a:lnRef idx="2">
            <a:schemeClr val="dk1"/>
          </a:lnRef>
          <a:fillRef idx="1">
            <a:schemeClr val="lt1"/>
          </a:fillRef>
          <a:effectRef idx="0">
            <a:schemeClr val="dk1"/>
          </a:effectRef>
          <a:fontRef idx="minor">
            <a:schemeClr val="dk1"/>
          </a:fontRef>
        </p:style>
        <p:txBody>
          <a:bodyPr>
            <a:normAutofit fontScale="90000"/>
          </a:bodyPr>
          <a:lstStyle/>
          <a:p>
            <a:pPr algn="l"/>
            <a:r>
              <a:rPr lang="en-US" sz="2400" b="1" u="sng" dirty="0" err="1" smtClean="0">
                <a:solidFill>
                  <a:srgbClr val="FFFF00"/>
                </a:solidFill>
              </a:rPr>
              <a:t>Menggunakan</a:t>
            </a:r>
            <a:r>
              <a:rPr lang="en-US" sz="2400" b="1" u="sng" dirty="0" smtClean="0">
                <a:solidFill>
                  <a:srgbClr val="FFFF00"/>
                </a:solidFill>
              </a:rPr>
              <a:t> </a:t>
            </a:r>
            <a:r>
              <a:rPr lang="en-US" sz="2400" b="1" u="sng" dirty="0" err="1" smtClean="0">
                <a:solidFill>
                  <a:srgbClr val="FFFF00"/>
                </a:solidFill>
              </a:rPr>
              <a:t>dan</a:t>
            </a:r>
            <a:r>
              <a:rPr lang="en-US" sz="2400" b="1" u="sng" dirty="0" smtClean="0">
                <a:solidFill>
                  <a:srgbClr val="FFFF00"/>
                </a:solidFill>
              </a:rPr>
              <a:t> </a:t>
            </a:r>
            <a:r>
              <a:rPr lang="en-US" sz="2400" b="1" u="sng" dirty="0" err="1" smtClean="0">
                <a:solidFill>
                  <a:srgbClr val="FFFF00"/>
                </a:solidFill>
              </a:rPr>
              <a:t>mengkoordinir</a:t>
            </a:r>
            <a:r>
              <a:rPr lang="en-US" sz="2400" b="1" u="sng" dirty="0" smtClean="0">
                <a:solidFill>
                  <a:srgbClr val="FFFF00"/>
                </a:solidFill>
              </a:rPr>
              <a:t> </a:t>
            </a:r>
            <a:r>
              <a:rPr lang="en-US" sz="2400" b="1" u="sng" dirty="0" err="1" smtClean="0">
                <a:solidFill>
                  <a:srgbClr val="FFFF00"/>
                </a:solidFill>
              </a:rPr>
              <a:t>sumber-sumber</a:t>
            </a:r>
            <a:r>
              <a:rPr lang="en-US" sz="2400" b="1" u="sng" dirty="0" smtClean="0">
                <a:solidFill>
                  <a:srgbClr val="FFFF00"/>
                </a:solidFill>
              </a:rPr>
              <a:t> </a:t>
            </a:r>
            <a:r>
              <a:rPr lang="en-US" sz="2400" b="1" u="sng" dirty="0" err="1" smtClean="0">
                <a:solidFill>
                  <a:srgbClr val="FFFF00"/>
                </a:solidFill>
              </a:rPr>
              <a:t>ekonomi</a:t>
            </a:r>
            <a:r>
              <a:rPr lang="en-US" sz="2400" b="1" u="sng" dirty="0" smtClean="0">
                <a:solidFill>
                  <a:srgbClr val="FFFF00"/>
                </a:solidFill>
              </a:rPr>
              <a:t>/</a:t>
            </a:r>
            <a:r>
              <a:rPr lang="en-US" sz="2400" b="1" u="sng" dirty="0" err="1" smtClean="0">
                <a:solidFill>
                  <a:srgbClr val="FFFF00"/>
                </a:solidFill>
              </a:rPr>
              <a:t>faktor-faktor</a:t>
            </a:r>
            <a:r>
              <a:rPr lang="en-US" sz="2400" b="1" u="sng" dirty="0" smtClean="0">
                <a:solidFill>
                  <a:srgbClr val="FFFF00"/>
                </a:solidFill>
              </a:rPr>
              <a:t> </a:t>
            </a:r>
            <a:r>
              <a:rPr lang="en-US" sz="2400" b="1" u="sng" dirty="0" err="1" smtClean="0">
                <a:solidFill>
                  <a:srgbClr val="FFFF00"/>
                </a:solidFill>
              </a:rPr>
              <a:t>produksi</a:t>
            </a:r>
            <a:r>
              <a:rPr lang="en-US" sz="2400" b="1" u="sng" dirty="0" smtClean="0">
                <a:solidFill>
                  <a:srgbClr val="FFFF00"/>
                </a:solidFill>
              </a:rPr>
              <a:t> :</a:t>
            </a:r>
            <a:r>
              <a:rPr lang="en-US" sz="2400" u="sng" dirty="0" smtClean="0">
                <a:solidFill>
                  <a:srgbClr val="FFFF00"/>
                </a:solidFill>
              </a:rPr>
              <a:t>  </a:t>
            </a:r>
            <a:r>
              <a:rPr lang="en-US" sz="2400" dirty="0" smtClean="0">
                <a:solidFill>
                  <a:srgbClr val="FFFF00"/>
                </a:solidFill>
              </a:rPr>
              <a:t/>
            </a:r>
            <a:br>
              <a:rPr lang="en-US" sz="2400" dirty="0" smtClean="0">
                <a:solidFill>
                  <a:srgbClr val="FFFF00"/>
                </a:solidFill>
              </a:rPr>
            </a:br>
            <a:r>
              <a:rPr lang="en-US" sz="2400" dirty="0" err="1" smtClean="0">
                <a:solidFill>
                  <a:srgbClr val="FFFF00"/>
                </a:solidFill>
              </a:rPr>
              <a:t>Pada</a:t>
            </a:r>
            <a:r>
              <a:rPr lang="en-US" sz="2400" dirty="0" smtClean="0">
                <a:solidFill>
                  <a:srgbClr val="FFFF00"/>
                </a:solidFill>
              </a:rPr>
              <a:t> </a:t>
            </a:r>
            <a:r>
              <a:rPr lang="en-US" sz="2400" dirty="0" err="1" smtClean="0">
                <a:solidFill>
                  <a:srgbClr val="FFFF00"/>
                </a:solidFill>
              </a:rPr>
              <a:t>pokonya</a:t>
            </a:r>
            <a:r>
              <a:rPr lang="en-US" sz="2400" dirty="0" smtClean="0">
                <a:solidFill>
                  <a:srgbClr val="FFFF00"/>
                </a:solidFill>
              </a:rPr>
              <a:t>  </a:t>
            </a:r>
            <a:r>
              <a:rPr lang="en-US" sz="2400" dirty="0" err="1" smtClean="0">
                <a:solidFill>
                  <a:srgbClr val="FFFF00"/>
                </a:solidFill>
              </a:rPr>
              <a:t>sumber-sumber</a:t>
            </a:r>
            <a:r>
              <a:rPr lang="en-US" sz="2400" dirty="0" smtClean="0">
                <a:solidFill>
                  <a:srgbClr val="FFFF00"/>
                </a:solidFill>
              </a:rPr>
              <a:t> </a:t>
            </a:r>
            <a:r>
              <a:rPr lang="en-US" sz="2400" dirty="0" err="1" smtClean="0">
                <a:solidFill>
                  <a:srgbClr val="FFFF00"/>
                </a:solidFill>
              </a:rPr>
              <a:t>ekonomi</a:t>
            </a:r>
            <a:r>
              <a:rPr lang="en-US" sz="2400" dirty="0" smtClean="0">
                <a:solidFill>
                  <a:srgbClr val="FFFF00"/>
                </a:solidFill>
              </a:rPr>
              <a:t> (</a:t>
            </a:r>
            <a:r>
              <a:rPr lang="en-US" sz="2400" dirty="0" err="1" smtClean="0">
                <a:solidFill>
                  <a:srgbClr val="FFFF00"/>
                </a:solidFill>
              </a:rPr>
              <a:t>juga</a:t>
            </a:r>
            <a:r>
              <a:rPr lang="en-US" sz="2400" dirty="0" smtClean="0">
                <a:solidFill>
                  <a:srgbClr val="FFFF00"/>
                </a:solidFill>
              </a:rPr>
              <a:t> </a:t>
            </a:r>
            <a:r>
              <a:rPr lang="en-US" sz="2400" dirty="0" err="1" smtClean="0">
                <a:solidFill>
                  <a:srgbClr val="FFFF00"/>
                </a:solidFill>
              </a:rPr>
              <a:t>disebut</a:t>
            </a:r>
            <a:r>
              <a:rPr lang="en-US" sz="2400" dirty="0" smtClean="0">
                <a:solidFill>
                  <a:srgbClr val="FFFF00"/>
                </a:solidFill>
              </a:rPr>
              <a:t> </a:t>
            </a:r>
            <a:r>
              <a:rPr lang="en-US" sz="2400" dirty="0" err="1" smtClean="0">
                <a:solidFill>
                  <a:srgbClr val="FFFF00"/>
                </a:solidFill>
              </a:rPr>
              <a:t>faktor</a:t>
            </a:r>
            <a:r>
              <a:rPr lang="en-US" sz="2400" dirty="0" smtClean="0">
                <a:solidFill>
                  <a:srgbClr val="FFFF00"/>
                </a:solidFill>
              </a:rPr>
              <a:t> </a:t>
            </a:r>
            <a:r>
              <a:rPr lang="en-US" sz="2400" dirty="0" err="1" smtClean="0">
                <a:solidFill>
                  <a:srgbClr val="FFFF00"/>
                </a:solidFill>
              </a:rPr>
              <a:t>faktor</a:t>
            </a:r>
            <a:r>
              <a:rPr lang="en-US" sz="2400" dirty="0" smtClean="0">
                <a:solidFill>
                  <a:srgbClr val="FFFF00"/>
                </a:solidFill>
              </a:rPr>
              <a:t>  </a:t>
            </a:r>
            <a:r>
              <a:rPr lang="en-US" sz="2400" dirty="0" err="1" smtClean="0">
                <a:solidFill>
                  <a:srgbClr val="FFFF00"/>
                </a:solidFill>
              </a:rPr>
              <a:t>produksi</a:t>
            </a:r>
            <a:r>
              <a:rPr lang="en-US" sz="2400" dirty="0" smtClean="0">
                <a:solidFill>
                  <a:srgbClr val="FFFF00"/>
                </a:solidFill>
              </a:rPr>
              <a:t>) </a:t>
            </a:r>
            <a:r>
              <a:rPr lang="en-US" sz="2400" dirty="0" err="1" smtClean="0">
                <a:solidFill>
                  <a:srgbClr val="FFFF00"/>
                </a:solidFill>
              </a:rPr>
              <a:t>yg</a:t>
            </a:r>
            <a:r>
              <a:rPr lang="en-US" sz="2400" dirty="0" smtClean="0">
                <a:solidFill>
                  <a:srgbClr val="FFFF00"/>
                </a:solidFill>
              </a:rPr>
              <a:t>  </a:t>
            </a:r>
            <a:r>
              <a:rPr lang="en-US" sz="2400" dirty="0" err="1" smtClean="0">
                <a:solidFill>
                  <a:srgbClr val="FFFF00"/>
                </a:solidFill>
              </a:rPr>
              <a:t>digunakan</a:t>
            </a:r>
            <a:r>
              <a:rPr lang="en-US" sz="2400" dirty="0" smtClean="0">
                <a:solidFill>
                  <a:srgbClr val="FFFF00"/>
                </a:solidFill>
              </a:rPr>
              <a:t> </a:t>
            </a:r>
            <a:r>
              <a:rPr lang="en-US" sz="2400" dirty="0" err="1" smtClean="0">
                <a:solidFill>
                  <a:srgbClr val="FFFF00"/>
                </a:solidFill>
              </a:rPr>
              <a:t>oleh</a:t>
            </a:r>
            <a:r>
              <a:rPr lang="en-US" sz="2400" dirty="0" smtClean="0">
                <a:solidFill>
                  <a:srgbClr val="FFFF00"/>
                </a:solidFill>
              </a:rPr>
              <a:t> </a:t>
            </a:r>
            <a:r>
              <a:rPr lang="en-US" sz="2400" dirty="0" err="1" smtClean="0">
                <a:solidFill>
                  <a:srgbClr val="FFFF00"/>
                </a:solidFill>
              </a:rPr>
              <a:t>perusahaan</a:t>
            </a:r>
            <a:r>
              <a:rPr lang="en-US" sz="2400" dirty="0" smtClean="0">
                <a:solidFill>
                  <a:srgbClr val="FFFF00"/>
                </a:solidFill>
              </a:rPr>
              <a:t> </a:t>
            </a:r>
            <a:r>
              <a:rPr lang="en-US" sz="2400" dirty="0" err="1" smtClean="0">
                <a:solidFill>
                  <a:srgbClr val="FFFF00"/>
                </a:solidFill>
              </a:rPr>
              <a:t>dapat</a:t>
            </a:r>
            <a:r>
              <a:rPr lang="en-US" sz="2400" dirty="0" smtClean="0">
                <a:solidFill>
                  <a:srgbClr val="FFFF00"/>
                </a:solidFill>
              </a:rPr>
              <a:t> </a:t>
            </a:r>
            <a:r>
              <a:rPr lang="en-US" sz="2400" dirty="0" err="1" smtClean="0">
                <a:solidFill>
                  <a:srgbClr val="FFFF00"/>
                </a:solidFill>
              </a:rPr>
              <a:t>dikelompokan</a:t>
            </a:r>
            <a:r>
              <a:rPr lang="en-US" sz="2400" dirty="0" smtClean="0">
                <a:solidFill>
                  <a:srgbClr val="FFFF00"/>
                </a:solidFill>
              </a:rPr>
              <a:t> </a:t>
            </a:r>
            <a:r>
              <a:rPr lang="en-US" sz="2400" dirty="0" err="1" smtClean="0">
                <a:solidFill>
                  <a:srgbClr val="FFFF00"/>
                </a:solidFill>
              </a:rPr>
              <a:t>ke</a:t>
            </a:r>
            <a:r>
              <a:rPr lang="en-US" sz="2400" dirty="0" smtClean="0">
                <a:solidFill>
                  <a:srgbClr val="FFFF00"/>
                </a:solidFill>
              </a:rPr>
              <a:t> </a:t>
            </a:r>
            <a:r>
              <a:rPr lang="en-US" sz="2400" dirty="0" err="1" smtClean="0">
                <a:solidFill>
                  <a:srgbClr val="FFFF00"/>
                </a:solidFill>
              </a:rPr>
              <a:t>dalam</a:t>
            </a:r>
            <a:r>
              <a:rPr lang="en-US" sz="2400" dirty="0" smtClean="0">
                <a:solidFill>
                  <a:srgbClr val="FFFF00"/>
                </a:solidFill>
              </a:rPr>
              <a:t>  : </a:t>
            </a:r>
            <a:br>
              <a:rPr lang="en-US" sz="2400" dirty="0" smtClean="0">
                <a:solidFill>
                  <a:srgbClr val="FFFF00"/>
                </a:solidFill>
              </a:rPr>
            </a:br>
            <a:r>
              <a:rPr lang="en-US" sz="2400" dirty="0" smtClean="0">
                <a:solidFill>
                  <a:srgbClr val="FFFF00"/>
                </a:solidFill>
              </a:rPr>
              <a:t>a) </a:t>
            </a:r>
            <a:r>
              <a:rPr lang="en-US" sz="2400" dirty="0" err="1" smtClean="0">
                <a:solidFill>
                  <a:srgbClr val="FFFF00"/>
                </a:solidFill>
              </a:rPr>
              <a:t>Manusia</a:t>
            </a:r>
            <a:r>
              <a:rPr lang="en-US" sz="2400" dirty="0" smtClean="0">
                <a:solidFill>
                  <a:srgbClr val="FFFF00"/>
                </a:solidFill>
              </a:rPr>
              <a:t>  (</a:t>
            </a:r>
            <a:r>
              <a:rPr lang="en-US" sz="2400" dirty="0" err="1" smtClean="0">
                <a:solidFill>
                  <a:srgbClr val="FFFF00"/>
                </a:solidFill>
              </a:rPr>
              <a:t>sebagai</a:t>
            </a:r>
            <a:r>
              <a:rPr lang="en-US" sz="2400" dirty="0" smtClean="0">
                <a:solidFill>
                  <a:srgbClr val="FFFF00"/>
                </a:solidFill>
              </a:rPr>
              <a:t> </a:t>
            </a:r>
            <a:r>
              <a:rPr lang="en-US" sz="2400" dirty="0" err="1" smtClean="0">
                <a:solidFill>
                  <a:srgbClr val="FFFF00"/>
                </a:solidFill>
              </a:rPr>
              <a:t>tenaga</a:t>
            </a:r>
            <a:r>
              <a:rPr lang="en-US" sz="2400" dirty="0" smtClean="0">
                <a:solidFill>
                  <a:srgbClr val="FFFF00"/>
                </a:solidFill>
              </a:rPr>
              <a:t> </a:t>
            </a:r>
            <a:r>
              <a:rPr lang="en-US" sz="2400" dirty="0" err="1" smtClean="0">
                <a:solidFill>
                  <a:srgbClr val="FFFF00"/>
                </a:solidFill>
              </a:rPr>
              <a:t>kerja</a:t>
            </a:r>
            <a:r>
              <a:rPr lang="en-US" sz="2400" dirty="0" smtClean="0">
                <a:solidFill>
                  <a:srgbClr val="FFFF00"/>
                </a:solidFill>
              </a:rPr>
              <a:t>, </a:t>
            </a:r>
            <a:r>
              <a:rPr lang="en-US" sz="2400" dirty="0" err="1" smtClean="0">
                <a:solidFill>
                  <a:srgbClr val="FFFF00"/>
                </a:solidFill>
              </a:rPr>
              <a:t>faktor</a:t>
            </a:r>
            <a:r>
              <a:rPr lang="en-US" sz="2400" dirty="0" smtClean="0">
                <a:solidFill>
                  <a:srgbClr val="FFFF00"/>
                </a:solidFill>
              </a:rPr>
              <a:t> </a:t>
            </a:r>
            <a:r>
              <a:rPr lang="en-US" sz="2400" dirty="0" err="1" smtClean="0">
                <a:solidFill>
                  <a:srgbClr val="FFFF00"/>
                </a:solidFill>
              </a:rPr>
              <a:t>produksi</a:t>
            </a:r>
            <a:r>
              <a:rPr lang="en-US" sz="2400" dirty="0" smtClean="0">
                <a:solidFill>
                  <a:srgbClr val="FFFF00"/>
                </a:solidFill>
              </a:rPr>
              <a:t> </a:t>
            </a:r>
            <a:r>
              <a:rPr lang="en-US" sz="2400" dirty="0" err="1" smtClean="0">
                <a:solidFill>
                  <a:srgbClr val="FFFF00"/>
                </a:solidFill>
              </a:rPr>
              <a:t>sekaligus</a:t>
            </a:r>
            <a:r>
              <a:rPr lang="en-US" sz="2400" dirty="0" smtClean="0">
                <a:solidFill>
                  <a:srgbClr val="FFFF00"/>
                </a:solidFill>
              </a:rPr>
              <a:t>  </a:t>
            </a:r>
            <a:r>
              <a:rPr lang="en-US" sz="2400" dirty="0" err="1" smtClean="0">
                <a:solidFill>
                  <a:srgbClr val="FFFF00"/>
                </a:solidFill>
              </a:rPr>
              <a:t>sebagai</a:t>
            </a:r>
            <a:r>
              <a:rPr lang="en-US" sz="2400" dirty="0" smtClean="0">
                <a:solidFill>
                  <a:srgbClr val="FFFF00"/>
                </a:solidFill>
              </a:rPr>
              <a:t>  </a:t>
            </a:r>
            <a:br>
              <a:rPr lang="en-US" sz="2400" dirty="0" smtClean="0">
                <a:solidFill>
                  <a:srgbClr val="FFFF00"/>
                </a:solidFill>
              </a:rPr>
            </a:br>
            <a:r>
              <a:rPr lang="en-US" sz="2400" dirty="0" smtClean="0">
                <a:solidFill>
                  <a:srgbClr val="FFFF00"/>
                </a:solidFill>
              </a:rPr>
              <a:t>     </a:t>
            </a:r>
            <a:r>
              <a:rPr lang="en-US" sz="2400" dirty="0" err="1" smtClean="0">
                <a:solidFill>
                  <a:srgbClr val="FFFF00"/>
                </a:solidFill>
              </a:rPr>
              <a:t>konsumen</a:t>
            </a:r>
            <a:r>
              <a:rPr lang="en-US" sz="2400" dirty="0" smtClean="0">
                <a:solidFill>
                  <a:srgbClr val="FFFF00"/>
                </a:solidFill>
              </a:rPr>
              <a:t>)</a:t>
            </a:r>
            <a:br>
              <a:rPr lang="en-US" sz="2400" dirty="0" smtClean="0">
                <a:solidFill>
                  <a:srgbClr val="FFFF00"/>
                </a:solidFill>
              </a:rPr>
            </a:br>
            <a:r>
              <a:rPr lang="en-US" sz="2400" dirty="0" smtClean="0">
                <a:solidFill>
                  <a:srgbClr val="FFFF00"/>
                </a:solidFill>
              </a:rPr>
              <a:t>b) </a:t>
            </a:r>
            <a:r>
              <a:rPr lang="en-US" sz="2400" dirty="0" err="1" smtClean="0">
                <a:solidFill>
                  <a:srgbClr val="FFFF00"/>
                </a:solidFill>
              </a:rPr>
              <a:t>Uang</a:t>
            </a:r>
            <a:r>
              <a:rPr lang="en-US" sz="2400" dirty="0" smtClean="0">
                <a:solidFill>
                  <a:srgbClr val="FFFF00"/>
                </a:solidFill>
              </a:rPr>
              <a:t>  (</a:t>
            </a:r>
            <a:r>
              <a:rPr lang="en-US" sz="2400" dirty="0" err="1" smtClean="0">
                <a:solidFill>
                  <a:srgbClr val="FFFF00"/>
                </a:solidFill>
              </a:rPr>
              <a:t>unsur</a:t>
            </a:r>
            <a:r>
              <a:rPr lang="en-US" sz="2400" dirty="0" smtClean="0">
                <a:solidFill>
                  <a:srgbClr val="FFFF00"/>
                </a:solidFill>
              </a:rPr>
              <a:t> </a:t>
            </a:r>
            <a:r>
              <a:rPr lang="en-US" sz="2400" dirty="0" err="1" smtClean="0">
                <a:solidFill>
                  <a:srgbClr val="FFFF00"/>
                </a:solidFill>
              </a:rPr>
              <a:t>yg</a:t>
            </a:r>
            <a:r>
              <a:rPr lang="en-US" sz="2400" dirty="0" smtClean="0">
                <a:solidFill>
                  <a:srgbClr val="FFFF00"/>
                </a:solidFill>
              </a:rPr>
              <a:t> </a:t>
            </a:r>
            <a:r>
              <a:rPr lang="en-US" sz="2400" dirty="0" err="1" smtClean="0">
                <a:solidFill>
                  <a:srgbClr val="FFFF00"/>
                </a:solidFill>
              </a:rPr>
              <a:t>penting</a:t>
            </a:r>
            <a:r>
              <a:rPr lang="en-US" sz="2400" dirty="0" smtClean="0">
                <a:solidFill>
                  <a:srgbClr val="FFFF00"/>
                </a:solidFill>
              </a:rPr>
              <a:t>  </a:t>
            </a:r>
            <a:r>
              <a:rPr lang="en-US" sz="2400" dirty="0" err="1" smtClean="0">
                <a:solidFill>
                  <a:srgbClr val="FFFF00"/>
                </a:solidFill>
              </a:rPr>
              <a:t>untuk</a:t>
            </a:r>
            <a:r>
              <a:rPr lang="en-US" sz="2400" dirty="0" smtClean="0">
                <a:solidFill>
                  <a:srgbClr val="FFFF00"/>
                </a:solidFill>
              </a:rPr>
              <a:t> </a:t>
            </a:r>
            <a:r>
              <a:rPr lang="en-US" sz="2400" dirty="0" err="1" smtClean="0">
                <a:solidFill>
                  <a:srgbClr val="FFFF00"/>
                </a:solidFill>
              </a:rPr>
              <a:t>menciptakan</a:t>
            </a:r>
            <a:r>
              <a:rPr lang="en-US" sz="2400" dirty="0" smtClean="0">
                <a:solidFill>
                  <a:srgbClr val="FFFF00"/>
                </a:solidFill>
              </a:rPr>
              <a:t> modal </a:t>
            </a:r>
            <a:r>
              <a:rPr lang="en-US" sz="2400" dirty="0" err="1" smtClean="0">
                <a:solidFill>
                  <a:srgbClr val="FFFF00"/>
                </a:solidFill>
              </a:rPr>
              <a:t>dan</a:t>
            </a:r>
            <a:r>
              <a:rPr lang="en-US" sz="2400" dirty="0" smtClean="0">
                <a:solidFill>
                  <a:srgbClr val="FFFF00"/>
                </a:solidFill>
              </a:rPr>
              <a:t> </a:t>
            </a:r>
            <a:r>
              <a:rPr lang="en-US" sz="2400" dirty="0" err="1" smtClean="0">
                <a:solidFill>
                  <a:srgbClr val="FFFF00"/>
                </a:solidFill>
              </a:rPr>
              <a:t>pemproduksi</a:t>
            </a:r>
            <a:r>
              <a:rPr lang="en-US" sz="2400" dirty="0" smtClean="0">
                <a:solidFill>
                  <a:srgbClr val="FFFF00"/>
                </a:solidFill>
              </a:rPr>
              <a:t> </a:t>
            </a:r>
            <a:br>
              <a:rPr lang="en-US" sz="2400" dirty="0" smtClean="0">
                <a:solidFill>
                  <a:srgbClr val="FFFF00"/>
                </a:solidFill>
              </a:rPr>
            </a:br>
            <a:r>
              <a:rPr lang="en-US" sz="2400" dirty="0" smtClean="0">
                <a:solidFill>
                  <a:srgbClr val="FFFF00"/>
                </a:solidFill>
              </a:rPr>
              <a:t>     </a:t>
            </a:r>
            <a:r>
              <a:rPr lang="en-US" sz="2400" dirty="0" err="1" smtClean="0">
                <a:solidFill>
                  <a:srgbClr val="FFFF00"/>
                </a:solidFill>
              </a:rPr>
              <a:t>barang</a:t>
            </a:r>
            <a:r>
              <a:rPr lang="en-US" sz="2400" dirty="0" smtClean="0">
                <a:solidFill>
                  <a:srgbClr val="FFFF00"/>
                </a:solidFill>
              </a:rPr>
              <a:t> lain)   </a:t>
            </a:r>
            <a:br>
              <a:rPr lang="en-US" sz="2400" dirty="0" smtClean="0">
                <a:solidFill>
                  <a:srgbClr val="FFFF00"/>
                </a:solidFill>
              </a:rPr>
            </a:br>
            <a:r>
              <a:rPr lang="en-US" sz="2400" dirty="0" smtClean="0">
                <a:solidFill>
                  <a:srgbClr val="FFFF00"/>
                </a:solidFill>
              </a:rPr>
              <a:t>c) Material (</a:t>
            </a:r>
            <a:r>
              <a:rPr lang="en-US" sz="2400" dirty="0" err="1" smtClean="0">
                <a:solidFill>
                  <a:srgbClr val="FFFF00"/>
                </a:solidFill>
              </a:rPr>
              <a:t>sangat</a:t>
            </a:r>
            <a:r>
              <a:rPr lang="en-US" sz="2400" dirty="0" smtClean="0">
                <a:solidFill>
                  <a:srgbClr val="FFFF00"/>
                </a:solidFill>
              </a:rPr>
              <a:t> </a:t>
            </a:r>
            <a:r>
              <a:rPr lang="en-US" sz="2400" dirty="0" err="1" smtClean="0">
                <a:solidFill>
                  <a:srgbClr val="FFFF00"/>
                </a:solidFill>
              </a:rPr>
              <a:t>penting</a:t>
            </a:r>
            <a:r>
              <a:rPr lang="en-US" sz="2400" dirty="0" smtClean="0">
                <a:solidFill>
                  <a:srgbClr val="FFFF00"/>
                </a:solidFill>
              </a:rPr>
              <a:t>  </a:t>
            </a:r>
            <a:r>
              <a:rPr lang="en-US" sz="2400" dirty="0" err="1" smtClean="0">
                <a:solidFill>
                  <a:srgbClr val="FFFF00"/>
                </a:solidFill>
              </a:rPr>
              <a:t>untuk</a:t>
            </a:r>
            <a:r>
              <a:rPr lang="en-US" sz="2400" dirty="0" smtClean="0">
                <a:solidFill>
                  <a:srgbClr val="FFFF00"/>
                </a:solidFill>
              </a:rPr>
              <a:t> </a:t>
            </a:r>
            <a:r>
              <a:rPr lang="en-US" sz="2400" dirty="0" err="1" smtClean="0">
                <a:solidFill>
                  <a:srgbClr val="FFFF00"/>
                </a:solidFill>
              </a:rPr>
              <a:t>kegiatan</a:t>
            </a:r>
            <a:r>
              <a:rPr lang="en-US" sz="2400" dirty="0" smtClean="0">
                <a:solidFill>
                  <a:srgbClr val="FFFF00"/>
                </a:solidFill>
              </a:rPr>
              <a:t> </a:t>
            </a:r>
            <a:r>
              <a:rPr lang="en-US" sz="2400" dirty="0" err="1" smtClean="0">
                <a:solidFill>
                  <a:srgbClr val="FFFF00"/>
                </a:solidFill>
              </a:rPr>
              <a:t>yg</a:t>
            </a:r>
            <a:r>
              <a:rPr lang="en-US" sz="2400" dirty="0" smtClean="0">
                <a:solidFill>
                  <a:srgbClr val="FFFF00"/>
                </a:solidFill>
              </a:rPr>
              <a:t> </a:t>
            </a:r>
            <a:r>
              <a:rPr lang="en-US" sz="2400" dirty="0" err="1" smtClean="0">
                <a:solidFill>
                  <a:srgbClr val="FFFF00"/>
                </a:solidFill>
              </a:rPr>
              <a:t>produktif</a:t>
            </a:r>
            <a:r>
              <a:rPr lang="en-US" sz="2400" dirty="0" smtClean="0">
                <a:solidFill>
                  <a:srgbClr val="FFFF00"/>
                </a:solidFill>
              </a:rPr>
              <a:t> , </a:t>
            </a:r>
            <a:r>
              <a:rPr lang="en-US" sz="2400" u="sng" dirty="0" err="1" smtClean="0">
                <a:solidFill>
                  <a:srgbClr val="FFFF00"/>
                </a:solidFill>
              </a:rPr>
              <a:t>tanah</a:t>
            </a:r>
            <a:r>
              <a:rPr lang="en-US" sz="2400" dirty="0" smtClean="0">
                <a:solidFill>
                  <a:srgbClr val="FFFF00"/>
                </a:solidFill>
              </a:rPr>
              <a:t>, </a:t>
            </a:r>
            <a:r>
              <a:rPr lang="en-US" sz="2400" dirty="0" err="1" smtClean="0">
                <a:solidFill>
                  <a:srgbClr val="FFFF00"/>
                </a:solidFill>
              </a:rPr>
              <a:t>sumber</a:t>
            </a:r>
            <a:r>
              <a:rPr lang="en-US" sz="2400" dirty="0" smtClean="0">
                <a:solidFill>
                  <a:srgbClr val="FFFF00"/>
                </a:solidFill>
              </a:rPr>
              <a:t> </a:t>
            </a:r>
            <a:br>
              <a:rPr lang="en-US" sz="2400" dirty="0" smtClean="0">
                <a:solidFill>
                  <a:srgbClr val="FFFF00"/>
                </a:solidFill>
              </a:rPr>
            </a:br>
            <a:r>
              <a:rPr lang="en-US" sz="2400" dirty="0" smtClean="0">
                <a:solidFill>
                  <a:srgbClr val="FFFF00"/>
                </a:solidFill>
              </a:rPr>
              <a:t>    </a:t>
            </a:r>
            <a:r>
              <a:rPr lang="en-US" sz="2400" dirty="0" err="1" smtClean="0">
                <a:solidFill>
                  <a:srgbClr val="FFFF00"/>
                </a:solidFill>
              </a:rPr>
              <a:t>alam</a:t>
            </a:r>
            <a:r>
              <a:rPr lang="en-US" sz="2400" dirty="0" smtClean="0">
                <a:solidFill>
                  <a:srgbClr val="FFFF00"/>
                </a:solidFill>
              </a:rPr>
              <a:t> </a:t>
            </a:r>
            <a:r>
              <a:rPr lang="en-US" sz="2400" dirty="0" err="1" smtClean="0">
                <a:solidFill>
                  <a:srgbClr val="FFFF00"/>
                </a:solidFill>
              </a:rPr>
              <a:t>hasil</a:t>
            </a:r>
            <a:r>
              <a:rPr lang="en-US" sz="2400" dirty="0" smtClean="0">
                <a:solidFill>
                  <a:srgbClr val="FFFF00"/>
                </a:solidFill>
              </a:rPr>
              <a:t> </a:t>
            </a:r>
            <a:r>
              <a:rPr lang="en-US" sz="2400" dirty="0" err="1" smtClean="0">
                <a:solidFill>
                  <a:srgbClr val="FFFF00"/>
                </a:solidFill>
              </a:rPr>
              <a:t>hutan</a:t>
            </a:r>
            <a:r>
              <a:rPr lang="en-US" sz="2400" dirty="0" smtClean="0">
                <a:solidFill>
                  <a:srgbClr val="FFFF00"/>
                </a:solidFill>
              </a:rPr>
              <a:t> .</a:t>
            </a:r>
            <a:r>
              <a:rPr lang="en-US" sz="2400" dirty="0" err="1" smtClean="0">
                <a:solidFill>
                  <a:srgbClr val="FFFF00"/>
                </a:solidFill>
              </a:rPr>
              <a:t>pertanian,dan</a:t>
            </a:r>
            <a:r>
              <a:rPr lang="en-US" sz="2400" dirty="0" smtClean="0">
                <a:solidFill>
                  <a:srgbClr val="FFFF00"/>
                </a:solidFill>
              </a:rPr>
              <a:t> mineral)  </a:t>
            </a:r>
            <a:br>
              <a:rPr lang="en-US" sz="2400" dirty="0" smtClean="0">
                <a:solidFill>
                  <a:srgbClr val="FFFF00"/>
                </a:solidFill>
              </a:rPr>
            </a:br>
            <a:r>
              <a:rPr lang="en-US" sz="2400" dirty="0" smtClean="0">
                <a:solidFill>
                  <a:srgbClr val="FFFF00"/>
                </a:solidFill>
              </a:rPr>
              <a:t>d) </a:t>
            </a:r>
            <a:r>
              <a:rPr lang="en-US" sz="2400" dirty="0" err="1" smtClean="0">
                <a:solidFill>
                  <a:srgbClr val="FFFF00"/>
                </a:solidFill>
              </a:rPr>
              <a:t>Methode</a:t>
            </a:r>
            <a:r>
              <a:rPr lang="en-US" sz="2400" dirty="0" smtClean="0">
                <a:solidFill>
                  <a:srgbClr val="FFFF00"/>
                </a:solidFill>
              </a:rPr>
              <a:t>. (</a:t>
            </a:r>
            <a:r>
              <a:rPr lang="en-US" sz="2400" dirty="0" err="1" smtClean="0">
                <a:solidFill>
                  <a:srgbClr val="FFFF00"/>
                </a:solidFill>
              </a:rPr>
              <a:t>ide-ide</a:t>
            </a:r>
            <a:r>
              <a:rPr lang="en-US" sz="2400" dirty="0" smtClean="0">
                <a:solidFill>
                  <a:srgbClr val="FFFF00"/>
                </a:solidFill>
              </a:rPr>
              <a:t> </a:t>
            </a:r>
            <a:r>
              <a:rPr lang="en-US" sz="2400" dirty="0" err="1" smtClean="0">
                <a:solidFill>
                  <a:srgbClr val="FFFF00"/>
                </a:solidFill>
              </a:rPr>
              <a:t>atau</a:t>
            </a:r>
            <a:r>
              <a:rPr lang="en-US" sz="2400" dirty="0" smtClean="0">
                <a:solidFill>
                  <a:srgbClr val="FFFF00"/>
                </a:solidFill>
              </a:rPr>
              <a:t> </a:t>
            </a:r>
            <a:r>
              <a:rPr lang="en-US" sz="2400" dirty="0" err="1" smtClean="0">
                <a:solidFill>
                  <a:srgbClr val="FFFF00"/>
                </a:solidFill>
              </a:rPr>
              <a:t>inisiatif</a:t>
            </a:r>
            <a:r>
              <a:rPr lang="en-US" sz="2400" dirty="0" smtClean="0">
                <a:solidFill>
                  <a:srgbClr val="FFFF00"/>
                </a:solidFill>
              </a:rPr>
              <a:t> </a:t>
            </a:r>
            <a:r>
              <a:rPr lang="en-US" sz="2400" dirty="0" err="1" smtClean="0">
                <a:solidFill>
                  <a:srgbClr val="FFFF00"/>
                </a:solidFill>
              </a:rPr>
              <a:t>yg</a:t>
            </a:r>
            <a:r>
              <a:rPr lang="en-US" sz="2400" dirty="0" smtClean="0">
                <a:solidFill>
                  <a:srgbClr val="FFFF00"/>
                </a:solidFill>
              </a:rPr>
              <a:t> </a:t>
            </a:r>
            <a:r>
              <a:rPr lang="en-US" sz="2400" dirty="0" err="1" smtClean="0">
                <a:solidFill>
                  <a:srgbClr val="FFFF00"/>
                </a:solidFill>
              </a:rPr>
              <a:t>bersifat</a:t>
            </a:r>
            <a:r>
              <a:rPr lang="en-US" sz="2400" dirty="0" smtClean="0">
                <a:solidFill>
                  <a:srgbClr val="FFFF00"/>
                </a:solidFill>
              </a:rPr>
              <a:t> </a:t>
            </a:r>
            <a:r>
              <a:rPr lang="en-US" sz="2400" dirty="0" err="1" smtClean="0">
                <a:solidFill>
                  <a:srgbClr val="FFFF00"/>
                </a:solidFill>
              </a:rPr>
              <a:t>produktif</a:t>
            </a:r>
            <a:r>
              <a:rPr lang="en-US" sz="2400" dirty="0" smtClean="0">
                <a:solidFill>
                  <a:srgbClr val="FFFF00"/>
                </a:solidFill>
              </a:rPr>
              <a:t> , </a:t>
            </a:r>
            <a:r>
              <a:rPr lang="en-US" sz="2400" dirty="0" err="1" smtClean="0">
                <a:solidFill>
                  <a:srgbClr val="FFFF00"/>
                </a:solidFill>
              </a:rPr>
              <a:t>pengambil</a:t>
            </a:r>
            <a:r>
              <a:rPr lang="en-US" sz="2400" dirty="0" smtClean="0">
                <a:solidFill>
                  <a:srgbClr val="FFFF00"/>
                </a:solidFill>
              </a:rPr>
              <a:t> </a:t>
            </a:r>
            <a:br>
              <a:rPr lang="en-US" sz="2400" dirty="0" smtClean="0">
                <a:solidFill>
                  <a:srgbClr val="FFFF00"/>
                </a:solidFill>
              </a:rPr>
            </a:br>
            <a:r>
              <a:rPr lang="en-US" sz="2400" dirty="0" smtClean="0">
                <a:solidFill>
                  <a:srgbClr val="FFFF00"/>
                </a:solidFill>
              </a:rPr>
              <a:t>     </a:t>
            </a:r>
            <a:r>
              <a:rPr lang="en-US" sz="2400" dirty="0" err="1" smtClean="0">
                <a:solidFill>
                  <a:srgbClr val="FFFF00"/>
                </a:solidFill>
              </a:rPr>
              <a:t>keputusan,penaggungan</a:t>
            </a:r>
            <a:r>
              <a:rPr lang="en-US" sz="2400" dirty="0" smtClean="0">
                <a:solidFill>
                  <a:srgbClr val="FFFF00"/>
                </a:solidFill>
              </a:rPr>
              <a:t> </a:t>
            </a:r>
            <a:r>
              <a:rPr lang="en-US" sz="2400" dirty="0" err="1" smtClean="0">
                <a:solidFill>
                  <a:srgbClr val="FFFF00"/>
                </a:solidFill>
              </a:rPr>
              <a:t>risiko</a:t>
            </a:r>
            <a:r>
              <a:rPr lang="en-US" sz="2400" dirty="0" smtClean="0">
                <a:solidFill>
                  <a:srgbClr val="FFFF00"/>
                </a:solidFill>
              </a:rPr>
              <a:t> </a:t>
            </a:r>
            <a:r>
              <a:rPr lang="en-US" sz="2400" dirty="0" err="1" smtClean="0">
                <a:solidFill>
                  <a:srgbClr val="FFFF00"/>
                </a:solidFill>
              </a:rPr>
              <a:t>yg</a:t>
            </a:r>
            <a:r>
              <a:rPr lang="en-US" sz="2400" dirty="0" smtClean="0">
                <a:solidFill>
                  <a:srgbClr val="FFFF00"/>
                </a:solidFill>
              </a:rPr>
              <a:t> </a:t>
            </a:r>
            <a:r>
              <a:rPr lang="en-US" sz="2400" dirty="0" err="1" smtClean="0">
                <a:solidFill>
                  <a:srgbClr val="FFFF00"/>
                </a:solidFill>
              </a:rPr>
              <a:t>ada</a:t>
            </a:r>
            <a:r>
              <a:rPr lang="en-US" sz="2400" dirty="0" smtClean="0">
                <a:solidFill>
                  <a:srgbClr val="FFFF00"/>
                </a:solidFill>
              </a:rPr>
              <a:t>) </a:t>
            </a:r>
            <a:br>
              <a:rPr lang="en-US" sz="2400" dirty="0" smtClean="0">
                <a:solidFill>
                  <a:srgbClr val="FFFF00"/>
                </a:solidFill>
              </a:rPr>
            </a:br>
            <a:r>
              <a:rPr lang="en-US" sz="2400" dirty="0" err="1" smtClean="0">
                <a:solidFill>
                  <a:srgbClr val="FFFF00"/>
                </a:solidFill>
              </a:rPr>
              <a:t>kadang-kadang</a:t>
            </a:r>
            <a:r>
              <a:rPr lang="en-US" sz="2400" dirty="0" smtClean="0">
                <a:solidFill>
                  <a:srgbClr val="FFFF00"/>
                </a:solidFill>
              </a:rPr>
              <a:t> </a:t>
            </a:r>
            <a:r>
              <a:rPr lang="en-US" sz="2400" dirty="0" err="1" smtClean="0">
                <a:solidFill>
                  <a:srgbClr val="FFFF00"/>
                </a:solidFill>
              </a:rPr>
              <a:t>ke</a:t>
            </a:r>
            <a:r>
              <a:rPr lang="en-US" sz="2400" dirty="0" smtClean="0">
                <a:solidFill>
                  <a:srgbClr val="FFFF00"/>
                </a:solidFill>
              </a:rPr>
              <a:t> </a:t>
            </a:r>
            <a:r>
              <a:rPr lang="en-US" sz="2400" dirty="0" err="1" smtClean="0">
                <a:solidFill>
                  <a:srgbClr val="FFFF00"/>
                </a:solidFill>
              </a:rPr>
              <a:t>empat</a:t>
            </a:r>
            <a:r>
              <a:rPr lang="en-US" sz="2400" dirty="0" smtClean="0">
                <a:solidFill>
                  <a:srgbClr val="FFFF00"/>
                </a:solidFill>
              </a:rPr>
              <a:t> </a:t>
            </a:r>
            <a:r>
              <a:rPr lang="en-US" sz="2400" dirty="0" err="1" smtClean="0">
                <a:solidFill>
                  <a:srgbClr val="FFFF00"/>
                </a:solidFill>
              </a:rPr>
              <a:t>faktor</a:t>
            </a:r>
            <a:r>
              <a:rPr lang="en-US" sz="2400" dirty="0" smtClean="0">
                <a:solidFill>
                  <a:srgbClr val="FFFF00"/>
                </a:solidFill>
              </a:rPr>
              <a:t> </a:t>
            </a:r>
            <a:r>
              <a:rPr lang="en-US" sz="2400" dirty="0" err="1" smtClean="0">
                <a:solidFill>
                  <a:srgbClr val="FFFF00"/>
                </a:solidFill>
              </a:rPr>
              <a:t>produksi</a:t>
            </a:r>
            <a:r>
              <a:rPr lang="en-US" sz="2400" dirty="0" smtClean="0">
                <a:solidFill>
                  <a:srgbClr val="FFFF00"/>
                </a:solidFill>
              </a:rPr>
              <a:t> </a:t>
            </a:r>
            <a:r>
              <a:rPr lang="en-US" sz="2400" dirty="0" err="1" smtClean="0">
                <a:solidFill>
                  <a:srgbClr val="FFFF00"/>
                </a:solidFill>
              </a:rPr>
              <a:t>tersebut</a:t>
            </a:r>
            <a:r>
              <a:rPr lang="en-US" sz="2400" dirty="0" smtClean="0">
                <a:solidFill>
                  <a:srgbClr val="FFFF00"/>
                </a:solidFill>
              </a:rPr>
              <a:t>  </a:t>
            </a:r>
            <a:r>
              <a:rPr lang="en-US" sz="2400" dirty="0" err="1" smtClean="0">
                <a:solidFill>
                  <a:srgbClr val="FFFF00"/>
                </a:solidFill>
              </a:rPr>
              <a:t>hanya</a:t>
            </a:r>
            <a:r>
              <a:rPr lang="en-US" sz="2400" dirty="0" smtClean="0">
                <a:solidFill>
                  <a:srgbClr val="FFFF00"/>
                </a:solidFill>
              </a:rPr>
              <a:t> </a:t>
            </a:r>
            <a:r>
              <a:rPr lang="en-US" sz="2400" dirty="0" err="1" smtClean="0">
                <a:solidFill>
                  <a:srgbClr val="FFFF00"/>
                </a:solidFill>
              </a:rPr>
              <a:t>digolongkan</a:t>
            </a:r>
            <a:r>
              <a:rPr lang="en-US" sz="2400" dirty="0" smtClean="0">
                <a:solidFill>
                  <a:srgbClr val="FFFF00"/>
                </a:solidFill>
              </a:rPr>
              <a:t> </a:t>
            </a:r>
            <a:r>
              <a:rPr lang="en-US" sz="2400" dirty="0" err="1" smtClean="0">
                <a:solidFill>
                  <a:srgbClr val="FFFF00"/>
                </a:solidFill>
              </a:rPr>
              <a:t>kedalam</a:t>
            </a:r>
            <a:r>
              <a:rPr lang="en-US" sz="2400" dirty="0" smtClean="0">
                <a:solidFill>
                  <a:srgbClr val="FFFF00"/>
                </a:solidFill>
              </a:rPr>
              <a:t> </a:t>
            </a:r>
            <a:r>
              <a:rPr lang="en-US" sz="2400" dirty="0" err="1" smtClean="0">
                <a:solidFill>
                  <a:srgbClr val="FFFF00"/>
                </a:solidFill>
              </a:rPr>
              <a:t>dua</a:t>
            </a:r>
            <a:r>
              <a:rPr lang="en-US" sz="2400" dirty="0" smtClean="0">
                <a:solidFill>
                  <a:srgbClr val="FFFF00"/>
                </a:solidFill>
              </a:rPr>
              <a:t> </a:t>
            </a:r>
            <a:r>
              <a:rPr lang="en-US" sz="2400" dirty="0" err="1" smtClean="0">
                <a:solidFill>
                  <a:srgbClr val="FFFF00"/>
                </a:solidFill>
              </a:rPr>
              <a:t>kelompok</a:t>
            </a:r>
            <a:r>
              <a:rPr lang="en-US" sz="2400" dirty="0" smtClean="0">
                <a:solidFill>
                  <a:srgbClr val="FFFF00"/>
                </a:solidFill>
              </a:rPr>
              <a:t> </a:t>
            </a:r>
            <a:r>
              <a:rPr lang="en-US" sz="2400" dirty="0" err="1" smtClean="0">
                <a:solidFill>
                  <a:srgbClr val="FFFF00"/>
                </a:solidFill>
              </a:rPr>
              <a:t>yaitu</a:t>
            </a:r>
            <a:r>
              <a:rPr lang="en-US" sz="2400" dirty="0" smtClean="0">
                <a:solidFill>
                  <a:srgbClr val="FFFF00"/>
                </a:solidFill>
              </a:rPr>
              <a:t> :</a:t>
            </a:r>
            <a:br>
              <a:rPr lang="en-US" sz="2400" dirty="0" smtClean="0">
                <a:solidFill>
                  <a:srgbClr val="FFFF00"/>
                </a:solidFill>
              </a:rPr>
            </a:br>
            <a:r>
              <a:rPr lang="en-US" sz="2400" dirty="0" smtClean="0">
                <a:solidFill>
                  <a:srgbClr val="FFFF00"/>
                </a:solidFill>
              </a:rPr>
              <a:t>1. Modal (</a:t>
            </a:r>
            <a:r>
              <a:rPr lang="en-US" sz="2400" dirty="0" err="1" smtClean="0">
                <a:solidFill>
                  <a:srgbClr val="FFFF00"/>
                </a:solidFill>
              </a:rPr>
              <a:t>termasuk</a:t>
            </a:r>
            <a:r>
              <a:rPr lang="en-US" sz="2400" dirty="0" smtClean="0">
                <a:solidFill>
                  <a:srgbClr val="FFFF00"/>
                </a:solidFill>
              </a:rPr>
              <a:t> </a:t>
            </a:r>
            <a:r>
              <a:rPr lang="en-US" sz="2400" dirty="0" err="1" smtClean="0">
                <a:solidFill>
                  <a:srgbClr val="FFFF00"/>
                </a:solidFill>
              </a:rPr>
              <a:t>tanah</a:t>
            </a:r>
            <a:r>
              <a:rPr lang="en-US" sz="2400" dirty="0" smtClean="0">
                <a:solidFill>
                  <a:srgbClr val="FFFF00"/>
                </a:solidFill>
              </a:rPr>
              <a:t> </a:t>
            </a:r>
            <a:r>
              <a:rPr lang="en-US" sz="2400" dirty="0" err="1" smtClean="0">
                <a:solidFill>
                  <a:srgbClr val="FFFF00"/>
                </a:solidFill>
              </a:rPr>
              <a:t>dan</a:t>
            </a:r>
            <a:r>
              <a:rPr lang="en-US" sz="2400" dirty="0" smtClean="0">
                <a:solidFill>
                  <a:srgbClr val="FFFF00"/>
                </a:solidFill>
              </a:rPr>
              <a:t> </a:t>
            </a:r>
            <a:r>
              <a:rPr lang="en-US" sz="2400" dirty="0" err="1" smtClean="0">
                <a:solidFill>
                  <a:srgbClr val="FFFF00"/>
                </a:solidFill>
              </a:rPr>
              <a:t>tenaga</a:t>
            </a:r>
            <a:r>
              <a:rPr lang="en-US" sz="2400" dirty="0" smtClean="0">
                <a:solidFill>
                  <a:srgbClr val="FFFF00"/>
                </a:solidFill>
              </a:rPr>
              <a:t> </a:t>
            </a:r>
            <a:r>
              <a:rPr lang="en-US" sz="2400" dirty="0" err="1" smtClean="0">
                <a:solidFill>
                  <a:srgbClr val="FFFF00"/>
                </a:solidFill>
              </a:rPr>
              <a:t>kerja</a:t>
            </a:r>
            <a:r>
              <a:rPr lang="en-US" sz="2400" dirty="0" smtClean="0">
                <a:solidFill>
                  <a:srgbClr val="FFFF00"/>
                </a:solidFill>
              </a:rPr>
              <a:t>) </a:t>
            </a:r>
            <a:r>
              <a:rPr lang="en-US" sz="2400" dirty="0" err="1" smtClean="0">
                <a:solidFill>
                  <a:srgbClr val="FFFF00"/>
                </a:solidFill>
              </a:rPr>
              <a:t>dan</a:t>
            </a:r>
            <a:r>
              <a:rPr lang="en-US" sz="2400" dirty="0" smtClean="0">
                <a:solidFill>
                  <a:srgbClr val="FFFF00"/>
                </a:solidFill>
              </a:rPr>
              <a:t/>
            </a:r>
            <a:br>
              <a:rPr lang="en-US" sz="2400" dirty="0" smtClean="0">
                <a:solidFill>
                  <a:srgbClr val="FFFF00"/>
                </a:solidFill>
              </a:rPr>
            </a:br>
            <a:r>
              <a:rPr lang="en-US" sz="2400" dirty="0" smtClean="0">
                <a:solidFill>
                  <a:srgbClr val="FFFF00"/>
                </a:solidFill>
              </a:rPr>
              <a:t>2. </a:t>
            </a:r>
            <a:r>
              <a:rPr lang="en-US" sz="2400" dirty="0" err="1" smtClean="0">
                <a:solidFill>
                  <a:srgbClr val="FFFF00"/>
                </a:solidFill>
              </a:rPr>
              <a:t>Manajemen</a:t>
            </a:r>
            <a:r>
              <a:rPr lang="en-US" sz="2400" dirty="0" smtClean="0">
                <a:solidFill>
                  <a:srgbClr val="FFFF00"/>
                </a:solidFill>
              </a:rPr>
              <a:t>. </a:t>
            </a:r>
            <a:br>
              <a:rPr lang="en-US" sz="2400" dirty="0" smtClean="0">
                <a:solidFill>
                  <a:srgbClr val="FFFF00"/>
                </a:solidFill>
              </a:rPr>
            </a:br>
            <a:r>
              <a:rPr lang="en-US" sz="2400" dirty="0" err="1" smtClean="0">
                <a:solidFill>
                  <a:srgbClr val="FFFF00"/>
                </a:solidFill>
              </a:rPr>
              <a:t>Semua</a:t>
            </a:r>
            <a:r>
              <a:rPr lang="en-US" sz="2400" dirty="0" smtClean="0">
                <a:solidFill>
                  <a:srgbClr val="FFFF00"/>
                </a:solidFill>
              </a:rPr>
              <a:t> </a:t>
            </a:r>
            <a:r>
              <a:rPr lang="en-US" sz="2400" dirty="0" err="1" smtClean="0">
                <a:solidFill>
                  <a:srgbClr val="FFFF00"/>
                </a:solidFill>
              </a:rPr>
              <a:t>kegiatan</a:t>
            </a:r>
            <a:r>
              <a:rPr lang="en-US" sz="2400" dirty="0" smtClean="0">
                <a:solidFill>
                  <a:srgbClr val="FFFF00"/>
                </a:solidFill>
              </a:rPr>
              <a:t> </a:t>
            </a:r>
            <a:r>
              <a:rPr lang="en-US" sz="2400" dirty="0" err="1" smtClean="0">
                <a:solidFill>
                  <a:srgbClr val="FFFF00"/>
                </a:solidFill>
              </a:rPr>
              <a:t>ditujukan</a:t>
            </a:r>
            <a:r>
              <a:rPr lang="en-US" sz="2400" dirty="0" smtClean="0">
                <a:solidFill>
                  <a:srgbClr val="FFFF00"/>
                </a:solidFill>
              </a:rPr>
              <a:t>  </a:t>
            </a:r>
            <a:r>
              <a:rPr lang="en-US" sz="2400" dirty="0" err="1" smtClean="0">
                <a:solidFill>
                  <a:srgbClr val="FFFF00"/>
                </a:solidFill>
              </a:rPr>
              <a:t>untuk</a:t>
            </a:r>
            <a:r>
              <a:rPr lang="en-US" sz="2400" dirty="0" smtClean="0">
                <a:solidFill>
                  <a:srgbClr val="FFFF00"/>
                </a:solidFill>
              </a:rPr>
              <a:t> </a:t>
            </a:r>
            <a:r>
              <a:rPr lang="en-US" sz="2400" dirty="0" err="1" smtClean="0">
                <a:solidFill>
                  <a:srgbClr val="FFFF00"/>
                </a:solidFill>
              </a:rPr>
              <a:t>membuat</a:t>
            </a:r>
            <a:r>
              <a:rPr lang="en-US" sz="2400" dirty="0" smtClean="0">
                <a:solidFill>
                  <a:srgbClr val="FFFF00"/>
                </a:solidFill>
              </a:rPr>
              <a:t> </a:t>
            </a:r>
            <a:r>
              <a:rPr lang="en-US" sz="2400" dirty="0" err="1" smtClean="0">
                <a:solidFill>
                  <a:srgbClr val="FFFF00"/>
                </a:solidFill>
              </a:rPr>
              <a:t>barang</a:t>
            </a:r>
            <a:r>
              <a:rPr lang="en-US" sz="2400" dirty="0" smtClean="0">
                <a:solidFill>
                  <a:srgbClr val="FFFF00"/>
                </a:solidFill>
              </a:rPr>
              <a:t> </a:t>
            </a:r>
            <a:r>
              <a:rPr lang="en-US" sz="2400" dirty="0" err="1" smtClean="0">
                <a:solidFill>
                  <a:srgbClr val="FFFF00"/>
                </a:solidFill>
              </a:rPr>
              <a:t>dan</a:t>
            </a:r>
            <a:r>
              <a:rPr lang="en-US" sz="2400" dirty="0" smtClean="0">
                <a:solidFill>
                  <a:srgbClr val="FFFF00"/>
                </a:solidFill>
              </a:rPr>
              <a:t> </a:t>
            </a:r>
            <a:r>
              <a:rPr lang="en-US" sz="2400" dirty="0" err="1" smtClean="0">
                <a:solidFill>
                  <a:srgbClr val="FFFF00"/>
                </a:solidFill>
              </a:rPr>
              <a:t>jasa</a:t>
            </a:r>
            <a:r>
              <a:rPr lang="en-US" sz="2400" dirty="0" smtClean="0">
                <a:solidFill>
                  <a:srgbClr val="FFFF00"/>
                </a:solidFill>
              </a:rPr>
              <a:t> yang </a:t>
            </a:r>
            <a:r>
              <a:rPr lang="en-US" sz="2400" dirty="0" err="1" smtClean="0">
                <a:solidFill>
                  <a:srgbClr val="FFFF00"/>
                </a:solidFill>
              </a:rPr>
              <a:t>di</a:t>
            </a:r>
            <a:r>
              <a:rPr lang="en-US" sz="2400" dirty="0" smtClean="0">
                <a:solidFill>
                  <a:srgbClr val="FFFF00"/>
                </a:solidFill>
              </a:rPr>
              <a:t> </a:t>
            </a:r>
            <a:r>
              <a:rPr lang="en-US" sz="2400" dirty="0" err="1" smtClean="0">
                <a:solidFill>
                  <a:srgbClr val="FFFF00"/>
                </a:solidFill>
              </a:rPr>
              <a:t>butuhkan</a:t>
            </a:r>
            <a:r>
              <a:rPr lang="en-US" sz="2400" dirty="0" smtClean="0">
                <a:solidFill>
                  <a:srgbClr val="FFFF00"/>
                </a:solidFill>
              </a:rPr>
              <a:t> </a:t>
            </a:r>
            <a:r>
              <a:rPr lang="en-US" sz="2400" dirty="0" err="1" smtClean="0">
                <a:solidFill>
                  <a:srgbClr val="FFFF00"/>
                </a:solidFill>
              </a:rPr>
              <a:t>oleh</a:t>
            </a:r>
            <a:r>
              <a:rPr lang="en-US" sz="2400" dirty="0" smtClean="0">
                <a:solidFill>
                  <a:srgbClr val="FFFF00"/>
                </a:solidFill>
              </a:rPr>
              <a:t> </a:t>
            </a:r>
            <a:r>
              <a:rPr lang="en-US" sz="2400" dirty="0" err="1" smtClean="0">
                <a:solidFill>
                  <a:srgbClr val="FFFF00"/>
                </a:solidFill>
              </a:rPr>
              <a:t>masyarakat</a:t>
            </a:r>
            <a:r>
              <a:rPr lang="en-US" sz="2400" dirty="0" smtClean="0">
                <a:solidFill>
                  <a:srgbClr val="FFFF00"/>
                </a:solidFill>
              </a:rPr>
              <a:t>, </a:t>
            </a:r>
            <a:r>
              <a:rPr lang="en-US" sz="2400" dirty="0" err="1" smtClean="0">
                <a:solidFill>
                  <a:srgbClr val="FFFF00"/>
                </a:solidFill>
              </a:rPr>
              <a:t>dan</a:t>
            </a:r>
            <a:r>
              <a:rPr lang="en-US" sz="2400" dirty="0" smtClean="0">
                <a:solidFill>
                  <a:srgbClr val="FFFF00"/>
                </a:solidFill>
              </a:rPr>
              <a:t> </a:t>
            </a:r>
            <a:r>
              <a:rPr lang="en-US" sz="2400" dirty="0" err="1" smtClean="0">
                <a:solidFill>
                  <a:srgbClr val="FFFF00"/>
                </a:solidFill>
              </a:rPr>
              <a:t>didistribusikan</a:t>
            </a:r>
            <a:r>
              <a:rPr lang="en-US" sz="2400" dirty="0" smtClean="0">
                <a:solidFill>
                  <a:srgbClr val="FFFF00"/>
                </a:solidFill>
              </a:rPr>
              <a:t> </a:t>
            </a:r>
            <a:r>
              <a:rPr lang="en-US" sz="2400" dirty="0" err="1" smtClean="0">
                <a:solidFill>
                  <a:srgbClr val="FFFF00"/>
                </a:solidFill>
              </a:rPr>
              <a:t>dengan</a:t>
            </a:r>
            <a:r>
              <a:rPr lang="en-US" sz="2400" dirty="0" smtClean="0">
                <a:solidFill>
                  <a:srgbClr val="FFFF00"/>
                </a:solidFill>
              </a:rPr>
              <a:t> </a:t>
            </a:r>
            <a:r>
              <a:rPr lang="en-US" sz="2400" dirty="0" err="1" smtClean="0">
                <a:solidFill>
                  <a:srgbClr val="FFFF00"/>
                </a:solidFill>
              </a:rPr>
              <a:t>cepat</a:t>
            </a:r>
            <a:r>
              <a:rPr lang="en-US" sz="2400" dirty="0" smtClean="0">
                <a:solidFill>
                  <a:srgbClr val="FFFF00"/>
                </a:solidFill>
              </a:rPr>
              <a:t> </a:t>
            </a:r>
            <a:r>
              <a:rPr lang="en-US" sz="2400" dirty="0" err="1" smtClean="0">
                <a:solidFill>
                  <a:srgbClr val="FFFF00"/>
                </a:solidFill>
              </a:rPr>
              <a:t>secara</a:t>
            </a:r>
            <a:r>
              <a:rPr lang="en-US" sz="2400" dirty="0" smtClean="0">
                <a:solidFill>
                  <a:srgbClr val="FFFF00"/>
                </a:solidFill>
              </a:rPr>
              <a:t> </a:t>
            </a:r>
            <a:r>
              <a:rPr lang="en-US" sz="2400" dirty="0" err="1" smtClean="0">
                <a:solidFill>
                  <a:srgbClr val="FFFF00"/>
                </a:solidFill>
              </a:rPr>
              <a:t>efisien</a:t>
            </a:r>
            <a:r>
              <a:rPr lang="en-US" sz="2400" dirty="0" smtClean="0">
                <a:solidFill>
                  <a:srgbClr val="FFFF00"/>
                </a:solidFill>
              </a:rPr>
              <a:t> agar </a:t>
            </a:r>
            <a:r>
              <a:rPr lang="en-US" sz="2400" dirty="0" err="1" smtClean="0">
                <a:solidFill>
                  <a:srgbClr val="FFFF00"/>
                </a:solidFill>
              </a:rPr>
              <a:t>memperoleh</a:t>
            </a:r>
            <a:r>
              <a:rPr lang="en-US" sz="2400" dirty="0" smtClean="0">
                <a:solidFill>
                  <a:srgbClr val="FFFF00"/>
                </a:solidFill>
              </a:rPr>
              <a:t> </a:t>
            </a:r>
            <a:r>
              <a:rPr lang="en-US" sz="2400" dirty="0" err="1" smtClean="0">
                <a:solidFill>
                  <a:srgbClr val="FFFF00"/>
                </a:solidFill>
              </a:rPr>
              <a:t>laba</a:t>
            </a:r>
            <a:r>
              <a:rPr lang="en-US" sz="2400" dirty="0" smtClean="0">
                <a:solidFill>
                  <a:srgbClr val="FFFF00"/>
                </a:solidFill>
              </a:rPr>
              <a:t>.                                                                                                                                                                                   </a:t>
            </a:r>
            <a:endParaRPr lang="en-US" sz="2400" dirty="0">
              <a:solidFill>
                <a:srgbClr val="FFFF00"/>
              </a:solidFill>
            </a:endParaRPr>
          </a:p>
        </p:txBody>
      </p:sp>
    </p:spTree>
  </p:cSld>
  <p:clrMapOvr>
    <a:masterClrMapping/>
  </p:clrMapOvr>
  <p:transition spd="slow">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990600" y="1371600"/>
            <a:ext cx="5410200" cy="4191000"/>
          </a:xfrm>
          <a:prstGeom prst="ellipse">
            <a:avLst/>
          </a:prstGeom>
          <a:solidFill>
            <a:schemeClr val="accent6">
              <a:lumMod val="7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Oval 4"/>
          <p:cNvSpPr/>
          <p:nvPr/>
        </p:nvSpPr>
        <p:spPr>
          <a:xfrm flipV="1">
            <a:off x="1371600" y="1752600"/>
            <a:ext cx="4648200" cy="3505200"/>
          </a:xfrm>
          <a:prstGeom prst="ellipse">
            <a:avLst/>
          </a:prstGeom>
          <a:solidFill>
            <a:srgbClr val="006600"/>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6" name="Oval 5"/>
          <p:cNvSpPr/>
          <p:nvPr/>
        </p:nvSpPr>
        <p:spPr>
          <a:xfrm>
            <a:off x="2743200" y="2819400"/>
            <a:ext cx="1905000" cy="990600"/>
          </a:xfrm>
          <a:prstGeom prst="ellipse">
            <a:avLst/>
          </a:prstGeom>
          <a:solidFill>
            <a:schemeClr val="accent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cxnSp>
        <p:nvCxnSpPr>
          <p:cNvPr id="8" name="Straight Connector 7"/>
          <p:cNvCxnSpPr/>
          <p:nvPr/>
        </p:nvCxnSpPr>
        <p:spPr>
          <a:xfrm flipH="1">
            <a:off x="3733800" y="3810000"/>
            <a:ext cx="152400" cy="1295400"/>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Connector 9"/>
          <p:cNvCxnSpPr>
            <a:stCxn id="6" idx="6"/>
          </p:cNvCxnSpPr>
          <p:nvPr/>
        </p:nvCxnSpPr>
        <p:spPr>
          <a:xfrm>
            <a:off x="4648200" y="3314700"/>
            <a:ext cx="1295400" cy="342900"/>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flipH="1">
            <a:off x="1371600" y="3429000"/>
            <a:ext cx="1447800" cy="228600"/>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p:cNvCxnSpPr>
            <a:stCxn id="6" idx="7"/>
          </p:cNvCxnSpPr>
          <p:nvPr/>
        </p:nvCxnSpPr>
        <p:spPr>
          <a:xfrm flipV="1">
            <a:off x="4369219" y="1981200"/>
            <a:ext cx="431381" cy="983270"/>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flipH="1" flipV="1">
            <a:off x="2895601" y="1828802"/>
            <a:ext cx="533399" cy="1066798"/>
          </a:xfrm>
          <a:prstGeom prst="line">
            <a:avLst/>
          </a:prstGeom>
        </p:spPr>
        <p:style>
          <a:lnRef idx="3">
            <a:schemeClr val="dk1"/>
          </a:lnRef>
          <a:fillRef idx="0">
            <a:schemeClr val="dk1"/>
          </a:fillRef>
          <a:effectRef idx="2">
            <a:schemeClr val="dk1"/>
          </a:effectRef>
          <a:fontRef idx="minor">
            <a:schemeClr val="tx1"/>
          </a:fontRef>
        </p:style>
      </p:cxnSp>
      <p:sp>
        <p:nvSpPr>
          <p:cNvPr id="18" name="TextBox 17"/>
          <p:cNvSpPr txBox="1"/>
          <p:nvPr/>
        </p:nvSpPr>
        <p:spPr>
          <a:xfrm>
            <a:off x="4114800" y="3849469"/>
            <a:ext cx="1371600" cy="646331"/>
          </a:xfrm>
          <a:prstGeom prst="rect">
            <a:avLst/>
          </a:prstGeom>
          <a:noFill/>
        </p:spPr>
        <p:txBody>
          <a:bodyPr wrap="square" rtlCol="0">
            <a:spAutoFit/>
          </a:bodyPr>
          <a:lstStyle/>
          <a:p>
            <a:pPr algn="ctr"/>
            <a:r>
              <a:rPr lang="en-US" b="1" dirty="0" err="1" smtClean="0">
                <a:solidFill>
                  <a:srgbClr val="FFFF00"/>
                </a:solidFill>
              </a:rPr>
              <a:t>Kesejahteraan</a:t>
            </a:r>
            <a:r>
              <a:rPr lang="en-US" b="1" dirty="0" smtClean="0">
                <a:solidFill>
                  <a:srgbClr val="FFFF00"/>
                </a:solidFill>
              </a:rPr>
              <a:t> </a:t>
            </a:r>
            <a:r>
              <a:rPr lang="en-US" b="1" dirty="0" err="1" smtClean="0">
                <a:solidFill>
                  <a:srgbClr val="FFFF00"/>
                </a:solidFill>
              </a:rPr>
              <a:t>anggota</a:t>
            </a:r>
            <a:endParaRPr lang="en-US" b="1" dirty="0">
              <a:solidFill>
                <a:srgbClr val="FFFF00"/>
              </a:solidFill>
            </a:endParaRPr>
          </a:p>
        </p:txBody>
      </p:sp>
      <p:sp>
        <p:nvSpPr>
          <p:cNvPr id="19" name="TextBox 18"/>
          <p:cNvSpPr txBox="1"/>
          <p:nvPr/>
        </p:nvSpPr>
        <p:spPr>
          <a:xfrm>
            <a:off x="2057400" y="3849469"/>
            <a:ext cx="1600200" cy="646331"/>
          </a:xfrm>
          <a:prstGeom prst="rect">
            <a:avLst/>
          </a:prstGeom>
          <a:noFill/>
        </p:spPr>
        <p:txBody>
          <a:bodyPr wrap="square" rtlCol="0">
            <a:spAutoFit/>
          </a:bodyPr>
          <a:lstStyle/>
          <a:p>
            <a:pPr algn="ctr"/>
            <a:r>
              <a:rPr lang="en-US" b="1" dirty="0" err="1" smtClean="0">
                <a:solidFill>
                  <a:srgbClr val="FFFF00"/>
                </a:solidFill>
              </a:rPr>
              <a:t>Kesejahteraan</a:t>
            </a:r>
            <a:r>
              <a:rPr lang="en-US" b="1" dirty="0" smtClean="0">
                <a:solidFill>
                  <a:srgbClr val="FFFF00"/>
                </a:solidFill>
              </a:rPr>
              <a:t> </a:t>
            </a:r>
            <a:r>
              <a:rPr lang="en-US" b="1" dirty="0" err="1" smtClean="0">
                <a:solidFill>
                  <a:srgbClr val="FFFF00"/>
                </a:solidFill>
              </a:rPr>
              <a:t>masyarakat</a:t>
            </a:r>
            <a:endParaRPr lang="en-US" b="1" dirty="0">
              <a:solidFill>
                <a:srgbClr val="FFFF00"/>
              </a:solidFill>
            </a:endParaRPr>
          </a:p>
        </p:txBody>
      </p:sp>
      <p:sp>
        <p:nvSpPr>
          <p:cNvPr id="20" name="TextBox 19"/>
          <p:cNvSpPr txBox="1"/>
          <p:nvPr/>
        </p:nvSpPr>
        <p:spPr>
          <a:xfrm>
            <a:off x="3200400" y="1752600"/>
            <a:ext cx="1143000" cy="646331"/>
          </a:xfrm>
          <a:prstGeom prst="rect">
            <a:avLst/>
          </a:prstGeom>
          <a:noFill/>
        </p:spPr>
        <p:txBody>
          <a:bodyPr wrap="square" rtlCol="0">
            <a:spAutoFit/>
          </a:bodyPr>
          <a:lstStyle/>
          <a:p>
            <a:pPr algn="ctr"/>
            <a:r>
              <a:rPr lang="en-US" b="1" dirty="0" err="1" smtClean="0">
                <a:solidFill>
                  <a:srgbClr val="FFFF00"/>
                </a:solidFill>
              </a:rPr>
              <a:t>Pertumbuhan</a:t>
            </a:r>
            <a:r>
              <a:rPr lang="en-US" b="1" dirty="0" smtClean="0">
                <a:solidFill>
                  <a:srgbClr val="FFFF00"/>
                </a:solidFill>
              </a:rPr>
              <a:t> </a:t>
            </a:r>
            <a:endParaRPr lang="en-US" b="1" dirty="0">
              <a:solidFill>
                <a:srgbClr val="FFFF00"/>
              </a:solidFill>
            </a:endParaRPr>
          </a:p>
        </p:txBody>
      </p:sp>
      <p:sp>
        <p:nvSpPr>
          <p:cNvPr id="21" name="TextBox 20"/>
          <p:cNvSpPr txBox="1"/>
          <p:nvPr/>
        </p:nvSpPr>
        <p:spPr>
          <a:xfrm>
            <a:off x="4648200" y="2466201"/>
            <a:ext cx="990600" cy="369332"/>
          </a:xfrm>
          <a:prstGeom prst="rect">
            <a:avLst/>
          </a:prstGeom>
          <a:noFill/>
        </p:spPr>
        <p:txBody>
          <a:bodyPr wrap="square" rtlCol="0">
            <a:spAutoFit/>
          </a:bodyPr>
          <a:lstStyle/>
          <a:p>
            <a:pPr algn="ctr"/>
            <a:r>
              <a:rPr lang="en-US" b="1" dirty="0" err="1" smtClean="0">
                <a:solidFill>
                  <a:srgbClr val="FFFF00"/>
                </a:solidFill>
              </a:rPr>
              <a:t>presitise</a:t>
            </a:r>
            <a:endParaRPr lang="en-US" b="1" dirty="0">
              <a:solidFill>
                <a:srgbClr val="FFFF00"/>
              </a:solidFill>
            </a:endParaRPr>
          </a:p>
        </p:txBody>
      </p:sp>
      <p:sp>
        <p:nvSpPr>
          <p:cNvPr id="22" name="TextBox 21"/>
          <p:cNvSpPr txBox="1"/>
          <p:nvPr/>
        </p:nvSpPr>
        <p:spPr>
          <a:xfrm>
            <a:off x="1828800" y="2286000"/>
            <a:ext cx="914400" cy="923330"/>
          </a:xfrm>
          <a:prstGeom prst="rect">
            <a:avLst/>
          </a:prstGeom>
          <a:noFill/>
        </p:spPr>
        <p:txBody>
          <a:bodyPr wrap="square" rtlCol="0">
            <a:spAutoFit/>
          </a:bodyPr>
          <a:lstStyle/>
          <a:p>
            <a:pPr algn="ctr"/>
            <a:r>
              <a:rPr lang="en-US" b="1" dirty="0" err="1" smtClean="0">
                <a:solidFill>
                  <a:srgbClr val="FFFF00"/>
                </a:solidFill>
              </a:rPr>
              <a:t>Kelangsungan</a:t>
            </a:r>
            <a:r>
              <a:rPr lang="en-US" b="1" dirty="0" smtClean="0">
                <a:solidFill>
                  <a:srgbClr val="FFFF00"/>
                </a:solidFill>
              </a:rPr>
              <a:t> </a:t>
            </a:r>
            <a:r>
              <a:rPr lang="en-US" b="1" dirty="0" err="1" smtClean="0">
                <a:solidFill>
                  <a:srgbClr val="FFFF00"/>
                </a:solidFill>
              </a:rPr>
              <a:t>hidup</a:t>
            </a:r>
            <a:endParaRPr lang="en-US" b="1" dirty="0">
              <a:solidFill>
                <a:srgbClr val="FFFF00"/>
              </a:solidFill>
            </a:endParaRPr>
          </a:p>
        </p:txBody>
      </p:sp>
      <p:sp>
        <p:nvSpPr>
          <p:cNvPr id="24" name="TextBox 23"/>
          <p:cNvSpPr txBox="1"/>
          <p:nvPr/>
        </p:nvSpPr>
        <p:spPr>
          <a:xfrm>
            <a:off x="3200400" y="3090446"/>
            <a:ext cx="990600" cy="338554"/>
          </a:xfrm>
          <a:prstGeom prst="rect">
            <a:avLst/>
          </a:prstGeom>
          <a:noFill/>
        </p:spPr>
        <p:txBody>
          <a:bodyPr wrap="square" rtlCol="0">
            <a:spAutoFit/>
          </a:bodyPr>
          <a:lstStyle/>
          <a:p>
            <a:pPr algn="ctr"/>
            <a:r>
              <a:rPr lang="en-US" sz="1600" b="1" dirty="0" smtClean="0">
                <a:solidFill>
                  <a:schemeClr val="bg1"/>
                </a:solidFill>
              </a:rPr>
              <a:t>L A B A</a:t>
            </a:r>
            <a:endParaRPr lang="en-US" sz="1600" b="1" dirty="0">
              <a:solidFill>
                <a:schemeClr val="bg1"/>
              </a:solidFill>
            </a:endParaRPr>
          </a:p>
        </p:txBody>
      </p:sp>
      <p:sp>
        <p:nvSpPr>
          <p:cNvPr id="27" name="TextBox 26"/>
          <p:cNvSpPr txBox="1"/>
          <p:nvPr/>
        </p:nvSpPr>
        <p:spPr>
          <a:xfrm>
            <a:off x="2895600" y="6000690"/>
            <a:ext cx="5410200" cy="523220"/>
          </a:xfrm>
          <a:prstGeom prst="rect">
            <a:avLst/>
          </a:prstGeom>
          <a:noFill/>
        </p:spPr>
        <p:txBody>
          <a:bodyPr wrap="square" rtlCol="0">
            <a:spAutoFit/>
          </a:bodyPr>
          <a:lstStyle/>
          <a:p>
            <a:pPr algn="ctr"/>
            <a:r>
              <a:rPr lang="en-US" sz="2800" b="1" dirty="0" smtClean="0"/>
              <a:t>TUJUAN PERUSAHAAN</a:t>
            </a:r>
            <a:endParaRPr lang="en-US" sz="2800" b="1" dirty="0"/>
          </a:p>
        </p:txBody>
      </p:sp>
      <p:cxnSp>
        <p:nvCxnSpPr>
          <p:cNvPr id="40" name="Straight Arrow Connector 39"/>
          <p:cNvCxnSpPr/>
          <p:nvPr/>
        </p:nvCxnSpPr>
        <p:spPr>
          <a:xfrm>
            <a:off x="5486400" y="4419600"/>
            <a:ext cx="838200"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rot="5400000" flipH="1" flipV="1">
            <a:off x="2056606" y="3810000"/>
            <a:ext cx="794" cy="794"/>
          </a:xfrm>
          <a:prstGeom prst="line">
            <a:avLst/>
          </a:prstGeom>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0" y="5029200"/>
            <a:ext cx="2362200" cy="1815882"/>
          </a:xfrm>
          <a:prstGeom prst="rect">
            <a:avLst/>
          </a:prstGeom>
          <a:solidFill>
            <a:schemeClr val="tx1"/>
          </a:solidFill>
          <a:ln w="12700">
            <a:solidFill>
              <a:schemeClr val="tx1"/>
            </a:solidFill>
          </a:ln>
        </p:spPr>
        <p:txBody>
          <a:bodyPr wrap="square" rtlCol="0">
            <a:spAutoFit/>
          </a:bodyPr>
          <a:lstStyle/>
          <a:p>
            <a:r>
              <a:rPr lang="en-US" sz="1600" b="1" dirty="0" smtClean="0">
                <a:solidFill>
                  <a:srgbClr val="FFFF00"/>
                </a:solidFill>
              </a:rPr>
              <a:t>Perusahaan </a:t>
            </a:r>
            <a:r>
              <a:rPr lang="en-US" sz="1600" b="1" dirty="0" err="1" smtClean="0">
                <a:solidFill>
                  <a:srgbClr val="FFFF00"/>
                </a:solidFill>
              </a:rPr>
              <a:t>pemerintah</a:t>
            </a:r>
            <a:r>
              <a:rPr lang="en-US" sz="1600" b="1" dirty="0" smtClean="0">
                <a:solidFill>
                  <a:srgbClr val="FFFF00"/>
                </a:solidFill>
              </a:rPr>
              <a:t>  (Negara) </a:t>
            </a:r>
            <a:r>
              <a:rPr lang="en-US" sz="1600" b="1" dirty="0" err="1" smtClean="0">
                <a:solidFill>
                  <a:srgbClr val="FFFF00"/>
                </a:solidFill>
              </a:rPr>
              <a:t>dapat</a:t>
            </a:r>
            <a:r>
              <a:rPr lang="en-US" sz="1600" b="1" dirty="0" smtClean="0">
                <a:solidFill>
                  <a:srgbClr val="FFFF00"/>
                </a:solidFill>
              </a:rPr>
              <a:t> </a:t>
            </a:r>
            <a:r>
              <a:rPr lang="en-US" sz="1600" b="1" dirty="0" err="1" smtClean="0">
                <a:solidFill>
                  <a:srgbClr val="FFFF00"/>
                </a:solidFill>
              </a:rPr>
              <a:t>menyediakan</a:t>
            </a:r>
            <a:r>
              <a:rPr lang="en-US" sz="1600" b="1" dirty="0" smtClean="0">
                <a:solidFill>
                  <a:srgbClr val="FFFF00"/>
                </a:solidFill>
              </a:rPr>
              <a:t> </a:t>
            </a:r>
            <a:r>
              <a:rPr lang="en-US" sz="1600" b="1" dirty="0" err="1" smtClean="0">
                <a:solidFill>
                  <a:srgbClr val="FFFF00"/>
                </a:solidFill>
              </a:rPr>
              <a:t>barang</a:t>
            </a:r>
            <a:r>
              <a:rPr lang="en-US" sz="1600" b="1" dirty="0" smtClean="0">
                <a:solidFill>
                  <a:srgbClr val="FFFF00"/>
                </a:solidFill>
              </a:rPr>
              <a:t> </a:t>
            </a:r>
            <a:r>
              <a:rPr lang="en-US" sz="1600" b="1" dirty="0" err="1" smtClean="0">
                <a:solidFill>
                  <a:srgbClr val="FFFF00"/>
                </a:solidFill>
              </a:rPr>
              <a:t>dan</a:t>
            </a:r>
            <a:r>
              <a:rPr lang="en-US" sz="1600" b="1" dirty="0" smtClean="0">
                <a:solidFill>
                  <a:srgbClr val="FFFF00"/>
                </a:solidFill>
              </a:rPr>
              <a:t> </a:t>
            </a:r>
            <a:r>
              <a:rPr lang="en-US" sz="1600" b="1" dirty="0" err="1" smtClean="0">
                <a:solidFill>
                  <a:srgbClr val="FFFF00"/>
                </a:solidFill>
              </a:rPr>
              <a:t>jasa</a:t>
            </a:r>
            <a:r>
              <a:rPr lang="en-US" sz="1600" b="1" dirty="0" smtClean="0">
                <a:solidFill>
                  <a:srgbClr val="FFFF00"/>
                </a:solidFill>
              </a:rPr>
              <a:t> </a:t>
            </a:r>
            <a:r>
              <a:rPr lang="en-US" sz="1600" b="1" dirty="0" err="1" smtClean="0">
                <a:solidFill>
                  <a:srgbClr val="FFFF00"/>
                </a:solidFill>
              </a:rPr>
              <a:t>yg</a:t>
            </a:r>
            <a:r>
              <a:rPr lang="en-US" sz="1600" b="1" dirty="0" smtClean="0">
                <a:solidFill>
                  <a:srgbClr val="FFFF00"/>
                </a:solidFill>
              </a:rPr>
              <a:t> </a:t>
            </a:r>
            <a:r>
              <a:rPr lang="en-US" sz="1600" b="1" dirty="0" err="1" smtClean="0">
                <a:solidFill>
                  <a:srgbClr val="FFFF00"/>
                </a:solidFill>
              </a:rPr>
              <a:t>sangat</a:t>
            </a:r>
            <a:r>
              <a:rPr lang="en-US" sz="1600" b="1" dirty="0" smtClean="0">
                <a:solidFill>
                  <a:srgbClr val="FFFF00"/>
                </a:solidFill>
              </a:rPr>
              <a:t> vital  </a:t>
            </a:r>
            <a:r>
              <a:rPr lang="en-US" sz="1600" b="1" dirty="0" err="1" smtClean="0">
                <a:solidFill>
                  <a:srgbClr val="FFFF00"/>
                </a:solidFill>
              </a:rPr>
              <a:t>seperti</a:t>
            </a:r>
            <a:r>
              <a:rPr lang="en-US" sz="1600" b="1" dirty="0" smtClean="0">
                <a:solidFill>
                  <a:srgbClr val="FFFF00"/>
                </a:solidFill>
              </a:rPr>
              <a:t> (</a:t>
            </a:r>
            <a:r>
              <a:rPr lang="en-US" sz="1600" b="1" dirty="0" err="1" smtClean="0">
                <a:solidFill>
                  <a:srgbClr val="FFFF00"/>
                </a:solidFill>
              </a:rPr>
              <a:t>beras</a:t>
            </a:r>
            <a:r>
              <a:rPr lang="en-US" sz="1600" b="1" dirty="0" smtClean="0">
                <a:solidFill>
                  <a:srgbClr val="FFFF00"/>
                </a:solidFill>
              </a:rPr>
              <a:t>, Air </a:t>
            </a:r>
            <a:r>
              <a:rPr lang="en-US" sz="1600" b="1" dirty="0" err="1" smtClean="0">
                <a:solidFill>
                  <a:srgbClr val="FFFF00"/>
                </a:solidFill>
              </a:rPr>
              <a:t>minum</a:t>
            </a:r>
            <a:r>
              <a:rPr lang="en-US" sz="1600" b="1" dirty="0" smtClean="0">
                <a:solidFill>
                  <a:srgbClr val="FFFF00"/>
                </a:solidFill>
              </a:rPr>
              <a:t>, PLN, </a:t>
            </a:r>
            <a:r>
              <a:rPr lang="en-US" sz="1600" b="1" dirty="0" err="1" smtClean="0">
                <a:solidFill>
                  <a:srgbClr val="FFFF00"/>
                </a:solidFill>
              </a:rPr>
              <a:t>Perumnas</a:t>
            </a:r>
            <a:r>
              <a:rPr lang="en-US" sz="1600" b="1" dirty="0" smtClean="0">
                <a:solidFill>
                  <a:srgbClr val="FFFF00"/>
                </a:solidFill>
              </a:rPr>
              <a:t>, P</a:t>
            </a:r>
            <a:r>
              <a:rPr lang="id-ID" sz="1600" b="1" dirty="0" smtClean="0">
                <a:solidFill>
                  <a:srgbClr val="FFFF00"/>
                </a:solidFill>
              </a:rPr>
              <a:t>PERUMKA</a:t>
            </a:r>
            <a:endParaRPr lang="en-US" sz="1600" b="1" dirty="0"/>
          </a:p>
        </p:txBody>
      </p:sp>
      <p:cxnSp>
        <p:nvCxnSpPr>
          <p:cNvPr id="37" name="Straight Arrow Connector 36"/>
          <p:cNvCxnSpPr/>
          <p:nvPr/>
        </p:nvCxnSpPr>
        <p:spPr>
          <a:xfrm flipV="1">
            <a:off x="4191000" y="1066800"/>
            <a:ext cx="1752600" cy="18288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41" name="Rectangle 40"/>
          <p:cNvSpPr/>
          <p:nvPr/>
        </p:nvSpPr>
        <p:spPr>
          <a:xfrm>
            <a:off x="6324600" y="3733800"/>
            <a:ext cx="2819400" cy="1219200"/>
          </a:xfrm>
          <a:prstGeom prst="rect">
            <a:avLst/>
          </a:prstGeom>
          <a:solidFill>
            <a:schemeClr val="tx1"/>
          </a:solidFill>
        </p:spPr>
        <p:style>
          <a:lnRef idx="2">
            <a:schemeClr val="accent6"/>
          </a:lnRef>
          <a:fillRef idx="1">
            <a:schemeClr val="lt1"/>
          </a:fillRef>
          <a:effectRef idx="0">
            <a:schemeClr val="accent6"/>
          </a:effectRef>
          <a:fontRef idx="minor">
            <a:schemeClr val="dk1"/>
          </a:fontRef>
        </p:style>
        <p:txBody>
          <a:bodyPr rtlCol="0" anchor="ctr"/>
          <a:lstStyle/>
          <a:p>
            <a:r>
              <a:rPr lang="en-US" sz="1600" b="1" dirty="0" err="1" smtClean="0">
                <a:solidFill>
                  <a:srgbClr val="FFFF00"/>
                </a:solidFill>
              </a:rPr>
              <a:t>Dapat</a:t>
            </a:r>
            <a:r>
              <a:rPr lang="en-US" sz="1600" b="1" dirty="0" smtClean="0">
                <a:solidFill>
                  <a:srgbClr val="FFFF00"/>
                </a:solidFill>
              </a:rPr>
              <a:t> </a:t>
            </a:r>
            <a:r>
              <a:rPr lang="en-US" sz="1600" b="1" dirty="0" err="1" smtClean="0">
                <a:solidFill>
                  <a:srgbClr val="FFFF00"/>
                </a:solidFill>
              </a:rPr>
              <a:t>dicapai</a:t>
            </a:r>
            <a:r>
              <a:rPr lang="en-US" sz="1600" b="1" dirty="0" smtClean="0">
                <a:solidFill>
                  <a:srgbClr val="FFFF00"/>
                </a:solidFill>
              </a:rPr>
              <a:t> </a:t>
            </a:r>
            <a:r>
              <a:rPr lang="en-US" sz="1600" b="1" dirty="0" err="1" smtClean="0">
                <a:solidFill>
                  <a:srgbClr val="FFFF00"/>
                </a:solidFill>
              </a:rPr>
              <a:t>denagan</a:t>
            </a:r>
            <a:r>
              <a:rPr lang="en-US" sz="1600" b="1" dirty="0" smtClean="0">
                <a:solidFill>
                  <a:srgbClr val="FFFF00"/>
                </a:solidFill>
              </a:rPr>
              <a:t> </a:t>
            </a:r>
            <a:r>
              <a:rPr lang="en-US" sz="1600" b="1" dirty="0" err="1" smtClean="0">
                <a:solidFill>
                  <a:srgbClr val="FFFF00"/>
                </a:solidFill>
              </a:rPr>
              <a:t>menyediakan</a:t>
            </a:r>
            <a:r>
              <a:rPr lang="en-US" sz="1600" b="1" dirty="0" smtClean="0">
                <a:solidFill>
                  <a:srgbClr val="FFFF00"/>
                </a:solidFill>
              </a:rPr>
              <a:t> </a:t>
            </a:r>
            <a:r>
              <a:rPr lang="en-US" sz="1600" b="1" dirty="0" err="1" smtClean="0">
                <a:solidFill>
                  <a:srgbClr val="FFFF00"/>
                </a:solidFill>
              </a:rPr>
              <a:t>barang</a:t>
            </a:r>
            <a:r>
              <a:rPr lang="en-US" sz="1600" b="1" dirty="0" smtClean="0">
                <a:solidFill>
                  <a:srgbClr val="FFFF00"/>
                </a:solidFill>
              </a:rPr>
              <a:t> </a:t>
            </a:r>
            <a:r>
              <a:rPr lang="en-US" sz="1600" b="1" dirty="0" err="1" smtClean="0">
                <a:solidFill>
                  <a:srgbClr val="FFFF00"/>
                </a:solidFill>
              </a:rPr>
              <a:t>dan</a:t>
            </a:r>
            <a:r>
              <a:rPr lang="en-US" sz="1600" b="1" dirty="0" smtClean="0">
                <a:solidFill>
                  <a:srgbClr val="FFFF00"/>
                </a:solidFill>
              </a:rPr>
              <a:t> </a:t>
            </a:r>
            <a:r>
              <a:rPr lang="en-US" sz="1600" b="1" dirty="0" err="1" smtClean="0">
                <a:solidFill>
                  <a:srgbClr val="FFFF00"/>
                </a:solidFill>
              </a:rPr>
              <a:t>jasa</a:t>
            </a:r>
            <a:r>
              <a:rPr lang="en-US" sz="1600" b="1" dirty="0" smtClean="0">
                <a:solidFill>
                  <a:srgbClr val="FFFF00"/>
                </a:solidFill>
              </a:rPr>
              <a:t> </a:t>
            </a:r>
            <a:r>
              <a:rPr lang="en-US" sz="1600" b="1" dirty="0" err="1" smtClean="0">
                <a:solidFill>
                  <a:srgbClr val="FFFF00"/>
                </a:solidFill>
              </a:rPr>
              <a:t>yg</a:t>
            </a:r>
            <a:r>
              <a:rPr lang="en-US" sz="1600" b="1" dirty="0" smtClean="0">
                <a:solidFill>
                  <a:srgbClr val="FFFF00"/>
                </a:solidFill>
              </a:rPr>
              <a:t> </a:t>
            </a:r>
            <a:r>
              <a:rPr lang="en-US" sz="1600" b="1" dirty="0" err="1" smtClean="0">
                <a:solidFill>
                  <a:srgbClr val="FFFF00"/>
                </a:solidFill>
              </a:rPr>
              <a:t>mereka</a:t>
            </a:r>
            <a:r>
              <a:rPr lang="en-US" sz="1600" b="1" dirty="0" smtClean="0">
                <a:solidFill>
                  <a:srgbClr val="FFFF00"/>
                </a:solidFill>
              </a:rPr>
              <a:t> </a:t>
            </a:r>
            <a:r>
              <a:rPr lang="en-US" sz="1600" b="1" dirty="0" err="1" smtClean="0">
                <a:solidFill>
                  <a:srgbClr val="FFFF00"/>
                </a:solidFill>
              </a:rPr>
              <a:t>butuhkan</a:t>
            </a:r>
            <a:r>
              <a:rPr lang="en-US" sz="1600" b="1" dirty="0" smtClean="0">
                <a:solidFill>
                  <a:srgbClr val="FFFF00"/>
                </a:solidFill>
              </a:rPr>
              <a:t> </a:t>
            </a:r>
            <a:r>
              <a:rPr lang="en-US" sz="1600" b="1" dirty="0" err="1" smtClean="0">
                <a:solidFill>
                  <a:srgbClr val="FFFF00"/>
                </a:solidFill>
              </a:rPr>
              <a:t>dengan</a:t>
            </a:r>
            <a:r>
              <a:rPr lang="en-US" sz="1600" b="1" dirty="0" smtClean="0">
                <a:solidFill>
                  <a:srgbClr val="FFFF00"/>
                </a:solidFill>
              </a:rPr>
              <a:t> </a:t>
            </a:r>
            <a:r>
              <a:rPr lang="en-US" sz="1600" b="1" dirty="0" err="1" smtClean="0">
                <a:solidFill>
                  <a:srgbClr val="FFFF00"/>
                </a:solidFill>
              </a:rPr>
              <a:t>haraga</a:t>
            </a:r>
            <a:r>
              <a:rPr lang="en-US" sz="1600" b="1" dirty="0" smtClean="0">
                <a:solidFill>
                  <a:srgbClr val="FFFF00"/>
                </a:solidFill>
              </a:rPr>
              <a:t> </a:t>
            </a:r>
            <a:r>
              <a:rPr lang="en-US" sz="1600" b="1" dirty="0" err="1" smtClean="0">
                <a:solidFill>
                  <a:srgbClr val="FFFF00"/>
                </a:solidFill>
              </a:rPr>
              <a:t>murah</a:t>
            </a:r>
            <a:r>
              <a:rPr lang="en-US" sz="1600" b="1" dirty="0" smtClean="0">
                <a:solidFill>
                  <a:srgbClr val="FFFF00"/>
                </a:solidFill>
              </a:rPr>
              <a:t> (</a:t>
            </a:r>
            <a:r>
              <a:rPr lang="en-US" sz="1600" b="1" dirty="0" err="1" smtClean="0">
                <a:solidFill>
                  <a:srgbClr val="FFFF00"/>
                </a:solidFill>
              </a:rPr>
              <a:t>koperasi</a:t>
            </a:r>
            <a:r>
              <a:rPr lang="en-US" sz="1600" b="1" dirty="0" smtClean="0">
                <a:solidFill>
                  <a:srgbClr val="FFFF00"/>
                </a:solidFill>
              </a:rPr>
              <a:t>)</a:t>
            </a:r>
            <a:endParaRPr lang="en-US" sz="1600" b="1" dirty="0">
              <a:solidFill>
                <a:srgbClr val="FFFF00"/>
              </a:solidFill>
            </a:endParaRPr>
          </a:p>
        </p:txBody>
      </p:sp>
      <p:sp>
        <p:nvSpPr>
          <p:cNvPr id="42" name="TextBox 41"/>
          <p:cNvSpPr txBox="1"/>
          <p:nvPr/>
        </p:nvSpPr>
        <p:spPr>
          <a:xfrm>
            <a:off x="5943600" y="152400"/>
            <a:ext cx="3048000" cy="2308324"/>
          </a:xfrm>
          <a:prstGeom prst="rect">
            <a:avLst/>
          </a:prstGeom>
          <a:solidFill>
            <a:schemeClr val="tx1"/>
          </a:solidFill>
          <a:ln w="19050">
            <a:solidFill>
              <a:schemeClr val="tx1"/>
            </a:solidFill>
          </a:ln>
        </p:spPr>
        <p:txBody>
          <a:bodyPr wrap="square" rtlCol="0">
            <a:spAutoFit/>
          </a:bodyPr>
          <a:lstStyle/>
          <a:p>
            <a:r>
              <a:rPr lang="en-US" sz="1600" b="1" dirty="0" err="1" smtClean="0">
                <a:solidFill>
                  <a:srgbClr val="FFFF00"/>
                </a:solidFill>
              </a:rPr>
              <a:t>Kelebihan</a:t>
            </a:r>
            <a:r>
              <a:rPr lang="en-US" sz="1600" b="1" dirty="0" smtClean="0">
                <a:solidFill>
                  <a:srgbClr val="FFFF00"/>
                </a:solidFill>
              </a:rPr>
              <a:t> </a:t>
            </a:r>
            <a:r>
              <a:rPr lang="en-US" sz="1600" b="1" dirty="0" err="1" smtClean="0">
                <a:solidFill>
                  <a:srgbClr val="FFFF00"/>
                </a:solidFill>
              </a:rPr>
              <a:t>harga</a:t>
            </a:r>
            <a:r>
              <a:rPr lang="en-US" sz="1600" b="1" dirty="0" smtClean="0">
                <a:solidFill>
                  <a:srgbClr val="FFFF00"/>
                </a:solidFill>
              </a:rPr>
              <a:t> </a:t>
            </a:r>
            <a:r>
              <a:rPr lang="en-US" sz="1600" b="1" dirty="0" err="1" smtClean="0">
                <a:solidFill>
                  <a:srgbClr val="FFFF00"/>
                </a:solidFill>
              </a:rPr>
              <a:t>jual</a:t>
            </a:r>
            <a:r>
              <a:rPr lang="en-US" sz="1600" b="1" dirty="0" smtClean="0">
                <a:solidFill>
                  <a:srgbClr val="FFFF00"/>
                </a:solidFill>
              </a:rPr>
              <a:t> </a:t>
            </a:r>
            <a:r>
              <a:rPr lang="en-US" sz="1600" b="1" dirty="0" err="1" smtClean="0">
                <a:solidFill>
                  <a:srgbClr val="FFFF00"/>
                </a:solidFill>
              </a:rPr>
              <a:t>barang</a:t>
            </a:r>
            <a:r>
              <a:rPr lang="en-US" sz="1600" b="1" dirty="0" smtClean="0">
                <a:solidFill>
                  <a:srgbClr val="FFFF00"/>
                </a:solidFill>
              </a:rPr>
              <a:t> </a:t>
            </a:r>
            <a:r>
              <a:rPr lang="en-US" sz="1600" b="1" dirty="0" err="1" smtClean="0">
                <a:solidFill>
                  <a:srgbClr val="FFFF00"/>
                </a:solidFill>
              </a:rPr>
              <a:t>dan</a:t>
            </a:r>
            <a:r>
              <a:rPr lang="en-US" sz="1600" b="1" dirty="0" smtClean="0">
                <a:solidFill>
                  <a:srgbClr val="FFFF00"/>
                </a:solidFill>
              </a:rPr>
              <a:t> </a:t>
            </a:r>
            <a:r>
              <a:rPr lang="en-US" sz="1600" b="1" dirty="0" err="1" smtClean="0">
                <a:solidFill>
                  <a:srgbClr val="FFFF00"/>
                </a:solidFill>
              </a:rPr>
              <a:t>jasa</a:t>
            </a:r>
            <a:r>
              <a:rPr lang="en-US" sz="1600" b="1" dirty="0" smtClean="0">
                <a:solidFill>
                  <a:srgbClr val="FFFF00"/>
                </a:solidFill>
              </a:rPr>
              <a:t> </a:t>
            </a:r>
            <a:r>
              <a:rPr lang="en-US" sz="1600" b="1" dirty="0" err="1" smtClean="0">
                <a:solidFill>
                  <a:srgbClr val="FFFF00"/>
                </a:solidFill>
              </a:rPr>
              <a:t>di</a:t>
            </a:r>
            <a:r>
              <a:rPr lang="en-US" sz="1600" b="1" dirty="0" smtClean="0">
                <a:solidFill>
                  <a:srgbClr val="FFFF00"/>
                </a:solidFill>
              </a:rPr>
              <a:t> </a:t>
            </a:r>
            <a:r>
              <a:rPr lang="en-US" sz="1600" b="1" dirty="0" err="1" smtClean="0">
                <a:solidFill>
                  <a:srgbClr val="FFFF00"/>
                </a:solidFill>
              </a:rPr>
              <a:t>atas</a:t>
            </a:r>
            <a:r>
              <a:rPr lang="en-US" sz="1600" b="1" dirty="0" smtClean="0">
                <a:solidFill>
                  <a:srgbClr val="FFFF00"/>
                </a:solidFill>
              </a:rPr>
              <a:t> </a:t>
            </a:r>
            <a:r>
              <a:rPr lang="en-US" sz="1600" b="1" dirty="0" err="1" smtClean="0">
                <a:solidFill>
                  <a:srgbClr val="FFFF00"/>
                </a:solidFill>
              </a:rPr>
              <a:t>onkos-ongkos</a:t>
            </a:r>
            <a:r>
              <a:rPr lang="en-US" sz="1600" b="1" dirty="0" smtClean="0">
                <a:solidFill>
                  <a:srgbClr val="FFFF00"/>
                </a:solidFill>
              </a:rPr>
              <a:t> </a:t>
            </a:r>
            <a:r>
              <a:rPr lang="en-US" sz="1600" b="1" dirty="0" err="1" smtClean="0">
                <a:solidFill>
                  <a:srgbClr val="FFFF00"/>
                </a:solidFill>
              </a:rPr>
              <a:t>yg</a:t>
            </a:r>
            <a:r>
              <a:rPr lang="en-US" sz="1600" b="1" dirty="0" smtClean="0">
                <a:solidFill>
                  <a:srgbClr val="FFFF00"/>
                </a:solidFill>
              </a:rPr>
              <a:t> </a:t>
            </a:r>
            <a:r>
              <a:rPr lang="en-US" sz="1600" b="1" dirty="0" err="1" smtClean="0">
                <a:solidFill>
                  <a:srgbClr val="FFFF00"/>
                </a:solidFill>
              </a:rPr>
              <a:t>dipakai</a:t>
            </a:r>
            <a:r>
              <a:rPr lang="en-US" sz="1600" b="1" dirty="0" smtClean="0">
                <a:solidFill>
                  <a:srgbClr val="FFFF00"/>
                </a:solidFill>
              </a:rPr>
              <a:t> </a:t>
            </a:r>
            <a:r>
              <a:rPr lang="en-US" sz="1600" b="1" dirty="0" err="1" smtClean="0">
                <a:solidFill>
                  <a:srgbClr val="FFFF00"/>
                </a:solidFill>
              </a:rPr>
              <a:t>untuk</a:t>
            </a:r>
            <a:r>
              <a:rPr lang="en-US" sz="1600" b="1" dirty="0" smtClean="0">
                <a:solidFill>
                  <a:srgbClr val="FFFF00"/>
                </a:solidFill>
              </a:rPr>
              <a:t> </a:t>
            </a:r>
            <a:r>
              <a:rPr lang="en-US" sz="1600" b="1" dirty="0" err="1" smtClean="0">
                <a:solidFill>
                  <a:srgbClr val="FFFF00"/>
                </a:solidFill>
              </a:rPr>
              <a:t>menghasilkannya</a:t>
            </a:r>
            <a:r>
              <a:rPr lang="en-US" sz="1600" b="1" dirty="0" smtClean="0">
                <a:solidFill>
                  <a:srgbClr val="FFFF00"/>
                </a:solidFill>
              </a:rPr>
              <a:t> </a:t>
            </a:r>
            <a:r>
              <a:rPr lang="en-US" sz="1600" b="1" dirty="0" err="1" smtClean="0">
                <a:solidFill>
                  <a:srgbClr val="FFFF00"/>
                </a:solidFill>
              </a:rPr>
              <a:t>ada</a:t>
            </a:r>
            <a:r>
              <a:rPr lang="en-US" sz="1600" b="1" dirty="0" smtClean="0">
                <a:solidFill>
                  <a:srgbClr val="FFFF00"/>
                </a:solidFill>
              </a:rPr>
              <a:t> </a:t>
            </a:r>
            <a:r>
              <a:rPr lang="en-US" sz="1600" b="1" dirty="0" err="1" smtClean="0">
                <a:solidFill>
                  <a:srgbClr val="FFFF00"/>
                </a:solidFill>
              </a:rPr>
              <a:t>juga</a:t>
            </a:r>
            <a:r>
              <a:rPr lang="en-US" sz="1600" b="1" dirty="0" smtClean="0">
                <a:solidFill>
                  <a:srgbClr val="FFFF00"/>
                </a:solidFill>
              </a:rPr>
              <a:t> </a:t>
            </a:r>
            <a:r>
              <a:rPr lang="en-US" sz="1600" b="1" dirty="0" err="1" smtClean="0">
                <a:solidFill>
                  <a:srgbClr val="FFFF00"/>
                </a:solidFill>
              </a:rPr>
              <a:t>yg</a:t>
            </a:r>
            <a:r>
              <a:rPr lang="en-US" sz="1600" b="1" dirty="0" smtClean="0">
                <a:solidFill>
                  <a:srgbClr val="FFFF00"/>
                </a:solidFill>
              </a:rPr>
              <a:t> </a:t>
            </a:r>
            <a:r>
              <a:rPr lang="en-US" sz="1600" b="1" dirty="0" err="1" smtClean="0">
                <a:solidFill>
                  <a:srgbClr val="FFFF00"/>
                </a:solidFill>
              </a:rPr>
              <a:t>mengatakan</a:t>
            </a:r>
            <a:r>
              <a:rPr lang="en-US" sz="1600" b="1" dirty="0" smtClean="0">
                <a:solidFill>
                  <a:srgbClr val="FFFF00"/>
                </a:solidFill>
              </a:rPr>
              <a:t>  LABA </a:t>
            </a:r>
            <a:r>
              <a:rPr lang="en-US" sz="1600" b="1" dirty="0" err="1" smtClean="0">
                <a:solidFill>
                  <a:srgbClr val="FFFF00"/>
                </a:solidFill>
              </a:rPr>
              <a:t>adalah</a:t>
            </a:r>
            <a:r>
              <a:rPr lang="en-US" sz="1600" b="1" dirty="0" smtClean="0">
                <a:solidFill>
                  <a:srgbClr val="FFFF00"/>
                </a:solidFill>
              </a:rPr>
              <a:t> </a:t>
            </a:r>
            <a:r>
              <a:rPr lang="en-US" sz="1600" b="1" dirty="0" err="1" smtClean="0">
                <a:solidFill>
                  <a:srgbClr val="FFFF00"/>
                </a:solidFill>
              </a:rPr>
              <a:t>merupakan</a:t>
            </a:r>
            <a:r>
              <a:rPr lang="en-US" sz="1600" b="1" dirty="0" smtClean="0">
                <a:solidFill>
                  <a:srgbClr val="FFFF00"/>
                </a:solidFill>
              </a:rPr>
              <a:t> </a:t>
            </a:r>
            <a:r>
              <a:rPr lang="en-US" sz="1600" b="1" dirty="0" err="1" smtClean="0">
                <a:solidFill>
                  <a:srgbClr val="FFFF00"/>
                </a:solidFill>
              </a:rPr>
              <a:t>jumlah</a:t>
            </a:r>
            <a:r>
              <a:rPr lang="en-US" sz="1600" b="1" dirty="0" smtClean="0">
                <a:solidFill>
                  <a:srgbClr val="FFFF00"/>
                </a:solidFill>
              </a:rPr>
              <a:t> </a:t>
            </a:r>
            <a:r>
              <a:rPr lang="en-US" sz="1600" b="1" dirty="0" err="1" smtClean="0">
                <a:solidFill>
                  <a:srgbClr val="FFFF00"/>
                </a:solidFill>
              </a:rPr>
              <a:t>pendapatan</a:t>
            </a:r>
            <a:r>
              <a:rPr lang="en-US" sz="1600" b="1" dirty="0" smtClean="0">
                <a:solidFill>
                  <a:srgbClr val="FFFF00"/>
                </a:solidFill>
              </a:rPr>
              <a:t> </a:t>
            </a:r>
            <a:r>
              <a:rPr lang="en-US" sz="1600" b="1" dirty="0" err="1" smtClean="0">
                <a:solidFill>
                  <a:srgbClr val="FFFF00"/>
                </a:solidFill>
              </a:rPr>
              <a:t>dikurangi</a:t>
            </a:r>
            <a:r>
              <a:rPr lang="en-US" sz="1600" b="1" dirty="0" smtClean="0">
                <a:solidFill>
                  <a:srgbClr val="FFFF00"/>
                </a:solidFill>
              </a:rPr>
              <a:t> </a:t>
            </a:r>
            <a:r>
              <a:rPr lang="en-US" sz="1600" b="1" dirty="0" err="1" smtClean="0">
                <a:solidFill>
                  <a:srgbClr val="FFFF00"/>
                </a:solidFill>
              </a:rPr>
              <a:t>jumlah</a:t>
            </a:r>
            <a:r>
              <a:rPr lang="en-US" sz="1600" b="1" dirty="0" smtClean="0">
                <a:solidFill>
                  <a:srgbClr val="FFFF00"/>
                </a:solidFill>
              </a:rPr>
              <a:t> </a:t>
            </a:r>
            <a:r>
              <a:rPr lang="en-US" sz="1600" b="1" dirty="0" err="1" smtClean="0">
                <a:solidFill>
                  <a:srgbClr val="FFFF00"/>
                </a:solidFill>
              </a:rPr>
              <a:t>ongkos-ongkos</a:t>
            </a:r>
            <a:r>
              <a:rPr lang="en-US" sz="1600" b="1" dirty="0" smtClean="0">
                <a:solidFill>
                  <a:srgbClr val="FFFF00"/>
                </a:solidFill>
              </a:rPr>
              <a:t> </a:t>
            </a:r>
            <a:r>
              <a:rPr lang="en-US" sz="1600" b="1" dirty="0" err="1" smtClean="0">
                <a:solidFill>
                  <a:srgbClr val="FFFF00"/>
                </a:solidFill>
              </a:rPr>
              <a:t>yg</a:t>
            </a:r>
            <a:r>
              <a:rPr lang="en-US" sz="1600" b="1" dirty="0" smtClean="0">
                <a:solidFill>
                  <a:srgbClr val="FFFF00"/>
                </a:solidFill>
              </a:rPr>
              <a:t> </a:t>
            </a:r>
            <a:r>
              <a:rPr lang="en-US" sz="1600" b="1" dirty="0" err="1" smtClean="0">
                <a:solidFill>
                  <a:srgbClr val="FFFF00"/>
                </a:solidFill>
              </a:rPr>
              <a:t>terdiri</a:t>
            </a:r>
            <a:r>
              <a:rPr lang="en-US" sz="1600" b="1" dirty="0" smtClean="0">
                <a:solidFill>
                  <a:srgbClr val="FFFF00"/>
                </a:solidFill>
              </a:rPr>
              <a:t> </a:t>
            </a:r>
            <a:r>
              <a:rPr lang="en-US" sz="1600" b="1" dirty="0" err="1" smtClean="0">
                <a:solidFill>
                  <a:srgbClr val="FFFF00"/>
                </a:solidFill>
              </a:rPr>
              <a:t>atas</a:t>
            </a:r>
            <a:r>
              <a:rPr lang="en-US" sz="1600" b="1" dirty="0" smtClean="0">
                <a:solidFill>
                  <a:srgbClr val="FFFF00"/>
                </a:solidFill>
              </a:rPr>
              <a:t> </a:t>
            </a:r>
            <a:r>
              <a:rPr lang="en-US" sz="1600" b="1" dirty="0" err="1" smtClean="0">
                <a:solidFill>
                  <a:srgbClr val="FFFF00"/>
                </a:solidFill>
              </a:rPr>
              <a:t>upah</a:t>
            </a:r>
            <a:r>
              <a:rPr lang="en-US" sz="1600" b="1" dirty="0" smtClean="0">
                <a:solidFill>
                  <a:srgbClr val="FFFF00"/>
                </a:solidFill>
              </a:rPr>
              <a:t> </a:t>
            </a:r>
            <a:r>
              <a:rPr lang="en-US" sz="1600" b="1" dirty="0" err="1" smtClean="0">
                <a:solidFill>
                  <a:srgbClr val="FFFF00"/>
                </a:solidFill>
              </a:rPr>
              <a:t>pekerja</a:t>
            </a:r>
            <a:r>
              <a:rPr lang="en-US" sz="1600" b="1" dirty="0" smtClean="0">
                <a:solidFill>
                  <a:srgbClr val="FFFF00"/>
                </a:solidFill>
              </a:rPr>
              <a:t>, </a:t>
            </a:r>
            <a:r>
              <a:rPr lang="en-US" sz="1600" b="1" dirty="0" err="1" smtClean="0">
                <a:solidFill>
                  <a:srgbClr val="FFFF00"/>
                </a:solidFill>
              </a:rPr>
              <a:t>Sewa</a:t>
            </a:r>
            <a:r>
              <a:rPr lang="en-US" sz="1600" b="1" dirty="0" smtClean="0">
                <a:solidFill>
                  <a:srgbClr val="FFFF00"/>
                </a:solidFill>
              </a:rPr>
              <a:t> </a:t>
            </a:r>
            <a:r>
              <a:rPr lang="en-US" sz="1600" b="1" dirty="0" err="1" smtClean="0">
                <a:solidFill>
                  <a:srgbClr val="FFFF00"/>
                </a:solidFill>
              </a:rPr>
              <a:t>tanah</a:t>
            </a:r>
            <a:r>
              <a:rPr lang="en-US" sz="1600" b="1" dirty="0" smtClean="0">
                <a:solidFill>
                  <a:srgbClr val="FFFF00"/>
                </a:solidFill>
              </a:rPr>
              <a:t>, </a:t>
            </a:r>
            <a:r>
              <a:rPr lang="en-US" sz="1600" b="1" dirty="0" err="1" smtClean="0">
                <a:solidFill>
                  <a:srgbClr val="FFFF00"/>
                </a:solidFill>
              </a:rPr>
              <a:t>dan</a:t>
            </a:r>
            <a:r>
              <a:rPr lang="en-US" sz="1600" b="1" dirty="0" smtClean="0">
                <a:solidFill>
                  <a:srgbClr val="FFFF00"/>
                </a:solidFill>
              </a:rPr>
              <a:t> </a:t>
            </a:r>
            <a:r>
              <a:rPr lang="en-US" sz="1600" b="1" dirty="0" err="1" smtClean="0">
                <a:solidFill>
                  <a:srgbClr val="FFFF00"/>
                </a:solidFill>
              </a:rPr>
              <a:t>bunga</a:t>
            </a:r>
            <a:r>
              <a:rPr lang="en-US" sz="1600" b="1" dirty="0" smtClean="0">
                <a:solidFill>
                  <a:srgbClr val="FFFF00"/>
                </a:solidFill>
              </a:rPr>
              <a:t> modal.</a:t>
            </a:r>
            <a:endParaRPr lang="en-US" sz="1600" b="1" dirty="0">
              <a:solidFill>
                <a:srgbClr val="FFFF00"/>
              </a:solidFill>
            </a:endParaRPr>
          </a:p>
        </p:txBody>
      </p:sp>
      <p:sp>
        <p:nvSpPr>
          <p:cNvPr id="51" name="Rectangle 50"/>
          <p:cNvSpPr/>
          <p:nvPr/>
        </p:nvSpPr>
        <p:spPr>
          <a:xfrm>
            <a:off x="0" y="0"/>
            <a:ext cx="3733800" cy="1219200"/>
          </a:xfrm>
          <a:prstGeom prst="rect">
            <a:avLst/>
          </a:prstGeom>
          <a:solidFill>
            <a:schemeClr val="tx1"/>
          </a:solidFill>
        </p:spPr>
        <p:style>
          <a:lnRef idx="2">
            <a:schemeClr val="accent5"/>
          </a:lnRef>
          <a:fillRef idx="1">
            <a:schemeClr val="lt1"/>
          </a:fillRef>
          <a:effectRef idx="0">
            <a:schemeClr val="accent5"/>
          </a:effectRef>
          <a:fontRef idx="minor">
            <a:schemeClr val="dk1"/>
          </a:fontRef>
        </p:style>
        <p:txBody>
          <a:bodyPr rtlCol="0" anchor="ctr"/>
          <a:lstStyle/>
          <a:p>
            <a:r>
              <a:rPr lang="en-US" sz="1600" b="1" dirty="0" err="1" smtClean="0">
                <a:solidFill>
                  <a:srgbClr val="FFFF00"/>
                </a:solidFill>
              </a:rPr>
              <a:t>T</a:t>
            </a:r>
            <a:r>
              <a:rPr lang="en-US" b="1" dirty="0" err="1" smtClean="0">
                <a:solidFill>
                  <a:srgbClr val="FFFF00"/>
                </a:solidFill>
              </a:rPr>
              <a:t>ujuan</a:t>
            </a:r>
            <a:r>
              <a:rPr lang="en-US" b="1" dirty="0" smtClean="0">
                <a:solidFill>
                  <a:srgbClr val="FFFF00"/>
                </a:solidFill>
              </a:rPr>
              <a:t> </a:t>
            </a:r>
            <a:r>
              <a:rPr lang="en-US" b="1" dirty="0" err="1" smtClean="0">
                <a:solidFill>
                  <a:srgbClr val="FFFF00"/>
                </a:solidFill>
              </a:rPr>
              <a:t>perusahaan</a:t>
            </a:r>
            <a:r>
              <a:rPr lang="en-US" b="1" dirty="0" smtClean="0">
                <a:solidFill>
                  <a:srgbClr val="FFFF00"/>
                </a:solidFill>
              </a:rPr>
              <a:t> </a:t>
            </a:r>
            <a:r>
              <a:rPr lang="en-US" b="1" dirty="0" err="1" smtClean="0">
                <a:solidFill>
                  <a:srgbClr val="FFFF00"/>
                </a:solidFill>
              </a:rPr>
              <a:t>yg</a:t>
            </a:r>
            <a:r>
              <a:rPr lang="en-US" b="1" dirty="0" smtClean="0">
                <a:solidFill>
                  <a:srgbClr val="FFFF00"/>
                </a:solidFill>
              </a:rPr>
              <a:t> </a:t>
            </a:r>
            <a:r>
              <a:rPr lang="en-US" b="1" dirty="0" err="1" smtClean="0">
                <a:solidFill>
                  <a:srgbClr val="FFFF00"/>
                </a:solidFill>
              </a:rPr>
              <a:t>ingin</a:t>
            </a:r>
            <a:r>
              <a:rPr lang="en-US" b="1" dirty="0" smtClean="0">
                <a:solidFill>
                  <a:srgbClr val="FFFF00"/>
                </a:solidFill>
              </a:rPr>
              <a:t> </a:t>
            </a:r>
            <a:r>
              <a:rPr lang="en-US" b="1" dirty="0" err="1" smtClean="0">
                <a:solidFill>
                  <a:srgbClr val="FFFF00"/>
                </a:solidFill>
              </a:rPr>
              <a:t>dicapai</a:t>
            </a:r>
            <a:r>
              <a:rPr lang="en-US" b="1" dirty="0" smtClean="0">
                <a:solidFill>
                  <a:srgbClr val="FFFF00"/>
                </a:solidFill>
              </a:rPr>
              <a:t>  </a:t>
            </a:r>
            <a:r>
              <a:rPr lang="en-US" b="1" dirty="0" err="1" smtClean="0">
                <a:solidFill>
                  <a:srgbClr val="FFFF00"/>
                </a:solidFill>
              </a:rPr>
              <a:t>sangat</a:t>
            </a:r>
            <a:r>
              <a:rPr lang="en-US" b="1" dirty="0" smtClean="0">
                <a:solidFill>
                  <a:srgbClr val="FFFF00"/>
                </a:solidFill>
              </a:rPr>
              <a:t> </a:t>
            </a:r>
            <a:r>
              <a:rPr lang="en-US" b="1" dirty="0" err="1" smtClean="0">
                <a:solidFill>
                  <a:srgbClr val="FFFF00"/>
                </a:solidFill>
              </a:rPr>
              <a:t>tergantung</a:t>
            </a:r>
            <a:r>
              <a:rPr lang="en-US" b="1" dirty="0" smtClean="0">
                <a:solidFill>
                  <a:srgbClr val="FFFF00"/>
                </a:solidFill>
              </a:rPr>
              <a:t> </a:t>
            </a:r>
            <a:r>
              <a:rPr lang="en-US" b="1" dirty="0" err="1" smtClean="0">
                <a:solidFill>
                  <a:srgbClr val="FFFF00"/>
                </a:solidFill>
              </a:rPr>
              <a:t>dari</a:t>
            </a:r>
            <a:r>
              <a:rPr lang="en-US" b="1" dirty="0" smtClean="0">
                <a:solidFill>
                  <a:srgbClr val="FFFF00"/>
                </a:solidFill>
              </a:rPr>
              <a:t> </a:t>
            </a:r>
            <a:r>
              <a:rPr lang="en-US" b="1" dirty="0" err="1" smtClean="0">
                <a:solidFill>
                  <a:srgbClr val="FFFF00"/>
                </a:solidFill>
              </a:rPr>
              <a:t>penanam</a:t>
            </a:r>
            <a:r>
              <a:rPr lang="en-US" b="1" dirty="0" smtClean="0">
                <a:solidFill>
                  <a:srgbClr val="FFFF00"/>
                </a:solidFill>
              </a:rPr>
              <a:t> modal/</a:t>
            </a:r>
            <a:r>
              <a:rPr lang="en-US" b="1" dirty="0" err="1" smtClean="0">
                <a:solidFill>
                  <a:srgbClr val="FFFF00"/>
                </a:solidFill>
              </a:rPr>
              <a:t>pemberi</a:t>
            </a:r>
            <a:r>
              <a:rPr lang="en-US" b="1" dirty="0" smtClean="0">
                <a:solidFill>
                  <a:srgbClr val="FFFF00"/>
                </a:solidFill>
              </a:rPr>
              <a:t> </a:t>
            </a:r>
            <a:r>
              <a:rPr lang="en-US" b="1" dirty="0" err="1" smtClean="0">
                <a:solidFill>
                  <a:srgbClr val="FFFF00"/>
                </a:solidFill>
              </a:rPr>
              <a:t>kekayaan</a:t>
            </a:r>
            <a:r>
              <a:rPr lang="en-US" b="1" dirty="0" smtClean="0">
                <a:solidFill>
                  <a:srgbClr val="FFFF00"/>
                </a:solidFill>
              </a:rPr>
              <a:t>  </a:t>
            </a:r>
            <a:r>
              <a:rPr lang="en-US" b="1" dirty="0" err="1" smtClean="0">
                <a:solidFill>
                  <a:srgbClr val="FFFF00"/>
                </a:solidFill>
              </a:rPr>
              <a:t>dan</a:t>
            </a:r>
            <a:r>
              <a:rPr lang="en-US" b="1" dirty="0" smtClean="0">
                <a:solidFill>
                  <a:srgbClr val="FFFF00"/>
                </a:solidFill>
              </a:rPr>
              <a:t> </a:t>
            </a:r>
            <a:r>
              <a:rPr lang="en-US" b="1" dirty="0" err="1" smtClean="0">
                <a:solidFill>
                  <a:srgbClr val="FFFF00"/>
                </a:solidFill>
              </a:rPr>
              <a:t>yg</a:t>
            </a:r>
            <a:r>
              <a:rPr lang="en-US" b="1" dirty="0" smtClean="0">
                <a:solidFill>
                  <a:srgbClr val="FFFF00"/>
                </a:solidFill>
              </a:rPr>
              <a:t> </a:t>
            </a:r>
            <a:r>
              <a:rPr lang="en-US" b="1" dirty="0" err="1" smtClean="0">
                <a:solidFill>
                  <a:srgbClr val="FFFF00"/>
                </a:solidFill>
              </a:rPr>
              <a:t>ingin</a:t>
            </a:r>
            <a:r>
              <a:rPr lang="en-US" b="1" dirty="0" smtClean="0">
                <a:solidFill>
                  <a:srgbClr val="FFFF00"/>
                </a:solidFill>
              </a:rPr>
              <a:t> </a:t>
            </a:r>
            <a:r>
              <a:rPr lang="en-US" b="1" dirty="0" err="1" smtClean="0">
                <a:solidFill>
                  <a:srgbClr val="FFFF00"/>
                </a:solidFill>
              </a:rPr>
              <a:t>dicapai</a:t>
            </a:r>
            <a:r>
              <a:rPr lang="en-US" b="1" dirty="0" smtClean="0">
                <a:solidFill>
                  <a:srgbClr val="FFFF00"/>
                </a:solidFill>
              </a:rPr>
              <a:t> </a:t>
            </a:r>
            <a:r>
              <a:rPr lang="en-US" b="1" dirty="0" err="1" smtClean="0">
                <a:solidFill>
                  <a:srgbClr val="FFFF00"/>
                </a:solidFill>
              </a:rPr>
              <a:t>bermacam-macam</a:t>
            </a:r>
            <a:r>
              <a:rPr lang="en-US" b="1" dirty="0" smtClean="0">
                <a:solidFill>
                  <a:srgbClr val="FFFF00"/>
                </a:solidFill>
              </a:rPr>
              <a:t>. </a:t>
            </a:r>
            <a:endParaRPr lang="en-US" b="1" dirty="0">
              <a:solidFill>
                <a:srgbClr val="FFFF00"/>
              </a:solidFill>
            </a:endParaRPr>
          </a:p>
        </p:txBody>
      </p:sp>
      <p:cxnSp>
        <p:nvCxnSpPr>
          <p:cNvPr id="58" name="Straight Connector 57"/>
          <p:cNvCxnSpPr/>
          <p:nvPr/>
        </p:nvCxnSpPr>
        <p:spPr>
          <a:xfrm flipV="1">
            <a:off x="1295400" y="4343400"/>
            <a:ext cx="45720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endCxn id="50" idx="0"/>
          </p:cNvCxnSpPr>
          <p:nvPr/>
        </p:nvCxnSpPr>
        <p:spPr>
          <a:xfrm flipH="1">
            <a:off x="1181100" y="4571998"/>
            <a:ext cx="114302" cy="45720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1">
                                            <p:bg/>
                                          </p:spTgt>
                                        </p:tgtEl>
                                        <p:attrNameLst>
                                          <p:attrName>style.visibility</p:attrName>
                                        </p:attrNameLst>
                                      </p:cBhvr>
                                      <p:to>
                                        <p:strVal val="visible"/>
                                      </p:to>
                                    </p:set>
                                    <p:anim calcmode="lin" valueType="num">
                                      <p:cBhvr additive="base">
                                        <p:cTn id="7" dur="2000" fill="hold"/>
                                        <p:tgtEl>
                                          <p:spTgt spid="51">
                                            <p:bg/>
                                          </p:spTgt>
                                        </p:tgtEl>
                                        <p:attrNameLst>
                                          <p:attrName>ppt_x</p:attrName>
                                        </p:attrNameLst>
                                      </p:cBhvr>
                                      <p:tavLst>
                                        <p:tav tm="0">
                                          <p:val>
                                            <p:strVal val="#ppt_x"/>
                                          </p:val>
                                        </p:tav>
                                        <p:tav tm="100000">
                                          <p:val>
                                            <p:strVal val="#ppt_x"/>
                                          </p:val>
                                        </p:tav>
                                      </p:tavLst>
                                    </p:anim>
                                    <p:anim calcmode="lin" valueType="num">
                                      <p:cBhvr additive="base">
                                        <p:cTn id="8" dur="2000" fill="hold"/>
                                        <p:tgtEl>
                                          <p:spTgt spid="51">
                                            <p:bg/>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51">
                                            <p:txEl>
                                              <p:pRg st="0" end="0"/>
                                            </p:txEl>
                                          </p:spTgt>
                                        </p:tgtEl>
                                        <p:attrNameLst>
                                          <p:attrName>style.visibility</p:attrName>
                                        </p:attrNameLst>
                                      </p:cBhvr>
                                      <p:to>
                                        <p:strVal val="visible"/>
                                      </p:to>
                                    </p:set>
                                    <p:anim calcmode="lin" valueType="num">
                                      <p:cBhvr additive="base">
                                        <p:cTn id="12" dur="2000" fill="hold"/>
                                        <p:tgtEl>
                                          <p:spTgt spid="51">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51">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8" presetClass="entr" presetSubtype="16" fill="hold" grpId="0" nodeType="afterEffect">
                                  <p:stCondLst>
                                    <p:cond delay="0"/>
                                  </p:stCondLst>
                                  <p:childTnLst>
                                    <p:set>
                                      <p:cBhvr>
                                        <p:cTn id="16" dur="1" fill="hold">
                                          <p:stCondLst>
                                            <p:cond delay="0"/>
                                          </p:stCondLst>
                                        </p:cTn>
                                        <p:tgtEl>
                                          <p:spTgt spid="42">
                                            <p:bg/>
                                          </p:spTgt>
                                        </p:tgtEl>
                                        <p:attrNameLst>
                                          <p:attrName>style.visibility</p:attrName>
                                        </p:attrNameLst>
                                      </p:cBhvr>
                                      <p:to>
                                        <p:strVal val="visible"/>
                                      </p:to>
                                    </p:set>
                                    <p:animEffect transition="in" filter="diamond(in)">
                                      <p:cBhvr>
                                        <p:cTn id="17" dur="2000"/>
                                        <p:tgtEl>
                                          <p:spTgt spid="42">
                                            <p:bg/>
                                          </p:spTgt>
                                        </p:tgtEl>
                                      </p:cBhvr>
                                    </p:animEffect>
                                  </p:childTnLst>
                                </p:cTn>
                              </p:par>
                            </p:childTnLst>
                          </p:cTn>
                        </p:par>
                        <p:par>
                          <p:cTn id="18" fill="hold">
                            <p:stCondLst>
                              <p:cond delay="6000"/>
                            </p:stCondLst>
                            <p:childTnLst>
                              <p:par>
                                <p:cTn id="19" presetID="8" presetClass="entr" presetSubtype="16" fill="hold" grpId="0" nodeType="afterEffect">
                                  <p:stCondLst>
                                    <p:cond delay="0"/>
                                  </p:stCondLst>
                                  <p:childTnLst>
                                    <p:set>
                                      <p:cBhvr>
                                        <p:cTn id="20" dur="1" fill="hold">
                                          <p:stCondLst>
                                            <p:cond delay="0"/>
                                          </p:stCondLst>
                                        </p:cTn>
                                        <p:tgtEl>
                                          <p:spTgt spid="42">
                                            <p:txEl>
                                              <p:pRg st="0" end="0"/>
                                            </p:txEl>
                                          </p:spTgt>
                                        </p:tgtEl>
                                        <p:attrNameLst>
                                          <p:attrName>style.visibility</p:attrName>
                                        </p:attrNameLst>
                                      </p:cBhvr>
                                      <p:to>
                                        <p:strVal val="visible"/>
                                      </p:to>
                                    </p:set>
                                    <p:animEffect transition="in" filter="diamond(in)">
                                      <p:cBhvr>
                                        <p:cTn id="21" dur="2000"/>
                                        <p:tgtEl>
                                          <p:spTgt spid="42">
                                            <p:txEl>
                                              <p:pRg st="0" end="0"/>
                                            </p:txEl>
                                          </p:spTgt>
                                        </p:tgtEl>
                                      </p:cBhvr>
                                    </p:animEffect>
                                  </p:childTnLst>
                                </p:cTn>
                              </p:par>
                            </p:childTnLst>
                          </p:cTn>
                        </p:par>
                        <p:par>
                          <p:cTn id="22" fill="hold">
                            <p:stCondLst>
                              <p:cond delay="8000"/>
                            </p:stCondLst>
                            <p:childTnLst>
                              <p:par>
                                <p:cTn id="23" presetID="2" presetClass="entr" presetSubtype="4" fill="hold" grpId="0" nodeType="afterEffect">
                                  <p:stCondLst>
                                    <p:cond delay="0"/>
                                  </p:stCondLst>
                                  <p:childTnLst>
                                    <p:set>
                                      <p:cBhvr>
                                        <p:cTn id="24" dur="1" fill="hold">
                                          <p:stCondLst>
                                            <p:cond delay="0"/>
                                          </p:stCondLst>
                                        </p:cTn>
                                        <p:tgtEl>
                                          <p:spTgt spid="50">
                                            <p:bg/>
                                          </p:spTgt>
                                        </p:tgtEl>
                                        <p:attrNameLst>
                                          <p:attrName>style.visibility</p:attrName>
                                        </p:attrNameLst>
                                      </p:cBhvr>
                                      <p:to>
                                        <p:strVal val="visible"/>
                                      </p:to>
                                    </p:set>
                                    <p:anim calcmode="lin" valueType="num">
                                      <p:cBhvr additive="base">
                                        <p:cTn id="25" dur="2000" fill="hold"/>
                                        <p:tgtEl>
                                          <p:spTgt spid="50">
                                            <p:bg/>
                                          </p:spTgt>
                                        </p:tgtEl>
                                        <p:attrNameLst>
                                          <p:attrName>ppt_x</p:attrName>
                                        </p:attrNameLst>
                                      </p:cBhvr>
                                      <p:tavLst>
                                        <p:tav tm="0">
                                          <p:val>
                                            <p:strVal val="#ppt_x"/>
                                          </p:val>
                                        </p:tav>
                                        <p:tav tm="100000">
                                          <p:val>
                                            <p:strVal val="#ppt_x"/>
                                          </p:val>
                                        </p:tav>
                                      </p:tavLst>
                                    </p:anim>
                                    <p:anim calcmode="lin" valueType="num">
                                      <p:cBhvr additive="base">
                                        <p:cTn id="26" dur="2000" fill="hold"/>
                                        <p:tgtEl>
                                          <p:spTgt spid="50">
                                            <p:bg/>
                                          </p:spTgt>
                                        </p:tgtEl>
                                        <p:attrNameLst>
                                          <p:attrName>ppt_y</p:attrName>
                                        </p:attrNameLst>
                                      </p:cBhvr>
                                      <p:tavLst>
                                        <p:tav tm="0">
                                          <p:val>
                                            <p:strVal val="1+#ppt_h/2"/>
                                          </p:val>
                                        </p:tav>
                                        <p:tav tm="100000">
                                          <p:val>
                                            <p:strVal val="#ppt_y"/>
                                          </p:val>
                                        </p:tav>
                                      </p:tavLst>
                                    </p:anim>
                                  </p:childTnLst>
                                </p:cTn>
                              </p:par>
                            </p:childTnLst>
                          </p:cTn>
                        </p:par>
                        <p:par>
                          <p:cTn id="27" fill="hold">
                            <p:stCondLst>
                              <p:cond delay="10000"/>
                            </p:stCondLst>
                            <p:childTnLst>
                              <p:par>
                                <p:cTn id="28" presetID="2" presetClass="entr" presetSubtype="4" fill="hold" grpId="0" nodeType="afterEffect">
                                  <p:stCondLst>
                                    <p:cond delay="0"/>
                                  </p:stCondLst>
                                  <p:childTnLst>
                                    <p:set>
                                      <p:cBhvr>
                                        <p:cTn id="29" dur="1" fill="hold">
                                          <p:stCondLst>
                                            <p:cond delay="0"/>
                                          </p:stCondLst>
                                        </p:cTn>
                                        <p:tgtEl>
                                          <p:spTgt spid="50">
                                            <p:txEl>
                                              <p:pRg st="0" end="0"/>
                                            </p:txEl>
                                          </p:spTgt>
                                        </p:tgtEl>
                                        <p:attrNameLst>
                                          <p:attrName>style.visibility</p:attrName>
                                        </p:attrNameLst>
                                      </p:cBhvr>
                                      <p:to>
                                        <p:strVal val="visible"/>
                                      </p:to>
                                    </p:set>
                                    <p:anim calcmode="lin" valueType="num">
                                      <p:cBhvr additive="base">
                                        <p:cTn id="30" dur="2000" fill="hold"/>
                                        <p:tgtEl>
                                          <p:spTgt spid="50">
                                            <p:txEl>
                                              <p:pRg st="0" end="0"/>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50">
                                            <p:txEl>
                                              <p:pRg st="0" end="0"/>
                                            </p:txEl>
                                          </p:spTgt>
                                        </p:tgtEl>
                                        <p:attrNameLst>
                                          <p:attrName>ppt_y</p:attrName>
                                        </p:attrNameLst>
                                      </p:cBhvr>
                                      <p:tavLst>
                                        <p:tav tm="0">
                                          <p:val>
                                            <p:strVal val="1+#ppt_h/2"/>
                                          </p:val>
                                        </p:tav>
                                        <p:tav tm="100000">
                                          <p:val>
                                            <p:strVal val="#ppt_y"/>
                                          </p:val>
                                        </p:tav>
                                      </p:tavLst>
                                    </p:anim>
                                  </p:childTnLst>
                                </p:cTn>
                              </p:par>
                            </p:childTnLst>
                          </p:cTn>
                        </p:par>
                        <p:par>
                          <p:cTn id="32" fill="hold">
                            <p:stCondLst>
                              <p:cond delay="12000"/>
                            </p:stCondLst>
                            <p:childTnLst>
                              <p:par>
                                <p:cTn id="33" presetID="2" presetClass="entr" presetSubtype="4" fill="hold" grpId="0" nodeType="afterEffect">
                                  <p:stCondLst>
                                    <p:cond delay="0"/>
                                  </p:stCondLst>
                                  <p:childTnLst>
                                    <p:set>
                                      <p:cBhvr>
                                        <p:cTn id="34" dur="1" fill="hold">
                                          <p:stCondLst>
                                            <p:cond delay="0"/>
                                          </p:stCondLst>
                                        </p:cTn>
                                        <p:tgtEl>
                                          <p:spTgt spid="41">
                                            <p:bg/>
                                          </p:spTgt>
                                        </p:tgtEl>
                                        <p:attrNameLst>
                                          <p:attrName>style.visibility</p:attrName>
                                        </p:attrNameLst>
                                      </p:cBhvr>
                                      <p:to>
                                        <p:strVal val="visible"/>
                                      </p:to>
                                    </p:set>
                                    <p:anim calcmode="lin" valueType="num">
                                      <p:cBhvr additive="base">
                                        <p:cTn id="35" dur="2000" fill="hold"/>
                                        <p:tgtEl>
                                          <p:spTgt spid="41">
                                            <p:bg/>
                                          </p:spTgt>
                                        </p:tgtEl>
                                        <p:attrNameLst>
                                          <p:attrName>ppt_x</p:attrName>
                                        </p:attrNameLst>
                                      </p:cBhvr>
                                      <p:tavLst>
                                        <p:tav tm="0">
                                          <p:val>
                                            <p:strVal val="#ppt_x"/>
                                          </p:val>
                                        </p:tav>
                                        <p:tav tm="100000">
                                          <p:val>
                                            <p:strVal val="#ppt_x"/>
                                          </p:val>
                                        </p:tav>
                                      </p:tavLst>
                                    </p:anim>
                                    <p:anim calcmode="lin" valueType="num">
                                      <p:cBhvr additive="base">
                                        <p:cTn id="36" dur="2000" fill="hold"/>
                                        <p:tgtEl>
                                          <p:spTgt spid="41">
                                            <p:bg/>
                                          </p:spTgt>
                                        </p:tgtEl>
                                        <p:attrNameLst>
                                          <p:attrName>ppt_y</p:attrName>
                                        </p:attrNameLst>
                                      </p:cBhvr>
                                      <p:tavLst>
                                        <p:tav tm="0">
                                          <p:val>
                                            <p:strVal val="1+#ppt_h/2"/>
                                          </p:val>
                                        </p:tav>
                                        <p:tav tm="100000">
                                          <p:val>
                                            <p:strVal val="#ppt_y"/>
                                          </p:val>
                                        </p:tav>
                                      </p:tavLst>
                                    </p:anim>
                                  </p:childTnLst>
                                </p:cTn>
                              </p:par>
                            </p:childTnLst>
                          </p:cTn>
                        </p:par>
                        <p:par>
                          <p:cTn id="37" fill="hold">
                            <p:stCondLst>
                              <p:cond delay="14000"/>
                            </p:stCondLst>
                            <p:childTnLst>
                              <p:par>
                                <p:cTn id="38" presetID="2" presetClass="entr" presetSubtype="4" fill="hold" grpId="0" nodeType="afterEffect">
                                  <p:stCondLst>
                                    <p:cond delay="0"/>
                                  </p:stCondLst>
                                  <p:childTnLst>
                                    <p:set>
                                      <p:cBhvr>
                                        <p:cTn id="39" dur="1" fill="hold">
                                          <p:stCondLst>
                                            <p:cond delay="0"/>
                                          </p:stCondLst>
                                        </p:cTn>
                                        <p:tgtEl>
                                          <p:spTgt spid="41">
                                            <p:txEl>
                                              <p:pRg st="0" end="0"/>
                                            </p:txEl>
                                          </p:spTgt>
                                        </p:tgtEl>
                                        <p:attrNameLst>
                                          <p:attrName>style.visibility</p:attrName>
                                        </p:attrNameLst>
                                      </p:cBhvr>
                                      <p:to>
                                        <p:strVal val="visible"/>
                                      </p:to>
                                    </p:set>
                                    <p:anim calcmode="lin" valueType="num">
                                      <p:cBhvr additive="base">
                                        <p:cTn id="40" dur="2000" fill="hold"/>
                                        <p:tgtEl>
                                          <p:spTgt spid="41">
                                            <p:txEl>
                                              <p:pRg st="0" end="0"/>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41">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16000"/>
                            </p:stCondLst>
                            <p:childTnLst>
                              <p:par>
                                <p:cTn id="43" presetID="22" presetClass="entr" presetSubtype="4" fill="hold" grpId="0" nodeType="after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wipe(down)">
                                      <p:cBhvr>
                                        <p:cTn id="45" dur="2000"/>
                                        <p:tgtEl>
                                          <p:spTgt spid="4"/>
                                        </p:tgtEl>
                                      </p:cBhvr>
                                    </p:animEffect>
                                  </p:childTnLst>
                                </p:cTn>
                              </p:par>
                            </p:childTnLst>
                          </p:cTn>
                        </p:par>
                        <p:par>
                          <p:cTn id="46" fill="hold">
                            <p:stCondLst>
                              <p:cond delay="18000"/>
                            </p:stCondLst>
                            <p:childTnLst>
                              <p:par>
                                <p:cTn id="47" presetID="35" presetClass="entr" presetSubtype="0" fill="hold" grpId="0" nodeType="after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2000"/>
                                        <p:tgtEl>
                                          <p:spTgt spid="5"/>
                                        </p:tgtEl>
                                      </p:cBhvr>
                                    </p:animEffect>
                                    <p:anim calcmode="lin" valueType="num">
                                      <p:cBhvr>
                                        <p:cTn id="50" dur="2000" fill="hold"/>
                                        <p:tgtEl>
                                          <p:spTgt spid="5"/>
                                        </p:tgtEl>
                                        <p:attrNameLst>
                                          <p:attrName>style.rotation</p:attrName>
                                        </p:attrNameLst>
                                      </p:cBhvr>
                                      <p:tavLst>
                                        <p:tav tm="0">
                                          <p:val>
                                            <p:fltVal val="720"/>
                                          </p:val>
                                        </p:tav>
                                        <p:tav tm="100000">
                                          <p:val>
                                            <p:fltVal val="0"/>
                                          </p:val>
                                        </p:tav>
                                      </p:tavLst>
                                    </p:anim>
                                    <p:anim calcmode="lin" valueType="num">
                                      <p:cBhvr>
                                        <p:cTn id="51" dur="2000" fill="hold"/>
                                        <p:tgtEl>
                                          <p:spTgt spid="5"/>
                                        </p:tgtEl>
                                        <p:attrNameLst>
                                          <p:attrName>ppt_h</p:attrName>
                                        </p:attrNameLst>
                                      </p:cBhvr>
                                      <p:tavLst>
                                        <p:tav tm="0">
                                          <p:val>
                                            <p:fltVal val="0"/>
                                          </p:val>
                                        </p:tav>
                                        <p:tav tm="100000">
                                          <p:val>
                                            <p:strVal val="#ppt_h"/>
                                          </p:val>
                                        </p:tav>
                                      </p:tavLst>
                                    </p:anim>
                                    <p:anim calcmode="lin" valueType="num">
                                      <p:cBhvr>
                                        <p:cTn id="52" dur="2000" fill="hold"/>
                                        <p:tgtEl>
                                          <p:spTgt spid="5"/>
                                        </p:tgtEl>
                                        <p:attrNameLst>
                                          <p:attrName>ppt_w</p:attrName>
                                        </p:attrNameLst>
                                      </p:cBhvr>
                                      <p:tavLst>
                                        <p:tav tm="0">
                                          <p:val>
                                            <p:fltVal val="0"/>
                                          </p:val>
                                        </p:tav>
                                        <p:tav tm="100000">
                                          <p:val>
                                            <p:strVal val="#ppt_w"/>
                                          </p:val>
                                        </p:tav>
                                      </p:tavLst>
                                    </p:anim>
                                  </p:childTnLst>
                                </p:cTn>
                              </p:par>
                            </p:childTnLst>
                          </p:cTn>
                        </p:par>
                        <p:par>
                          <p:cTn id="53" fill="hold">
                            <p:stCondLst>
                              <p:cond delay="20000"/>
                            </p:stCondLst>
                            <p:childTnLst>
                              <p:par>
                                <p:cTn id="54" presetID="15" presetClass="entr" presetSubtype="0" fill="hold" grpId="0" nodeType="afterEffect">
                                  <p:stCondLst>
                                    <p:cond delay="0"/>
                                  </p:stCondLst>
                                  <p:childTnLst>
                                    <p:set>
                                      <p:cBhvr>
                                        <p:cTn id="55" dur="1" fill="hold">
                                          <p:stCondLst>
                                            <p:cond delay="0"/>
                                          </p:stCondLst>
                                        </p:cTn>
                                        <p:tgtEl>
                                          <p:spTgt spid="6"/>
                                        </p:tgtEl>
                                        <p:attrNameLst>
                                          <p:attrName>style.visibility</p:attrName>
                                        </p:attrNameLst>
                                      </p:cBhvr>
                                      <p:to>
                                        <p:strVal val="visible"/>
                                      </p:to>
                                    </p:set>
                                    <p:anim calcmode="lin" valueType="num">
                                      <p:cBhvr>
                                        <p:cTn id="56" dur="2000" fill="hold"/>
                                        <p:tgtEl>
                                          <p:spTgt spid="6"/>
                                        </p:tgtEl>
                                        <p:attrNameLst>
                                          <p:attrName>ppt_w</p:attrName>
                                        </p:attrNameLst>
                                      </p:cBhvr>
                                      <p:tavLst>
                                        <p:tav tm="0">
                                          <p:val>
                                            <p:fltVal val="0"/>
                                          </p:val>
                                        </p:tav>
                                        <p:tav tm="100000">
                                          <p:val>
                                            <p:strVal val="#ppt_w"/>
                                          </p:val>
                                        </p:tav>
                                      </p:tavLst>
                                    </p:anim>
                                    <p:anim calcmode="lin" valueType="num">
                                      <p:cBhvr>
                                        <p:cTn id="57" dur="2000" fill="hold"/>
                                        <p:tgtEl>
                                          <p:spTgt spid="6"/>
                                        </p:tgtEl>
                                        <p:attrNameLst>
                                          <p:attrName>ppt_h</p:attrName>
                                        </p:attrNameLst>
                                      </p:cBhvr>
                                      <p:tavLst>
                                        <p:tav tm="0">
                                          <p:val>
                                            <p:fltVal val="0"/>
                                          </p:val>
                                        </p:tav>
                                        <p:tav tm="100000">
                                          <p:val>
                                            <p:strVal val="#ppt_h"/>
                                          </p:val>
                                        </p:tav>
                                      </p:tavLst>
                                    </p:anim>
                                    <p:anim calcmode="lin" valueType="num">
                                      <p:cBhvr>
                                        <p:cTn id="58" dur="2000" fill="hold"/>
                                        <p:tgtEl>
                                          <p:spTgt spid="6"/>
                                        </p:tgtEl>
                                        <p:attrNameLst>
                                          <p:attrName>ppt_x</p:attrName>
                                        </p:attrNameLst>
                                      </p:cBhvr>
                                      <p:tavLst>
                                        <p:tav tm="0" fmla="#ppt_x+(cos(-2*pi*(1-$))*-#ppt_x-sin(-2*pi*(1-$))*(1-#ppt_y))*(1-$)">
                                          <p:val>
                                            <p:fltVal val="0"/>
                                          </p:val>
                                        </p:tav>
                                        <p:tav tm="100000">
                                          <p:val>
                                            <p:fltVal val="1"/>
                                          </p:val>
                                        </p:tav>
                                      </p:tavLst>
                                    </p:anim>
                                    <p:anim calcmode="lin" valueType="num">
                                      <p:cBhvr>
                                        <p:cTn id="59" dur="2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50" grpId="0" build="p" animBg="1"/>
      <p:bldP spid="41" grpId="0" build="p" animBg="1"/>
      <p:bldP spid="42" grpId="0" build="p" animBg="1"/>
      <p:bldP spid="51"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245906"/>
          </a:xfrm>
          <a:prstGeom prst="rect">
            <a:avLst/>
          </a:prstGeom>
          <a:solidFill>
            <a:srgbClr val="006600"/>
          </a:solidFill>
          <a:ln w="19050">
            <a:solidFill>
              <a:schemeClr val="tx1"/>
            </a:solidFill>
          </a:ln>
        </p:spPr>
        <p:txBody>
          <a:bodyPr wrap="square">
            <a:spAutoFit/>
          </a:bodyPr>
          <a:lstStyle/>
          <a:p>
            <a:r>
              <a:rPr lang="en-US" b="1" dirty="0" smtClean="0">
                <a:solidFill>
                  <a:srgbClr val="FFFF00"/>
                </a:solidFill>
              </a:rPr>
              <a:t>FAKTOR –FAKTOR YG MENENTUKAN IKLIM BISNIS :</a:t>
            </a:r>
          </a:p>
          <a:p>
            <a:r>
              <a:rPr lang="en-US" b="1" u="sng" dirty="0" smtClean="0">
                <a:solidFill>
                  <a:srgbClr val="FFFF00"/>
                </a:solidFill>
              </a:rPr>
              <a:t>IVESTASI   </a:t>
            </a:r>
            <a:r>
              <a:rPr lang="en-US" b="1" dirty="0" smtClean="0">
                <a:solidFill>
                  <a:srgbClr val="FFFF00"/>
                </a:solidFill>
              </a:rPr>
              <a:t>:      </a:t>
            </a:r>
            <a:r>
              <a:rPr lang="en-US" b="1" dirty="0" err="1" smtClean="0">
                <a:solidFill>
                  <a:srgbClr val="FFFF00"/>
                </a:solidFill>
              </a:rPr>
              <a:t>adalah</a:t>
            </a:r>
            <a:r>
              <a:rPr lang="en-US" b="1" dirty="0" smtClean="0">
                <a:solidFill>
                  <a:srgbClr val="FFFF00"/>
                </a:solidFill>
              </a:rPr>
              <a:t> </a:t>
            </a:r>
            <a:r>
              <a:rPr lang="en-US" b="1" dirty="0" err="1" smtClean="0">
                <a:solidFill>
                  <a:srgbClr val="FFFF00"/>
                </a:solidFill>
              </a:rPr>
              <a:t>penggunaan</a:t>
            </a:r>
            <a:r>
              <a:rPr lang="en-US" b="1" dirty="0" smtClean="0">
                <a:solidFill>
                  <a:srgbClr val="FFFF00"/>
                </a:solidFill>
              </a:rPr>
              <a:t> </a:t>
            </a:r>
            <a:r>
              <a:rPr lang="en-US" b="1" dirty="0" err="1" smtClean="0">
                <a:solidFill>
                  <a:srgbClr val="FFFF00"/>
                </a:solidFill>
              </a:rPr>
              <a:t>sumber-sumber</a:t>
            </a:r>
            <a:r>
              <a:rPr lang="en-US" b="1" dirty="0" smtClean="0">
                <a:solidFill>
                  <a:srgbClr val="FFFF00"/>
                </a:solidFill>
              </a:rPr>
              <a:t> </a:t>
            </a:r>
            <a:r>
              <a:rPr lang="en-US" b="1" dirty="0" err="1" smtClean="0">
                <a:solidFill>
                  <a:srgbClr val="FFFF00"/>
                </a:solidFill>
              </a:rPr>
              <a:t>untuk</a:t>
            </a:r>
            <a:r>
              <a:rPr lang="en-US" b="1" dirty="0" smtClean="0">
                <a:solidFill>
                  <a:srgbClr val="FFFF00"/>
                </a:solidFill>
              </a:rPr>
              <a:t> </a:t>
            </a:r>
            <a:r>
              <a:rPr lang="en-US" b="1" dirty="0" err="1" smtClean="0">
                <a:solidFill>
                  <a:srgbClr val="FFFF00"/>
                </a:solidFill>
              </a:rPr>
              <a:t>menciptakan</a:t>
            </a:r>
            <a:r>
              <a:rPr lang="en-US" b="1" dirty="0" smtClean="0">
                <a:solidFill>
                  <a:srgbClr val="FFFF00"/>
                </a:solidFill>
              </a:rPr>
              <a:t> modal </a:t>
            </a:r>
            <a:r>
              <a:rPr lang="en-US" b="1" dirty="0" err="1" smtClean="0">
                <a:solidFill>
                  <a:srgbClr val="FFFF00"/>
                </a:solidFill>
              </a:rPr>
              <a:t>baru</a:t>
            </a:r>
            <a:r>
              <a:rPr lang="en-US" b="1" dirty="0" smtClean="0">
                <a:solidFill>
                  <a:srgbClr val="FFFF00"/>
                </a:solidFill>
              </a:rPr>
              <a:t>. Multiplier </a:t>
            </a:r>
            <a:r>
              <a:rPr lang="en-US" b="1" dirty="0" err="1" smtClean="0">
                <a:solidFill>
                  <a:srgbClr val="FFFF00"/>
                </a:solidFill>
              </a:rPr>
              <a:t>tersebut</a:t>
            </a:r>
            <a:r>
              <a:rPr lang="en-US" b="1" dirty="0" smtClean="0">
                <a:solidFill>
                  <a:srgbClr val="FFFF00"/>
                </a:solidFill>
              </a:rPr>
              <a:t> </a:t>
            </a:r>
            <a:r>
              <a:rPr lang="en-US" b="1" dirty="0" err="1" smtClean="0">
                <a:solidFill>
                  <a:srgbClr val="FFFF00"/>
                </a:solidFill>
              </a:rPr>
              <a:t>penjelaskan</a:t>
            </a:r>
            <a:r>
              <a:rPr lang="en-US" b="1" dirty="0" smtClean="0">
                <a:solidFill>
                  <a:srgbClr val="FFFF00"/>
                </a:solidFill>
              </a:rPr>
              <a:t> </a:t>
            </a:r>
            <a:r>
              <a:rPr lang="en-US" b="1" dirty="0" err="1" smtClean="0">
                <a:solidFill>
                  <a:srgbClr val="FFFF00"/>
                </a:solidFill>
              </a:rPr>
              <a:t>mengapa</a:t>
            </a:r>
            <a:r>
              <a:rPr lang="en-US" b="1" dirty="0" smtClean="0">
                <a:solidFill>
                  <a:srgbClr val="FFFF00"/>
                </a:solidFill>
              </a:rPr>
              <a:t> </a:t>
            </a:r>
            <a:r>
              <a:rPr lang="en-US" b="1" dirty="0" err="1" smtClean="0">
                <a:solidFill>
                  <a:srgbClr val="FFFF00"/>
                </a:solidFill>
              </a:rPr>
              <a:t>investasi</a:t>
            </a:r>
            <a:r>
              <a:rPr lang="en-US" b="1" dirty="0" smtClean="0">
                <a:solidFill>
                  <a:srgbClr val="FFFF00"/>
                </a:solidFill>
              </a:rPr>
              <a:t> </a:t>
            </a:r>
            <a:r>
              <a:rPr lang="en-US" b="1" dirty="0" err="1" smtClean="0">
                <a:solidFill>
                  <a:srgbClr val="FFFF00"/>
                </a:solidFill>
              </a:rPr>
              <a:t>itu</a:t>
            </a:r>
            <a:r>
              <a:rPr lang="en-US" b="1" dirty="0" smtClean="0">
                <a:solidFill>
                  <a:srgbClr val="FFFF00"/>
                </a:solidFill>
              </a:rPr>
              <a:t> </a:t>
            </a:r>
            <a:r>
              <a:rPr lang="en-US" b="1" dirty="0" err="1" smtClean="0">
                <a:solidFill>
                  <a:srgbClr val="FFFF00"/>
                </a:solidFill>
              </a:rPr>
              <a:t>menjadi</a:t>
            </a:r>
            <a:r>
              <a:rPr lang="en-US" b="1" dirty="0" smtClean="0">
                <a:solidFill>
                  <a:srgbClr val="FFFF00"/>
                </a:solidFill>
              </a:rPr>
              <a:t> </a:t>
            </a:r>
            <a:r>
              <a:rPr lang="en-US" b="1" dirty="0" err="1" smtClean="0">
                <a:solidFill>
                  <a:srgbClr val="FFFF00"/>
                </a:solidFill>
              </a:rPr>
              <a:t>alat</a:t>
            </a:r>
            <a:r>
              <a:rPr lang="en-US" b="1" dirty="0" smtClean="0">
                <a:solidFill>
                  <a:srgbClr val="FFFF00"/>
                </a:solidFill>
              </a:rPr>
              <a:t> yang  </a:t>
            </a:r>
            <a:r>
              <a:rPr lang="en-US" b="1" dirty="0" err="1" smtClean="0">
                <a:solidFill>
                  <a:srgbClr val="FFFF00"/>
                </a:solidFill>
              </a:rPr>
              <a:t>mempunyai</a:t>
            </a:r>
            <a:r>
              <a:rPr lang="en-US" b="1" dirty="0" smtClean="0">
                <a:solidFill>
                  <a:srgbClr val="FFFF00"/>
                </a:solidFill>
              </a:rPr>
              <a:t> </a:t>
            </a:r>
            <a:r>
              <a:rPr lang="en-US" b="1" dirty="0" err="1" smtClean="0">
                <a:solidFill>
                  <a:srgbClr val="FFFF00"/>
                </a:solidFill>
              </a:rPr>
              <a:t>daya</a:t>
            </a:r>
            <a:r>
              <a:rPr lang="en-US" b="1" dirty="0" smtClean="0">
                <a:solidFill>
                  <a:srgbClr val="FFFF00"/>
                </a:solidFill>
              </a:rPr>
              <a:t> </a:t>
            </a:r>
            <a:r>
              <a:rPr lang="en-US" b="1" dirty="0" err="1" smtClean="0">
                <a:solidFill>
                  <a:srgbClr val="FFFF00"/>
                </a:solidFill>
              </a:rPr>
              <a:t>untuk</a:t>
            </a:r>
            <a:r>
              <a:rPr lang="en-US" b="1" dirty="0" smtClean="0">
                <a:solidFill>
                  <a:srgbClr val="FFFF00"/>
                </a:solidFill>
              </a:rPr>
              <a:t> </a:t>
            </a:r>
            <a:r>
              <a:rPr lang="en-US" b="1" dirty="0" err="1" smtClean="0">
                <a:solidFill>
                  <a:srgbClr val="FFFF00"/>
                </a:solidFill>
              </a:rPr>
              <a:t>perkembangan</a:t>
            </a:r>
            <a:r>
              <a:rPr lang="en-US" b="1" dirty="0" smtClean="0">
                <a:solidFill>
                  <a:srgbClr val="FFFF00"/>
                </a:solidFill>
              </a:rPr>
              <a:t> </a:t>
            </a:r>
            <a:r>
              <a:rPr lang="en-US" b="1" dirty="0" err="1" smtClean="0">
                <a:solidFill>
                  <a:srgbClr val="FFFF00"/>
                </a:solidFill>
              </a:rPr>
              <a:t>bisnis</a:t>
            </a:r>
            <a:r>
              <a:rPr lang="en-US" b="1" dirty="0" smtClean="0">
                <a:solidFill>
                  <a:srgbClr val="FFFF00"/>
                </a:solidFill>
              </a:rPr>
              <a:t>.</a:t>
            </a:r>
          </a:p>
          <a:p>
            <a:r>
              <a:rPr lang="en-US" b="1" u="sng" dirty="0" smtClean="0">
                <a:solidFill>
                  <a:srgbClr val="FFFF00"/>
                </a:solidFill>
              </a:rPr>
              <a:t>TABUNGAN</a:t>
            </a:r>
            <a:r>
              <a:rPr lang="en-US" b="1" dirty="0" smtClean="0">
                <a:solidFill>
                  <a:srgbClr val="FFFF00"/>
                </a:solidFill>
              </a:rPr>
              <a:t> :  </a:t>
            </a:r>
            <a:r>
              <a:rPr lang="en-US" b="1" dirty="0" err="1" smtClean="0">
                <a:solidFill>
                  <a:srgbClr val="FFFF00"/>
                </a:solidFill>
              </a:rPr>
              <a:t>Jumlah</a:t>
            </a:r>
            <a:r>
              <a:rPr lang="en-US" b="1" dirty="0" smtClean="0">
                <a:solidFill>
                  <a:srgbClr val="FFFF00"/>
                </a:solidFill>
              </a:rPr>
              <a:t> </a:t>
            </a:r>
            <a:r>
              <a:rPr lang="en-US" b="1" dirty="0" err="1" smtClean="0">
                <a:solidFill>
                  <a:srgbClr val="FFFF00"/>
                </a:solidFill>
              </a:rPr>
              <a:t>yg</a:t>
            </a:r>
            <a:r>
              <a:rPr lang="en-US" b="1" dirty="0" smtClean="0">
                <a:solidFill>
                  <a:srgbClr val="FFFF00"/>
                </a:solidFill>
              </a:rPr>
              <a:t> </a:t>
            </a:r>
            <a:r>
              <a:rPr lang="en-US" b="1" dirty="0" err="1" smtClean="0">
                <a:solidFill>
                  <a:srgbClr val="FFFF00"/>
                </a:solidFill>
              </a:rPr>
              <a:t>di</a:t>
            </a:r>
            <a:r>
              <a:rPr lang="en-US" b="1" dirty="0" smtClean="0">
                <a:solidFill>
                  <a:srgbClr val="FFFF00"/>
                </a:solidFill>
              </a:rPr>
              <a:t> </a:t>
            </a:r>
            <a:r>
              <a:rPr lang="en-US" b="1" dirty="0" err="1" smtClean="0">
                <a:solidFill>
                  <a:srgbClr val="FFFF00"/>
                </a:solidFill>
              </a:rPr>
              <a:t>tabung</a:t>
            </a:r>
            <a:r>
              <a:rPr lang="en-US" b="1" dirty="0" smtClean="0">
                <a:solidFill>
                  <a:srgbClr val="FFFF00"/>
                </a:solidFill>
              </a:rPr>
              <a:t> </a:t>
            </a:r>
            <a:r>
              <a:rPr lang="en-US" b="1" dirty="0" err="1" smtClean="0">
                <a:solidFill>
                  <a:srgbClr val="FFFF00"/>
                </a:solidFill>
              </a:rPr>
              <a:t>oleh</a:t>
            </a:r>
            <a:r>
              <a:rPr lang="en-US" b="1" dirty="0" smtClean="0">
                <a:solidFill>
                  <a:srgbClr val="FFFF00"/>
                </a:solidFill>
              </a:rPr>
              <a:t> </a:t>
            </a:r>
            <a:r>
              <a:rPr lang="en-US" b="1" dirty="0" err="1" smtClean="0">
                <a:solidFill>
                  <a:srgbClr val="FFFF00"/>
                </a:solidFill>
              </a:rPr>
              <a:t>para</a:t>
            </a:r>
            <a:r>
              <a:rPr lang="en-US" b="1" dirty="0" smtClean="0">
                <a:solidFill>
                  <a:srgbClr val="FFFF00"/>
                </a:solidFill>
              </a:rPr>
              <a:t> </a:t>
            </a:r>
            <a:r>
              <a:rPr lang="en-US" b="1" dirty="0" err="1" smtClean="0">
                <a:solidFill>
                  <a:srgbClr val="FFFF00"/>
                </a:solidFill>
              </a:rPr>
              <a:t>pekerja</a:t>
            </a:r>
            <a:r>
              <a:rPr lang="en-US" b="1" dirty="0" smtClean="0">
                <a:solidFill>
                  <a:srgbClr val="FFFF00"/>
                </a:solidFill>
              </a:rPr>
              <a:t> </a:t>
            </a:r>
            <a:r>
              <a:rPr lang="en-US" b="1" dirty="0" err="1" smtClean="0">
                <a:solidFill>
                  <a:srgbClr val="FFFF00"/>
                </a:solidFill>
              </a:rPr>
              <a:t>akan</a:t>
            </a:r>
            <a:r>
              <a:rPr lang="en-US" b="1" dirty="0" smtClean="0">
                <a:solidFill>
                  <a:srgbClr val="FFFF00"/>
                </a:solidFill>
              </a:rPr>
              <a:t> </a:t>
            </a:r>
            <a:r>
              <a:rPr lang="en-US" b="1" dirty="0" err="1" smtClean="0">
                <a:solidFill>
                  <a:srgbClr val="FFFF00"/>
                </a:solidFill>
              </a:rPr>
              <a:t>menentukan</a:t>
            </a:r>
            <a:r>
              <a:rPr lang="en-US" b="1" dirty="0" smtClean="0">
                <a:solidFill>
                  <a:srgbClr val="FFFF00"/>
                </a:solidFill>
              </a:rPr>
              <a:t> </a:t>
            </a:r>
            <a:r>
              <a:rPr lang="en-US" b="1" dirty="0" err="1" smtClean="0">
                <a:solidFill>
                  <a:srgbClr val="FFFF00"/>
                </a:solidFill>
              </a:rPr>
              <a:t>kuat</a:t>
            </a:r>
            <a:r>
              <a:rPr lang="en-US" b="1" dirty="0" smtClean="0">
                <a:solidFill>
                  <a:srgbClr val="FFFF00"/>
                </a:solidFill>
              </a:rPr>
              <a:t> </a:t>
            </a:r>
            <a:r>
              <a:rPr lang="en-US" b="1" dirty="0" err="1" smtClean="0">
                <a:solidFill>
                  <a:srgbClr val="FFFF00"/>
                </a:solidFill>
              </a:rPr>
              <a:t>lemahnya</a:t>
            </a:r>
            <a:r>
              <a:rPr lang="en-US" b="1" dirty="0" smtClean="0">
                <a:solidFill>
                  <a:srgbClr val="FFFF00"/>
                </a:solidFill>
              </a:rPr>
              <a:t> multiplier </a:t>
            </a:r>
            <a:r>
              <a:rPr lang="en-US" b="1" dirty="0" err="1" smtClean="0">
                <a:solidFill>
                  <a:srgbClr val="FFFF00"/>
                </a:solidFill>
              </a:rPr>
              <a:t>tersebut</a:t>
            </a:r>
            <a:r>
              <a:rPr lang="en-US" b="1" dirty="0" smtClean="0">
                <a:solidFill>
                  <a:srgbClr val="FFFF00"/>
                </a:solidFill>
              </a:rPr>
              <a:t>, yang </a:t>
            </a:r>
            <a:r>
              <a:rPr lang="en-US" b="1" dirty="0" err="1" smtClean="0">
                <a:solidFill>
                  <a:srgbClr val="FFFF00"/>
                </a:solidFill>
              </a:rPr>
              <a:t>penting</a:t>
            </a:r>
            <a:r>
              <a:rPr lang="en-US" b="1" dirty="0" smtClean="0">
                <a:solidFill>
                  <a:srgbClr val="FFFF00"/>
                </a:solidFill>
              </a:rPr>
              <a:t> </a:t>
            </a:r>
            <a:r>
              <a:rPr lang="en-US" b="1" dirty="0" err="1" smtClean="0">
                <a:solidFill>
                  <a:srgbClr val="FFFF00"/>
                </a:solidFill>
              </a:rPr>
              <a:t>disini</a:t>
            </a:r>
            <a:r>
              <a:rPr lang="en-US" b="1" dirty="0" smtClean="0">
                <a:solidFill>
                  <a:srgbClr val="FFFF00"/>
                </a:solidFill>
              </a:rPr>
              <a:t> </a:t>
            </a:r>
            <a:r>
              <a:rPr lang="en-US" b="1" dirty="0" err="1" smtClean="0">
                <a:solidFill>
                  <a:srgbClr val="FFFF00"/>
                </a:solidFill>
              </a:rPr>
              <a:t>kepercayaan</a:t>
            </a:r>
            <a:r>
              <a:rPr lang="en-US" b="1" dirty="0" smtClean="0">
                <a:solidFill>
                  <a:srgbClr val="FFFF00"/>
                </a:solidFill>
              </a:rPr>
              <a:t> </a:t>
            </a:r>
            <a:r>
              <a:rPr lang="en-US" b="1" dirty="0" err="1" smtClean="0">
                <a:solidFill>
                  <a:srgbClr val="FFFF00"/>
                </a:solidFill>
              </a:rPr>
              <a:t>terhadap</a:t>
            </a:r>
            <a:r>
              <a:rPr lang="en-US" b="1" dirty="0" smtClean="0">
                <a:solidFill>
                  <a:srgbClr val="FFFF00"/>
                </a:solidFill>
              </a:rPr>
              <a:t> </a:t>
            </a:r>
            <a:r>
              <a:rPr lang="en-US" b="1" dirty="0" err="1" smtClean="0">
                <a:solidFill>
                  <a:srgbClr val="FFFF00"/>
                </a:solidFill>
              </a:rPr>
              <a:t>tabungan</a:t>
            </a:r>
            <a:r>
              <a:rPr lang="en-US" b="1" dirty="0" smtClean="0">
                <a:solidFill>
                  <a:srgbClr val="FFFF00"/>
                </a:solidFill>
              </a:rPr>
              <a:t> </a:t>
            </a:r>
            <a:r>
              <a:rPr lang="en-US" b="1" dirty="0" err="1" smtClean="0">
                <a:solidFill>
                  <a:srgbClr val="FFFF00"/>
                </a:solidFill>
              </a:rPr>
              <a:t>sehingga</a:t>
            </a:r>
            <a:r>
              <a:rPr lang="en-US" b="1" dirty="0" smtClean="0">
                <a:solidFill>
                  <a:srgbClr val="FFFF00"/>
                </a:solidFill>
              </a:rPr>
              <a:t> </a:t>
            </a:r>
            <a:r>
              <a:rPr lang="en-US" b="1" dirty="0" err="1" smtClean="0">
                <a:solidFill>
                  <a:srgbClr val="FFFF00"/>
                </a:solidFill>
              </a:rPr>
              <a:t>iklim</a:t>
            </a:r>
            <a:r>
              <a:rPr lang="en-US" b="1" dirty="0" smtClean="0">
                <a:solidFill>
                  <a:srgbClr val="FFFF00"/>
                </a:solidFill>
              </a:rPr>
              <a:t> </a:t>
            </a:r>
            <a:r>
              <a:rPr lang="en-US" b="1" dirty="0" err="1" smtClean="0">
                <a:solidFill>
                  <a:srgbClr val="FFFF00"/>
                </a:solidFill>
              </a:rPr>
              <a:t>bisnis</a:t>
            </a:r>
            <a:r>
              <a:rPr lang="en-US" b="1" dirty="0" smtClean="0">
                <a:solidFill>
                  <a:srgbClr val="FFFF00"/>
                </a:solidFill>
              </a:rPr>
              <a:t> </a:t>
            </a:r>
            <a:r>
              <a:rPr lang="en-US" b="1" dirty="0" err="1" smtClean="0">
                <a:solidFill>
                  <a:srgbClr val="FFFF00"/>
                </a:solidFill>
              </a:rPr>
              <a:t>dapat</a:t>
            </a:r>
            <a:r>
              <a:rPr lang="en-US" b="1" dirty="0" smtClean="0">
                <a:solidFill>
                  <a:srgbClr val="FFFF00"/>
                </a:solidFill>
              </a:rPr>
              <a:t> </a:t>
            </a:r>
            <a:r>
              <a:rPr lang="en-US" b="1" dirty="0" err="1" smtClean="0">
                <a:solidFill>
                  <a:srgbClr val="FFFF00"/>
                </a:solidFill>
              </a:rPr>
              <a:t>diramalkan</a:t>
            </a:r>
            <a:r>
              <a:rPr lang="en-US" b="1" dirty="0" smtClean="0">
                <a:solidFill>
                  <a:srgbClr val="FFFF00"/>
                </a:solidFill>
              </a:rPr>
              <a:t>. </a:t>
            </a:r>
          </a:p>
          <a:p>
            <a:r>
              <a:rPr lang="en-US" b="1" u="sng" dirty="0" smtClean="0">
                <a:solidFill>
                  <a:srgbClr val="FFFF00"/>
                </a:solidFill>
              </a:rPr>
              <a:t>PEMERINTAH :</a:t>
            </a:r>
            <a:r>
              <a:rPr lang="en-US" b="1" dirty="0" smtClean="0">
                <a:solidFill>
                  <a:srgbClr val="FFFF00"/>
                </a:solidFill>
              </a:rPr>
              <a:t> </a:t>
            </a:r>
            <a:r>
              <a:rPr lang="en-US" b="1" dirty="0" err="1" smtClean="0">
                <a:solidFill>
                  <a:srgbClr val="FFFF00"/>
                </a:solidFill>
              </a:rPr>
              <a:t>Pemerintah</a:t>
            </a:r>
            <a:r>
              <a:rPr lang="en-US" b="1" dirty="0" smtClean="0">
                <a:solidFill>
                  <a:srgbClr val="FFFF00"/>
                </a:solidFill>
              </a:rPr>
              <a:t> </a:t>
            </a:r>
            <a:r>
              <a:rPr lang="en-US" b="1" dirty="0" err="1" smtClean="0">
                <a:solidFill>
                  <a:srgbClr val="FFFF00"/>
                </a:solidFill>
              </a:rPr>
              <a:t>melalui</a:t>
            </a:r>
            <a:r>
              <a:rPr lang="en-US" b="1" dirty="0" smtClean="0">
                <a:solidFill>
                  <a:srgbClr val="FFFF00"/>
                </a:solidFill>
              </a:rPr>
              <a:t> </a:t>
            </a:r>
            <a:r>
              <a:rPr lang="en-US" b="1" dirty="0" err="1" smtClean="0">
                <a:solidFill>
                  <a:srgbClr val="FFFF00"/>
                </a:solidFill>
              </a:rPr>
              <a:t>kebijaksanaan</a:t>
            </a:r>
            <a:r>
              <a:rPr lang="en-US" b="1" dirty="0" smtClean="0">
                <a:solidFill>
                  <a:srgbClr val="FFFF00"/>
                </a:solidFill>
              </a:rPr>
              <a:t> “</a:t>
            </a:r>
            <a:r>
              <a:rPr lang="en-US" b="1" dirty="0" err="1" smtClean="0">
                <a:solidFill>
                  <a:srgbClr val="FFFF00"/>
                </a:solidFill>
              </a:rPr>
              <a:t>fiskal</a:t>
            </a:r>
            <a:r>
              <a:rPr lang="en-US" b="1" dirty="0" smtClean="0">
                <a:solidFill>
                  <a:srgbClr val="FFFF00"/>
                </a:solidFill>
              </a:rPr>
              <a:t>” </a:t>
            </a:r>
            <a:r>
              <a:rPr lang="en-US" b="1" dirty="0" err="1" smtClean="0">
                <a:solidFill>
                  <a:srgbClr val="FFFF00"/>
                </a:solidFill>
              </a:rPr>
              <a:t>atau</a:t>
            </a:r>
            <a:r>
              <a:rPr lang="en-US" b="1" dirty="0" smtClean="0">
                <a:solidFill>
                  <a:srgbClr val="FFFF00"/>
                </a:solidFill>
              </a:rPr>
              <a:t> “</a:t>
            </a:r>
            <a:r>
              <a:rPr lang="en-US" b="1" dirty="0" err="1" smtClean="0">
                <a:solidFill>
                  <a:srgbClr val="FFFF00"/>
                </a:solidFill>
              </a:rPr>
              <a:t>moneter</a:t>
            </a:r>
            <a:r>
              <a:rPr lang="en-US" b="1" dirty="0" smtClean="0">
                <a:solidFill>
                  <a:srgbClr val="FFFF00"/>
                </a:solidFill>
              </a:rPr>
              <a:t> “</a:t>
            </a:r>
            <a:r>
              <a:rPr lang="en-US" b="1" dirty="0" err="1" smtClean="0">
                <a:solidFill>
                  <a:srgbClr val="FFFF00"/>
                </a:solidFill>
              </a:rPr>
              <a:t>dapat</a:t>
            </a:r>
            <a:r>
              <a:rPr lang="en-US" b="1" dirty="0" smtClean="0">
                <a:solidFill>
                  <a:srgbClr val="FFFF00"/>
                </a:solidFill>
              </a:rPr>
              <a:t> </a:t>
            </a:r>
            <a:r>
              <a:rPr lang="en-US" b="1" dirty="0" err="1" smtClean="0">
                <a:solidFill>
                  <a:srgbClr val="FFFF00"/>
                </a:solidFill>
              </a:rPr>
              <a:t>mempengaruhI</a:t>
            </a:r>
            <a:r>
              <a:rPr lang="en-US" b="1" dirty="0" smtClean="0">
                <a:solidFill>
                  <a:srgbClr val="FFFF00"/>
                </a:solidFill>
              </a:rPr>
              <a:t> </a:t>
            </a:r>
            <a:r>
              <a:rPr lang="en-US" b="1" dirty="0" err="1" smtClean="0">
                <a:solidFill>
                  <a:srgbClr val="FFFF00"/>
                </a:solidFill>
              </a:rPr>
              <a:t>kegiatan</a:t>
            </a:r>
            <a:r>
              <a:rPr lang="en-US" b="1" dirty="0" smtClean="0">
                <a:solidFill>
                  <a:srgbClr val="FFFF00"/>
                </a:solidFill>
              </a:rPr>
              <a:t> </a:t>
            </a:r>
            <a:r>
              <a:rPr lang="en-US" b="1" dirty="0" err="1" smtClean="0">
                <a:solidFill>
                  <a:srgbClr val="FFFF00"/>
                </a:solidFill>
              </a:rPr>
              <a:t>bisnis</a:t>
            </a:r>
            <a:r>
              <a:rPr lang="en-US" b="1" dirty="0" smtClean="0">
                <a:solidFill>
                  <a:srgbClr val="FFFF00"/>
                </a:solidFill>
              </a:rPr>
              <a:t>. </a:t>
            </a:r>
            <a:r>
              <a:rPr lang="en-US" b="1" u="sng" dirty="0" err="1" smtClean="0">
                <a:solidFill>
                  <a:srgbClr val="FFFF00"/>
                </a:solidFill>
              </a:rPr>
              <a:t>Kebijaksanaan</a:t>
            </a:r>
            <a:r>
              <a:rPr lang="en-US" b="1" u="sng" dirty="0" smtClean="0">
                <a:solidFill>
                  <a:srgbClr val="FFFF00"/>
                </a:solidFill>
              </a:rPr>
              <a:t>  </a:t>
            </a:r>
            <a:r>
              <a:rPr lang="en-US" b="1" u="sng" dirty="0" err="1" smtClean="0">
                <a:solidFill>
                  <a:srgbClr val="FFFF00"/>
                </a:solidFill>
              </a:rPr>
              <a:t>fiskal</a:t>
            </a:r>
            <a:r>
              <a:rPr lang="en-US" b="1" dirty="0" smtClean="0">
                <a:solidFill>
                  <a:srgbClr val="FFFF00"/>
                </a:solidFill>
              </a:rPr>
              <a:t> </a:t>
            </a:r>
            <a:r>
              <a:rPr lang="en-US" b="1" dirty="0" err="1" smtClean="0">
                <a:solidFill>
                  <a:srgbClr val="FFFF00"/>
                </a:solidFill>
              </a:rPr>
              <a:t>adalah</a:t>
            </a:r>
            <a:r>
              <a:rPr lang="en-US" b="1" dirty="0" smtClean="0">
                <a:solidFill>
                  <a:srgbClr val="FFFF00"/>
                </a:solidFill>
              </a:rPr>
              <a:t> </a:t>
            </a:r>
            <a:r>
              <a:rPr lang="en-US" b="1" dirty="0" err="1" smtClean="0">
                <a:solidFill>
                  <a:srgbClr val="FFFF00"/>
                </a:solidFill>
              </a:rPr>
              <a:t>digunakan</a:t>
            </a:r>
            <a:r>
              <a:rPr lang="en-US" b="1" dirty="0" smtClean="0">
                <a:solidFill>
                  <a:srgbClr val="FFFF00"/>
                </a:solidFill>
              </a:rPr>
              <a:t> </a:t>
            </a:r>
            <a:r>
              <a:rPr lang="en-US" b="1" dirty="0" err="1" smtClean="0">
                <a:solidFill>
                  <a:srgbClr val="FFFF00"/>
                </a:solidFill>
              </a:rPr>
              <a:t>ntuk</a:t>
            </a:r>
            <a:r>
              <a:rPr lang="en-US" b="1" dirty="0" smtClean="0">
                <a:solidFill>
                  <a:srgbClr val="FFFF00"/>
                </a:solidFill>
              </a:rPr>
              <a:t> </a:t>
            </a:r>
            <a:r>
              <a:rPr lang="en-US" b="1" dirty="0" err="1" smtClean="0">
                <a:solidFill>
                  <a:srgbClr val="FFFF00"/>
                </a:solidFill>
              </a:rPr>
              <a:t>mempengaruhi</a:t>
            </a:r>
            <a:r>
              <a:rPr lang="en-US" b="1" dirty="0" smtClean="0">
                <a:solidFill>
                  <a:srgbClr val="FFFF00"/>
                </a:solidFill>
              </a:rPr>
              <a:t> </a:t>
            </a:r>
            <a:r>
              <a:rPr lang="en-US" b="1" dirty="0" err="1" smtClean="0">
                <a:solidFill>
                  <a:srgbClr val="FFFF00"/>
                </a:solidFill>
              </a:rPr>
              <a:t>permintaan</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a:t>
            </a:r>
            <a:r>
              <a:rPr lang="en-US" b="1" dirty="0" err="1" smtClean="0">
                <a:solidFill>
                  <a:srgbClr val="FFFF00"/>
                </a:solidFill>
              </a:rPr>
              <a:t>meningkatkan</a:t>
            </a:r>
            <a:r>
              <a:rPr lang="en-US" b="1" dirty="0" smtClean="0">
                <a:solidFill>
                  <a:srgbClr val="FFFF00"/>
                </a:solidFill>
              </a:rPr>
              <a:t> </a:t>
            </a:r>
            <a:r>
              <a:rPr lang="en-US" b="1" dirty="0" err="1" smtClean="0">
                <a:solidFill>
                  <a:srgbClr val="FFFF00"/>
                </a:solidFill>
              </a:rPr>
              <a:t>pajak</a:t>
            </a:r>
            <a:r>
              <a:rPr lang="en-US" b="1" dirty="0" smtClean="0">
                <a:solidFill>
                  <a:srgbClr val="FFFF00"/>
                </a:solidFill>
              </a:rPr>
              <a:t> </a:t>
            </a:r>
            <a:r>
              <a:rPr lang="en-US" b="1" dirty="0" err="1" smtClean="0">
                <a:solidFill>
                  <a:srgbClr val="FFFF00"/>
                </a:solidFill>
              </a:rPr>
              <a:t>akan</a:t>
            </a:r>
            <a:r>
              <a:rPr lang="en-US" b="1" dirty="0" smtClean="0">
                <a:solidFill>
                  <a:srgbClr val="FFFF00"/>
                </a:solidFill>
              </a:rPr>
              <a:t> </a:t>
            </a:r>
            <a:r>
              <a:rPr lang="en-US" b="1" dirty="0" err="1" smtClean="0">
                <a:solidFill>
                  <a:srgbClr val="FFFF00"/>
                </a:solidFill>
              </a:rPr>
              <a:t>mengurangi</a:t>
            </a:r>
            <a:r>
              <a:rPr lang="en-US" b="1" dirty="0" smtClean="0">
                <a:solidFill>
                  <a:srgbClr val="FFFF00"/>
                </a:solidFill>
              </a:rPr>
              <a:t> </a:t>
            </a:r>
            <a:r>
              <a:rPr lang="en-US" b="1" dirty="0" err="1" smtClean="0">
                <a:solidFill>
                  <a:srgbClr val="FFFF00"/>
                </a:solidFill>
              </a:rPr>
              <a:t>permintaan</a:t>
            </a:r>
            <a:r>
              <a:rPr lang="en-US" b="1" dirty="0" smtClean="0">
                <a:solidFill>
                  <a:srgbClr val="FFFF00"/>
                </a:solidFill>
              </a:rPr>
              <a:t>) </a:t>
            </a:r>
            <a:r>
              <a:rPr lang="en-US" b="1" dirty="0" err="1" smtClean="0">
                <a:solidFill>
                  <a:srgbClr val="FFFF00"/>
                </a:solidFill>
              </a:rPr>
              <a:t>sedangkan</a:t>
            </a:r>
            <a:r>
              <a:rPr lang="en-US" b="1" u="sng" dirty="0" err="1" smtClean="0">
                <a:solidFill>
                  <a:srgbClr val="FFFF00"/>
                </a:solidFill>
              </a:rPr>
              <a:t>kebijaksanaan</a:t>
            </a:r>
            <a:r>
              <a:rPr lang="en-US" b="1" u="sng" dirty="0" smtClean="0">
                <a:solidFill>
                  <a:srgbClr val="FFFF00"/>
                </a:solidFill>
              </a:rPr>
              <a:t> </a:t>
            </a:r>
            <a:r>
              <a:rPr lang="en-US" b="1" u="sng" dirty="0" err="1" smtClean="0">
                <a:solidFill>
                  <a:srgbClr val="FFFF00"/>
                </a:solidFill>
              </a:rPr>
              <a:t>moneter</a:t>
            </a:r>
            <a:r>
              <a:rPr lang="en-US" b="1" u="sng" dirty="0" smtClean="0">
                <a:solidFill>
                  <a:srgbClr val="FFFF00"/>
                </a:solidFill>
              </a:rPr>
              <a:t>  </a:t>
            </a:r>
            <a:r>
              <a:rPr lang="en-US" b="1" dirty="0" err="1" smtClean="0">
                <a:solidFill>
                  <a:srgbClr val="FFFF00"/>
                </a:solidFill>
              </a:rPr>
              <a:t>berkaitan</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a:t>
            </a:r>
            <a:r>
              <a:rPr lang="en-US" b="1" dirty="0" err="1" smtClean="0">
                <a:solidFill>
                  <a:srgbClr val="FFFF00"/>
                </a:solidFill>
              </a:rPr>
              <a:t>pengelolaan</a:t>
            </a:r>
            <a:r>
              <a:rPr lang="en-US" b="1" dirty="0" smtClean="0">
                <a:solidFill>
                  <a:srgbClr val="FFFF00"/>
                </a:solidFill>
              </a:rPr>
              <a:t> supply </a:t>
            </a:r>
            <a:r>
              <a:rPr lang="en-US" b="1" dirty="0" err="1" smtClean="0">
                <a:solidFill>
                  <a:srgbClr val="FFFF00"/>
                </a:solidFill>
              </a:rPr>
              <a:t>uang</a:t>
            </a:r>
            <a:r>
              <a:rPr lang="en-US" b="1" dirty="0" smtClean="0">
                <a:solidFill>
                  <a:srgbClr val="FFFF00"/>
                </a:solidFill>
              </a:rPr>
              <a:t> </a:t>
            </a:r>
            <a:r>
              <a:rPr lang="en-US" b="1" dirty="0" err="1" smtClean="0">
                <a:solidFill>
                  <a:srgbClr val="FFFF00"/>
                </a:solidFill>
              </a:rPr>
              <a:t>meningkatkan</a:t>
            </a:r>
            <a:r>
              <a:rPr lang="en-US" b="1" dirty="0" smtClean="0">
                <a:solidFill>
                  <a:srgbClr val="FFFF00"/>
                </a:solidFill>
              </a:rPr>
              <a:t> </a:t>
            </a:r>
            <a:r>
              <a:rPr lang="en-US" b="1" dirty="0" err="1" smtClean="0">
                <a:solidFill>
                  <a:srgbClr val="FFFF00"/>
                </a:solidFill>
              </a:rPr>
              <a:t>atau</a:t>
            </a:r>
            <a:r>
              <a:rPr lang="en-US" b="1" dirty="0" smtClean="0">
                <a:solidFill>
                  <a:srgbClr val="FFFF00"/>
                </a:solidFill>
              </a:rPr>
              <a:t> </a:t>
            </a:r>
            <a:r>
              <a:rPr lang="en-US" b="1" dirty="0" err="1" smtClean="0">
                <a:solidFill>
                  <a:srgbClr val="FFFF00"/>
                </a:solidFill>
              </a:rPr>
              <a:t>menurunkan</a:t>
            </a:r>
            <a:r>
              <a:rPr lang="en-US" b="1" dirty="0" smtClean="0">
                <a:solidFill>
                  <a:srgbClr val="FFFF00"/>
                </a:solidFill>
              </a:rPr>
              <a:t> </a:t>
            </a:r>
            <a:r>
              <a:rPr lang="en-US" b="1" dirty="0" err="1" smtClean="0">
                <a:solidFill>
                  <a:srgbClr val="FFFF00"/>
                </a:solidFill>
              </a:rPr>
              <a:t>permintaan</a:t>
            </a:r>
            <a:r>
              <a:rPr lang="en-US" b="1" dirty="0" smtClean="0">
                <a:solidFill>
                  <a:srgbClr val="FFFF00"/>
                </a:solidFill>
              </a:rPr>
              <a:t>.</a:t>
            </a:r>
          </a:p>
          <a:p>
            <a:r>
              <a:rPr lang="en-US" b="1" dirty="0" smtClean="0">
                <a:solidFill>
                  <a:srgbClr val="FFFF00"/>
                </a:solidFill>
              </a:rPr>
              <a:t>PRROBLEMA BISNIS YG DIHADAPI :</a:t>
            </a:r>
            <a:r>
              <a:rPr lang="en-US" sz="1600" b="1" dirty="0" smtClean="0">
                <a:solidFill>
                  <a:srgbClr val="FFFF00"/>
                </a:solidFill>
              </a:rPr>
              <a:t> </a:t>
            </a:r>
            <a:r>
              <a:rPr lang="en-US" b="1" dirty="0" err="1" smtClean="0">
                <a:solidFill>
                  <a:srgbClr val="FFFF00"/>
                </a:solidFill>
              </a:rPr>
              <a:t>Tiga</a:t>
            </a:r>
            <a:r>
              <a:rPr lang="en-US" b="1" dirty="0" smtClean="0">
                <a:solidFill>
                  <a:srgbClr val="FFFF00"/>
                </a:solidFill>
              </a:rPr>
              <a:t> </a:t>
            </a:r>
            <a:r>
              <a:rPr lang="en-US" b="1" dirty="0" err="1" smtClean="0">
                <a:solidFill>
                  <a:srgbClr val="FFFF00"/>
                </a:solidFill>
              </a:rPr>
              <a:t>persoalan</a:t>
            </a:r>
            <a:r>
              <a:rPr lang="en-US" b="1" dirty="0" smtClean="0">
                <a:solidFill>
                  <a:srgbClr val="FFFF00"/>
                </a:solidFill>
              </a:rPr>
              <a:t> </a:t>
            </a:r>
            <a:r>
              <a:rPr lang="en-US" b="1" dirty="0" err="1" smtClean="0">
                <a:solidFill>
                  <a:srgbClr val="FFFF00"/>
                </a:solidFill>
              </a:rPr>
              <a:t>yg</a:t>
            </a:r>
            <a:r>
              <a:rPr lang="en-US" b="1" dirty="0" smtClean="0">
                <a:solidFill>
                  <a:srgbClr val="FFFF00"/>
                </a:solidFill>
              </a:rPr>
              <a:t> </a:t>
            </a:r>
            <a:r>
              <a:rPr lang="en-US" b="1" dirty="0" err="1" smtClean="0">
                <a:solidFill>
                  <a:srgbClr val="FFFF00"/>
                </a:solidFill>
              </a:rPr>
              <a:t>selalu</a:t>
            </a:r>
            <a:r>
              <a:rPr lang="en-US" b="1" dirty="0" smtClean="0">
                <a:solidFill>
                  <a:srgbClr val="FFFF00"/>
                </a:solidFill>
              </a:rPr>
              <a:t> </a:t>
            </a:r>
            <a:r>
              <a:rPr lang="en-US" b="1" dirty="0" err="1" smtClean="0">
                <a:solidFill>
                  <a:srgbClr val="FFFF00"/>
                </a:solidFill>
              </a:rPr>
              <a:t>mendapat</a:t>
            </a:r>
            <a:r>
              <a:rPr lang="en-US" b="1" dirty="0" smtClean="0">
                <a:solidFill>
                  <a:srgbClr val="FFFF00"/>
                </a:solidFill>
              </a:rPr>
              <a:t> </a:t>
            </a:r>
            <a:r>
              <a:rPr lang="en-US" b="1" dirty="0" err="1" smtClean="0">
                <a:solidFill>
                  <a:srgbClr val="FFFF00"/>
                </a:solidFill>
              </a:rPr>
              <a:t>perhatian</a:t>
            </a:r>
            <a:r>
              <a:rPr lang="en-US" b="1" dirty="0" smtClean="0">
                <a:solidFill>
                  <a:srgbClr val="FFFF00"/>
                </a:solidFill>
              </a:rPr>
              <a:t> </a:t>
            </a:r>
            <a:r>
              <a:rPr lang="en-US" b="1" dirty="0" err="1" smtClean="0">
                <a:solidFill>
                  <a:srgbClr val="FFFF00"/>
                </a:solidFill>
              </a:rPr>
              <a:t>pemerintah</a:t>
            </a:r>
            <a:r>
              <a:rPr lang="en-US" b="1" dirty="0" smtClean="0">
                <a:solidFill>
                  <a:srgbClr val="FFFF00"/>
                </a:solidFill>
              </a:rPr>
              <a:t> </a:t>
            </a:r>
            <a:r>
              <a:rPr lang="en-US" b="1" dirty="0" err="1" smtClean="0">
                <a:solidFill>
                  <a:srgbClr val="FFFF00"/>
                </a:solidFill>
              </a:rPr>
              <a:t>maupun</a:t>
            </a:r>
            <a:r>
              <a:rPr lang="en-US" b="1" dirty="0" smtClean="0">
                <a:solidFill>
                  <a:srgbClr val="FFFF00"/>
                </a:solidFill>
              </a:rPr>
              <a:t> </a:t>
            </a:r>
            <a:r>
              <a:rPr lang="en-US" b="1" dirty="0" err="1" smtClean="0">
                <a:solidFill>
                  <a:srgbClr val="FFFF00"/>
                </a:solidFill>
              </a:rPr>
              <a:t>masyarakat</a:t>
            </a:r>
            <a:r>
              <a:rPr lang="en-US" b="1" dirty="0" smtClean="0">
                <a:solidFill>
                  <a:srgbClr val="FFFF00"/>
                </a:solidFill>
              </a:rPr>
              <a:t> </a:t>
            </a:r>
            <a:r>
              <a:rPr lang="en-US" b="1" dirty="0" err="1" smtClean="0">
                <a:solidFill>
                  <a:srgbClr val="FFFF00"/>
                </a:solidFill>
              </a:rPr>
              <a:t>karena</a:t>
            </a:r>
            <a:r>
              <a:rPr lang="en-US" b="1" dirty="0" smtClean="0">
                <a:solidFill>
                  <a:srgbClr val="FFFF00"/>
                </a:solidFill>
              </a:rPr>
              <a:t> </a:t>
            </a:r>
            <a:r>
              <a:rPr lang="en-US" b="1" dirty="0" err="1" smtClean="0">
                <a:solidFill>
                  <a:srgbClr val="FFFF00"/>
                </a:solidFill>
              </a:rPr>
              <a:t>dapat</a:t>
            </a:r>
            <a:r>
              <a:rPr lang="en-US" b="1" dirty="0" smtClean="0">
                <a:solidFill>
                  <a:srgbClr val="FFFF00"/>
                </a:solidFill>
              </a:rPr>
              <a:t> </a:t>
            </a:r>
            <a:r>
              <a:rPr lang="en-US" b="1" dirty="0" err="1" smtClean="0">
                <a:solidFill>
                  <a:srgbClr val="FFFF00"/>
                </a:solidFill>
              </a:rPr>
              <a:t>mempengaruhi</a:t>
            </a:r>
            <a:r>
              <a:rPr lang="en-US" b="1" dirty="0" smtClean="0">
                <a:solidFill>
                  <a:srgbClr val="FFFF00"/>
                </a:solidFill>
              </a:rPr>
              <a:t> </a:t>
            </a:r>
            <a:r>
              <a:rPr lang="en-US" b="1" dirty="0" err="1" smtClean="0">
                <a:solidFill>
                  <a:srgbClr val="FFFF00"/>
                </a:solidFill>
              </a:rPr>
              <a:t>setiap</a:t>
            </a:r>
            <a:r>
              <a:rPr lang="en-US" b="1" dirty="0" smtClean="0">
                <a:solidFill>
                  <a:srgbClr val="FFFF00"/>
                </a:solidFill>
              </a:rPr>
              <a:t> </a:t>
            </a:r>
            <a:r>
              <a:rPr lang="en-US" b="1" dirty="0" err="1" smtClean="0">
                <a:solidFill>
                  <a:srgbClr val="FFFF00"/>
                </a:solidFill>
              </a:rPr>
              <a:t>konsumen</a:t>
            </a:r>
            <a:r>
              <a:rPr lang="en-US" b="1" dirty="0" smtClean="0">
                <a:solidFill>
                  <a:srgbClr val="FFFF00"/>
                </a:solidFill>
              </a:rPr>
              <a:t> </a:t>
            </a:r>
            <a:r>
              <a:rPr lang="en-US" b="1" dirty="0" err="1" smtClean="0">
                <a:solidFill>
                  <a:srgbClr val="FFFF00"/>
                </a:solidFill>
              </a:rPr>
              <a:t>dalam</a:t>
            </a:r>
            <a:r>
              <a:rPr lang="en-US" b="1" dirty="0" smtClean="0">
                <a:solidFill>
                  <a:srgbClr val="FFFF00"/>
                </a:solidFill>
              </a:rPr>
              <a:t> </a:t>
            </a:r>
            <a:r>
              <a:rPr lang="en-US" b="1" dirty="0" err="1" smtClean="0">
                <a:solidFill>
                  <a:srgbClr val="FFFF00"/>
                </a:solidFill>
              </a:rPr>
              <a:t>sistem</a:t>
            </a:r>
            <a:r>
              <a:rPr lang="en-US" b="1" dirty="0" smtClean="0">
                <a:solidFill>
                  <a:srgbClr val="FFFF00"/>
                </a:solidFill>
              </a:rPr>
              <a:t> </a:t>
            </a:r>
            <a:r>
              <a:rPr lang="en-US" b="1" dirty="0" err="1" smtClean="0">
                <a:solidFill>
                  <a:srgbClr val="FFFF00"/>
                </a:solidFill>
              </a:rPr>
              <a:t>bisnis</a:t>
            </a:r>
            <a:r>
              <a:rPr lang="en-US" b="1" dirty="0" smtClean="0">
                <a:solidFill>
                  <a:srgbClr val="FFFF00"/>
                </a:solidFill>
              </a:rPr>
              <a:t> </a:t>
            </a:r>
            <a:r>
              <a:rPr lang="en-US" b="1" dirty="0" err="1" smtClean="0">
                <a:solidFill>
                  <a:srgbClr val="FFFF00"/>
                </a:solidFill>
              </a:rPr>
              <a:t>kita</a:t>
            </a:r>
            <a:r>
              <a:rPr lang="en-US" b="1" dirty="0" smtClean="0">
                <a:solidFill>
                  <a:srgbClr val="FFFF00"/>
                </a:solidFill>
              </a:rPr>
              <a:t> </a:t>
            </a:r>
            <a:r>
              <a:rPr lang="en-US" b="1" dirty="0" err="1" smtClean="0">
                <a:solidFill>
                  <a:srgbClr val="FFFF00"/>
                </a:solidFill>
              </a:rPr>
              <a:t>adalah</a:t>
            </a:r>
            <a:r>
              <a:rPr lang="en-US" b="1" dirty="0" smtClean="0">
                <a:solidFill>
                  <a:srgbClr val="FFFF00"/>
                </a:solidFill>
              </a:rPr>
              <a:t> :</a:t>
            </a:r>
          </a:p>
          <a:p>
            <a:pPr marL="342900" indent="-342900">
              <a:buAutoNum type="arabicPeriod"/>
            </a:pPr>
            <a:r>
              <a:rPr lang="en-US" b="1" u="sng" dirty="0" err="1" smtClean="0">
                <a:solidFill>
                  <a:srgbClr val="FFFF00"/>
                </a:solidFill>
              </a:rPr>
              <a:t>Inflasi</a:t>
            </a:r>
            <a:r>
              <a:rPr lang="en-US" b="1" u="sng" dirty="0" smtClean="0">
                <a:solidFill>
                  <a:srgbClr val="FFFF00"/>
                </a:solidFill>
              </a:rPr>
              <a:t>:</a:t>
            </a:r>
            <a:r>
              <a:rPr lang="en-US" b="1" dirty="0" smtClean="0">
                <a:solidFill>
                  <a:srgbClr val="FFFF00"/>
                </a:solidFill>
              </a:rPr>
              <a:t> </a:t>
            </a:r>
            <a:r>
              <a:rPr lang="en-US" b="1" dirty="0" err="1" smtClean="0">
                <a:solidFill>
                  <a:srgbClr val="FFFF00"/>
                </a:solidFill>
              </a:rPr>
              <a:t>adalah</a:t>
            </a:r>
            <a:r>
              <a:rPr lang="en-US" b="1" dirty="0" smtClean="0">
                <a:solidFill>
                  <a:srgbClr val="FFFF00"/>
                </a:solidFill>
              </a:rPr>
              <a:t> </a:t>
            </a:r>
            <a:r>
              <a:rPr lang="en-US" b="1" dirty="0" err="1" smtClean="0">
                <a:solidFill>
                  <a:srgbClr val="FFFF00"/>
                </a:solidFill>
              </a:rPr>
              <a:t>suatu</a:t>
            </a:r>
            <a:r>
              <a:rPr lang="en-US" b="1" dirty="0" smtClean="0">
                <a:solidFill>
                  <a:srgbClr val="FFFF00"/>
                </a:solidFill>
              </a:rPr>
              <a:t> </a:t>
            </a:r>
            <a:r>
              <a:rPr lang="en-US" b="1" dirty="0" err="1" smtClean="0">
                <a:solidFill>
                  <a:srgbClr val="FFFF00"/>
                </a:solidFill>
              </a:rPr>
              <a:t>kenaikan</a:t>
            </a:r>
            <a:r>
              <a:rPr lang="en-US" b="1" dirty="0" smtClean="0">
                <a:solidFill>
                  <a:srgbClr val="FFFF00"/>
                </a:solidFill>
              </a:rPr>
              <a:t> </a:t>
            </a:r>
            <a:r>
              <a:rPr lang="en-US" b="1" dirty="0" err="1" smtClean="0">
                <a:solidFill>
                  <a:srgbClr val="FFFF00"/>
                </a:solidFill>
              </a:rPr>
              <a:t>harga-harga</a:t>
            </a:r>
            <a:r>
              <a:rPr lang="en-US" b="1" dirty="0" smtClean="0">
                <a:solidFill>
                  <a:srgbClr val="FFFF00"/>
                </a:solidFill>
              </a:rPr>
              <a:t> </a:t>
            </a:r>
            <a:r>
              <a:rPr lang="en-US" b="1" dirty="0" err="1" smtClean="0">
                <a:solidFill>
                  <a:srgbClr val="FFFF00"/>
                </a:solidFill>
              </a:rPr>
              <a:t>barang</a:t>
            </a:r>
            <a:r>
              <a:rPr lang="en-US" b="1" dirty="0" smtClean="0">
                <a:solidFill>
                  <a:srgbClr val="FFFF00"/>
                </a:solidFill>
              </a:rPr>
              <a:t> </a:t>
            </a:r>
            <a:r>
              <a:rPr lang="en-US" b="1" dirty="0" err="1" smtClean="0">
                <a:solidFill>
                  <a:srgbClr val="FFFF00"/>
                </a:solidFill>
              </a:rPr>
              <a:t>dan</a:t>
            </a:r>
            <a:r>
              <a:rPr lang="en-US" b="1" dirty="0" smtClean="0">
                <a:solidFill>
                  <a:srgbClr val="FFFF00"/>
                </a:solidFill>
              </a:rPr>
              <a:t>  </a:t>
            </a:r>
            <a:r>
              <a:rPr lang="en-US" b="1" dirty="0" err="1" smtClean="0">
                <a:solidFill>
                  <a:srgbClr val="FFFF00"/>
                </a:solidFill>
              </a:rPr>
              <a:t>jasa</a:t>
            </a:r>
            <a:r>
              <a:rPr lang="en-US" b="1" dirty="0" smtClean="0">
                <a:solidFill>
                  <a:srgbClr val="FFFF00"/>
                </a:solidFill>
              </a:rPr>
              <a:t> </a:t>
            </a:r>
            <a:r>
              <a:rPr lang="en-US" b="1" dirty="0" err="1" smtClean="0">
                <a:solidFill>
                  <a:srgbClr val="FFFF00"/>
                </a:solidFill>
              </a:rPr>
              <a:t>secara</a:t>
            </a:r>
            <a:r>
              <a:rPr lang="en-US" b="1" dirty="0" smtClean="0">
                <a:solidFill>
                  <a:srgbClr val="FFFF00"/>
                </a:solidFill>
              </a:rPr>
              <a:t> </a:t>
            </a:r>
            <a:r>
              <a:rPr lang="en-US" b="1" dirty="0" err="1" smtClean="0">
                <a:solidFill>
                  <a:srgbClr val="FFFF00"/>
                </a:solidFill>
              </a:rPr>
              <a:t>umum</a:t>
            </a:r>
            <a:r>
              <a:rPr lang="en-US" b="1" dirty="0" smtClean="0">
                <a:solidFill>
                  <a:srgbClr val="FFFF00"/>
                </a:solidFill>
              </a:rPr>
              <a:t> </a:t>
            </a:r>
            <a:r>
              <a:rPr lang="en-US" b="1" dirty="0" err="1" smtClean="0">
                <a:solidFill>
                  <a:srgbClr val="FFFF00"/>
                </a:solidFill>
              </a:rPr>
              <a:t>dalam</a:t>
            </a:r>
            <a:r>
              <a:rPr lang="en-US" b="1" dirty="0" smtClean="0">
                <a:solidFill>
                  <a:srgbClr val="FFFF00"/>
                </a:solidFill>
              </a:rPr>
              <a:t> </a:t>
            </a:r>
            <a:r>
              <a:rPr lang="en-US" b="1" dirty="0" err="1" smtClean="0">
                <a:solidFill>
                  <a:srgbClr val="FFFF00"/>
                </a:solidFill>
              </a:rPr>
              <a:t>perekonomian</a:t>
            </a:r>
            <a:r>
              <a:rPr lang="en-US" b="1" dirty="0" smtClean="0">
                <a:solidFill>
                  <a:srgbClr val="FFFF00"/>
                </a:solidFill>
              </a:rPr>
              <a:t>, ( </a:t>
            </a:r>
            <a:r>
              <a:rPr lang="en-US" b="1" dirty="0" err="1" smtClean="0">
                <a:solidFill>
                  <a:srgbClr val="FFFF00"/>
                </a:solidFill>
              </a:rPr>
              <a:t>adanya</a:t>
            </a:r>
            <a:r>
              <a:rPr lang="en-US" b="1" dirty="0" smtClean="0">
                <a:solidFill>
                  <a:srgbClr val="FFFF00"/>
                </a:solidFill>
              </a:rPr>
              <a:t> </a:t>
            </a:r>
            <a:r>
              <a:rPr lang="en-US" b="1" dirty="0" err="1" smtClean="0">
                <a:solidFill>
                  <a:srgbClr val="FFFF00"/>
                </a:solidFill>
              </a:rPr>
              <a:t>ketidak</a:t>
            </a:r>
            <a:r>
              <a:rPr lang="en-US" b="1" dirty="0" smtClean="0">
                <a:solidFill>
                  <a:srgbClr val="FFFF00"/>
                </a:solidFill>
              </a:rPr>
              <a:t> </a:t>
            </a:r>
            <a:r>
              <a:rPr lang="en-US" b="1" dirty="0" err="1" smtClean="0">
                <a:solidFill>
                  <a:srgbClr val="FFFF00"/>
                </a:solidFill>
              </a:rPr>
              <a:t>seimbangan</a:t>
            </a:r>
            <a:r>
              <a:rPr lang="en-US" b="1" dirty="0" smtClean="0">
                <a:solidFill>
                  <a:srgbClr val="FFFF00"/>
                </a:solidFill>
              </a:rPr>
              <a:t> </a:t>
            </a:r>
            <a:r>
              <a:rPr lang="en-US" b="1" dirty="0" err="1" smtClean="0">
                <a:solidFill>
                  <a:srgbClr val="FFFF00"/>
                </a:solidFill>
              </a:rPr>
              <a:t>sementara</a:t>
            </a:r>
            <a:r>
              <a:rPr lang="en-US" b="1" dirty="0" smtClean="0">
                <a:solidFill>
                  <a:srgbClr val="FFFF00"/>
                </a:solidFill>
              </a:rPr>
              <a:t> </a:t>
            </a:r>
            <a:r>
              <a:rPr lang="en-US" b="1" dirty="0" err="1" smtClean="0">
                <a:solidFill>
                  <a:srgbClr val="FFFF00"/>
                </a:solidFill>
              </a:rPr>
              <a:t>antara</a:t>
            </a:r>
            <a:r>
              <a:rPr lang="en-US" b="1" dirty="0" smtClean="0">
                <a:solidFill>
                  <a:srgbClr val="FFFF00"/>
                </a:solidFill>
              </a:rPr>
              <a:t> </a:t>
            </a:r>
            <a:r>
              <a:rPr lang="en-US" b="1" dirty="0" err="1" smtClean="0">
                <a:solidFill>
                  <a:srgbClr val="FFFF00"/>
                </a:solidFill>
              </a:rPr>
              <a:t>permintaan</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a:t>
            </a:r>
            <a:r>
              <a:rPr lang="en-US" b="1" dirty="0" err="1" smtClean="0">
                <a:solidFill>
                  <a:srgbClr val="FFFF00"/>
                </a:solidFill>
              </a:rPr>
              <a:t>penawaran</a:t>
            </a:r>
            <a:r>
              <a:rPr lang="en-US" b="1" dirty="0" smtClean="0">
                <a:solidFill>
                  <a:srgbClr val="FFFF00"/>
                </a:solidFill>
              </a:rPr>
              <a:t> </a:t>
            </a:r>
            <a:r>
              <a:rPr lang="en-US" b="1" dirty="0" err="1" smtClean="0">
                <a:solidFill>
                  <a:srgbClr val="FFFF00"/>
                </a:solidFill>
              </a:rPr>
              <a:t>barang</a:t>
            </a:r>
            <a:r>
              <a:rPr lang="en-US" b="1" dirty="0" smtClean="0">
                <a:solidFill>
                  <a:srgbClr val="FFFF00"/>
                </a:solidFill>
              </a:rPr>
              <a:t> </a:t>
            </a:r>
            <a:r>
              <a:rPr lang="en-US" b="1" dirty="0" err="1" smtClean="0">
                <a:solidFill>
                  <a:srgbClr val="FFFF00"/>
                </a:solidFill>
              </a:rPr>
              <a:t>dan</a:t>
            </a:r>
            <a:r>
              <a:rPr lang="en-US" b="1" dirty="0" smtClean="0">
                <a:solidFill>
                  <a:srgbClr val="FFFF00"/>
                </a:solidFill>
              </a:rPr>
              <a:t> </a:t>
            </a:r>
            <a:r>
              <a:rPr lang="en-US" b="1" dirty="0" err="1" smtClean="0">
                <a:solidFill>
                  <a:srgbClr val="FFFF00"/>
                </a:solidFill>
              </a:rPr>
              <a:t>jasa</a:t>
            </a:r>
            <a:r>
              <a:rPr lang="en-US" b="1" dirty="0" smtClean="0">
                <a:solidFill>
                  <a:srgbClr val="FFFF00"/>
                </a:solidFill>
              </a:rPr>
              <a:t> </a:t>
            </a:r>
            <a:r>
              <a:rPr lang="en-US" b="1" dirty="0" err="1" smtClean="0">
                <a:solidFill>
                  <a:srgbClr val="FFFF00"/>
                </a:solidFill>
              </a:rPr>
              <a:t>jika</a:t>
            </a:r>
            <a:r>
              <a:rPr lang="en-US" b="1" dirty="0" smtClean="0">
                <a:solidFill>
                  <a:srgbClr val="FFFF00"/>
                </a:solidFill>
              </a:rPr>
              <a:t> </a:t>
            </a:r>
            <a:r>
              <a:rPr lang="en-US" b="1" dirty="0" err="1" smtClean="0">
                <a:solidFill>
                  <a:srgbClr val="FFFF00"/>
                </a:solidFill>
              </a:rPr>
              <a:t>permintaan</a:t>
            </a:r>
            <a:r>
              <a:rPr lang="en-US" b="1" dirty="0" smtClean="0">
                <a:solidFill>
                  <a:srgbClr val="FFFF00"/>
                </a:solidFill>
              </a:rPr>
              <a:t> </a:t>
            </a:r>
            <a:r>
              <a:rPr lang="en-US" b="1" dirty="0" err="1" smtClean="0">
                <a:solidFill>
                  <a:srgbClr val="FFFF00"/>
                </a:solidFill>
              </a:rPr>
              <a:t>turun</a:t>
            </a:r>
            <a:r>
              <a:rPr lang="en-US" b="1" dirty="0" smtClean="0">
                <a:solidFill>
                  <a:srgbClr val="FFFF00"/>
                </a:solidFill>
              </a:rPr>
              <a:t> </a:t>
            </a:r>
            <a:r>
              <a:rPr lang="en-US" b="1" dirty="0" err="1" smtClean="0">
                <a:solidFill>
                  <a:srgbClr val="FFFF00"/>
                </a:solidFill>
              </a:rPr>
              <a:t>atau</a:t>
            </a:r>
            <a:r>
              <a:rPr lang="en-US" b="1" dirty="0" smtClean="0">
                <a:solidFill>
                  <a:srgbClr val="FFFF00"/>
                </a:solidFill>
              </a:rPr>
              <a:t> </a:t>
            </a:r>
            <a:r>
              <a:rPr lang="en-US" b="1" dirty="0" err="1" smtClean="0">
                <a:solidFill>
                  <a:srgbClr val="FFFF00"/>
                </a:solidFill>
              </a:rPr>
              <a:t>penawaran</a:t>
            </a:r>
            <a:r>
              <a:rPr lang="en-US" b="1" dirty="0" smtClean="0">
                <a:solidFill>
                  <a:srgbClr val="FFFF00"/>
                </a:solidFill>
              </a:rPr>
              <a:t> </a:t>
            </a:r>
            <a:r>
              <a:rPr lang="en-US" b="1" dirty="0" err="1" smtClean="0">
                <a:solidFill>
                  <a:srgbClr val="FFFF00"/>
                </a:solidFill>
              </a:rPr>
              <a:t>meningkat</a:t>
            </a:r>
            <a:r>
              <a:rPr lang="en-US" b="1" dirty="0" smtClean="0">
                <a:solidFill>
                  <a:srgbClr val="FFFF00"/>
                </a:solidFill>
              </a:rPr>
              <a:t> </a:t>
            </a:r>
            <a:r>
              <a:rPr lang="en-US" b="1" dirty="0" err="1" smtClean="0">
                <a:solidFill>
                  <a:srgbClr val="FFFF00"/>
                </a:solidFill>
              </a:rPr>
              <a:t>seharusnya</a:t>
            </a:r>
            <a:r>
              <a:rPr lang="en-US" b="1" dirty="0" smtClean="0">
                <a:solidFill>
                  <a:srgbClr val="FFFF00"/>
                </a:solidFill>
              </a:rPr>
              <a:t> </a:t>
            </a:r>
            <a:r>
              <a:rPr lang="en-US" b="1" dirty="0" err="1" smtClean="0">
                <a:solidFill>
                  <a:srgbClr val="FFFF00"/>
                </a:solidFill>
              </a:rPr>
              <a:t>tingkat</a:t>
            </a:r>
            <a:r>
              <a:rPr lang="en-US" b="1" dirty="0" smtClean="0">
                <a:solidFill>
                  <a:srgbClr val="FFFF00"/>
                </a:solidFill>
              </a:rPr>
              <a:t> </a:t>
            </a:r>
            <a:r>
              <a:rPr lang="en-US" b="1" dirty="0" err="1" smtClean="0">
                <a:solidFill>
                  <a:srgbClr val="FFFF00"/>
                </a:solidFill>
              </a:rPr>
              <a:t>inflasi</a:t>
            </a:r>
            <a:r>
              <a:rPr lang="en-US" b="1" dirty="0" smtClean="0">
                <a:solidFill>
                  <a:srgbClr val="FFFF00"/>
                </a:solidFill>
              </a:rPr>
              <a:t> </a:t>
            </a:r>
            <a:r>
              <a:rPr lang="en-US" b="1" dirty="0" err="1" smtClean="0">
                <a:solidFill>
                  <a:srgbClr val="FFFF00"/>
                </a:solidFill>
              </a:rPr>
              <a:t>lebih</a:t>
            </a:r>
            <a:r>
              <a:rPr lang="en-US" b="1" dirty="0" smtClean="0">
                <a:solidFill>
                  <a:srgbClr val="FFFF00"/>
                </a:solidFill>
              </a:rPr>
              <a:t> </a:t>
            </a:r>
            <a:r>
              <a:rPr lang="en-US" b="1" dirty="0" err="1" smtClean="0">
                <a:solidFill>
                  <a:srgbClr val="FFFF00"/>
                </a:solidFill>
              </a:rPr>
              <a:t>rendah</a:t>
            </a:r>
            <a:r>
              <a:rPr lang="en-US" b="1" dirty="0" smtClean="0">
                <a:solidFill>
                  <a:srgbClr val="FFFF00"/>
                </a:solidFill>
              </a:rPr>
              <a:t>)</a:t>
            </a:r>
          </a:p>
          <a:p>
            <a:pPr marL="342900" indent="-342900">
              <a:buAutoNum type="arabicPeriod"/>
            </a:pPr>
            <a:r>
              <a:rPr lang="en-US" b="1" u="sng" dirty="0" err="1" smtClean="0">
                <a:solidFill>
                  <a:srgbClr val="FFFF00"/>
                </a:solidFill>
              </a:rPr>
              <a:t>Produktifitas</a:t>
            </a:r>
            <a:r>
              <a:rPr lang="en-US" b="1" u="sng" dirty="0" smtClean="0">
                <a:solidFill>
                  <a:srgbClr val="FFFF00"/>
                </a:solidFill>
              </a:rPr>
              <a:t> :</a:t>
            </a:r>
            <a:r>
              <a:rPr lang="en-US" b="1" dirty="0" smtClean="0">
                <a:solidFill>
                  <a:srgbClr val="FFFF00"/>
                </a:solidFill>
              </a:rPr>
              <a:t>  </a:t>
            </a:r>
            <a:r>
              <a:rPr lang="en-US" b="1" dirty="0" err="1" smtClean="0">
                <a:solidFill>
                  <a:srgbClr val="FFFF00"/>
                </a:solidFill>
              </a:rPr>
              <a:t>adalah</a:t>
            </a:r>
            <a:r>
              <a:rPr lang="en-US" b="1" dirty="0" smtClean="0">
                <a:solidFill>
                  <a:srgbClr val="FFFF00"/>
                </a:solidFill>
              </a:rPr>
              <a:t> </a:t>
            </a:r>
            <a:r>
              <a:rPr lang="en-US" b="1" dirty="0" err="1" smtClean="0">
                <a:solidFill>
                  <a:srgbClr val="FFFF00"/>
                </a:solidFill>
              </a:rPr>
              <a:t>keluaran</a:t>
            </a:r>
            <a:r>
              <a:rPr lang="en-US" b="1" dirty="0" smtClean="0">
                <a:solidFill>
                  <a:srgbClr val="FFFF00"/>
                </a:solidFill>
              </a:rPr>
              <a:t> </a:t>
            </a:r>
            <a:r>
              <a:rPr lang="en-US" b="1" dirty="0" err="1" smtClean="0">
                <a:solidFill>
                  <a:srgbClr val="FFFF00"/>
                </a:solidFill>
              </a:rPr>
              <a:t>barang</a:t>
            </a:r>
            <a:r>
              <a:rPr lang="en-US" b="1" dirty="0" smtClean="0">
                <a:solidFill>
                  <a:srgbClr val="FFFF00"/>
                </a:solidFill>
              </a:rPr>
              <a:t> </a:t>
            </a:r>
            <a:r>
              <a:rPr lang="en-US" b="1" dirty="0" err="1" smtClean="0">
                <a:solidFill>
                  <a:srgbClr val="FFFF00"/>
                </a:solidFill>
              </a:rPr>
              <a:t>dan</a:t>
            </a:r>
            <a:r>
              <a:rPr lang="en-US" b="1" dirty="0" smtClean="0">
                <a:solidFill>
                  <a:srgbClr val="FFFF00"/>
                </a:solidFill>
              </a:rPr>
              <a:t> </a:t>
            </a:r>
            <a:r>
              <a:rPr lang="en-US" b="1" dirty="0" err="1" smtClean="0">
                <a:solidFill>
                  <a:srgbClr val="FFFF00"/>
                </a:solidFill>
              </a:rPr>
              <a:t>jasa</a:t>
            </a:r>
            <a:r>
              <a:rPr lang="en-US" b="1" dirty="0" smtClean="0">
                <a:solidFill>
                  <a:srgbClr val="FFFF00"/>
                </a:solidFill>
              </a:rPr>
              <a:t> per unit </a:t>
            </a:r>
            <a:r>
              <a:rPr lang="en-US" b="1" dirty="0" err="1" smtClean="0">
                <a:solidFill>
                  <a:srgbClr val="FFFF00"/>
                </a:solidFill>
              </a:rPr>
              <a:t>tenaga</a:t>
            </a:r>
            <a:r>
              <a:rPr lang="en-US" b="1" dirty="0" smtClean="0">
                <a:solidFill>
                  <a:srgbClr val="FFFF00"/>
                </a:solidFill>
              </a:rPr>
              <a:t> </a:t>
            </a:r>
            <a:r>
              <a:rPr lang="en-US" b="1" dirty="0" err="1" smtClean="0">
                <a:solidFill>
                  <a:srgbClr val="FFFF00"/>
                </a:solidFill>
              </a:rPr>
              <a:t>kerja</a:t>
            </a:r>
            <a:r>
              <a:rPr lang="en-US" b="1" dirty="0" smtClean="0">
                <a:solidFill>
                  <a:srgbClr val="FFFF00"/>
                </a:solidFill>
              </a:rPr>
              <a:t> </a:t>
            </a:r>
            <a:r>
              <a:rPr lang="en-US" b="1" dirty="0" err="1" smtClean="0">
                <a:solidFill>
                  <a:srgbClr val="FFFF00"/>
                </a:solidFill>
              </a:rPr>
              <a:t>untuk</a:t>
            </a:r>
            <a:r>
              <a:rPr lang="en-US" b="1" dirty="0" smtClean="0">
                <a:solidFill>
                  <a:srgbClr val="FFFF00"/>
                </a:solidFill>
              </a:rPr>
              <a:t> </a:t>
            </a:r>
            <a:r>
              <a:rPr lang="en-US" b="1" dirty="0" err="1" smtClean="0">
                <a:solidFill>
                  <a:srgbClr val="FFFF00"/>
                </a:solidFill>
              </a:rPr>
              <a:t>meningkatkan</a:t>
            </a:r>
            <a:r>
              <a:rPr lang="en-US" b="1" dirty="0" smtClean="0">
                <a:solidFill>
                  <a:srgbClr val="FFFF00"/>
                </a:solidFill>
              </a:rPr>
              <a:t> </a:t>
            </a:r>
            <a:r>
              <a:rPr lang="en-US" b="1" dirty="0" err="1" smtClean="0">
                <a:solidFill>
                  <a:srgbClr val="FFFF00"/>
                </a:solidFill>
              </a:rPr>
              <a:t>produktivitas</a:t>
            </a:r>
            <a:r>
              <a:rPr lang="en-US" b="1" dirty="0" smtClean="0">
                <a:solidFill>
                  <a:srgbClr val="FFFF00"/>
                </a:solidFill>
              </a:rPr>
              <a:t>.</a:t>
            </a:r>
          </a:p>
          <a:p>
            <a:pPr marL="342900" indent="-342900">
              <a:buAutoNum type="arabicPeriod"/>
            </a:pPr>
            <a:r>
              <a:rPr lang="en-US" b="1" u="sng" dirty="0" err="1" smtClean="0">
                <a:solidFill>
                  <a:srgbClr val="FFFF00"/>
                </a:solidFill>
              </a:rPr>
              <a:t>Pengangguran</a:t>
            </a:r>
            <a:r>
              <a:rPr lang="en-US" b="1" u="sng" dirty="0" smtClean="0">
                <a:solidFill>
                  <a:srgbClr val="FFFF00"/>
                </a:solidFill>
              </a:rPr>
              <a:t> :</a:t>
            </a:r>
            <a:r>
              <a:rPr lang="en-US" b="1" dirty="0" smtClean="0">
                <a:solidFill>
                  <a:srgbClr val="FFFF00"/>
                </a:solidFill>
              </a:rPr>
              <a:t> Tingkat </a:t>
            </a:r>
            <a:r>
              <a:rPr lang="en-US" b="1" dirty="0" err="1" smtClean="0">
                <a:solidFill>
                  <a:srgbClr val="FFFF00"/>
                </a:solidFill>
              </a:rPr>
              <a:t>pengangguran</a:t>
            </a:r>
            <a:r>
              <a:rPr lang="en-US" b="1" dirty="0" smtClean="0">
                <a:solidFill>
                  <a:srgbClr val="FFFF00"/>
                </a:solidFill>
              </a:rPr>
              <a:t> </a:t>
            </a:r>
            <a:r>
              <a:rPr lang="en-US" b="1" dirty="0" err="1" smtClean="0">
                <a:solidFill>
                  <a:srgbClr val="FFFF00"/>
                </a:solidFill>
              </a:rPr>
              <a:t>di</a:t>
            </a:r>
            <a:r>
              <a:rPr lang="en-US" b="1" dirty="0" smtClean="0">
                <a:solidFill>
                  <a:srgbClr val="FFFF00"/>
                </a:solidFill>
              </a:rPr>
              <a:t> </a:t>
            </a:r>
            <a:r>
              <a:rPr lang="en-US" b="1" dirty="0" err="1" smtClean="0">
                <a:solidFill>
                  <a:srgbClr val="FFFF00"/>
                </a:solidFill>
              </a:rPr>
              <a:t>indonesia</a:t>
            </a:r>
            <a:r>
              <a:rPr lang="en-US" b="1" dirty="0" smtClean="0">
                <a:solidFill>
                  <a:srgbClr val="FFFF00"/>
                </a:solidFill>
              </a:rPr>
              <a:t> </a:t>
            </a:r>
            <a:r>
              <a:rPr lang="en-US" b="1" dirty="0" err="1" smtClean="0">
                <a:solidFill>
                  <a:srgbClr val="FFFF00"/>
                </a:solidFill>
              </a:rPr>
              <a:t>sangat</a:t>
            </a:r>
            <a:r>
              <a:rPr lang="en-US" b="1" dirty="0" smtClean="0">
                <a:solidFill>
                  <a:srgbClr val="FFFF00"/>
                </a:solidFill>
              </a:rPr>
              <a:t> </a:t>
            </a:r>
            <a:r>
              <a:rPr lang="en-US" b="1" dirty="0" err="1" smtClean="0">
                <a:solidFill>
                  <a:srgbClr val="FFFF00"/>
                </a:solidFill>
              </a:rPr>
              <a:t>tinggi</a:t>
            </a:r>
            <a:r>
              <a:rPr lang="en-US" b="1" dirty="0" smtClean="0">
                <a:solidFill>
                  <a:srgbClr val="FFFF00"/>
                </a:solidFill>
              </a:rPr>
              <a:t> </a:t>
            </a:r>
            <a:r>
              <a:rPr lang="en-US" b="1" dirty="0" err="1" smtClean="0">
                <a:solidFill>
                  <a:srgbClr val="FFFF00"/>
                </a:solidFill>
              </a:rPr>
              <a:t>hal</a:t>
            </a:r>
            <a:r>
              <a:rPr lang="en-US" b="1" dirty="0" smtClean="0">
                <a:solidFill>
                  <a:srgbClr val="FFFF00"/>
                </a:solidFill>
              </a:rPr>
              <a:t> </a:t>
            </a:r>
            <a:r>
              <a:rPr lang="en-US" b="1" dirty="0" err="1" smtClean="0">
                <a:solidFill>
                  <a:srgbClr val="FFFF00"/>
                </a:solidFill>
              </a:rPr>
              <a:t>ini</a:t>
            </a:r>
            <a:r>
              <a:rPr lang="en-US" b="1" dirty="0" smtClean="0">
                <a:solidFill>
                  <a:srgbClr val="FFFF00"/>
                </a:solidFill>
              </a:rPr>
              <a:t> </a:t>
            </a:r>
            <a:r>
              <a:rPr lang="en-US" b="1" dirty="0" err="1" smtClean="0">
                <a:solidFill>
                  <a:srgbClr val="FFFF00"/>
                </a:solidFill>
              </a:rPr>
              <a:t>terjadi</a:t>
            </a:r>
            <a:r>
              <a:rPr lang="en-US" b="1" dirty="0" smtClean="0">
                <a:solidFill>
                  <a:srgbClr val="FFFF00"/>
                </a:solidFill>
              </a:rPr>
              <a:t> </a:t>
            </a:r>
            <a:r>
              <a:rPr lang="en-US" b="1" dirty="0" err="1" smtClean="0">
                <a:solidFill>
                  <a:srgbClr val="FFFF00"/>
                </a:solidFill>
              </a:rPr>
              <a:t>karena</a:t>
            </a:r>
            <a:r>
              <a:rPr lang="en-US" b="1" dirty="0" smtClean="0">
                <a:solidFill>
                  <a:srgbClr val="FFFF00"/>
                </a:solidFill>
              </a:rPr>
              <a:t> </a:t>
            </a:r>
            <a:r>
              <a:rPr lang="en-US" b="1" dirty="0" err="1" smtClean="0">
                <a:solidFill>
                  <a:srgbClr val="FFFF00"/>
                </a:solidFill>
              </a:rPr>
              <a:t>adanya</a:t>
            </a:r>
            <a:r>
              <a:rPr lang="en-US" b="1" dirty="0" smtClean="0">
                <a:solidFill>
                  <a:srgbClr val="FFFF00"/>
                </a:solidFill>
              </a:rPr>
              <a:t> </a:t>
            </a:r>
            <a:r>
              <a:rPr lang="en-US" b="1" dirty="0" err="1" smtClean="0">
                <a:solidFill>
                  <a:srgbClr val="FFFF00"/>
                </a:solidFill>
              </a:rPr>
              <a:t>resesi</a:t>
            </a:r>
            <a:r>
              <a:rPr lang="en-US" b="1" dirty="0" smtClean="0">
                <a:solidFill>
                  <a:srgbClr val="FFFF00"/>
                </a:solidFill>
              </a:rPr>
              <a:t>, </a:t>
            </a:r>
            <a:r>
              <a:rPr lang="en-US" b="1" dirty="0" err="1" smtClean="0">
                <a:solidFill>
                  <a:srgbClr val="FFFF00"/>
                </a:solidFill>
              </a:rPr>
              <a:t>sehingga</a:t>
            </a:r>
            <a:r>
              <a:rPr lang="en-US" b="1" dirty="0" smtClean="0">
                <a:solidFill>
                  <a:srgbClr val="FFFF00"/>
                </a:solidFill>
              </a:rPr>
              <a:t> </a:t>
            </a:r>
            <a:r>
              <a:rPr lang="en-US" b="1" dirty="0" err="1" smtClean="0">
                <a:solidFill>
                  <a:srgbClr val="FFFF00"/>
                </a:solidFill>
              </a:rPr>
              <a:t>perusahaan</a:t>
            </a:r>
            <a:r>
              <a:rPr lang="en-US" b="1" dirty="0" smtClean="0">
                <a:solidFill>
                  <a:srgbClr val="FFFF00"/>
                </a:solidFill>
              </a:rPr>
              <a:t> </a:t>
            </a:r>
            <a:r>
              <a:rPr lang="en-US" b="1" dirty="0" err="1" smtClean="0">
                <a:solidFill>
                  <a:srgbClr val="FFFF00"/>
                </a:solidFill>
              </a:rPr>
              <a:t>tidak</a:t>
            </a:r>
            <a:r>
              <a:rPr lang="en-US" b="1" dirty="0" smtClean="0">
                <a:solidFill>
                  <a:srgbClr val="FFFF00"/>
                </a:solidFill>
              </a:rPr>
              <a:t> </a:t>
            </a:r>
            <a:r>
              <a:rPr lang="en-US" b="1" dirty="0" err="1" smtClean="0">
                <a:solidFill>
                  <a:srgbClr val="FFFF00"/>
                </a:solidFill>
              </a:rPr>
              <a:t>dapat</a:t>
            </a:r>
            <a:r>
              <a:rPr lang="en-US" b="1" dirty="0" smtClean="0">
                <a:solidFill>
                  <a:srgbClr val="FFFF00"/>
                </a:solidFill>
              </a:rPr>
              <a:t> </a:t>
            </a:r>
            <a:r>
              <a:rPr lang="en-US" b="1" dirty="0" err="1" smtClean="0">
                <a:solidFill>
                  <a:srgbClr val="FFFF00"/>
                </a:solidFill>
              </a:rPr>
              <a:t>lagi</a:t>
            </a:r>
            <a:r>
              <a:rPr lang="en-US" b="1" dirty="0" smtClean="0">
                <a:solidFill>
                  <a:srgbClr val="FFFF00"/>
                </a:solidFill>
              </a:rPr>
              <a:t> </a:t>
            </a:r>
            <a:r>
              <a:rPr lang="en-US" b="1" dirty="0" err="1" smtClean="0">
                <a:solidFill>
                  <a:srgbClr val="FFFF00"/>
                </a:solidFill>
              </a:rPr>
              <a:t>membayar</a:t>
            </a:r>
            <a:r>
              <a:rPr lang="en-US" b="1" dirty="0" smtClean="0">
                <a:solidFill>
                  <a:srgbClr val="FFFF00"/>
                </a:solidFill>
              </a:rPr>
              <a:t> </a:t>
            </a:r>
            <a:r>
              <a:rPr lang="en-US" b="1" dirty="0" err="1" smtClean="0">
                <a:solidFill>
                  <a:srgbClr val="FFFF00"/>
                </a:solidFill>
              </a:rPr>
              <a:t>mereka</a:t>
            </a:r>
            <a:r>
              <a:rPr lang="en-US" b="1" dirty="0" smtClean="0">
                <a:solidFill>
                  <a:srgbClr val="FFFF00"/>
                </a:solidFill>
              </a:rPr>
              <a:t>  </a:t>
            </a:r>
            <a:r>
              <a:rPr lang="en-US" b="1" dirty="0" err="1" smtClean="0">
                <a:solidFill>
                  <a:srgbClr val="FFFF00"/>
                </a:solidFill>
              </a:rPr>
              <a:t>maka</a:t>
            </a:r>
            <a:r>
              <a:rPr lang="en-US" b="1" dirty="0" smtClean="0">
                <a:solidFill>
                  <a:srgbClr val="FFFF00"/>
                </a:solidFill>
              </a:rPr>
              <a:t> </a:t>
            </a:r>
            <a:r>
              <a:rPr lang="en-US" b="1" dirty="0" err="1" smtClean="0">
                <a:solidFill>
                  <a:srgbClr val="FFFF00"/>
                </a:solidFill>
              </a:rPr>
              <a:t>terjadi</a:t>
            </a:r>
            <a:r>
              <a:rPr lang="en-US" b="1" dirty="0" smtClean="0">
                <a:solidFill>
                  <a:srgbClr val="FFFF00"/>
                </a:solidFill>
              </a:rPr>
              <a:t> </a:t>
            </a:r>
            <a:r>
              <a:rPr lang="en-US" b="1" dirty="0" err="1" smtClean="0">
                <a:solidFill>
                  <a:srgbClr val="FFFF00"/>
                </a:solidFill>
              </a:rPr>
              <a:t>pemutusan</a:t>
            </a:r>
            <a:r>
              <a:rPr lang="en-US" b="1" dirty="0" smtClean="0">
                <a:solidFill>
                  <a:srgbClr val="FFFF00"/>
                </a:solidFill>
              </a:rPr>
              <a:t> </a:t>
            </a:r>
            <a:r>
              <a:rPr lang="en-US" b="1" dirty="0" err="1" smtClean="0">
                <a:solidFill>
                  <a:srgbClr val="FFFF00"/>
                </a:solidFill>
              </a:rPr>
              <a:t>hubungan</a:t>
            </a:r>
            <a:r>
              <a:rPr lang="en-US" b="1" dirty="0" smtClean="0">
                <a:solidFill>
                  <a:srgbClr val="FFFF00"/>
                </a:solidFill>
              </a:rPr>
              <a:t> </a:t>
            </a:r>
            <a:r>
              <a:rPr lang="en-US" b="1" dirty="0" err="1" smtClean="0">
                <a:solidFill>
                  <a:srgbClr val="FFFF00"/>
                </a:solidFill>
              </a:rPr>
              <a:t>kerja</a:t>
            </a:r>
            <a:r>
              <a:rPr lang="en-US" b="1" dirty="0" smtClean="0">
                <a:solidFill>
                  <a:srgbClr val="FFFF00"/>
                </a:solidFill>
              </a:rPr>
              <a:t>. </a:t>
            </a:r>
          </a:p>
          <a:p>
            <a:endParaRPr lang="en-US" b="1" dirty="0" smtClean="0"/>
          </a:p>
        </p:txBody>
      </p:sp>
    </p:spTree>
  </p:cSld>
  <p:clrMapOvr>
    <a:masterClrMapping/>
  </p:clrMapOvr>
  <p:transition spd="slow">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1800" fill="hold">
                                          <p:stCondLst>
                                            <p:cond delay="0"/>
                                          </p:stCondLst>
                                        </p:cTn>
                                        <p:tgtEl>
                                          <p:spTgt spid="2"/>
                                        </p:tgtEl>
                                        <p:attrNameLst>
                                          <p:attrName>ppt_x</p:attrName>
                                        </p:attrNameLst>
                                      </p:cBhvr>
                                    </p:anim>
                                    <p:anim from="0" to="-1.0" calcmode="lin" valueType="num">
                                      <p:cBhvr>
                                        <p:cTn id="8" dur="600" decel="50000" autoRev="1" fill="hold">
                                          <p:stCondLst>
                                            <p:cond delay="1800"/>
                                          </p:stCondLst>
                                        </p:cTn>
                                        <p:tgtEl>
                                          <p:spTgt spid="2"/>
                                        </p:tgtEl>
                                        <p:attrNameLst>
                                          <p:attrName>xshear</p:attrName>
                                        </p:attrNameLst>
                                      </p:cBhvr>
                                    </p:anim>
                                    <p:animScale>
                                      <p:cBhvr>
                                        <p:cTn id="9" dur="600" decel="100000" autoRev="1" fill="hold">
                                          <p:stCondLst>
                                            <p:cond delay="1800"/>
                                          </p:stCondLst>
                                        </p:cTn>
                                        <p:tgtEl>
                                          <p:spTgt spid="2"/>
                                        </p:tgtEl>
                                      </p:cBhvr>
                                      <p:from x="100000" y="100000"/>
                                      <p:to x="80000" y="100000"/>
                                    </p:animScale>
                                    <p:anim by="(#ppt_h/3+#ppt_w*0.1)" calcmode="lin" valueType="num">
                                      <p:cBhvr additive="sum">
                                        <p:cTn id="10" dur="600" decel="100000" autoRev="1" fill="hold">
                                          <p:stCondLst>
                                            <p:cond delay="1800"/>
                                          </p:stCondLst>
                                        </p:cTn>
                                        <p:tgtEl>
                                          <p:spTgt spid="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87362"/>
          </a:xfrm>
        </p:spPr>
        <p:txBody>
          <a:bodyPr>
            <a:normAutofit/>
          </a:bodyPr>
          <a:lstStyle/>
          <a:p>
            <a:pPr algn="l"/>
            <a:r>
              <a:rPr lang="id-ID" sz="2400" b="1" dirty="0" smtClean="0">
                <a:latin typeface="Arial" pitchFamily="34" charset="0"/>
                <a:cs typeface="Arial" pitchFamily="34" charset="0"/>
              </a:rPr>
              <a:t>Evaluasi/Soal</a:t>
            </a:r>
            <a:endParaRPr lang="id-ID" sz="2400" b="1" dirty="0">
              <a:latin typeface="Arial" pitchFamily="34" charset="0"/>
              <a:cs typeface="Arial" pitchFamily="34" charset="0"/>
            </a:endParaRPr>
          </a:p>
        </p:txBody>
      </p:sp>
      <p:sp>
        <p:nvSpPr>
          <p:cNvPr id="3" name="Content Placeholder 2"/>
          <p:cNvSpPr>
            <a:spLocks noGrp="1"/>
          </p:cNvSpPr>
          <p:nvPr>
            <p:ph idx="1"/>
          </p:nvPr>
        </p:nvSpPr>
        <p:spPr>
          <a:xfrm>
            <a:off x="0" y="533400"/>
            <a:ext cx="9144000" cy="6477000"/>
          </a:xfrm>
        </p:spPr>
        <p:txBody>
          <a:bodyPr>
            <a:normAutofit fontScale="92500" lnSpcReduction="20000"/>
          </a:bodyPr>
          <a:lstStyle/>
          <a:p>
            <a:pPr marL="457200" indent="-457200">
              <a:buNone/>
            </a:pPr>
            <a:r>
              <a:rPr lang="id-ID" sz="2400" b="1" dirty="0" smtClean="0">
                <a:latin typeface="Arial" pitchFamily="34" charset="0"/>
                <a:cs typeface="Arial" pitchFamily="34" charset="0"/>
              </a:rPr>
              <a:t>1) Coba saudara tuliskan sejarah perkembangan bisnis</a:t>
            </a:r>
          </a:p>
          <a:p>
            <a:pPr marL="457200" indent="-457200">
              <a:buNone/>
            </a:pPr>
            <a:r>
              <a:rPr lang="id-ID" sz="2400" b="1" dirty="0" smtClean="0">
                <a:latin typeface="Arial" pitchFamily="34" charset="0"/>
                <a:cs typeface="Arial" pitchFamily="34" charset="0"/>
              </a:rPr>
              <a:t>2) Coba saudara gambarkan aliran barang dari mulai produsen sampai kepada konsumen sesuai tahapannya.</a:t>
            </a:r>
          </a:p>
          <a:p>
            <a:pPr>
              <a:buNone/>
            </a:pPr>
            <a:r>
              <a:rPr lang="id-ID" sz="2400" b="1" dirty="0" smtClean="0">
                <a:latin typeface="Arial" pitchFamily="34" charset="0"/>
                <a:cs typeface="Arial" pitchFamily="34" charset="0"/>
              </a:rPr>
              <a:t>3) Coba sudara terangkan apa yang dikatakan dengan  sistem perekonomian kapitalisme.</a:t>
            </a:r>
            <a:r>
              <a:rPr lang="en-US" sz="2400" b="1" dirty="0" smtClean="0">
                <a:solidFill>
                  <a:srgbClr val="FFFF00"/>
                </a:solidFill>
              </a:rPr>
              <a:t> </a:t>
            </a:r>
            <a:endParaRPr lang="id-ID" sz="2400" b="1" dirty="0" smtClean="0">
              <a:solidFill>
                <a:srgbClr val="FFFF00"/>
              </a:solidFill>
            </a:endParaRPr>
          </a:p>
          <a:p>
            <a:pPr>
              <a:buNone/>
            </a:pPr>
            <a:r>
              <a:rPr lang="id-ID" sz="2400" b="1" dirty="0" smtClean="0">
                <a:latin typeface="Arial" pitchFamily="34" charset="0"/>
                <a:cs typeface="Arial" pitchFamily="34" charset="0"/>
              </a:rPr>
              <a:t>4) Coba saudara terangkan mengenai barang bebas (free goods) dan barang Tidak </a:t>
            </a:r>
            <a:r>
              <a:rPr lang="id-ID" sz="2400" b="1" dirty="0" smtClean="0">
                <a:latin typeface="Arial" pitchFamily="34" charset="0"/>
                <a:cs typeface="Arial" pitchFamily="34" charset="0"/>
              </a:rPr>
              <a:t>bebas</a:t>
            </a:r>
            <a:r>
              <a:rPr lang="id-ID" sz="2400" b="1" dirty="0" smtClean="0">
                <a:latin typeface="Arial" pitchFamily="34" charset="0"/>
                <a:cs typeface="Arial" pitchFamily="34" charset="0"/>
              </a:rPr>
              <a:t>.</a:t>
            </a:r>
            <a:r>
              <a:rPr lang="en-US" sz="2400" b="1" u="sng" dirty="0" smtClean="0">
                <a:solidFill>
                  <a:srgbClr val="FFC000"/>
                </a:solidFill>
                <a:latin typeface="Arial" pitchFamily="34" charset="0"/>
                <a:cs typeface="Arial" pitchFamily="34" charset="0"/>
              </a:rPr>
              <a:t> </a:t>
            </a:r>
            <a:endParaRPr lang="id-ID" sz="2400" b="1" u="sng" dirty="0" smtClean="0">
              <a:solidFill>
                <a:srgbClr val="FFC000"/>
              </a:solidFill>
              <a:latin typeface="Arial" pitchFamily="34" charset="0"/>
              <a:cs typeface="Arial" pitchFamily="34" charset="0"/>
            </a:endParaRPr>
          </a:p>
          <a:p>
            <a:pPr>
              <a:buNone/>
            </a:pPr>
            <a:r>
              <a:rPr lang="id-ID" sz="2400" b="1" dirty="0" smtClean="0">
                <a:latin typeface="Arial" pitchFamily="34" charset="0"/>
                <a:cs typeface="Arial" pitchFamily="34" charset="0"/>
              </a:rPr>
              <a:t>5) Coba saudara tuliskan dalam arti luas </a:t>
            </a:r>
            <a:r>
              <a:rPr lang="id-ID" sz="2400" b="1" u="sng" dirty="0" smtClean="0">
                <a:latin typeface="Arial" pitchFamily="34" charset="0"/>
                <a:cs typeface="Arial" pitchFamily="34" charset="0"/>
              </a:rPr>
              <a:t>dunia usaha</a:t>
            </a:r>
            <a:r>
              <a:rPr lang="id-ID" sz="2400" b="1" dirty="0" smtClean="0">
                <a:latin typeface="Arial" pitchFamily="34" charset="0"/>
                <a:cs typeface="Arial" pitchFamily="34" charset="0"/>
              </a:rPr>
              <a:t> terdiri atas tiga bagian apa saja.</a:t>
            </a:r>
          </a:p>
          <a:p>
            <a:pPr>
              <a:buNone/>
            </a:pPr>
            <a:r>
              <a:rPr lang="id-ID" sz="2400" b="1" dirty="0" smtClean="0">
                <a:latin typeface="Arial" pitchFamily="34" charset="0"/>
                <a:cs typeface="Arial" pitchFamily="34" charset="0"/>
              </a:rPr>
              <a:t>6) prinsip-prinsip apa yang harus dilakukan oleh </a:t>
            </a:r>
            <a:r>
              <a:rPr lang="id-ID" sz="2400" b="1" dirty="0" smtClean="0">
                <a:latin typeface="Arial" pitchFamily="34" charset="0"/>
                <a:cs typeface="Arial" pitchFamily="34" charset="0"/>
              </a:rPr>
              <a:t>perusahaan </a:t>
            </a:r>
            <a:r>
              <a:rPr lang="id-ID" sz="2400" b="1" dirty="0" smtClean="0">
                <a:latin typeface="Arial" pitchFamily="34" charset="0"/>
                <a:cs typeface="Arial" pitchFamily="34" charset="0"/>
              </a:rPr>
              <a:t>agar  mendapatkan  keuntungan jelaskan ?</a:t>
            </a:r>
          </a:p>
          <a:p>
            <a:pPr>
              <a:buNone/>
            </a:pPr>
            <a:r>
              <a:rPr lang="id-ID" sz="2400" b="1" dirty="0" smtClean="0">
                <a:latin typeface="Arial" pitchFamily="34" charset="0"/>
                <a:cs typeface="Arial" pitchFamily="34" charset="0"/>
              </a:rPr>
              <a:t>7) Coba saudara tuliskan faktor-faktor yang menentukan iklim bisnis. ?</a:t>
            </a:r>
          </a:p>
          <a:p>
            <a:pPr>
              <a:buNone/>
            </a:pPr>
            <a:r>
              <a:rPr lang="id-ID" sz="2400" b="1" dirty="0" smtClean="0">
                <a:latin typeface="Arial" pitchFamily="34" charset="0"/>
                <a:cs typeface="Arial" pitchFamily="34" charset="0"/>
              </a:rPr>
              <a:t>8) Coba saudara tuliskan tiga persoalan yang menjadikan problema bisnis yang dihadapi.?</a:t>
            </a:r>
          </a:p>
          <a:p>
            <a:pPr>
              <a:buNone/>
            </a:pPr>
            <a:r>
              <a:rPr lang="id-ID" sz="2400" b="1" dirty="0" smtClean="0">
                <a:latin typeface="Arial" pitchFamily="34" charset="0"/>
                <a:cs typeface="Arial" pitchFamily="34" charset="0"/>
              </a:rPr>
              <a:t>9)Apa yang saudara ketahui mengenai sitem perekonomian KOMONISME.</a:t>
            </a:r>
          </a:p>
          <a:p>
            <a:pPr>
              <a:buNone/>
            </a:pPr>
            <a:r>
              <a:rPr lang="id-ID" sz="2400" b="1" dirty="0" smtClean="0">
                <a:latin typeface="Arial" pitchFamily="34" charset="0"/>
                <a:cs typeface="Arial" pitchFamily="34" charset="0"/>
              </a:rPr>
              <a:t>10) Coba saudara tuliskan sumber-sumber pokok ekonomi yang digunakan dalam perusahaan ?</a:t>
            </a:r>
          </a:p>
          <a:p>
            <a:pPr>
              <a:buNone/>
            </a:pPr>
            <a:r>
              <a:rPr lang="id-ID" sz="2400" b="1" dirty="0" smtClean="0">
                <a:solidFill>
                  <a:srgbClr val="FFFF00"/>
                </a:solidFill>
                <a:latin typeface="Arial" pitchFamily="34" charset="0"/>
                <a:cs typeface="Arial" pitchFamily="34" charset="0"/>
              </a:rPr>
              <a:t>     </a:t>
            </a:r>
            <a:r>
              <a:rPr lang="en-US" sz="2400" b="1" dirty="0" smtClean="0">
                <a:solidFill>
                  <a:srgbClr val="FFFF00"/>
                </a:solidFill>
              </a:rPr>
              <a:t> </a:t>
            </a:r>
            <a:endParaRPr lang="id-ID" sz="2400" b="1" dirty="0">
              <a:latin typeface="Arial" pitchFamily="34" charset="0"/>
              <a:cs typeface="Arial" pitchFamily="34" charset="0"/>
            </a:endParaRP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solidFill>
            <a:schemeClr val="tx1"/>
          </a:solidFill>
        </p:spPr>
        <p:txBody>
          <a:bodyPr>
            <a:normAutofit fontScale="90000"/>
          </a:bodyPr>
          <a:lstStyle/>
          <a:p>
            <a:r>
              <a:rPr lang="en-US" dirty="0" err="1" smtClean="0">
                <a:solidFill>
                  <a:srgbClr val="FFFF00"/>
                </a:solidFill>
              </a:rPr>
              <a:t>Terima</a:t>
            </a:r>
            <a:r>
              <a:rPr lang="en-US" dirty="0" smtClean="0">
                <a:solidFill>
                  <a:srgbClr val="FFFF00"/>
                </a:solidFill>
              </a:rPr>
              <a:t> </a:t>
            </a:r>
            <a:r>
              <a:rPr lang="en-US" dirty="0" err="1" smtClean="0">
                <a:solidFill>
                  <a:srgbClr val="FFFF00"/>
                </a:solidFill>
              </a:rPr>
              <a:t>kasih</a:t>
            </a:r>
            <a:r>
              <a:rPr lang="en-US" dirty="0" smtClean="0">
                <a:solidFill>
                  <a:srgbClr val="FFFF00"/>
                </a:solidFill>
              </a:rPr>
              <a:t> </a:t>
            </a:r>
            <a:r>
              <a:rPr lang="en-US" dirty="0" err="1" smtClean="0">
                <a:solidFill>
                  <a:srgbClr val="FFFF00"/>
                </a:solidFill>
              </a:rPr>
              <a:t>sampai</a:t>
            </a:r>
            <a:r>
              <a:rPr lang="en-US" dirty="0" smtClean="0">
                <a:solidFill>
                  <a:srgbClr val="FFFF00"/>
                </a:solidFill>
              </a:rPr>
              <a:t> </a:t>
            </a:r>
            <a:r>
              <a:rPr lang="en-US" dirty="0" err="1" smtClean="0">
                <a:solidFill>
                  <a:srgbClr val="FFFF00"/>
                </a:solidFill>
              </a:rPr>
              <a:t>jumpa</a:t>
            </a:r>
            <a:r>
              <a:rPr lang="en-US" dirty="0" smtClean="0">
                <a:solidFill>
                  <a:srgbClr val="FFFF00"/>
                </a:solidFill>
              </a:rPr>
              <a:t> </a:t>
            </a:r>
            <a:r>
              <a:rPr lang="en-US" dirty="0" err="1" smtClean="0">
                <a:solidFill>
                  <a:srgbClr val="FFFF00"/>
                </a:solidFill>
              </a:rPr>
              <a:t>minggu</a:t>
            </a:r>
            <a:r>
              <a:rPr lang="en-US" dirty="0" smtClean="0">
                <a:solidFill>
                  <a:srgbClr val="FFFF00"/>
                </a:solidFill>
              </a:rPr>
              <a:t> </a:t>
            </a:r>
            <a:r>
              <a:rPr lang="en-US" dirty="0" err="1" smtClean="0">
                <a:solidFill>
                  <a:srgbClr val="FFFF00"/>
                </a:solidFill>
              </a:rPr>
              <a:t>depan</a:t>
            </a:r>
            <a:endParaRPr lang="en-US" dirty="0">
              <a:solidFill>
                <a:srgbClr val="FFFF00"/>
              </a:solidFill>
            </a:endParaRPr>
          </a:p>
        </p:txBody>
      </p:sp>
      <p:sp>
        <p:nvSpPr>
          <p:cNvPr id="7" name="Content Placeholder 6"/>
          <p:cNvSpPr>
            <a:spLocks noGrp="1"/>
          </p:cNvSpPr>
          <p:nvPr>
            <p:ph idx="1"/>
          </p:nvPr>
        </p:nvSpPr>
        <p:spPr/>
        <p:txBody>
          <a:bodyPr/>
          <a:lstStyle/>
          <a:p>
            <a:pPr>
              <a:buNone/>
            </a:pPr>
            <a:r>
              <a:rPr lang="en-US" dirty="0" err="1" smtClean="0"/>
              <a:t>Untuk</a:t>
            </a:r>
            <a:r>
              <a:rPr lang="en-US" dirty="0" smtClean="0"/>
              <a:t> </a:t>
            </a:r>
            <a:r>
              <a:rPr lang="en-US" dirty="0" err="1" smtClean="0"/>
              <a:t>minggu</a:t>
            </a:r>
            <a:r>
              <a:rPr lang="en-US" dirty="0" smtClean="0"/>
              <a:t> </a:t>
            </a:r>
            <a:r>
              <a:rPr lang="en-US" dirty="0" err="1" smtClean="0"/>
              <a:t>depan</a:t>
            </a:r>
            <a:r>
              <a:rPr lang="en-US" dirty="0" smtClean="0"/>
              <a:t> </a:t>
            </a:r>
            <a:r>
              <a:rPr lang="en-US" dirty="0" err="1" smtClean="0"/>
              <a:t>harap</a:t>
            </a:r>
            <a:r>
              <a:rPr lang="en-US" dirty="0" smtClean="0"/>
              <a:t> </a:t>
            </a:r>
            <a:r>
              <a:rPr lang="en-US" dirty="0" err="1" smtClean="0"/>
              <a:t>di</a:t>
            </a:r>
            <a:r>
              <a:rPr lang="en-US" dirty="0" smtClean="0"/>
              <a:t> </a:t>
            </a:r>
            <a:r>
              <a:rPr lang="en-US" dirty="0" err="1" smtClean="0"/>
              <a:t>baca</a:t>
            </a:r>
            <a:r>
              <a:rPr lang="en-US" dirty="0" smtClean="0"/>
              <a:t> :</a:t>
            </a:r>
          </a:p>
          <a:p>
            <a:pPr>
              <a:buFont typeface="Wingdings" pitchFamily="2" charset="2"/>
              <a:buChar char="§"/>
            </a:pPr>
            <a:r>
              <a:rPr lang="en-US" dirty="0" err="1" smtClean="0"/>
              <a:t>Bentuk-bentuk</a:t>
            </a:r>
            <a:r>
              <a:rPr lang="en-US" dirty="0" smtClean="0"/>
              <a:t> </a:t>
            </a:r>
            <a:r>
              <a:rPr lang="en-US" dirty="0" err="1" smtClean="0"/>
              <a:t>kepemilikan</a:t>
            </a:r>
            <a:r>
              <a:rPr lang="en-US" dirty="0" smtClean="0"/>
              <a:t> </a:t>
            </a:r>
            <a:r>
              <a:rPr lang="en-US" dirty="0" err="1" smtClean="0"/>
              <a:t>perusahaan</a:t>
            </a:r>
            <a:r>
              <a:rPr lang="en-US" dirty="0" smtClean="0"/>
              <a:t>.</a:t>
            </a:r>
          </a:p>
          <a:p>
            <a:pPr>
              <a:buFont typeface="Wingdings" pitchFamily="2" charset="2"/>
              <a:buChar char="§"/>
            </a:pPr>
            <a:r>
              <a:rPr lang="en-US" dirty="0" err="1" smtClean="0"/>
              <a:t>Kerjasama</a:t>
            </a:r>
            <a:r>
              <a:rPr lang="en-US" dirty="0" smtClean="0"/>
              <a:t> </a:t>
            </a:r>
            <a:r>
              <a:rPr lang="en-US" dirty="0" err="1" smtClean="0"/>
              <a:t>penggabungan</a:t>
            </a:r>
            <a:r>
              <a:rPr lang="en-US" dirty="0" smtClean="0"/>
              <a:t> </a:t>
            </a:r>
            <a:r>
              <a:rPr lang="en-US" dirty="0" err="1" smtClean="0"/>
              <a:t>dan</a:t>
            </a:r>
            <a:r>
              <a:rPr lang="en-US" dirty="0" smtClean="0"/>
              <a:t> </a:t>
            </a:r>
            <a:r>
              <a:rPr lang="en-US" dirty="0" err="1" smtClean="0"/>
              <a:t>ekpansi</a:t>
            </a:r>
            <a:r>
              <a:rPr lang="en-US" dirty="0" smtClean="0"/>
              <a:t>.</a:t>
            </a:r>
            <a:endParaRPr lang="en-US" dirty="0"/>
          </a:p>
        </p:txBody>
      </p:sp>
    </p:spTree>
  </p:cSld>
  <p:clrMapOvr>
    <a:masterClrMapping/>
  </p:clrMapOvr>
  <p:transition spd="slow">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p:cTn id="12" dur="2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3" dur="2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14" dur="2000" fill="hold"/>
                                        <p:tgtEl>
                                          <p:spTgt spid="7">
                                            <p:txEl>
                                              <p:pRg st="0" end="0"/>
                                            </p:txEl>
                                          </p:spTgt>
                                        </p:tgtEl>
                                        <p:attrNameLst>
                                          <p:attrName>style.rotation</p:attrName>
                                        </p:attrNameLst>
                                      </p:cBhvr>
                                      <p:tavLst>
                                        <p:tav tm="0">
                                          <p:val>
                                            <p:fltVal val="360"/>
                                          </p:val>
                                        </p:tav>
                                        <p:tav tm="100000">
                                          <p:val>
                                            <p:fltVal val="0"/>
                                          </p:val>
                                        </p:tav>
                                      </p:tavLst>
                                    </p:anim>
                                    <p:animEffect transition="in" filter="fade">
                                      <p:cBhvr>
                                        <p:cTn id="15" dur="2000"/>
                                        <p:tgtEl>
                                          <p:spTgt spid="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9" presetClass="entr" presetSubtype="0" decel="100000" fill="hold" grpId="0" nodeType="clickEffect">
                                  <p:stCondLst>
                                    <p:cond delay="0"/>
                                  </p:stCondLst>
                                  <p:childTnLst>
                                    <p:set>
                                      <p:cBhvr>
                                        <p:cTn id="19" dur="1" fill="hold">
                                          <p:stCondLst>
                                            <p:cond delay="0"/>
                                          </p:stCondLst>
                                        </p:cTn>
                                        <p:tgtEl>
                                          <p:spTgt spid="7">
                                            <p:txEl>
                                              <p:pRg st="1" end="1"/>
                                            </p:txEl>
                                          </p:spTgt>
                                        </p:tgtEl>
                                        <p:attrNameLst>
                                          <p:attrName>style.visibility</p:attrName>
                                        </p:attrNameLst>
                                      </p:cBhvr>
                                      <p:to>
                                        <p:strVal val="visible"/>
                                      </p:to>
                                    </p:set>
                                    <p:anim calcmode="lin" valueType="num">
                                      <p:cBhvr>
                                        <p:cTn id="20" dur="2000" fill="hold"/>
                                        <p:tgtEl>
                                          <p:spTgt spid="7">
                                            <p:txEl>
                                              <p:pRg st="1" end="1"/>
                                            </p:txEl>
                                          </p:spTgt>
                                        </p:tgtEl>
                                        <p:attrNameLst>
                                          <p:attrName>ppt_w</p:attrName>
                                        </p:attrNameLst>
                                      </p:cBhvr>
                                      <p:tavLst>
                                        <p:tav tm="0">
                                          <p:val>
                                            <p:fltVal val="0"/>
                                          </p:val>
                                        </p:tav>
                                        <p:tav tm="100000">
                                          <p:val>
                                            <p:strVal val="#ppt_w"/>
                                          </p:val>
                                        </p:tav>
                                      </p:tavLst>
                                    </p:anim>
                                    <p:anim calcmode="lin" valueType="num">
                                      <p:cBhvr>
                                        <p:cTn id="21" dur="2000" fill="hold"/>
                                        <p:tgtEl>
                                          <p:spTgt spid="7">
                                            <p:txEl>
                                              <p:pRg st="1" end="1"/>
                                            </p:txEl>
                                          </p:spTgt>
                                        </p:tgtEl>
                                        <p:attrNameLst>
                                          <p:attrName>ppt_h</p:attrName>
                                        </p:attrNameLst>
                                      </p:cBhvr>
                                      <p:tavLst>
                                        <p:tav tm="0">
                                          <p:val>
                                            <p:fltVal val="0"/>
                                          </p:val>
                                        </p:tav>
                                        <p:tav tm="100000">
                                          <p:val>
                                            <p:strVal val="#ppt_h"/>
                                          </p:val>
                                        </p:tav>
                                      </p:tavLst>
                                    </p:anim>
                                    <p:anim calcmode="lin" valueType="num">
                                      <p:cBhvr>
                                        <p:cTn id="22" dur="2000" fill="hold"/>
                                        <p:tgtEl>
                                          <p:spTgt spid="7">
                                            <p:txEl>
                                              <p:pRg st="1" end="1"/>
                                            </p:txEl>
                                          </p:spTgt>
                                        </p:tgtEl>
                                        <p:attrNameLst>
                                          <p:attrName>style.rotation</p:attrName>
                                        </p:attrNameLst>
                                      </p:cBhvr>
                                      <p:tavLst>
                                        <p:tav tm="0">
                                          <p:val>
                                            <p:fltVal val="360"/>
                                          </p:val>
                                        </p:tav>
                                        <p:tav tm="100000">
                                          <p:val>
                                            <p:fltVal val="0"/>
                                          </p:val>
                                        </p:tav>
                                      </p:tavLst>
                                    </p:anim>
                                    <p:animEffect transition="in" filter="fade">
                                      <p:cBhvr>
                                        <p:cTn id="23" dur="2000"/>
                                        <p:tgtEl>
                                          <p:spTgt spid="7">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9" presetClass="entr" presetSubtype="0" decel="100000" fill="hold" grpId="0" nodeType="click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 calcmode="lin" valueType="num">
                                      <p:cBhvr>
                                        <p:cTn id="28" dur="20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9" dur="2000" fill="hold"/>
                                        <p:tgtEl>
                                          <p:spTgt spid="7">
                                            <p:txEl>
                                              <p:pRg st="2" end="2"/>
                                            </p:txEl>
                                          </p:spTgt>
                                        </p:tgtEl>
                                        <p:attrNameLst>
                                          <p:attrName>ppt_h</p:attrName>
                                        </p:attrNameLst>
                                      </p:cBhvr>
                                      <p:tavLst>
                                        <p:tav tm="0">
                                          <p:val>
                                            <p:fltVal val="0"/>
                                          </p:val>
                                        </p:tav>
                                        <p:tav tm="100000">
                                          <p:val>
                                            <p:strVal val="#ppt_h"/>
                                          </p:val>
                                        </p:tav>
                                      </p:tavLst>
                                    </p:anim>
                                    <p:anim calcmode="lin" valueType="num">
                                      <p:cBhvr>
                                        <p:cTn id="30" dur="2000" fill="hold"/>
                                        <p:tgtEl>
                                          <p:spTgt spid="7">
                                            <p:txEl>
                                              <p:pRg st="2" end="2"/>
                                            </p:txEl>
                                          </p:spTgt>
                                        </p:tgtEl>
                                        <p:attrNameLst>
                                          <p:attrName>style.rotation</p:attrName>
                                        </p:attrNameLst>
                                      </p:cBhvr>
                                      <p:tavLst>
                                        <p:tav tm="0">
                                          <p:val>
                                            <p:fltVal val="360"/>
                                          </p:val>
                                        </p:tav>
                                        <p:tav tm="100000">
                                          <p:val>
                                            <p:fltVal val="0"/>
                                          </p:val>
                                        </p:tav>
                                      </p:tavLst>
                                    </p:anim>
                                    <p:animEffect transition="in" filter="fade">
                                      <p:cBhvr>
                                        <p:cTn id="31"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normAutofit/>
          </a:bodyPr>
          <a:lstStyle/>
          <a:p>
            <a:pPr algn="l"/>
            <a:r>
              <a:rPr lang="id-ID" sz="2400" b="1" dirty="0" smtClean="0">
                <a:latin typeface="Arial" pitchFamily="34" charset="0"/>
                <a:cs typeface="Arial" pitchFamily="34" charset="0"/>
              </a:rPr>
              <a:t>Pertemuan awal</a:t>
            </a:r>
            <a:endParaRPr lang="id-ID" sz="2400" b="1" dirty="0">
              <a:latin typeface="Arial" pitchFamily="34" charset="0"/>
              <a:cs typeface="Arial" pitchFamily="34" charset="0"/>
            </a:endParaRPr>
          </a:p>
        </p:txBody>
      </p:sp>
      <p:sp>
        <p:nvSpPr>
          <p:cNvPr id="3" name="Content Placeholder 2"/>
          <p:cNvSpPr>
            <a:spLocks noGrp="1"/>
          </p:cNvSpPr>
          <p:nvPr>
            <p:ph idx="1"/>
          </p:nvPr>
        </p:nvSpPr>
        <p:spPr>
          <a:xfrm>
            <a:off x="0" y="381000"/>
            <a:ext cx="9144000" cy="6172200"/>
          </a:xfrm>
        </p:spPr>
        <p:txBody>
          <a:bodyPr>
            <a:normAutofit fontScale="85000" lnSpcReduction="10000"/>
          </a:bodyPr>
          <a:lstStyle/>
          <a:p>
            <a:pPr marL="457200" indent="-457200">
              <a:buFont typeface="+mj-lt"/>
              <a:buAutoNum type="arabicParenR"/>
            </a:pPr>
            <a:r>
              <a:rPr lang="id-ID" dirty="0" smtClean="0">
                <a:latin typeface="Arial" pitchFamily="34" charset="0"/>
                <a:cs typeface="Arial" pitchFamily="34" charset="0"/>
              </a:rPr>
              <a:t>Pembacaan doa</a:t>
            </a:r>
          </a:p>
          <a:p>
            <a:pPr marL="457200" indent="-457200">
              <a:buFont typeface="+mj-lt"/>
              <a:buAutoNum type="arabicParenR"/>
            </a:pPr>
            <a:r>
              <a:rPr lang="id-ID" dirty="0" smtClean="0">
                <a:latin typeface="Arial" pitchFamily="34" charset="0"/>
                <a:cs typeface="Arial" pitchFamily="34" charset="0"/>
              </a:rPr>
              <a:t>Perekenalan Dosen dan mahasiswa.</a:t>
            </a:r>
          </a:p>
          <a:p>
            <a:pPr marL="457200" indent="-457200">
              <a:buFont typeface="+mj-lt"/>
              <a:buAutoNum type="arabicParenR"/>
            </a:pPr>
            <a:r>
              <a:rPr lang="id-ID" dirty="0" smtClean="0">
                <a:latin typeface="Arial" pitchFamily="34" charset="0"/>
                <a:cs typeface="Arial" pitchFamily="34" charset="0"/>
              </a:rPr>
              <a:t>Pemilihan ketua kelas.</a:t>
            </a:r>
          </a:p>
          <a:p>
            <a:pPr marL="457200" indent="-457200">
              <a:buFont typeface="+mj-lt"/>
              <a:buAutoNum type="arabicParenR"/>
            </a:pPr>
            <a:r>
              <a:rPr lang="id-ID" dirty="0" smtClean="0">
                <a:latin typeface="Arial" pitchFamily="34" charset="0"/>
                <a:cs typeface="Arial" pitchFamily="34" charset="0"/>
              </a:rPr>
              <a:t>Motivasi bagi mahasiswa</a:t>
            </a:r>
          </a:p>
          <a:p>
            <a:pPr marL="457200" indent="-457200">
              <a:buFont typeface="+mj-lt"/>
              <a:buAutoNum type="arabicParenR"/>
            </a:pPr>
            <a:r>
              <a:rPr lang="id-ID" dirty="0" smtClean="0">
                <a:latin typeface="Arial" pitchFamily="34" charset="0"/>
                <a:cs typeface="Arial" pitchFamily="34" charset="0"/>
              </a:rPr>
              <a:t>Tugas-tugas yang harus dibuat</a:t>
            </a:r>
          </a:p>
          <a:p>
            <a:pPr marL="457200" indent="-457200">
              <a:buFont typeface="+mj-lt"/>
              <a:buAutoNum type="arabicParenR"/>
            </a:pPr>
            <a:r>
              <a:rPr lang="id-ID" dirty="0" smtClean="0">
                <a:latin typeface="Arial" pitchFamily="34" charset="0"/>
                <a:cs typeface="Arial" pitchFamily="34" charset="0"/>
              </a:rPr>
              <a:t>Pemamaparan mata kuliah.(SAP)  (GBPP)dari pertemuan awal sampai terahir</a:t>
            </a:r>
          </a:p>
          <a:p>
            <a:pPr marL="457200" indent="-457200">
              <a:buFont typeface="+mj-lt"/>
              <a:buAutoNum type="arabicParenR"/>
            </a:pPr>
            <a:r>
              <a:rPr lang="id-ID" dirty="0" smtClean="0">
                <a:latin typeface="Arial" pitchFamily="34" charset="0"/>
                <a:cs typeface="Arial" pitchFamily="34" charset="0"/>
              </a:rPr>
              <a:t>Awal perkuliahan,</a:t>
            </a:r>
          </a:p>
          <a:p>
            <a:pPr>
              <a:buNone/>
            </a:pPr>
            <a:r>
              <a:rPr lang="id-ID" dirty="0" smtClean="0">
                <a:latin typeface="Arial" pitchFamily="34" charset="0"/>
                <a:cs typeface="Arial" pitchFamily="34" charset="0"/>
              </a:rPr>
              <a:t>8) </a:t>
            </a:r>
            <a:r>
              <a:rPr lang="en-US" dirty="0" err="1" smtClean="0">
                <a:latin typeface="Arial" pitchFamily="34" charset="0"/>
                <a:cs typeface="Arial" pitchFamily="34" charset="0"/>
              </a:rPr>
              <a:t>Setiap</a:t>
            </a:r>
            <a:r>
              <a:rPr lang="en-US" dirty="0" smtClean="0">
                <a:latin typeface="Arial" pitchFamily="34" charset="0"/>
                <a:cs typeface="Arial" pitchFamily="34" charset="0"/>
              </a:rPr>
              <a:t> </a:t>
            </a:r>
            <a:r>
              <a:rPr lang="en-US" dirty="0" err="1" smtClean="0">
                <a:latin typeface="Arial" pitchFamily="34" charset="0"/>
                <a:cs typeface="Arial" pitchFamily="34" charset="0"/>
              </a:rPr>
              <a:t>mhs</a:t>
            </a:r>
            <a:r>
              <a:rPr lang="en-US" dirty="0" smtClean="0">
                <a:latin typeface="Arial" pitchFamily="34" charset="0"/>
                <a:cs typeface="Arial" pitchFamily="34" charset="0"/>
              </a:rPr>
              <a:t> yang </a:t>
            </a:r>
            <a:r>
              <a:rPr lang="en-US" dirty="0" err="1" smtClean="0">
                <a:latin typeface="Arial" pitchFamily="34" charset="0"/>
                <a:cs typeface="Arial" pitchFamily="34" charset="0"/>
              </a:rPr>
              <a:t>bisa</a:t>
            </a:r>
            <a:r>
              <a:rPr lang="en-US" dirty="0" smtClean="0">
                <a:latin typeface="Arial" pitchFamily="34" charset="0"/>
                <a:cs typeface="Arial" pitchFamily="34" charset="0"/>
              </a:rPr>
              <a:t> </a:t>
            </a:r>
            <a:r>
              <a:rPr lang="en-US" dirty="0" err="1" smtClean="0">
                <a:latin typeface="Arial" pitchFamily="34" charset="0"/>
                <a:cs typeface="Arial" pitchFamily="34" charset="0"/>
              </a:rPr>
              <a:t>menjawab</a:t>
            </a:r>
            <a:r>
              <a:rPr lang="en-US" dirty="0" smtClean="0">
                <a:latin typeface="Arial" pitchFamily="34" charset="0"/>
                <a:cs typeface="Arial" pitchFamily="34" charset="0"/>
              </a:rPr>
              <a:t> </a:t>
            </a:r>
            <a:r>
              <a:rPr lang="en-US" dirty="0" err="1" smtClean="0">
                <a:latin typeface="Arial" pitchFamily="34" charset="0"/>
                <a:cs typeface="Arial" pitchFamily="34" charset="0"/>
              </a:rPr>
              <a:t>pertanyaan</a:t>
            </a:r>
            <a:r>
              <a:rPr lang="en-US" dirty="0" smtClean="0">
                <a:latin typeface="Arial" pitchFamily="34" charset="0"/>
                <a:cs typeface="Arial" pitchFamily="34" charset="0"/>
              </a:rPr>
              <a:t> </a:t>
            </a:r>
            <a:r>
              <a:rPr lang="en-US" dirty="0" err="1" smtClean="0">
                <a:latin typeface="Arial" pitchFamily="34" charset="0"/>
                <a:cs typeface="Arial" pitchFamily="34" charset="0"/>
              </a:rPr>
              <a:t>tanpa</a:t>
            </a:r>
            <a:r>
              <a:rPr lang="en-US" dirty="0" smtClean="0">
                <a:latin typeface="Arial" pitchFamily="34" charset="0"/>
                <a:cs typeface="Arial" pitchFamily="34" charset="0"/>
              </a:rPr>
              <a:t> </a:t>
            </a:r>
            <a:r>
              <a:rPr lang="en-US" dirty="0" err="1" smtClean="0">
                <a:latin typeface="Arial" pitchFamily="34" charset="0"/>
                <a:cs typeface="Arial" pitchFamily="34" charset="0"/>
              </a:rPr>
              <a:t>dipanggil</a:t>
            </a:r>
            <a:r>
              <a:rPr lang="en-US" dirty="0" smtClean="0">
                <a:latin typeface="Arial" pitchFamily="34" charset="0"/>
                <a:cs typeface="Arial" pitchFamily="34" charset="0"/>
              </a:rPr>
              <a:t> </a:t>
            </a:r>
            <a:r>
              <a:rPr lang="en-US" dirty="0" err="1" smtClean="0">
                <a:latin typeface="Arial" pitchFamily="34" charset="0"/>
                <a:cs typeface="Arial" pitchFamily="34" charset="0"/>
              </a:rPr>
              <a:t>akan</a:t>
            </a:r>
            <a:r>
              <a:rPr lang="en-US" dirty="0" smtClean="0">
                <a:latin typeface="Arial" pitchFamily="34" charset="0"/>
                <a:cs typeface="Arial" pitchFamily="34" charset="0"/>
              </a:rPr>
              <a:t> </a:t>
            </a:r>
            <a:r>
              <a:rPr lang="en-US" dirty="0" err="1" smtClean="0">
                <a:latin typeface="Arial" pitchFamily="34" charset="0"/>
                <a:cs typeface="Arial" pitchFamily="34" charset="0"/>
              </a:rPr>
              <a:t>diberi</a:t>
            </a:r>
            <a:r>
              <a:rPr lang="en-US" dirty="0" smtClean="0">
                <a:latin typeface="Arial" pitchFamily="34" charset="0"/>
                <a:cs typeface="Arial" pitchFamily="34" charset="0"/>
              </a:rPr>
              <a:t> </a:t>
            </a:r>
            <a:r>
              <a:rPr lang="en-US" dirty="0" err="1" smtClean="0">
                <a:latin typeface="Arial" pitchFamily="34" charset="0"/>
                <a:cs typeface="Arial" pitchFamily="34" charset="0"/>
              </a:rPr>
              <a:t>penilaian</a:t>
            </a:r>
            <a:endParaRPr lang="id-ID" dirty="0" smtClean="0">
              <a:latin typeface="Arial" pitchFamily="34" charset="0"/>
              <a:cs typeface="Arial" pitchFamily="34" charset="0"/>
            </a:endParaRPr>
          </a:p>
          <a:p>
            <a:pPr>
              <a:buNone/>
            </a:pPr>
            <a:r>
              <a:rPr lang="id-ID" dirty="0" smtClean="0">
                <a:latin typeface="Arial" pitchFamily="34" charset="0"/>
                <a:cs typeface="Arial" pitchFamily="34" charset="0"/>
              </a:rPr>
              <a:t>9) </a:t>
            </a:r>
            <a:r>
              <a:rPr lang="en-US" dirty="0" err="1" smtClean="0">
                <a:latin typeface="Arial" pitchFamily="34" charset="0"/>
                <a:cs typeface="Arial" pitchFamily="34" charset="0"/>
              </a:rPr>
              <a:t>Bila</a:t>
            </a:r>
            <a:r>
              <a:rPr lang="en-US" dirty="0" smtClean="0">
                <a:latin typeface="Arial" pitchFamily="34" charset="0"/>
                <a:cs typeface="Arial" pitchFamily="34" charset="0"/>
              </a:rPr>
              <a:t> </a:t>
            </a:r>
            <a:r>
              <a:rPr lang="en-US" dirty="0" err="1" smtClean="0">
                <a:latin typeface="Arial" pitchFamily="34" charset="0"/>
                <a:cs typeface="Arial" pitchFamily="34" charset="0"/>
              </a:rPr>
              <a:t>selama</a:t>
            </a:r>
            <a:r>
              <a:rPr lang="en-US" dirty="0" smtClean="0">
                <a:latin typeface="Arial" pitchFamily="34" charset="0"/>
                <a:cs typeface="Arial" pitchFamily="34" charset="0"/>
              </a:rPr>
              <a:t> </a:t>
            </a:r>
            <a:r>
              <a:rPr lang="en-US" dirty="0" err="1" smtClean="0">
                <a:latin typeface="Arial" pitchFamily="34" charset="0"/>
                <a:cs typeface="Arial" pitchFamily="34" charset="0"/>
              </a:rPr>
              <a:t>perkuliahan</a:t>
            </a:r>
            <a:r>
              <a:rPr lang="en-US" dirty="0" smtClean="0">
                <a:latin typeface="Arial" pitchFamily="34" charset="0"/>
                <a:cs typeface="Arial" pitchFamily="34" charset="0"/>
              </a:rPr>
              <a:t> </a:t>
            </a:r>
            <a:r>
              <a:rPr lang="en-US" dirty="0" err="1" smtClean="0">
                <a:latin typeface="Arial" pitchFamily="34" charset="0"/>
                <a:cs typeface="Arial" pitchFamily="34" charset="0"/>
              </a:rPr>
              <a:t>terjadi</a:t>
            </a:r>
            <a:r>
              <a:rPr lang="en-US" dirty="0" smtClean="0">
                <a:latin typeface="Arial" pitchFamily="34" charset="0"/>
                <a:cs typeface="Arial" pitchFamily="34" charset="0"/>
              </a:rPr>
              <a:t> </a:t>
            </a:r>
            <a:r>
              <a:rPr lang="en-US" dirty="0" err="1" smtClean="0">
                <a:latin typeface="Arial" pitchFamily="34" charset="0"/>
                <a:cs typeface="Arial" pitchFamily="34" charset="0"/>
              </a:rPr>
              <a:t>keributan</a:t>
            </a:r>
            <a:r>
              <a:rPr lang="en-US" dirty="0" smtClean="0">
                <a:latin typeface="Arial" pitchFamily="34" charset="0"/>
                <a:cs typeface="Arial" pitchFamily="34" charset="0"/>
              </a:rPr>
              <a:t> </a:t>
            </a:r>
            <a:r>
              <a:rPr lang="en-US" dirty="0" err="1" smtClean="0">
                <a:latin typeface="Arial" pitchFamily="34" charset="0"/>
                <a:cs typeface="Arial" pitchFamily="34" charset="0"/>
              </a:rPr>
              <a:t>di</a:t>
            </a:r>
            <a:r>
              <a:rPr lang="en-US" dirty="0" smtClean="0">
                <a:latin typeface="Arial" pitchFamily="34" charset="0"/>
                <a:cs typeface="Arial" pitchFamily="34" charset="0"/>
              </a:rPr>
              <a:t> </a:t>
            </a:r>
            <a:r>
              <a:rPr lang="en-US" dirty="0" err="1" smtClean="0">
                <a:latin typeface="Arial" pitchFamily="34" charset="0"/>
                <a:cs typeface="Arial" pitchFamily="34" charset="0"/>
              </a:rPr>
              <a:t>dalam</a:t>
            </a:r>
            <a:r>
              <a:rPr lang="en-US" dirty="0" smtClean="0">
                <a:latin typeface="Arial" pitchFamily="34" charset="0"/>
                <a:cs typeface="Arial" pitchFamily="34" charset="0"/>
              </a:rPr>
              <a:t> </a:t>
            </a:r>
            <a:r>
              <a:rPr lang="en-US" dirty="0" err="1" smtClean="0">
                <a:latin typeface="Arial" pitchFamily="34" charset="0"/>
                <a:cs typeface="Arial" pitchFamily="34" charset="0"/>
              </a:rPr>
              <a:t>kelas</a:t>
            </a:r>
            <a:r>
              <a:rPr lang="en-US" dirty="0" smtClean="0">
                <a:latin typeface="Arial" pitchFamily="34" charset="0"/>
                <a:cs typeface="Arial" pitchFamily="34" charset="0"/>
              </a:rPr>
              <a:t>, </a:t>
            </a:r>
            <a:r>
              <a:rPr lang="en-US" dirty="0" err="1" smtClean="0">
                <a:latin typeface="Arial" pitchFamily="34" charset="0"/>
                <a:cs typeface="Arial" pitchFamily="34" charset="0"/>
              </a:rPr>
              <a:t>maka</a:t>
            </a:r>
            <a:r>
              <a:rPr lang="en-US" dirty="0" smtClean="0">
                <a:latin typeface="Arial" pitchFamily="34" charset="0"/>
                <a:cs typeface="Arial" pitchFamily="34" charset="0"/>
              </a:rPr>
              <a:t> </a:t>
            </a:r>
            <a:r>
              <a:rPr lang="en-US" dirty="0" err="1" smtClean="0">
                <a:latin typeface="Arial" pitchFamily="34" charset="0"/>
                <a:cs typeface="Arial" pitchFamily="34" charset="0"/>
              </a:rPr>
              <a:t>akan</a:t>
            </a:r>
            <a:r>
              <a:rPr lang="en-US" dirty="0" smtClean="0">
                <a:latin typeface="Arial" pitchFamily="34" charset="0"/>
                <a:cs typeface="Arial" pitchFamily="34" charset="0"/>
              </a:rPr>
              <a:t> </a:t>
            </a:r>
            <a:r>
              <a:rPr lang="en-US" dirty="0" err="1" smtClean="0">
                <a:latin typeface="Arial" pitchFamily="34" charset="0"/>
                <a:cs typeface="Arial" pitchFamily="34" charset="0"/>
              </a:rPr>
              <a:t>diadakan</a:t>
            </a:r>
            <a:r>
              <a:rPr lang="en-US" dirty="0" smtClean="0">
                <a:latin typeface="Arial" pitchFamily="34" charset="0"/>
                <a:cs typeface="Arial" pitchFamily="34" charset="0"/>
              </a:rPr>
              <a:t> </a:t>
            </a:r>
            <a:r>
              <a:rPr lang="en-US" dirty="0" err="1" smtClean="0">
                <a:latin typeface="Arial" pitchFamily="34" charset="0"/>
                <a:cs typeface="Arial" pitchFamily="34" charset="0"/>
              </a:rPr>
              <a:t>kuis</a:t>
            </a:r>
            <a:r>
              <a:rPr lang="en-US" dirty="0" smtClean="0">
                <a:latin typeface="Arial" pitchFamily="34" charset="0"/>
                <a:cs typeface="Arial" pitchFamily="34" charset="0"/>
              </a:rPr>
              <a:t>/</a:t>
            </a:r>
            <a:r>
              <a:rPr lang="en-US" dirty="0" err="1" smtClean="0">
                <a:latin typeface="Arial" pitchFamily="34" charset="0"/>
                <a:cs typeface="Arial" pitchFamily="34" charset="0"/>
              </a:rPr>
              <a:t>tugas</a:t>
            </a:r>
            <a:r>
              <a:rPr lang="en-US" dirty="0" smtClean="0">
                <a:latin typeface="Arial" pitchFamily="34" charset="0"/>
                <a:cs typeface="Arial" pitchFamily="34" charset="0"/>
              </a:rPr>
              <a:t> </a:t>
            </a:r>
            <a:r>
              <a:rPr lang="en-US" dirty="0" err="1" smtClean="0">
                <a:latin typeface="Arial" pitchFamily="34" charset="0"/>
                <a:cs typeface="Arial" pitchFamily="34" charset="0"/>
              </a:rPr>
              <a:t>dadakan</a:t>
            </a:r>
            <a:r>
              <a:rPr lang="en-US" dirty="0" smtClean="0">
                <a:latin typeface="Arial" pitchFamily="34" charset="0"/>
                <a:cs typeface="Arial" pitchFamily="34" charset="0"/>
              </a:rPr>
              <a:t>.</a:t>
            </a:r>
          </a:p>
          <a:p>
            <a:pPr>
              <a:buNone/>
            </a:pPr>
            <a:r>
              <a:rPr lang="id-ID" dirty="0" smtClean="0"/>
              <a:t>10)</a:t>
            </a:r>
            <a:r>
              <a:rPr lang="id-ID" dirty="0" smtClean="0">
                <a:latin typeface="Arial" pitchFamily="34" charset="0"/>
                <a:cs typeface="Arial" pitchFamily="34" charset="0"/>
              </a:rPr>
              <a:t> </a:t>
            </a:r>
            <a:r>
              <a:rPr lang="en-US" dirty="0" smtClean="0">
                <a:latin typeface="Arial" pitchFamily="34" charset="0"/>
                <a:cs typeface="Arial" pitchFamily="34" charset="0"/>
              </a:rPr>
              <a:t>HP </a:t>
            </a:r>
            <a:r>
              <a:rPr lang="en-US" dirty="0" err="1" smtClean="0">
                <a:latin typeface="Arial" pitchFamily="34" charset="0"/>
                <a:cs typeface="Arial" pitchFamily="34" charset="0"/>
              </a:rPr>
              <a:t>mohon</a:t>
            </a:r>
            <a:r>
              <a:rPr lang="en-US" dirty="0" smtClean="0">
                <a:latin typeface="Arial" pitchFamily="34" charset="0"/>
                <a:cs typeface="Arial" pitchFamily="34" charset="0"/>
              </a:rPr>
              <a:t> </a:t>
            </a:r>
            <a:r>
              <a:rPr lang="en-US" dirty="0" err="1" smtClean="0">
                <a:latin typeface="Arial" pitchFamily="34" charset="0"/>
                <a:cs typeface="Arial" pitchFamily="34" charset="0"/>
              </a:rPr>
              <a:t>dimatikan</a:t>
            </a:r>
            <a:r>
              <a:rPr lang="id-ID" dirty="0" smtClean="0">
                <a:latin typeface="Arial" pitchFamily="34" charset="0"/>
                <a:cs typeface="Arial" pitchFamily="34" charset="0"/>
              </a:rPr>
              <a:t> selama pekuliahan</a:t>
            </a:r>
            <a:r>
              <a:rPr lang="en-US" dirty="0" smtClean="0">
                <a:latin typeface="Arial" pitchFamily="34" charset="0"/>
                <a:cs typeface="Arial" pitchFamily="34" charset="0"/>
              </a:rPr>
              <a:t> </a:t>
            </a:r>
            <a:r>
              <a:rPr lang="en-US" dirty="0" err="1" smtClean="0">
                <a:latin typeface="Arial" pitchFamily="34" charset="0"/>
                <a:cs typeface="Arial" pitchFamily="34" charset="0"/>
              </a:rPr>
              <a:t>atau</a:t>
            </a:r>
            <a:r>
              <a:rPr lang="en-US" dirty="0" smtClean="0">
                <a:latin typeface="Arial" pitchFamily="34" charset="0"/>
                <a:cs typeface="Arial" pitchFamily="34" charset="0"/>
              </a:rPr>
              <a:t> </a:t>
            </a:r>
            <a:r>
              <a:rPr lang="en-US" dirty="0" err="1" smtClean="0">
                <a:latin typeface="Arial" pitchFamily="34" charset="0"/>
                <a:cs typeface="Arial" pitchFamily="34" charset="0"/>
              </a:rPr>
              <a:t>di</a:t>
            </a:r>
            <a:r>
              <a:rPr lang="en-US" dirty="0" smtClean="0">
                <a:latin typeface="Arial" pitchFamily="34" charset="0"/>
                <a:cs typeface="Arial" pitchFamily="34" charset="0"/>
              </a:rPr>
              <a:t> </a:t>
            </a:r>
            <a:r>
              <a:rPr lang="en-US" i="1" dirty="0" smtClean="0">
                <a:latin typeface="Arial" pitchFamily="34" charset="0"/>
                <a:cs typeface="Arial" pitchFamily="34" charset="0"/>
              </a:rPr>
              <a:t>silent</a:t>
            </a:r>
            <a:endParaRPr lang="id-ID" i="1" dirty="0" smtClean="0">
              <a:latin typeface="Arial" pitchFamily="34" charset="0"/>
              <a:cs typeface="Arial" pitchFamily="34" charset="0"/>
            </a:endParaRPr>
          </a:p>
          <a:p>
            <a:pPr>
              <a:buNone/>
            </a:pPr>
            <a:r>
              <a:rPr lang="id-ID" dirty="0" smtClean="0">
                <a:latin typeface="Arial" pitchFamily="34" charset="0"/>
                <a:cs typeface="Arial" pitchFamily="34" charset="0"/>
              </a:rPr>
              <a:t>11)</a:t>
            </a:r>
            <a:r>
              <a:rPr lang="en-US" dirty="0" err="1" smtClean="0">
                <a:latin typeface="Arial" pitchFamily="34" charset="0"/>
                <a:cs typeface="Arial" pitchFamily="34" charset="0"/>
              </a:rPr>
              <a:t>Memakai</a:t>
            </a:r>
            <a:r>
              <a:rPr lang="en-US" dirty="0" smtClean="0">
                <a:latin typeface="Arial" pitchFamily="34" charset="0"/>
                <a:cs typeface="Arial" pitchFamily="34" charset="0"/>
              </a:rPr>
              <a:t> </a:t>
            </a:r>
            <a:r>
              <a:rPr lang="en-US" dirty="0" err="1" smtClean="0">
                <a:latin typeface="Arial" pitchFamily="34" charset="0"/>
                <a:cs typeface="Arial" pitchFamily="34" charset="0"/>
              </a:rPr>
              <a:t>pakaian</a:t>
            </a:r>
            <a:r>
              <a:rPr lang="en-US" dirty="0" smtClean="0">
                <a:latin typeface="Arial" pitchFamily="34" charset="0"/>
                <a:cs typeface="Arial" pitchFamily="34" charset="0"/>
              </a:rPr>
              <a:t> </a:t>
            </a:r>
            <a:r>
              <a:rPr lang="en-US" dirty="0" err="1" smtClean="0">
                <a:latin typeface="Arial" pitchFamily="34" charset="0"/>
                <a:cs typeface="Arial" pitchFamily="34" charset="0"/>
              </a:rPr>
              <a:t>sopan</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memakai</a:t>
            </a:r>
            <a:r>
              <a:rPr lang="en-US" dirty="0" smtClean="0">
                <a:latin typeface="Arial" pitchFamily="34" charset="0"/>
                <a:cs typeface="Arial" pitchFamily="34" charset="0"/>
              </a:rPr>
              <a:t> </a:t>
            </a:r>
            <a:r>
              <a:rPr lang="en-US" dirty="0" err="1" smtClean="0">
                <a:latin typeface="Arial" pitchFamily="34" charset="0"/>
                <a:cs typeface="Arial" pitchFamily="34" charset="0"/>
              </a:rPr>
              <a:t>sepatu</a:t>
            </a:r>
            <a:r>
              <a:rPr lang="en-US" dirty="0" smtClean="0">
                <a:latin typeface="Arial" pitchFamily="34" charset="0"/>
                <a:cs typeface="Arial" pitchFamily="34" charset="0"/>
              </a:rPr>
              <a:t>.</a:t>
            </a:r>
          </a:p>
          <a:p>
            <a:pPr>
              <a:buNone/>
            </a:pPr>
            <a:endParaRPr lang="id-ID" i="1" dirty="0" smtClean="0">
              <a:latin typeface="Arial" pitchFamily="34" charset="0"/>
              <a:cs typeface="Arial" pitchFamily="34" charset="0"/>
            </a:endParaRPr>
          </a:p>
          <a:p>
            <a:pPr>
              <a:buNone/>
            </a:pPr>
            <a:endParaRPr lang="en-US" i="1" dirty="0" smtClean="0">
              <a:latin typeface="Arial" pitchFamily="34" charset="0"/>
              <a:cs typeface="Arial" pitchFamily="34" charset="0"/>
            </a:endParaRPr>
          </a:p>
          <a:p>
            <a:pPr marL="457200" indent="-457200">
              <a:buFont typeface="+mj-lt"/>
              <a:buAutoNum type="arabicParenR"/>
            </a:pPr>
            <a:endParaRPr lang="id-ID" dirty="0" smtClean="0">
              <a:latin typeface="Arial" pitchFamily="34" charset="0"/>
              <a:cs typeface="Arial" pitchFamily="34" charset="0"/>
            </a:endParaRPr>
          </a:p>
          <a:p>
            <a:pPr marL="457200" indent="-457200">
              <a:buFont typeface="+mj-lt"/>
              <a:buAutoNum type="arabicParenR"/>
            </a:pPr>
            <a:endParaRPr lang="en-US" dirty="0" smtClean="0">
              <a:latin typeface="Arial" pitchFamily="34" charset="0"/>
              <a:cs typeface="Arial" pitchFamily="34" charset="0"/>
            </a:endParaRPr>
          </a:p>
          <a:p>
            <a:pPr marL="457200" indent="-457200">
              <a:buFont typeface="+mj-lt"/>
              <a:buAutoNum type="arabicParenR"/>
            </a:pPr>
            <a:endParaRPr lang="id-ID" dirty="0" smtClean="0">
              <a:latin typeface="Arial" pitchFamily="34" charset="0"/>
              <a:cs typeface="Arial" pitchFamily="34" charset="0"/>
            </a:endParaRPr>
          </a:p>
          <a:p>
            <a:pPr marL="457200" indent="-457200">
              <a:buFont typeface="+mj-lt"/>
              <a:buAutoNum type="arabicParenR"/>
            </a:pPr>
            <a:endParaRPr lang="id-ID" sz="2400" dirty="0" smtClean="0">
              <a:latin typeface="Arial" pitchFamily="34" charset="0"/>
              <a:cs typeface="Arial" pitchFamily="34" charset="0"/>
            </a:endParaRPr>
          </a:p>
          <a:p>
            <a:pPr marL="457200" indent="-457200">
              <a:buNone/>
            </a:pPr>
            <a:endParaRPr lang="id-ID" sz="2400" dirty="0">
              <a:latin typeface="Arial" pitchFamily="34" charset="0"/>
              <a:cs typeface="Arial" pitchFamily="34" charset="0"/>
            </a:endParaRPr>
          </a:p>
        </p:txBody>
      </p:sp>
    </p:spTree>
  </p:cSld>
  <p:clrMapOvr>
    <a:masterClrMapping/>
  </p:clrMapOvr>
  <p:transition spd="slow" advClick="0" advTm="98000">
    <p:wheel spokes="8"/>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0" y="1397000"/>
          <a:ext cx="6096000" cy="29667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id-ID" dirty="0"/>
                    </a:p>
                  </a:txBody>
                  <a:tcPr/>
                </a:tc>
                <a:tc>
                  <a:txBody>
                    <a:bodyPr/>
                    <a:lstStyle/>
                    <a:p>
                      <a:endParaRPr lang="id-ID"/>
                    </a:p>
                  </a:txBody>
                  <a:tcPr/>
                </a:tc>
                <a:tc>
                  <a:txBody>
                    <a:bodyPr/>
                    <a:lstStyle/>
                    <a:p>
                      <a:endParaRPr lang="id-ID"/>
                    </a:p>
                  </a:txBody>
                  <a:tcPr/>
                </a:tc>
              </a:tr>
              <a:tr h="370840">
                <a:tc>
                  <a:txBody>
                    <a:bodyPr/>
                    <a:lstStyle/>
                    <a:p>
                      <a:endParaRPr lang="id-ID"/>
                    </a:p>
                  </a:txBody>
                  <a:tcPr/>
                </a:tc>
                <a:tc>
                  <a:txBody>
                    <a:bodyPr/>
                    <a:lstStyle/>
                    <a:p>
                      <a:endParaRPr lang="id-ID"/>
                    </a:p>
                  </a:txBody>
                  <a:tcPr/>
                </a:tc>
                <a:tc>
                  <a:txBody>
                    <a:bodyPr/>
                    <a:lstStyle/>
                    <a:p>
                      <a:endParaRPr lang="id-ID"/>
                    </a:p>
                  </a:txBody>
                  <a:tcPr/>
                </a:tc>
              </a:tr>
              <a:tr h="370840">
                <a:tc>
                  <a:txBody>
                    <a:bodyPr/>
                    <a:lstStyle/>
                    <a:p>
                      <a:endParaRPr lang="id-ID"/>
                    </a:p>
                  </a:txBody>
                  <a:tcPr/>
                </a:tc>
                <a:tc>
                  <a:txBody>
                    <a:bodyPr/>
                    <a:lstStyle/>
                    <a:p>
                      <a:endParaRPr lang="id-ID"/>
                    </a:p>
                  </a:txBody>
                  <a:tcPr/>
                </a:tc>
                <a:tc>
                  <a:txBody>
                    <a:bodyPr/>
                    <a:lstStyle/>
                    <a:p>
                      <a:endParaRPr lang="id-ID"/>
                    </a:p>
                  </a:txBody>
                  <a:tcPr/>
                </a:tc>
              </a:tr>
              <a:tr h="370840">
                <a:tc>
                  <a:txBody>
                    <a:bodyPr/>
                    <a:lstStyle/>
                    <a:p>
                      <a:endParaRPr lang="id-ID"/>
                    </a:p>
                  </a:txBody>
                  <a:tcPr/>
                </a:tc>
                <a:tc>
                  <a:txBody>
                    <a:bodyPr/>
                    <a:lstStyle/>
                    <a:p>
                      <a:endParaRPr lang="id-ID"/>
                    </a:p>
                  </a:txBody>
                  <a:tcPr/>
                </a:tc>
                <a:tc>
                  <a:txBody>
                    <a:bodyPr/>
                    <a:lstStyle/>
                    <a:p>
                      <a:endParaRPr lang="id-ID"/>
                    </a:p>
                  </a:txBody>
                  <a:tcPr/>
                </a:tc>
              </a:tr>
              <a:tr h="370840">
                <a:tc>
                  <a:txBody>
                    <a:bodyPr/>
                    <a:lstStyle/>
                    <a:p>
                      <a:endParaRPr lang="id-ID"/>
                    </a:p>
                  </a:txBody>
                  <a:tcPr/>
                </a:tc>
                <a:tc>
                  <a:txBody>
                    <a:bodyPr/>
                    <a:lstStyle/>
                    <a:p>
                      <a:endParaRPr lang="id-ID"/>
                    </a:p>
                  </a:txBody>
                  <a:tcPr/>
                </a:tc>
                <a:tc>
                  <a:txBody>
                    <a:bodyPr/>
                    <a:lstStyle/>
                    <a:p>
                      <a:endParaRPr lang="id-ID"/>
                    </a:p>
                  </a:txBody>
                  <a:tcPr/>
                </a:tc>
              </a:tr>
              <a:tr h="370840">
                <a:tc>
                  <a:txBody>
                    <a:bodyPr/>
                    <a:lstStyle/>
                    <a:p>
                      <a:endParaRPr lang="id-ID"/>
                    </a:p>
                  </a:txBody>
                  <a:tcPr/>
                </a:tc>
                <a:tc>
                  <a:txBody>
                    <a:bodyPr/>
                    <a:lstStyle/>
                    <a:p>
                      <a:endParaRPr lang="id-ID"/>
                    </a:p>
                  </a:txBody>
                  <a:tcPr/>
                </a:tc>
                <a:tc>
                  <a:txBody>
                    <a:bodyPr/>
                    <a:lstStyle/>
                    <a:p>
                      <a:endParaRPr lang="id-ID"/>
                    </a:p>
                  </a:txBody>
                  <a:tcPr/>
                </a:tc>
              </a:tr>
              <a:tr h="370840">
                <a:tc>
                  <a:txBody>
                    <a:bodyPr/>
                    <a:lstStyle/>
                    <a:p>
                      <a:endParaRPr lang="id-ID"/>
                    </a:p>
                  </a:txBody>
                  <a:tcPr/>
                </a:tc>
                <a:tc>
                  <a:txBody>
                    <a:bodyPr/>
                    <a:lstStyle/>
                    <a:p>
                      <a:endParaRPr lang="id-ID"/>
                    </a:p>
                  </a:txBody>
                  <a:tcPr/>
                </a:tc>
                <a:tc>
                  <a:txBody>
                    <a:bodyPr/>
                    <a:lstStyle/>
                    <a:p>
                      <a:endParaRPr lang="id-ID"/>
                    </a:p>
                  </a:txBody>
                  <a:tcPr/>
                </a:tc>
              </a:tr>
              <a:tr h="370840">
                <a:tc>
                  <a:txBody>
                    <a:bodyPr/>
                    <a:lstStyle/>
                    <a:p>
                      <a:endParaRPr lang="id-ID"/>
                    </a:p>
                  </a:txBody>
                  <a:tcPr/>
                </a:tc>
                <a:tc>
                  <a:txBody>
                    <a:bodyPr/>
                    <a:lstStyle/>
                    <a:p>
                      <a:endParaRPr lang="id-ID"/>
                    </a:p>
                  </a:txBody>
                  <a:tcPr/>
                </a:tc>
                <a:tc>
                  <a:txBody>
                    <a:bodyPr/>
                    <a:lstStyle/>
                    <a:p>
                      <a:endParaRPr lang="id-ID"/>
                    </a:p>
                  </a:txBody>
                  <a:tcPr/>
                </a:tc>
              </a:tr>
            </a:tbl>
          </a:graphicData>
        </a:graphic>
      </p:graphicFrame>
      <p:graphicFrame>
        <p:nvGraphicFramePr>
          <p:cNvPr id="5" name="Table 4"/>
          <p:cNvGraphicFramePr>
            <a:graphicFrameLocks noGrp="1"/>
          </p:cNvGraphicFramePr>
          <p:nvPr/>
        </p:nvGraphicFramePr>
        <p:xfrm>
          <a:off x="0" y="-108842"/>
          <a:ext cx="9144000" cy="7295636"/>
        </p:xfrm>
        <a:graphic>
          <a:graphicData uri="http://schemas.openxmlformats.org/drawingml/2006/table">
            <a:tbl>
              <a:tblPr firstRow="1" bandRow="1">
                <a:tableStyleId>{5C22544A-7EE6-4342-B048-85BDC9FD1C3A}</a:tableStyleId>
              </a:tblPr>
              <a:tblGrid>
                <a:gridCol w="1371600"/>
                <a:gridCol w="7772400"/>
              </a:tblGrid>
              <a:tr h="512427">
                <a:tc>
                  <a:txBody>
                    <a:bodyPr/>
                    <a:lstStyle/>
                    <a:p>
                      <a:r>
                        <a:rPr lang="id-ID" sz="2800" dirty="0" smtClean="0">
                          <a:latin typeface="Arial" pitchFamily="34" charset="0"/>
                          <a:cs typeface="Arial" pitchFamily="34" charset="0"/>
                        </a:rPr>
                        <a:t>PER</a:t>
                      </a:r>
                      <a:endParaRPr lang="id-ID" sz="2800" dirty="0">
                        <a:latin typeface="Arial" pitchFamily="34" charset="0"/>
                        <a:cs typeface="Arial" pitchFamily="34" charset="0"/>
                      </a:endParaRP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dirty="0" smtClean="0">
                          <a:ln>
                            <a:noFill/>
                          </a:ln>
                          <a:solidFill>
                            <a:schemeClr val="tx1"/>
                          </a:solidFill>
                          <a:effectLst/>
                          <a:latin typeface="Arial" pitchFamily="34" charset="0"/>
                          <a:cs typeface="Arial" pitchFamily="34" charset="0"/>
                        </a:rPr>
                        <a:t>POKOK BAHASAN</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txBody>
                  <a:tcPr/>
                </a:tc>
              </a:tr>
              <a:tr h="490284">
                <a:tc>
                  <a:txBody>
                    <a:bodyPr/>
                    <a:lstStyle/>
                    <a:p>
                      <a:r>
                        <a:rPr lang="id-ID" sz="2400" b="1" dirty="0" smtClean="0">
                          <a:latin typeface="Arial" pitchFamily="34" charset="0"/>
                          <a:cs typeface="Arial" pitchFamily="34" charset="0"/>
                        </a:rPr>
                        <a:t>1</a:t>
                      </a:r>
                      <a:r>
                        <a:rPr lang="id-ID" sz="2400" b="1" baseline="0" dirty="0" smtClean="0">
                          <a:latin typeface="Arial" pitchFamily="34" charset="0"/>
                          <a:cs typeface="Arial" pitchFamily="34" charset="0"/>
                        </a:rPr>
                        <a:t> &amp; 2</a:t>
                      </a:r>
                      <a:endParaRPr lang="id-ID" sz="2400" b="1" dirty="0">
                        <a:latin typeface="Arial" pitchFamily="34" charset="0"/>
                        <a:cs typeface="Arial" pitchFamily="34" charset="0"/>
                      </a:endParaRPr>
                    </a:p>
                  </a:txBody>
                  <a:tcPr/>
                </a:tc>
                <a:tc>
                  <a:txBody>
                    <a:bodyPr/>
                    <a:lstStyle/>
                    <a:p>
                      <a:r>
                        <a:rPr lang="id-ID" sz="2400" b="1" dirty="0" smtClean="0">
                          <a:latin typeface="Arial" pitchFamily="34" charset="0"/>
                          <a:cs typeface="Arial" pitchFamily="34" charset="0"/>
                        </a:rPr>
                        <a:t>PERUSAHAAH DAN LINGKUNGANNYA</a:t>
                      </a:r>
                      <a:endParaRPr lang="id-ID" sz="2400" dirty="0"/>
                    </a:p>
                  </a:txBody>
                  <a:tcPr/>
                </a:tc>
              </a:tr>
              <a:tr h="501355">
                <a:tc>
                  <a:txBody>
                    <a:bodyPr/>
                    <a:lstStyle/>
                    <a:p>
                      <a:r>
                        <a:rPr lang="id-ID" sz="2400" b="1" dirty="0" smtClean="0">
                          <a:latin typeface="Arial" pitchFamily="34" charset="0"/>
                          <a:cs typeface="Arial" pitchFamily="34" charset="0"/>
                        </a:rPr>
                        <a:t>3</a:t>
                      </a:r>
                      <a:endParaRPr lang="id-ID" sz="2400" b="1" dirty="0">
                        <a:latin typeface="Arial" pitchFamily="34" charset="0"/>
                        <a:cs typeface="Arial" pitchFamily="34" charset="0"/>
                      </a:endParaRPr>
                    </a:p>
                  </a:txBody>
                  <a:tcPr/>
                </a:tc>
                <a:tc>
                  <a:txBody>
                    <a:bodyPr/>
                    <a:lstStyle/>
                    <a:p>
                      <a:r>
                        <a:rPr lang="id-ID" sz="2400" b="1" dirty="0" smtClean="0">
                          <a:latin typeface="Arial" pitchFamily="34" charset="0"/>
                          <a:cs typeface="Arial" pitchFamily="34" charset="0"/>
                        </a:rPr>
                        <a:t>LINGKUNGAN DAN ETIKA BISNIS</a:t>
                      </a:r>
                      <a:endParaRPr lang="id-ID" sz="2400" b="1" dirty="0">
                        <a:latin typeface="Arial" pitchFamily="34" charset="0"/>
                        <a:cs typeface="Arial" pitchFamily="34" charset="0"/>
                      </a:endParaRPr>
                    </a:p>
                  </a:txBody>
                  <a:tcPr/>
                </a:tc>
              </a:tr>
              <a:tr h="572977">
                <a:tc>
                  <a:txBody>
                    <a:bodyPr/>
                    <a:lstStyle/>
                    <a:p>
                      <a:r>
                        <a:rPr lang="id-ID" sz="2400" b="1" dirty="0" smtClean="0">
                          <a:latin typeface="Arial" pitchFamily="34" charset="0"/>
                          <a:cs typeface="Arial" pitchFamily="34" charset="0"/>
                        </a:rPr>
                        <a:t>4 &amp; 5</a:t>
                      </a:r>
                      <a:endParaRPr lang="id-ID" sz="2400" b="1" dirty="0">
                        <a:latin typeface="Arial" pitchFamily="34" charset="0"/>
                        <a:cs typeface="Arial" pitchFamily="34" charset="0"/>
                      </a:endParaRPr>
                    </a:p>
                  </a:txBody>
                  <a:tcPr/>
                </a:tc>
                <a:tc>
                  <a:txBody>
                    <a:bodyPr/>
                    <a:lstStyle/>
                    <a:p>
                      <a:r>
                        <a:rPr lang="id-ID" sz="2400" b="1" dirty="0" smtClean="0">
                          <a:latin typeface="Arial" pitchFamily="34" charset="0"/>
                          <a:cs typeface="Arial" pitchFamily="34" charset="0"/>
                        </a:rPr>
                        <a:t>PEMILIKAN</a:t>
                      </a:r>
                      <a:r>
                        <a:rPr lang="id-ID" sz="2400" b="1" baseline="0" dirty="0" smtClean="0">
                          <a:latin typeface="Arial" pitchFamily="34" charset="0"/>
                          <a:cs typeface="Arial" pitchFamily="34" charset="0"/>
                        </a:rPr>
                        <a:t> PERUSAHAAN</a:t>
                      </a:r>
                      <a:endParaRPr lang="id-ID" sz="2400" b="1" dirty="0">
                        <a:latin typeface="Arial" pitchFamily="34" charset="0"/>
                        <a:cs typeface="Arial" pitchFamily="34" charset="0"/>
                      </a:endParaRPr>
                    </a:p>
                  </a:txBody>
                  <a:tcPr/>
                </a:tc>
              </a:tr>
              <a:tr h="773520">
                <a:tc>
                  <a:txBody>
                    <a:bodyPr/>
                    <a:lstStyle/>
                    <a:p>
                      <a:r>
                        <a:rPr lang="id-ID" sz="2400" b="1" dirty="0" smtClean="0">
                          <a:latin typeface="Arial" pitchFamily="34" charset="0"/>
                          <a:cs typeface="Arial" pitchFamily="34" charset="0"/>
                        </a:rPr>
                        <a:t>6/7</a:t>
                      </a:r>
                      <a:endParaRPr lang="id-ID" sz="2400" b="1" dirty="0">
                        <a:latin typeface="Arial" pitchFamily="34" charset="0"/>
                        <a:cs typeface="Arial" pitchFamily="34" charset="0"/>
                      </a:endParaRPr>
                    </a:p>
                  </a:txBody>
                  <a:tcPr/>
                </a:tc>
                <a:tc>
                  <a:txBody>
                    <a:bodyPr/>
                    <a:lstStyle/>
                    <a:p>
                      <a:r>
                        <a:rPr lang="id-ID" sz="2400" b="1" dirty="0" smtClean="0">
                          <a:latin typeface="Arial" pitchFamily="34" charset="0"/>
                          <a:cs typeface="Arial" pitchFamily="34" charset="0"/>
                        </a:rPr>
                        <a:t>KERJA SAMA, PENGGABUNGAN, EKSPANSI</a:t>
                      </a:r>
                      <a:r>
                        <a:rPr lang="id-ID" sz="2400" b="1" baseline="0" dirty="0" smtClean="0">
                          <a:latin typeface="Arial" pitchFamily="34" charset="0"/>
                          <a:cs typeface="Arial" pitchFamily="34" charset="0"/>
                        </a:rPr>
                        <a:t> PERUSAHAAN BISNIS</a:t>
                      </a:r>
                      <a:endParaRPr lang="id-ID" sz="2400" b="1" dirty="0">
                        <a:latin typeface="Arial" pitchFamily="34" charset="0"/>
                        <a:cs typeface="Arial" pitchFamily="34" charset="0"/>
                      </a:endParaRPr>
                    </a:p>
                  </a:txBody>
                  <a:tcPr/>
                </a:tc>
              </a:tr>
              <a:tr h="773520">
                <a:tc>
                  <a:txBody>
                    <a:bodyPr/>
                    <a:lstStyle/>
                    <a:p>
                      <a:r>
                        <a:rPr lang="id-ID" sz="2600" b="1" dirty="0" smtClean="0"/>
                        <a:t>8</a:t>
                      </a:r>
                      <a:endParaRPr lang="id-ID" sz="2600" b="1" dirty="0"/>
                    </a:p>
                  </a:txBody>
                  <a:tcPr/>
                </a:tc>
                <a:tc>
                  <a:txBody>
                    <a:bodyPr/>
                    <a:lstStyle/>
                    <a:p>
                      <a:r>
                        <a:rPr lang="id-ID" sz="2400" b="1" dirty="0" smtClean="0">
                          <a:latin typeface="Arial" pitchFamily="34" charset="0"/>
                          <a:cs typeface="Arial" pitchFamily="34" charset="0"/>
                        </a:rPr>
                        <a:t>MENAJEMEN UMUM (PERENCANAAN, PENGORGANISASIAN,PENGARAHAN,</a:t>
                      </a:r>
                      <a:r>
                        <a:rPr lang="id-ID" sz="2400" b="1" baseline="0" dirty="0" smtClean="0">
                          <a:latin typeface="Arial" pitchFamily="34" charset="0"/>
                          <a:cs typeface="Arial" pitchFamily="34" charset="0"/>
                        </a:rPr>
                        <a:t>PENGKOORDINASIAN, PENGAWASAN,</a:t>
                      </a:r>
                      <a:endParaRPr lang="id-ID" sz="2400" b="1" dirty="0">
                        <a:latin typeface="Arial" pitchFamily="34" charset="0"/>
                        <a:cs typeface="Arial" pitchFamily="34" charset="0"/>
                      </a:endParaRPr>
                    </a:p>
                  </a:txBody>
                  <a:tcPr/>
                </a:tc>
              </a:tr>
              <a:tr h="601626">
                <a:tc>
                  <a:txBody>
                    <a:bodyPr/>
                    <a:lstStyle/>
                    <a:p>
                      <a:r>
                        <a:rPr lang="id-ID" sz="2400" b="1" dirty="0" smtClean="0">
                          <a:latin typeface="Arial" pitchFamily="34" charset="0"/>
                          <a:cs typeface="Arial" pitchFamily="34" charset="0"/>
                        </a:rPr>
                        <a:t>9</a:t>
                      </a:r>
                      <a:endParaRPr lang="id-ID" sz="2400" b="1" dirty="0">
                        <a:latin typeface="Arial" pitchFamily="34" charset="0"/>
                        <a:cs typeface="Arial" pitchFamily="34" charset="0"/>
                      </a:endParaRPr>
                    </a:p>
                  </a:txBody>
                  <a:tcPr/>
                </a:tc>
                <a:tc>
                  <a:txBody>
                    <a:bodyPr/>
                    <a:lstStyle/>
                    <a:p>
                      <a:r>
                        <a:rPr lang="id-ID" sz="2400" b="1" dirty="0" smtClean="0">
                          <a:latin typeface="Arial" pitchFamily="34" charset="0"/>
                          <a:cs typeface="Arial" pitchFamily="34" charset="0"/>
                        </a:rPr>
                        <a:t>DESAIN DAN PERILAKU ORGANISASI</a:t>
                      </a:r>
                      <a:endParaRPr lang="id-ID" sz="2400" b="1" dirty="0">
                        <a:latin typeface="Arial" pitchFamily="34" charset="0"/>
                        <a:cs typeface="Arial" pitchFamily="34" charset="0"/>
                      </a:endParaRPr>
                    </a:p>
                  </a:txBody>
                  <a:tcPr/>
                </a:tc>
              </a:tr>
              <a:tr h="622678">
                <a:tc>
                  <a:txBody>
                    <a:bodyPr/>
                    <a:lstStyle/>
                    <a:p>
                      <a:r>
                        <a:rPr lang="id-ID" sz="2400" b="1" dirty="0" smtClean="0">
                          <a:latin typeface="Arial" pitchFamily="34" charset="0"/>
                          <a:cs typeface="Arial" pitchFamily="34" charset="0"/>
                        </a:rPr>
                        <a:t>10/11</a:t>
                      </a:r>
                      <a:endParaRPr lang="id-ID" sz="2400" b="1"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1"/>
                          </a:solidFill>
                          <a:latin typeface="Arial" pitchFamily="34" charset="0"/>
                          <a:cs typeface="Arial" pitchFamily="34" charset="0"/>
                        </a:rPr>
                        <a:t>P</a:t>
                      </a:r>
                      <a:r>
                        <a:rPr lang="id-ID" sz="2400" b="1" dirty="0" smtClean="0">
                          <a:solidFill>
                            <a:schemeClr val="tx1"/>
                          </a:solidFill>
                          <a:latin typeface="Arial" pitchFamily="34" charset="0"/>
                          <a:cs typeface="Arial" pitchFamily="34" charset="0"/>
                        </a:rPr>
                        <a:t>EMASARAN </a:t>
                      </a:r>
                    </a:p>
                    <a:p>
                      <a:endParaRPr lang="id-ID" dirty="0"/>
                    </a:p>
                  </a:txBody>
                  <a:tcPr/>
                </a:tc>
              </a:tr>
              <a:tr h="622678">
                <a:tc>
                  <a:txBody>
                    <a:bodyPr/>
                    <a:lstStyle/>
                    <a:p>
                      <a:r>
                        <a:rPr lang="id-ID" sz="2400" b="1" dirty="0" smtClean="0">
                          <a:latin typeface="Arial" pitchFamily="34" charset="0"/>
                          <a:cs typeface="Arial" pitchFamily="34" charset="0"/>
                        </a:rPr>
                        <a:t>12</a:t>
                      </a:r>
                      <a:endParaRPr lang="id-ID" sz="2400" b="1" dirty="0">
                        <a:latin typeface="Arial" pitchFamily="34" charset="0"/>
                        <a:cs typeface="Arial" pitchFamily="34" charset="0"/>
                      </a:endParaRPr>
                    </a:p>
                  </a:txBody>
                  <a:tcPr/>
                </a:tc>
                <a:tc>
                  <a:txBody>
                    <a:bodyPr/>
                    <a:lstStyle/>
                    <a:p>
                      <a:r>
                        <a:rPr lang="id-ID" sz="2400" b="1" dirty="0" smtClean="0">
                          <a:latin typeface="Arial" pitchFamily="34" charset="0"/>
                          <a:cs typeface="Arial" pitchFamily="34" charset="0"/>
                        </a:rPr>
                        <a:t>PEMBELANJAAN</a:t>
                      </a:r>
                      <a:endParaRPr lang="id-ID" sz="2400" b="1" dirty="0">
                        <a:latin typeface="Arial" pitchFamily="34" charset="0"/>
                        <a:cs typeface="Arial" pitchFamily="34" charset="0"/>
                      </a:endParaRPr>
                    </a:p>
                  </a:txBody>
                  <a:tcPr/>
                </a:tc>
              </a:tr>
              <a:tr h="622678">
                <a:tc>
                  <a:txBody>
                    <a:bodyPr/>
                    <a:lstStyle/>
                    <a:p>
                      <a:r>
                        <a:rPr lang="id-ID" sz="2400" b="1" dirty="0" smtClean="0">
                          <a:latin typeface="Arial" pitchFamily="34" charset="0"/>
                          <a:cs typeface="Arial" pitchFamily="34" charset="0"/>
                        </a:rPr>
                        <a:t>13</a:t>
                      </a:r>
                      <a:endParaRPr lang="id-ID" sz="2400" b="1" dirty="0">
                        <a:latin typeface="Arial" pitchFamily="34" charset="0"/>
                        <a:cs typeface="Arial" pitchFamily="34" charset="0"/>
                      </a:endParaRPr>
                    </a:p>
                  </a:txBody>
                  <a:tcPr/>
                </a:tc>
                <a:tc>
                  <a:txBody>
                    <a:bodyPr/>
                    <a:lstStyle/>
                    <a:p>
                      <a:r>
                        <a:rPr lang="id-ID" sz="2400" b="1" dirty="0" smtClean="0">
                          <a:latin typeface="Arial" pitchFamily="34" charset="0"/>
                          <a:cs typeface="Arial" pitchFamily="34" charset="0"/>
                        </a:rPr>
                        <a:t>PERSONALIA</a:t>
                      </a:r>
                      <a:endParaRPr lang="id-ID" sz="2400" b="1" dirty="0">
                        <a:latin typeface="Arial" pitchFamily="34" charset="0"/>
                        <a:cs typeface="Arial" pitchFamily="34" charset="0"/>
                      </a:endParaRPr>
                    </a:p>
                  </a:txBody>
                  <a:tcPr/>
                </a:tc>
              </a:tr>
              <a:tr h="622678">
                <a:tc>
                  <a:txBody>
                    <a:bodyPr/>
                    <a:lstStyle/>
                    <a:p>
                      <a:r>
                        <a:rPr lang="id-ID" sz="2400" b="1" dirty="0" smtClean="0">
                          <a:latin typeface="Arial" pitchFamily="34" charset="0"/>
                          <a:cs typeface="Arial" pitchFamily="34" charset="0"/>
                        </a:rPr>
                        <a:t>14</a:t>
                      </a:r>
                      <a:endParaRPr lang="id-ID" sz="2400" b="1" dirty="0">
                        <a:latin typeface="Arial" pitchFamily="34" charset="0"/>
                        <a:cs typeface="Arial" pitchFamily="34" charset="0"/>
                      </a:endParaRPr>
                    </a:p>
                  </a:txBody>
                  <a:tcPr/>
                </a:tc>
                <a:tc>
                  <a:txBody>
                    <a:bodyPr/>
                    <a:lstStyle/>
                    <a:p>
                      <a:r>
                        <a:rPr lang="id-ID" sz="2400" b="1" dirty="0" smtClean="0">
                          <a:latin typeface="Arial" pitchFamily="34" charset="0"/>
                          <a:cs typeface="Arial" pitchFamily="34" charset="0"/>
                        </a:rPr>
                        <a:t>AKUNTANSI  ANGGARAN PERUSAHAAN</a:t>
                      </a:r>
                      <a:endParaRPr lang="id-ID" sz="2400" b="1" dirty="0">
                        <a:latin typeface="Arial" pitchFamily="34" charset="0"/>
                        <a:cs typeface="Arial" pitchFamily="34" charset="0"/>
                      </a:endParaRPr>
                    </a:p>
                  </a:txBody>
                  <a:tcPr/>
                </a:tc>
              </a:tr>
            </a:tbl>
          </a:graphicData>
        </a:graphic>
      </p:graphicFrame>
    </p:spTree>
  </p:cSld>
  <p:clrMapOvr>
    <a:masterClrMapping/>
  </p:clrMapOvr>
  <p:transition spd="slow">
    <p:wheel spokes="8"/>
    <p:sndAc>
      <p:stSnd>
        <p:snd r:embed="rId3"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a:solidFill>
            <a:srgbClr val="FFFF00"/>
          </a:solidFill>
        </p:spPr>
        <p:txBody>
          <a:bodyPr>
            <a:normAutofit/>
          </a:bodyPr>
          <a:lstStyle/>
          <a:p>
            <a:pPr algn="l"/>
            <a:r>
              <a:rPr lang="en-US" sz="2000" b="1" dirty="0" smtClean="0">
                <a:latin typeface="Arial" pitchFamily="34" charset="0"/>
                <a:cs typeface="Arial" pitchFamily="34" charset="0"/>
              </a:rPr>
              <a:t>1. Perusahaan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Lingkungannya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bagian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satu</a:t>
            </a:r>
            <a:r>
              <a:rPr lang="en-US" sz="2000" b="1" dirty="0" smtClean="0">
                <a:latin typeface="Arial" pitchFamily="34" charset="0"/>
                <a:cs typeface="Arial" pitchFamily="34" charset="0"/>
              </a:rPr>
              <a:t>)</a:t>
            </a:r>
            <a:endParaRPr lang="en-US" sz="2000" b="1" dirty="0">
              <a:latin typeface="Arial" pitchFamily="34" charset="0"/>
              <a:cs typeface="Arial" pitchFamily="34" charset="0"/>
            </a:endParaRPr>
          </a:p>
        </p:txBody>
      </p:sp>
      <p:sp>
        <p:nvSpPr>
          <p:cNvPr id="3" name="Content Placeholder 2"/>
          <p:cNvSpPr>
            <a:spLocks noGrp="1"/>
          </p:cNvSpPr>
          <p:nvPr>
            <p:ph idx="1"/>
          </p:nvPr>
        </p:nvSpPr>
        <p:spPr>
          <a:xfrm>
            <a:off x="0" y="533400"/>
            <a:ext cx="9144000" cy="6324600"/>
          </a:xfrm>
          <a:solidFill>
            <a:schemeClr val="accent6">
              <a:lumMod val="75000"/>
            </a:schemeClr>
          </a:solidFill>
        </p:spPr>
        <p:txBody>
          <a:bodyPr>
            <a:normAutofit/>
          </a:bodyPr>
          <a:lstStyle/>
          <a:p>
            <a:pPr>
              <a:buNone/>
            </a:pPr>
            <a:r>
              <a:rPr lang="en-US" sz="2600" b="1" dirty="0" err="1" smtClean="0">
                <a:latin typeface="Arial" pitchFamily="34" charset="0"/>
                <a:cs typeface="Arial" pitchFamily="34" charset="0"/>
              </a:rPr>
              <a:t>Bab</a:t>
            </a:r>
            <a:r>
              <a:rPr lang="en-US" sz="2600" b="1" dirty="0" smtClean="0">
                <a:latin typeface="Arial" pitchFamily="34" charset="0"/>
                <a:cs typeface="Arial" pitchFamily="34" charset="0"/>
              </a:rPr>
              <a:t>  1. Perusahaan </a:t>
            </a:r>
            <a:r>
              <a:rPr lang="en-US" sz="2600" b="1" dirty="0" err="1" smtClean="0">
                <a:latin typeface="Arial" pitchFamily="34" charset="0"/>
                <a:cs typeface="Arial" pitchFamily="34" charset="0"/>
              </a:rPr>
              <a:t>Dalam</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Sistem</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Perekonomian</a:t>
            </a:r>
            <a:r>
              <a:rPr lang="en-US" sz="2600" b="1" dirty="0" smtClean="0">
                <a:latin typeface="Arial" pitchFamily="34" charset="0"/>
                <a:cs typeface="Arial" pitchFamily="34" charset="0"/>
              </a:rPr>
              <a:t>.</a:t>
            </a:r>
          </a:p>
          <a:p>
            <a:pPr marL="514350" indent="-514350">
              <a:buAutoNum type="alphaUcPeriod"/>
            </a:pPr>
            <a:endParaRPr lang="en-US" sz="2600" b="1" dirty="0" smtClean="0">
              <a:latin typeface="Arial" pitchFamily="34" charset="0"/>
              <a:cs typeface="Arial" pitchFamily="34" charset="0"/>
            </a:endParaRPr>
          </a:p>
          <a:p>
            <a:pPr marL="514350" indent="-514350">
              <a:buAutoNum type="alphaUcPeriod"/>
            </a:pPr>
            <a:r>
              <a:rPr lang="en-US" sz="2600" b="1" dirty="0" err="1" smtClean="0">
                <a:latin typeface="Arial" pitchFamily="34" charset="0"/>
                <a:cs typeface="Arial" pitchFamily="34" charset="0"/>
              </a:rPr>
              <a:t>Latar</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belekang</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idustri</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dan</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perdagangan</a:t>
            </a:r>
            <a:r>
              <a:rPr lang="en-US" sz="2600" b="1" dirty="0" smtClean="0">
                <a:latin typeface="Arial" pitchFamily="34" charset="0"/>
                <a:cs typeface="Arial" pitchFamily="34" charset="0"/>
              </a:rPr>
              <a:t>.</a:t>
            </a:r>
          </a:p>
          <a:p>
            <a:pPr marL="514350" indent="-514350">
              <a:buAutoNum type="alphaUcPeriod"/>
            </a:pPr>
            <a:endParaRPr lang="en-US" sz="2600" b="1" dirty="0" smtClean="0">
              <a:latin typeface="Arial" pitchFamily="34" charset="0"/>
              <a:cs typeface="Arial" pitchFamily="34" charset="0"/>
            </a:endParaRPr>
          </a:p>
          <a:p>
            <a:pPr marL="514350" indent="-514350">
              <a:buAutoNum type="alphaUcPeriod"/>
            </a:pP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Pengertian</a:t>
            </a:r>
            <a:r>
              <a:rPr lang="en-US" sz="2600" b="1" dirty="0" smtClean="0">
                <a:latin typeface="Arial" pitchFamily="34" charset="0"/>
                <a:cs typeface="Arial" pitchFamily="34" charset="0"/>
              </a:rPr>
              <a:t> Perusahaan</a:t>
            </a:r>
          </a:p>
          <a:p>
            <a:pPr marL="457200" indent="-457200">
              <a:buFont typeface="+mj-lt"/>
              <a:buAutoNum type="alphaLcParenR"/>
            </a:pPr>
            <a:endParaRPr lang="en-US" sz="2600" b="1" dirty="0" smtClean="0">
              <a:latin typeface="Arial" pitchFamily="34" charset="0"/>
              <a:cs typeface="Arial" pitchFamily="34" charset="0"/>
            </a:endParaRPr>
          </a:p>
          <a:p>
            <a:pPr marL="514350" indent="-514350">
              <a:buAutoNum type="alphaUcPeriod" startAt="3"/>
            </a:pPr>
            <a:r>
              <a:rPr lang="en-US" sz="2600" b="1" dirty="0" err="1" smtClean="0">
                <a:latin typeface="Arial" pitchFamily="34" charset="0"/>
                <a:cs typeface="Arial" pitchFamily="34" charset="0"/>
              </a:rPr>
              <a:t>Faktor</a:t>
            </a:r>
            <a:r>
              <a:rPr lang="en-US" sz="2600" b="1" dirty="0" smtClean="0">
                <a:latin typeface="Arial" pitchFamily="34" charset="0"/>
                <a:cs typeface="Arial" pitchFamily="34" charset="0"/>
              </a:rPr>
              <a:t> – </a:t>
            </a:r>
            <a:r>
              <a:rPr lang="en-US" sz="2600" b="1" dirty="0" err="1" smtClean="0">
                <a:latin typeface="Arial" pitchFamily="34" charset="0"/>
                <a:cs typeface="Arial" pitchFamily="34" charset="0"/>
              </a:rPr>
              <a:t>faktor</a:t>
            </a:r>
            <a:r>
              <a:rPr lang="en-US" sz="2600" b="1" dirty="0" smtClean="0">
                <a:latin typeface="Arial" pitchFamily="34" charset="0"/>
                <a:cs typeface="Arial" pitchFamily="34" charset="0"/>
              </a:rPr>
              <a:t> yang </a:t>
            </a:r>
            <a:r>
              <a:rPr lang="en-US" sz="2600" b="1" dirty="0" err="1" smtClean="0">
                <a:latin typeface="Arial" pitchFamily="34" charset="0"/>
                <a:cs typeface="Arial" pitchFamily="34" charset="0"/>
              </a:rPr>
              <a:t>menentukan</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iklim</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bisnis</a:t>
            </a:r>
            <a:r>
              <a:rPr lang="en-US" sz="2600" b="1" dirty="0" smtClean="0">
                <a:latin typeface="Arial" pitchFamily="34" charset="0"/>
                <a:cs typeface="Arial" pitchFamily="34" charset="0"/>
              </a:rPr>
              <a:t>.</a:t>
            </a:r>
          </a:p>
          <a:p>
            <a:pPr marL="514350" indent="-514350">
              <a:buNone/>
            </a:pPr>
            <a:endParaRPr lang="en-US" sz="2600" b="1" dirty="0" smtClean="0">
              <a:latin typeface="Arial" pitchFamily="34" charset="0"/>
              <a:cs typeface="Arial" pitchFamily="34" charset="0"/>
            </a:endParaRPr>
          </a:p>
          <a:p>
            <a:pPr marL="457200" indent="-457200">
              <a:buNone/>
            </a:pPr>
            <a:r>
              <a:rPr lang="en-US" sz="2600" b="1" dirty="0" smtClean="0">
                <a:latin typeface="Arial" pitchFamily="34" charset="0"/>
                <a:cs typeface="Arial" pitchFamily="34" charset="0"/>
              </a:rPr>
              <a:t> D.  Problem </a:t>
            </a:r>
            <a:r>
              <a:rPr lang="en-US" sz="2600" b="1" dirty="0" err="1" smtClean="0">
                <a:latin typeface="Arial" pitchFamily="34" charset="0"/>
                <a:cs typeface="Arial" pitchFamily="34" charset="0"/>
              </a:rPr>
              <a:t>bisnis</a:t>
            </a:r>
            <a:r>
              <a:rPr lang="en-US" sz="2600" b="1" dirty="0" smtClean="0">
                <a:latin typeface="Arial" pitchFamily="34" charset="0"/>
                <a:cs typeface="Arial" pitchFamily="34" charset="0"/>
              </a:rPr>
              <a:t> yang </a:t>
            </a:r>
            <a:r>
              <a:rPr lang="en-US" sz="2600" b="1" dirty="0" err="1" smtClean="0">
                <a:latin typeface="Arial" pitchFamily="34" charset="0"/>
                <a:cs typeface="Arial" pitchFamily="34" charset="0"/>
              </a:rPr>
              <a:t>dihadapi</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saat</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ini</a:t>
            </a:r>
            <a:endParaRPr lang="en-US" sz="2600" b="1" dirty="0" smtClean="0">
              <a:latin typeface="Arial" pitchFamily="34" charset="0"/>
              <a:cs typeface="Arial" pitchFamily="34" charset="0"/>
            </a:endParaRPr>
          </a:p>
          <a:p>
            <a:pPr>
              <a:buFont typeface="Wingdings" pitchFamily="2" charset="2"/>
              <a:buChar char="q"/>
            </a:pPr>
            <a:endParaRPr lang="en-US" sz="2400" b="1" dirty="0" smtClean="0">
              <a:latin typeface="Arial" pitchFamily="34" charset="0"/>
              <a:cs typeface="Arial" pitchFamily="34" charset="0"/>
            </a:endParaRPr>
          </a:p>
          <a:p>
            <a:pPr>
              <a:buNone/>
            </a:pPr>
            <a:endParaRPr lang="en-US" sz="2400" b="1" dirty="0" smtClean="0">
              <a:latin typeface="Arial" pitchFamily="34" charset="0"/>
              <a:cs typeface="Arial" pitchFamily="34" charset="0"/>
            </a:endParaRPr>
          </a:p>
          <a:p>
            <a:pPr>
              <a:buNone/>
            </a:pPr>
            <a:r>
              <a:rPr lang="en-US" sz="2400" b="1" dirty="0" smtClean="0">
                <a:latin typeface="Arial" pitchFamily="34" charset="0"/>
                <a:cs typeface="Arial" pitchFamily="34" charset="0"/>
              </a:rPr>
              <a:t>          </a:t>
            </a:r>
            <a:endParaRPr lang="en-US" sz="2400" b="1" dirty="0">
              <a:latin typeface="Arial" pitchFamily="34" charset="0"/>
              <a:cs typeface="Arial" pitchFamily="34" charset="0"/>
            </a:endParaRPr>
          </a:p>
        </p:txBody>
      </p:sp>
    </p:spTree>
  </p:cSld>
  <p:clrMapOvr>
    <a:masterClrMapping/>
  </p:clrMapOvr>
  <p:transition spd="slow">
    <p:checker dir="vert"/>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heckerboard(across)">
                                      <p:cBhvr>
                                        <p:cTn id="12" dur="2000"/>
                                        <p:tgtEl>
                                          <p:spTgt spid="3">
                                            <p:bg/>
                                          </p:spTgt>
                                        </p:tgtEl>
                                      </p:cBhvr>
                                    </p:animEffect>
                                  </p:childTnLst>
                                </p:cTn>
                              </p:par>
                            </p:childTnLst>
                          </p:cTn>
                        </p:par>
                        <p:par>
                          <p:cTn id="13" fill="hold">
                            <p:stCondLst>
                              <p:cond delay="4000"/>
                            </p:stCondLst>
                            <p:childTnLst>
                              <p:par>
                                <p:cTn id="14" presetID="5" presetClass="entr" presetSubtype="1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checkerboard(across)">
                                      <p:cBhvr>
                                        <p:cTn id="16" dur="2000"/>
                                        <p:tgtEl>
                                          <p:spTgt spid="3">
                                            <p:txEl>
                                              <p:pRg st="0" end="0"/>
                                            </p:txEl>
                                          </p:spTgt>
                                        </p:tgtEl>
                                      </p:cBhvr>
                                    </p:animEffect>
                                  </p:childTnLst>
                                </p:cTn>
                              </p:par>
                            </p:childTnLst>
                          </p:cTn>
                        </p:par>
                        <p:par>
                          <p:cTn id="17" fill="hold">
                            <p:stCondLst>
                              <p:cond delay="6000"/>
                            </p:stCondLst>
                            <p:childTnLst>
                              <p:par>
                                <p:cTn id="18" presetID="5" presetClass="entr" presetSubtype="1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heckerboard(across)">
                                      <p:cBhvr>
                                        <p:cTn id="20" dur="2000"/>
                                        <p:tgtEl>
                                          <p:spTgt spid="3">
                                            <p:txEl>
                                              <p:pRg st="2" end="2"/>
                                            </p:txEl>
                                          </p:spTgt>
                                        </p:tgtEl>
                                      </p:cBhvr>
                                    </p:animEffect>
                                  </p:childTnLst>
                                </p:cTn>
                              </p:par>
                            </p:childTnLst>
                          </p:cTn>
                        </p:par>
                        <p:par>
                          <p:cTn id="21" fill="hold">
                            <p:stCondLst>
                              <p:cond delay="8000"/>
                            </p:stCondLst>
                            <p:childTnLst>
                              <p:par>
                                <p:cTn id="22" presetID="5" presetClass="entr" presetSubtype="10"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heckerboard(across)">
                                      <p:cBhvr>
                                        <p:cTn id="24" dur="2000"/>
                                        <p:tgtEl>
                                          <p:spTgt spid="3">
                                            <p:txEl>
                                              <p:pRg st="4" end="4"/>
                                            </p:txEl>
                                          </p:spTgt>
                                        </p:tgtEl>
                                      </p:cBhvr>
                                    </p:animEffect>
                                  </p:childTnLst>
                                </p:cTn>
                              </p:par>
                            </p:childTnLst>
                          </p:cTn>
                        </p:par>
                        <p:par>
                          <p:cTn id="25" fill="hold">
                            <p:stCondLst>
                              <p:cond delay="10000"/>
                            </p:stCondLst>
                            <p:childTnLst>
                              <p:par>
                                <p:cTn id="26" presetID="5" presetClass="entr" presetSubtype="10" fill="hold" grpId="0" nodeType="after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checkerboard(across)">
                                      <p:cBhvr>
                                        <p:cTn id="28" dur="2000"/>
                                        <p:tgtEl>
                                          <p:spTgt spid="3">
                                            <p:txEl>
                                              <p:pRg st="6" end="6"/>
                                            </p:txEl>
                                          </p:spTgt>
                                        </p:tgtEl>
                                      </p:cBhvr>
                                    </p:animEffect>
                                  </p:childTnLst>
                                </p:cTn>
                              </p:par>
                            </p:childTnLst>
                          </p:cTn>
                        </p:par>
                        <p:par>
                          <p:cTn id="29" fill="hold">
                            <p:stCondLst>
                              <p:cond delay="12000"/>
                            </p:stCondLst>
                            <p:childTnLst>
                              <p:par>
                                <p:cTn id="30" presetID="5" presetClass="entr" presetSubtype="10" fill="hold" grpId="0" nodeType="after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checkerboard(across)">
                                      <p:cBhvr>
                                        <p:cTn id="32" dur="2000"/>
                                        <p:tgtEl>
                                          <p:spTgt spid="3">
                                            <p:txEl>
                                              <p:pRg st="8" end="8"/>
                                            </p:txEl>
                                          </p:spTgt>
                                        </p:tgtEl>
                                      </p:cBhvr>
                                    </p:animEffect>
                                  </p:childTnLst>
                                </p:cTn>
                              </p:par>
                            </p:childTnLst>
                          </p:cTn>
                        </p:par>
                        <p:par>
                          <p:cTn id="33" fill="hold">
                            <p:stCondLst>
                              <p:cond delay="14000"/>
                            </p:stCondLst>
                            <p:childTnLst>
                              <p:par>
                                <p:cTn id="34" presetID="5" presetClass="entr" presetSubtype="10" fill="hold" grpId="0" nodeType="afterEffect">
                                  <p:stCondLst>
                                    <p:cond delay="0"/>
                                  </p:stCondLst>
                                  <p:childTnLst>
                                    <p:set>
                                      <p:cBhvr>
                                        <p:cTn id="35"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36"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rmAutofit/>
          </a:bodyPr>
          <a:lstStyle/>
          <a:p>
            <a:r>
              <a:rPr lang="en-US" sz="2400" dirty="0" smtClean="0"/>
              <a:t>KEGIATAN BISNIS DALAM TATA EKONOMI</a:t>
            </a:r>
            <a:endParaRPr lang="id-ID" sz="2400" dirty="0">
              <a:latin typeface="Arial" pitchFamily="34" charset="0"/>
              <a:cs typeface="Arial" pitchFamily="34" charset="0"/>
            </a:endParaRPr>
          </a:p>
        </p:txBody>
      </p:sp>
      <p:sp>
        <p:nvSpPr>
          <p:cNvPr id="3" name="Oval 2"/>
          <p:cNvSpPr/>
          <p:nvPr/>
        </p:nvSpPr>
        <p:spPr>
          <a:xfrm>
            <a:off x="0" y="685800"/>
            <a:ext cx="1752600" cy="5867400"/>
          </a:xfrm>
          <a:prstGeom prst="ellipse">
            <a:avLst/>
          </a:prstGeom>
          <a:solidFill>
            <a:schemeClr val="accent2"/>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id-ID" b="1" dirty="0" smtClean="0">
                <a:solidFill>
                  <a:schemeClr val="bg1"/>
                </a:solidFill>
                <a:latin typeface="Arial" pitchFamily="34" charset="0"/>
                <a:cs typeface="Arial" pitchFamily="34" charset="0"/>
              </a:rPr>
              <a:t>Latar belakang peridusrtian dan perdagangan</a:t>
            </a:r>
            <a:endParaRPr lang="id-ID" b="1" dirty="0">
              <a:solidFill>
                <a:schemeClr val="bg1"/>
              </a:solidFill>
              <a:latin typeface="Arial" pitchFamily="34" charset="0"/>
              <a:cs typeface="Arial" pitchFamily="34" charset="0"/>
            </a:endParaRPr>
          </a:p>
        </p:txBody>
      </p:sp>
      <p:sp>
        <p:nvSpPr>
          <p:cNvPr id="7" name="TextBox 6"/>
          <p:cNvSpPr txBox="1"/>
          <p:nvPr/>
        </p:nvSpPr>
        <p:spPr>
          <a:xfrm>
            <a:off x="3048000" y="656272"/>
            <a:ext cx="6019800" cy="1785104"/>
          </a:xfrm>
          <a:prstGeom prst="rect">
            <a:avLst/>
          </a:prstGeom>
          <a:noFill/>
          <a:ln w="28575">
            <a:solidFill>
              <a:schemeClr val="tx1"/>
            </a:solidFill>
          </a:ln>
        </p:spPr>
        <p:txBody>
          <a:bodyPr wrap="square" rtlCol="0">
            <a:spAutoFit/>
          </a:bodyPr>
          <a:lstStyle/>
          <a:p>
            <a:pPr>
              <a:buFontTx/>
              <a:buChar char="-"/>
            </a:pPr>
            <a:r>
              <a:rPr lang="id-ID" sz="2200" b="1" dirty="0" smtClean="0">
                <a:latin typeface="Arial" pitchFamily="34" charset="0"/>
                <a:cs typeface="Arial" pitchFamily="34" charset="0"/>
              </a:rPr>
              <a:t> Kegiatan perekonomian, pada masa lalu   orang   harus memenuhi kebutuhan sendiri, - untuk mendapatkan  Makanan mereka dapat   bercocok tanaman/bertani  berburu binatang   (belum terjadi pertukaran)</a:t>
            </a:r>
            <a:r>
              <a:rPr lang="id-ID" sz="2000" b="1" dirty="0" smtClean="0">
                <a:latin typeface="Arial" pitchFamily="34" charset="0"/>
                <a:cs typeface="Arial" pitchFamily="34" charset="0"/>
              </a:rPr>
              <a:t> </a:t>
            </a:r>
            <a:endParaRPr lang="id-ID" sz="2000" b="1" dirty="0">
              <a:latin typeface="Arial" pitchFamily="34" charset="0"/>
              <a:cs typeface="Arial" pitchFamily="34" charset="0"/>
            </a:endParaRPr>
          </a:p>
        </p:txBody>
      </p:sp>
      <p:sp>
        <p:nvSpPr>
          <p:cNvPr id="8" name="Rectangle 7"/>
          <p:cNvSpPr/>
          <p:nvPr/>
        </p:nvSpPr>
        <p:spPr>
          <a:xfrm>
            <a:off x="3124200" y="2971800"/>
            <a:ext cx="5943600" cy="3816429"/>
          </a:xfrm>
          <a:prstGeom prst="rect">
            <a:avLst/>
          </a:prstGeom>
          <a:ln w="28575">
            <a:solidFill>
              <a:schemeClr val="tx1"/>
            </a:solidFill>
          </a:ln>
        </p:spPr>
        <p:txBody>
          <a:bodyPr wrap="square">
            <a:spAutoFit/>
          </a:bodyPr>
          <a:lstStyle/>
          <a:p>
            <a:r>
              <a:rPr lang="id-ID" sz="2000" b="1" dirty="0" smtClean="0">
                <a:latin typeface="Arial" pitchFamily="34" charset="0"/>
                <a:cs typeface="Arial" pitchFamily="34" charset="0"/>
              </a:rPr>
              <a:t>-</a:t>
            </a:r>
            <a:r>
              <a:rPr lang="id-ID" sz="2200" b="1" dirty="0" smtClean="0">
                <a:latin typeface="Arial" pitchFamily="34" charset="0"/>
                <a:cs typeface="Arial" pitchFamily="34" charset="0"/>
              </a:rPr>
              <a:t> </a:t>
            </a:r>
            <a:r>
              <a:rPr lang="en-US" sz="2200" b="1" dirty="0" smtClean="0">
                <a:latin typeface="Arial" pitchFamily="34" charset="0"/>
                <a:cs typeface="Arial" pitchFamily="34" charset="0"/>
              </a:rPr>
              <a:t>Cara </a:t>
            </a:r>
            <a:r>
              <a:rPr lang="en-US" sz="2200" b="1" dirty="0" err="1" smtClean="0">
                <a:latin typeface="Arial" pitchFamily="34" charset="0"/>
                <a:cs typeface="Arial" pitchFamily="34" charset="0"/>
              </a:rPr>
              <a:t>berpindah-pindah</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ditinggalkan</a:t>
            </a:r>
            <a:r>
              <a:rPr lang="en-US" sz="2200" b="1" dirty="0" smtClean="0">
                <a:latin typeface="Arial" pitchFamily="34" charset="0"/>
                <a:cs typeface="Arial" pitchFamily="34" charset="0"/>
              </a:rPr>
              <a:t>.</a:t>
            </a:r>
          </a:p>
          <a:p>
            <a:r>
              <a:rPr lang="id-ID" sz="2200" b="1" dirty="0" smtClean="0">
                <a:latin typeface="Arial" pitchFamily="34" charset="0"/>
                <a:cs typeface="Arial" pitchFamily="34" charset="0"/>
              </a:rPr>
              <a:t>- </a:t>
            </a:r>
            <a:r>
              <a:rPr lang="en-US" sz="2200" b="1" dirty="0" err="1" smtClean="0">
                <a:latin typeface="Arial" pitchFamily="34" charset="0"/>
                <a:cs typeface="Arial" pitchFamily="34" charset="0"/>
              </a:rPr>
              <a:t>Kegitan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perdagangan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mulai</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dilakukan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setelah</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masing-masing</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keluarga</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merasa</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kelebihan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seperti</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kelebihan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peralatan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yg</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dibutuhkan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secara</a:t>
            </a:r>
            <a:r>
              <a:rPr lang="en-US" sz="2200" b="1" dirty="0" smtClean="0">
                <a:latin typeface="Arial" pitchFamily="34" charset="0"/>
                <a:cs typeface="Arial" pitchFamily="34" charset="0"/>
              </a:rPr>
              <a:t> barter)</a:t>
            </a:r>
          </a:p>
          <a:p>
            <a:r>
              <a:rPr lang="en-US" sz="2200" b="1" dirty="0" err="1" smtClean="0">
                <a:latin typeface="Arial" pitchFamily="34" charset="0"/>
                <a:cs typeface="Arial" pitchFamily="34" charset="0"/>
              </a:rPr>
              <a:t>Keluarga</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membatasi</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diri</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terhadap</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produksi</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berupa</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jenis</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barang</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saja</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spesialisasi</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penyebaran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cecara</a:t>
            </a:r>
            <a:r>
              <a:rPr lang="en-US" sz="2200" b="1" dirty="0" smtClean="0">
                <a:latin typeface="Arial" pitchFamily="34" charset="0"/>
                <a:cs typeface="Arial" pitchFamily="34" charset="0"/>
              </a:rPr>
              <a:t> horizontal </a:t>
            </a:r>
            <a:r>
              <a:rPr lang="id-ID" sz="2200" b="1" dirty="0" smtClean="0">
                <a:latin typeface="Arial" pitchFamily="34" charset="0"/>
                <a:cs typeface="Arial" pitchFamily="34" charset="0"/>
              </a:rPr>
              <a:t> </a:t>
            </a:r>
            <a:r>
              <a:rPr lang="en-US" sz="2200" b="1" dirty="0" smtClean="0">
                <a:latin typeface="Arial" pitchFamily="34" charset="0"/>
                <a:cs typeface="Arial" pitchFamily="34" charset="0"/>
              </a:rPr>
              <a:t>Makin </a:t>
            </a:r>
            <a:r>
              <a:rPr lang="en-US" sz="2200" b="1" dirty="0" err="1" smtClean="0">
                <a:latin typeface="Arial" pitchFamily="34" charset="0"/>
                <a:cs typeface="Arial" pitchFamily="34" charset="0"/>
              </a:rPr>
              <a:t>banyak</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jumlah</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kebutuhan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makin</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melebarlah</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spesialisasi</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tersebut</a:t>
            </a:r>
            <a:r>
              <a:rPr lang="en-US" sz="2200" b="1" dirty="0" smtClean="0">
                <a:latin typeface="Arial" pitchFamily="34" charset="0"/>
                <a:cs typeface="Arial" pitchFamily="34" charset="0"/>
              </a:rPr>
              <a:t>,</a:t>
            </a:r>
            <a:endParaRPr lang="id-ID" sz="2200" b="1" dirty="0">
              <a:latin typeface="Arial" pitchFamily="34" charset="0"/>
              <a:cs typeface="Arial" pitchFamily="34" charset="0"/>
            </a:endParaRPr>
          </a:p>
        </p:txBody>
      </p:sp>
      <p:sp>
        <p:nvSpPr>
          <p:cNvPr id="9" name="Right Arrow 8"/>
          <p:cNvSpPr/>
          <p:nvPr/>
        </p:nvSpPr>
        <p:spPr>
          <a:xfrm>
            <a:off x="1688592" y="4419600"/>
            <a:ext cx="1283208" cy="9144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Right Arrow 9"/>
          <p:cNvSpPr/>
          <p:nvPr/>
        </p:nvSpPr>
        <p:spPr>
          <a:xfrm>
            <a:off x="1612392" y="1143000"/>
            <a:ext cx="1283208" cy="9144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a:bodyPr>
          <a:lstStyle/>
          <a:p>
            <a:r>
              <a:rPr lang="en-US" sz="2400" dirty="0" err="1" smtClean="0">
                <a:latin typeface="Arial" pitchFamily="34" charset="0"/>
                <a:cs typeface="Arial" pitchFamily="34" charset="0"/>
              </a:rPr>
              <a:t>Sejarah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perkembangan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bisnis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mengapa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bisnis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penting</a:t>
            </a:r>
            <a:endParaRPr lang="id-ID" sz="2400" dirty="0">
              <a:latin typeface="Arial" pitchFamily="34" charset="0"/>
              <a:cs typeface="Arial" pitchFamily="34" charset="0"/>
            </a:endParaRPr>
          </a:p>
        </p:txBody>
      </p:sp>
      <p:sp>
        <p:nvSpPr>
          <p:cNvPr id="4" name="Oval 3"/>
          <p:cNvSpPr/>
          <p:nvPr/>
        </p:nvSpPr>
        <p:spPr>
          <a:xfrm>
            <a:off x="-152400" y="685800"/>
            <a:ext cx="1981200" cy="2895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latin typeface="Arial" pitchFamily="34" charset="0"/>
                <a:cs typeface="Arial" pitchFamily="34" charset="0"/>
              </a:rPr>
              <a:t>Sejarah</a:t>
            </a:r>
            <a:r>
              <a:rPr lang="en-US" b="1" dirty="0" smtClean="0">
                <a:latin typeface="Arial" pitchFamily="34" charset="0"/>
                <a:cs typeface="Arial" pitchFamily="34" charset="0"/>
              </a:rPr>
              <a:t> </a:t>
            </a:r>
            <a:r>
              <a:rPr lang="en-US" b="1" dirty="0" err="1" smtClean="0">
                <a:latin typeface="Arial" pitchFamily="34" charset="0"/>
                <a:cs typeface="Arial" pitchFamily="34" charset="0"/>
              </a:rPr>
              <a:t>perkembangan</a:t>
            </a:r>
            <a:r>
              <a:rPr lang="en-US" b="1" dirty="0" smtClean="0">
                <a:latin typeface="Arial" pitchFamily="34" charset="0"/>
                <a:cs typeface="Arial" pitchFamily="34" charset="0"/>
              </a:rPr>
              <a:t> </a:t>
            </a:r>
            <a:r>
              <a:rPr lang="en-US" b="1" dirty="0" err="1" smtClean="0">
                <a:latin typeface="Arial" pitchFamily="34" charset="0"/>
                <a:cs typeface="Arial" pitchFamily="34" charset="0"/>
              </a:rPr>
              <a:t>bisnis</a:t>
            </a:r>
            <a:r>
              <a:rPr lang="en-US" b="1" dirty="0" smtClean="0">
                <a:latin typeface="Arial" pitchFamily="34" charset="0"/>
                <a:cs typeface="Arial" pitchFamily="34" charset="0"/>
              </a:rPr>
              <a:t> </a:t>
            </a:r>
            <a:r>
              <a:rPr lang="en-US" b="1" dirty="0" err="1" smtClean="0">
                <a:latin typeface="Arial" pitchFamily="34" charset="0"/>
                <a:cs typeface="Arial" pitchFamily="34" charset="0"/>
              </a:rPr>
              <a:t>dan</a:t>
            </a:r>
            <a:r>
              <a:rPr lang="en-US" b="1" dirty="0" smtClean="0">
                <a:latin typeface="Arial" pitchFamily="34" charset="0"/>
                <a:cs typeface="Arial" pitchFamily="34" charset="0"/>
              </a:rPr>
              <a:t> </a:t>
            </a:r>
            <a:r>
              <a:rPr lang="en-US" b="1" dirty="0" err="1" smtClean="0">
                <a:latin typeface="Arial" pitchFamily="34" charset="0"/>
                <a:cs typeface="Arial" pitchFamily="34" charset="0"/>
              </a:rPr>
              <a:t>mengapa</a:t>
            </a:r>
            <a:r>
              <a:rPr lang="en-US" b="1" dirty="0" smtClean="0">
                <a:latin typeface="Arial" pitchFamily="34" charset="0"/>
                <a:cs typeface="Arial" pitchFamily="34" charset="0"/>
              </a:rPr>
              <a:t> </a:t>
            </a:r>
            <a:r>
              <a:rPr lang="en-US" b="1" dirty="0" err="1" smtClean="0">
                <a:latin typeface="Arial" pitchFamily="34" charset="0"/>
                <a:cs typeface="Arial" pitchFamily="34" charset="0"/>
              </a:rPr>
              <a:t>bisnis</a:t>
            </a:r>
            <a:r>
              <a:rPr lang="en-US" b="1" dirty="0" smtClean="0">
                <a:latin typeface="Arial" pitchFamily="34" charset="0"/>
                <a:cs typeface="Arial" pitchFamily="34" charset="0"/>
              </a:rPr>
              <a:t> </a:t>
            </a:r>
            <a:r>
              <a:rPr lang="en-US" b="1" dirty="0" err="1" smtClean="0">
                <a:latin typeface="Arial" pitchFamily="34" charset="0"/>
                <a:cs typeface="Arial" pitchFamily="34" charset="0"/>
              </a:rPr>
              <a:t>penting</a:t>
            </a:r>
            <a:endParaRPr lang="id-ID" b="1" dirty="0"/>
          </a:p>
        </p:txBody>
      </p:sp>
      <p:sp>
        <p:nvSpPr>
          <p:cNvPr id="6" name="Oval 5"/>
          <p:cNvSpPr/>
          <p:nvPr/>
        </p:nvSpPr>
        <p:spPr>
          <a:xfrm>
            <a:off x="0" y="2895600"/>
            <a:ext cx="9144000" cy="3962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n-US" b="1" dirty="0" err="1" smtClean="0">
                <a:solidFill>
                  <a:srgbClr val="FFFF00"/>
                </a:solidFill>
              </a:rPr>
              <a:t>Sejarah</a:t>
            </a:r>
            <a:r>
              <a:rPr lang="en-US" b="1" dirty="0" smtClean="0">
                <a:solidFill>
                  <a:srgbClr val="FFFF00"/>
                </a:solidFill>
              </a:rPr>
              <a:t> </a:t>
            </a:r>
            <a:r>
              <a:rPr lang="en-US" b="1" dirty="0" err="1" smtClean="0">
                <a:solidFill>
                  <a:srgbClr val="FFFF00"/>
                </a:solidFill>
              </a:rPr>
              <a:t>pekembangan</a:t>
            </a:r>
            <a:r>
              <a:rPr lang="en-US" b="1" dirty="0" smtClean="0">
                <a:solidFill>
                  <a:srgbClr val="FFFF00"/>
                </a:solidFill>
              </a:rPr>
              <a:t> </a:t>
            </a:r>
            <a:r>
              <a:rPr lang="en-US" b="1" dirty="0" err="1" smtClean="0">
                <a:solidFill>
                  <a:srgbClr val="FFFF00"/>
                </a:solidFill>
              </a:rPr>
              <a:t>bisnis</a:t>
            </a:r>
            <a:r>
              <a:rPr lang="en-US" b="1" dirty="0" smtClean="0">
                <a:solidFill>
                  <a:srgbClr val="FFFF00"/>
                </a:solidFill>
              </a:rPr>
              <a:t> : </a:t>
            </a:r>
          </a:p>
          <a:p>
            <a:pPr marL="514350" indent="-514350">
              <a:buAutoNum type="arabicParenR"/>
            </a:pPr>
            <a:r>
              <a:rPr lang="en-US" b="1" dirty="0" err="1" smtClean="0">
                <a:solidFill>
                  <a:srgbClr val="FFFF00"/>
                </a:solidFill>
              </a:rPr>
              <a:t>Pada</a:t>
            </a:r>
            <a:r>
              <a:rPr lang="en-US" b="1" dirty="0" smtClean="0">
                <a:solidFill>
                  <a:srgbClr val="FFFF00"/>
                </a:solidFill>
              </a:rPr>
              <a:t> </a:t>
            </a:r>
            <a:r>
              <a:rPr lang="en-US" b="1" dirty="0" err="1" smtClean="0">
                <a:solidFill>
                  <a:srgbClr val="FFFF00"/>
                </a:solidFill>
              </a:rPr>
              <a:t>masa</a:t>
            </a:r>
            <a:r>
              <a:rPr lang="en-US" b="1" dirty="0" smtClean="0">
                <a:solidFill>
                  <a:srgbClr val="FFFF00"/>
                </a:solidFill>
              </a:rPr>
              <a:t> </a:t>
            </a:r>
            <a:r>
              <a:rPr lang="en-US" b="1" dirty="0" err="1" smtClean="0">
                <a:solidFill>
                  <a:srgbClr val="FFFF00"/>
                </a:solidFill>
              </a:rPr>
              <a:t>lalu</a:t>
            </a:r>
            <a:r>
              <a:rPr lang="en-US" b="1" dirty="0" smtClean="0">
                <a:solidFill>
                  <a:srgbClr val="FFFF00"/>
                </a:solidFill>
              </a:rPr>
              <a:t> </a:t>
            </a:r>
            <a:r>
              <a:rPr lang="en-US" b="1" dirty="0" err="1" smtClean="0">
                <a:solidFill>
                  <a:srgbClr val="FFFF00"/>
                </a:solidFill>
              </a:rPr>
              <a:t>kegiatan</a:t>
            </a:r>
            <a:r>
              <a:rPr lang="en-US" b="1" dirty="0" smtClean="0">
                <a:solidFill>
                  <a:srgbClr val="FFFF00"/>
                </a:solidFill>
              </a:rPr>
              <a:t> </a:t>
            </a:r>
            <a:r>
              <a:rPr lang="en-US" b="1" dirty="0" err="1" smtClean="0">
                <a:solidFill>
                  <a:srgbClr val="FFFF00"/>
                </a:solidFill>
              </a:rPr>
              <a:t>bisnis</a:t>
            </a:r>
            <a:r>
              <a:rPr lang="en-US" b="1" dirty="0" smtClean="0">
                <a:solidFill>
                  <a:srgbClr val="FFFF00"/>
                </a:solidFill>
              </a:rPr>
              <a:t> </a:t>
            </a:r>
            <a:r>
              <a:rPr lang="en-US" b="1" dirty="0" err="1" smtClean="0">
                <a:solidFill>
                  <a:srgbClr val="FFFF00"/>
                </a:solidFill>
              </a:rPr>
              <a:t>ini</a:t>
            </a:r>
            <a:r>
              <a:rPr lang="en-US" b="1" dirty="0" smtClean="0">
                <a:solidFill>
                  <a:srgbClr val="FFFF00"/>
                </a:solidFill>
              </a:rPr>
              <a:t> </a:t>
            </a:r>
            <a:r>
              <a:rPr lang="en-US" b="1" dirty="0" err="1" smtClean="0">
                <a:solidFill>
                  <a:srgbClr val="FFFF00"/>
                </a:solidFill>
              </a:rPr>
              <a:t>dilakukan</a:t>
            </a:r>
            <a:r>
              <a:rPr lang="en-US" b="1" dirty="0" smtClean="0">
                <a:solidFill>
                  <a:srgbClr val="FFFF00"/>
                </a:solidFill>
              </a:rPr>
              <a:t> </a:t>
            </a:r>
            <a:r>
              <a:rPr lang="en-US" b="1" dirty="0" err="1" smtClean="0">
                <a:solidFill>
                  <a:srgbClr val="FFFF00"/>
                </a:solidFill>
              </a:rPr>
              <a:t>pada</a:t>
            </a:r>
            <a:r>
              <a:rPr lang="en-US" b="1" dirty="0" smtClean="0">
                <a:solidFill>
                  <a:srgbClr val="FFFF00"/>
                </a:solidFill>
              </a:rPr>
              <a:t> </a:t>
            </a:r>
            <a:r>
              <a:rPr lang="en-US" b="1" dirty="0" err="1" smtClean="0">
                <a:solidFill>
                  <a:srgbClr val="FFFF00"/>
                </a:solidFill>
              </a:rPr>
              <a:t>tingkat</a:t>
            </a:r>
            <a:r>
              <a:rPr lang="en-US" b="1" dirty="0" smtClean="0">
                <a:solidFill>
                  <a:srgbClr val="FFFF00"/>
                </a:solidFill>
              </a:rPr>
              <a:t> </a:t>
            </a:r>
            <a:r>
              <a:rPr lang="en-US" b="1" dirty="0" err="1" smtClean="0">
                <a:solidFill>
                  <a:srgbClr val="FFFF00"/>
                </a:solidFill>
              </a:rPr>
              <a:t>keluarga</a:t>
            </a:r>
            <a:r>
              <a:rPr lang="en-US" b="1" dirty="0" smtClean="0">
                <a:solidFill>
                  <a:srgbClr val="FFFF00"/>
                </a:solidFill>
              </a:rPr>
              <a:t>. (</a:t>
            </a:r>
            <a:r>
              <a:rPr lang="en-US" b="1" dirty="0" err="1" smtClean="0">
                <a:solidFill>
                  <a:srgbClr val="FFFF00"/>
                </a:solidFill>
              </a:rPr>
              <a:t>memenuhi</a:t>
            </a:r>
            <a:r>
              <a:rPr lang="en-US" b="1" dirty="0" smtClean="0">
                <a:solidFill>
                  <a:srgbClr val="FFFF00"/>
                </a:solidFill>
              </a:rPr>
              <a:t> </a:t>
            </a:r>
            <a:r>
              <a:rPr lang="en-US" b="1" dirty="0" err="1" smtClean="0">
                <a:solidFill>
                  <a:srgbClr val="FFFF00"/>
                </a:solidFill>
              </a:rPr>
              <a:t>kebutuhan</a:t>
            </a:r>
            <a:r>
              <a:rPr lang="en-US" b="1" dirty="0" smtClean="0">
                <a:solidFill>
                  <a:srgbClr val="FFFF00"/>
                </a:solidFill>
              </a:rPr>
              <a:t> </a:t>
            </a:r>
            <a:r>
              <a:rPr lang="en-US" b="1" dirty="0" err="1" smtClean="0">
                <a:solidFill>
                  <a:srgbClr val="FFFF00"/>
                </a:solidFill>
              </a:rPr>
              <a:t>kelurga</a:t>
            </a:r>
            <a:r>
              <a:rPr lang="en-US" b="1" dirty="0" smtClean="0">
                <a:solidFill>
                  <a:srgbClr val="FFFF00"/>
                </a:solidFill>
              </a:rPr>
              <a:t>)</a:t>
            </a:r>
          </a:p>
          <a:p>
            <a:pPr marL="514350" indent="-514350">
              <a:buAutoNum type="arabicParenR"/>
            </a:pPr>
            <a:r>
              <a:rPr lang="en-US" b="1" dirty="0" err="1" smtClean="0">
                <a:solidFill>
                  <a:srgbClr val="FFFF00"/>
                </a:solidFill>
              </a:rPr>
              <a:t>Muncul</a:t>
            </a:r>
            <a:r>
              <a:rPr lang="en-US" b="1" dirty="0" smtClean="0">
                <a:solidFill>
                  <a:srgbClr val="FFFF00"/>
                </a:solidFill>
              </a:rPr>
              <a:t> </a:t>
            </a:r>
            <a:r>
              <a:rPr lang="en-US" b="1" dirty="0" err="1" smtClean="0">
                <a:solidFill>
                  <a:srgbClr val="FFFF00"/>
                </a:solidFill>
              </a:rPr>
              <a:t>revolusi</a:t>
            </a:r>
            <a:r>
              <a:rPr lang="en-US" b="1" dirty="0" smtClean="0">
                <a:solidFill>
                  <a:srgbClr val="FFFF00"/>
                </a:solidFill>
              </a:rPr>
              <a:t> </a:t>
            </a:r>
            <a:r>
              <a:rPr lang="en-US" b="1" dirty="0" err="1" smtClean="0">
                <a:solidFill>
                  <a:srgbClr val="FFFF00"/>
                </a:solidFill>
              </a:rPr>
              <a:t>industri</a:t>
            </a:r>
            <a:r>
              <a:rPr lang="en-US" b="1" dirty="0" smtClean="0">
                <a:solidFill>
                  <a:srgbClr val="FFFF00"/>
                </a:solidFill>
              </a:rPr>
              <a:t> yang </a:t>
            </a:r>
            <a:r>
              <a:rPr lang="en-US" b="1" dirty="0" err="1" smtClean="0">
                <a:solidFill>
                  <a:srgbClr val="FFFF00"/>
                </a:solidFill>
              </a:rPr>
              <a:t>membawa</a:t>
            </a:r>
            <a:r>
              <a:rPr lang="en-US" b="1" dirty="0" smtClean="0">
                <a:solidFill>
                  <a:srgbClr val="FFFF00"/>
                </a:solidFill>
              </a:rPr>
              <a:t> </a:t>
            </a:r>
            <a:r>
              <a:rPr lang="en-US" b="1" dirty="0" err="1" smtClean="0">
                <a:solidFill>
                  <a:srgbClr val="FFFF00"/>
                </a:solidFill>
              </a:rPr>
              <a:t>perubahan</a:t>
            </a:r>
            <a:r>
              <a:rPr lang="en-US" b="1" dirty="0" smtClean="0">
                <a:solidFill>
                  <a:srgbClr val="FFFF00"/>
                </a:solidFill>
              </a:rPr>
              <a:t> </a:t>
            </a:r>
            <a:r>
              <a:rPr lang="en-US" b="1" dirty="0" err="1" smtClean="0">
                <a:solidFill>
                  <a:srgbClr val="FFFF00"/>
                </a:solidFill>
              </a:rPr>
              <a:t>secara</a:t>
            </a:r>
            <a:r>
              <a:rPr lang="en-US" b="1" dirty="0" smtClean="0">
                <a:solidFill>
                  <a:srgbClr val="FFFF00"/>
                </a:solidFill>
              </a:rPr>
              <a:t> </a:t>
            </a:r>
            <a:r>
              <a:rPr lang="en-US" b="1" dirty="0" err="1" smtClean="0">
                <a:solidFill>
                  <a:srgbClr val="FFFF00"/>
                </a:solidFill>
              </a:rPr>
              <a:t>drastis</a:t>
            </a:r>
            <a:r>
              <a:rPr lang="en-US" b="1" dirty="0" smtClean="0">
                <a:solidFill>
                  <a:srgbClr val="FFFF00"/>
                </a:solidFill>
              </a:rPr>
              <a:t> </a:t>
            </a:r>
            <a:r>
              <a:rPr lang="en-US" b="1" dirty="0" err="1" smtClean="0">
                <a:solidFill>
                  <a:srgbClr val="FFFF00"/>
                </a:solidFill>
              </a:rPr>
              <a:t>dan</a:t>
            </a:r>
            <a:r>
              <a:rPr lang="en-US" b="1" dirty="0" smtClean="0">
                <a:solidFill>
                  <a:srgbClr val="FFFF00"/>
                </a:solidFill>
              </a:rPr>
              <a:t> </a:t>
            </a:r>
            <a:r>
              <a:rPr lang="en-US" b="1" dirty="0" err="1" smtClean="0">
                <a:solidFill>
                  <a:srgbClr val="FFFF00"/>
                </a:solidFill>
              </a:rPr>
              <a:t>sangat</a:t>
            </a:r>
            <a:r>
              <a:rPr lang="en-US" b="1" dirty="0" smtClean="0">
                <a:solidFill>
                  <a:srgbClr val="FFFF00"/>
                </a:solidFill>
              </a:rPr>
              <a:t> </a:t>
            </a:r>
            <a:r>
              <a:rPr lang="en-US" b="1" dirty="0" err="1" smtClean="0">
                <a:solidFill>
                  <a:srgbClr val="FFFF00"/>
                </a:solidFill>
              </a:rPr>
              <a:t>penting</a:t>
            </a:r>
            <a:r>
              <a:rPr lang="en-US" b="1" dirty="0" smtClean="0">
                <a:solidFill>
                  <a:srgbClr val="FFFF00"/>
                </a:solidFill>
              </a:rPr>
              <a:t> (</a:t>
            </a:r>
            <a:r>
              <a:rPr lang="en-US" b="1" dirty="0" err="1" smtClean="0">
                <a:solidFill>
                  <a:srgbClr val="FFFF00"/>
                </a:solidFill>
              </a:rPr>
              <a:t>muncuknya</a:t>
            </a:r>
            <a:r>
              <a:rPr lang="en-US" b="1" dirty="0" smtClean="0">
                <a:solidFill>
                  <a:srgbClr val="FFFF00"/>
                </a:solidFill>
              </a:rPr>
              <a:t> </a:t>
            </a:r>
            <a:r>
              <a:rPr lang="en-US" b="1" dirty="0" err="1" smtClean="0">
                <a:solidFill>
                  <a:srgbClr val="FFFF00"/>
                </a:solidFill>
              </a:rPr>
              <a:t>mesin</a:t>
            </a:r>
            <a:r>
              <a:rPr lang="en-US" b="1" dirty="0" smtClean="0">
                <a:solidFill>
                  <a:srgbClr val="FFFF00"/>
                </a:solidFill>
              </a:rPr>
              <a:t> </a:t>
            </a:r>
            <a:r>
              <a:rPr lang="en-US" b="1" dirty="0" err="1" smtClean="0">
                <a:solidFill>
                  <a:srgbClr val="FFFF00"/>
                </a:solidFill>
              </a:rPr>
              <a:t>uap</a:t>
            </a:r>
            <a:r>
              <a:rPr lang="en-US" b="1" dirty="0" smtClean="0">
                <a:solidFill>
                  <a:srgbClr val="FFFF00"/>
                </a:solidFill>
              </a:rPr>
              <a:t>, </a:t>
            </a:r>
            <a:r>
              <a:rPr lang="en-US" b="1" dirty="0" err="1" smtClean="0">
                <a:solidFill>
                  <a:srgbClr val="FFFF00"/>
                </a:solidFill>
              </a:rPr>
              <a:t>menggunakan</a:t>
            </a:r>
            <a:r>
              <a:rPr lang="en-US" b="1" dirty="0" smtClean="0">
                <a:solidFill>
                  <a:srgbClr val="FFFF00"/>
                </a:solidFill>
              </a:rPr>
              <a:t> </a:t>
            </a:r>
            <a:r>
              <a:rPr lang="en-US" b="1" dirty="0" err="1" smtClean="0">
                <a:solidFill>
                  <a:srgbClr val="FFFF00"/>
                </a:solidFill>
              </a:rPr>
              <a:t>mesin</a:t>
            </a:r>
            <a:r>
              <a:rPr lang="en-US" b="1" dirty="0" smtClean="0">
                <a:solidFill>
                  <a:srgbClr val="FFFF00"/>
                </a:solidFill>
              </a:rPr>
              <a:t> </a:t>
            </a:r>
            <a:r>
              <a:rPr lang="en-US" b="1" dirty="0" err="1" smtClean="0">
                <a:solidFill>
                  <a:srgbClr val="FFFF00"/>
                </a:solidFill>
              </a:rPr>
              <a:t>pruduksi</a:t>
            </a:r>
            <a:r>
              <a:rPr lang="en-US" b="1" dirty="0" smtClean="0">
                <a:solidFill>
                  <a:srgbClr val="FFFF00"/>
                </a:solidFill>
              </a:rPr>
              <a:t>, </a:t>
            </a:r>
            <a:r>
              <a:rPr lang="en-US" b="1" dirty="0" err="1" smtClean="0">
                <a:solidFill>
                  <a:srgbClr val="FFFF00"/>
                </a:solidFill>
              </a:rPr>
              <a:t>tenaga</a:t>
            </a:r>
            <a:r>
              <a:rPr lang="en-US" b="1" dirty="0" smtClean="0">
                <a:solidFill>
                  <a:srgbClr val="FFFF00"/>
                </a:solidFill>
              </a:rPr>
              <a:t> </a:t>
            </a:r>
            <a:r>
              <a:rPr lang="en-US" b="1" dirty="0" err="1" smtClean="0">
                <a:solidFill>
                  <a:srgbClr val="FFFF00"/>
                </a:solidFill>
              </a:rPr>
              <a:t>sapi</a:t>
            </a:r>
            <a:r>
              <a:rPr lang="en-US" b="1" dirty="0" smtClean="0">
                <a:solidFill>
                  <a:srgbClr val="FFFF00"/>
                </a:solidFill>
              </a:rPr>
              <a:t> </a:t>
            </a:r>
            <a:r>
              <a:rPr lang="en-US" b="1" dirty="0" err="1" smtClean="0">
                <a:solidFill>
                  <a:srgbClr val="FFFF00"/>
                </a:solidFill>
              </a:rPr>
              <a:t>diganti</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a:t>
            </a:r>
            <a:r>
              <a:rPr lang="en-US" b="1" dirty="0" err="1" smtClean="0">
                <a:solidFill>
                  <a:srgbClr val="FFFF00"/>
                </a:solidFill>
              </a:rPr>
              <a:t>traktor</a:t>
            </a:r>
            <a:r>
              <a:rPr lang="en-US" b="1" dirty="0" smtClean="0">
                <a:solidFill>
                  <a:srgbClr val="FFFF00"/>
                </a:solidFill>
              </a:rPr>
              <a:t> /</a:t>
            </a:r>
            <a:r>
              <a:rPr lang="en-US" b="1" dirty="0" err="1" smtClean="0">
                <a:solidFill>
                  <a:srgbClr val="FFFF00"/>
                </a:solidFill>
              </a:rPr>
              <a:t>buldozer</a:t>
            </a:r>
            <a:r>
              <a:rPr lang="en-US" b="1" dirty="0" smtClean="0">
                <a:solidFill>
                  <a:srgbClr val="FFFF00"/>
                </a:solidFill>
              </a:rPr>
              <a:t>)</a:t>
            </a:r>
          </a:p>
          <a:p>
            <a:pPr marL="514350" indent="-514350">
              <a:buAutoNum type="arabicParenR"/>
            </a:pPr>
            <a:r>
              <a:rPr lang="en-US" b="1" dirty="0" err="1" smtClean="0">
                <a:solidFill>
                  <a:srgbClr val="FFFF00"/>
                </a:solidFill>
              </a:rPr>
              <a:t>Muncul</a:t>
            </a:r>
            <a:r>
              <a:rPr lang="en-US" b="1" dirty="0" smtClean="0">
                <a:solidFill>
                  <a:srgbClr val="FFFF00"/>
                </a:solidFill>
              </a:rPr>
              <a:t> pula </a:t>
            </a:r>
            <a:r>
              <a:rPr lang="en-US" b="1" dirty="0" err="1" smtClean="0">
                <a:solidFill>
                  <a:srgbClr val="FFFF00"/>
                </a:solidFill>
              </a:rPr>
              <a:t>tenaga</a:t>
            </a:r>
            <a:r>
              <a:rPr lang="en-US" b="1" dirty="0" smtClean="0">
                <a:solidFill>
                  <a:srgbClr val="FFFF00"/>
                </a:solidFill>
              </a:rPr>
              <a:t> </a:t>
            </a:r>
            <a:r>
              <a:rPr lang="en-US" b="1" dirty="0" err="1" smtClean="0">
                <a:solidFill>
                  <a:srgbClr val="FFFF00"/>
                </a:solidFill>
              </a:rPr>
              <a:t>kerja</a:t>
            </a:r>
            <a:r>
              <a:rPr lang="en-US" b="1" dirty="0" smtClean="0">
                <a:solidFill>
                  <a:srgbClr val="FFFF00"/>
                </a:solidFill>
              </a:rPr>
              <a:t> </a:t>
            </a:r>
            <a:r>
              <a:rPr lang="en-US" b="1" dirty="0" err="1" smtClean="0">
                <a:solidFill>
                  <a:srgbClr val="FFFF00"/>
                </a:solidFill>
              </a:rPr>
              <a:t>yg</a:t>
            </a:r>
            <a:r>
              <a:rPr lang="en-US" b="1" dirty="0" smtClean="0">
                <a:solidFill>
                  <a:srgbClr val="FFFF00"/>
                </a:solidFill>
              </a:rPr>
              <a:t> </a:t>
            </a:r>
            <a:r>
              <a:rPr lang="en-US" b="1" dirty="0" err="1" smtClean="0">
                <a:solidFill>
                  <a:srgbClr val="FFFF00"/>
                </a:solidFill>
              </a:rPr>
              <a:t>menerima</a:t>
            </a:r>
            <a:r>
              <a:rPr lang="en-US" b="1" dirty="0" smtClean="0">
                <a:solidFill>
                  <a:srgbClr val="FFFF00"/>
                </a:solidFill>
              </a:rPr>
              <a:t> </a:t>
            </a:r>
            <a:r>
              <a:rPr lang="en-US" b="1" dirty="0" err="1" smtClean="0">
                <a:solidFill>
                  <a:srgbClr val="FFFF00"/>
                </a:solidFill>
              </a:rPr>
              <a:t>upah</a:t>
            </a:r>
            <a:r>
              <a:rPr lang="en-US" b="1" dirty="0" smtClean="0">
                <a:solidFill>
                  <a:srgbClr val="FFFF00"/>
                </a:solidFill>
              </a:rPr>
              <a:t> (</a:t>
            </a:r>
            <a:r>
              <a:rPr lang="en-US" b="1" dirty="0" err="1" smtClean="0">
                <a:solidFill>
                  <a:srgbClr val="FFFF00"/>
                </a:solidFill>
              </a:rPr>
              <a:t>dapat</a:t>
            </a:r>
            <a:r>
              <a:rPr lang="en-US" b="1" dirty="0" smtClean="0">
                <a:solidFill>
                  <a:srgbClr val="FFFF00"/>
                </a:solidFill>
              </a:rPr>
              <a:t> </a:t>
            </a:r>
            <a:r>
              <a:rPr lang="en-US" b="1" dirty="0" err="1" smtClean="0">
                <a:solidFill>
                  <a:srgbClr val="FFFF00"/>
                </a:solidFill>
              </a:rPr>
              <a:t>membeli</a:t>
            </a:r>
            <a:r>
              <a:rPr lang="en-US" b="1" dirty="0" smtClean="0">
                <a:solidFill>
                  <a:srgbClr val="FFFF00"/>
                </a:solidFill>
              </a:rPr>
              <a:t> </a:t>
            </a:r>
            <a:r>
              <a:rPr lang="en-US" b="1" dirty="0" err="1" smtClean="0">
                <a:solidFill>
                  <a:srgbClr val="FFFF00"/>
                </a:solidFill>
              </a:rPr>
              <a:t>kebutuhan</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a:t>
            </a:r>
            <a:r>
              <a:rPr lang="en-US" b="1" dirty="0" err="1" smtClean="0">
                <a:solidFill>
                  <a:srgbClr val="FFFF00"/>
                </a:solidFill>
              </a:rPr>
              <a:t>uang</a:t>
            </a:r>
            <a:r>
              <a:rPr lang="en-US" b="1" dirty="0" smtClean="0">
                <a:solidFill>
                  <a:srgbClr val="FFFF00"/>
                </a:solidFill>
              </a:rPr>
              <a:t>/</a:t>
            </a:r>
            <a:r>
              <a:rPr lang="en-US" b="1" dirty="0" err="1" smtClean="0">
                <a:solidFill>
                  <a:srgbClr val="FFFF00"/>
                </a:solidFill>
              </a:rPr>
              <a:t>alat</a:t>
            </a:r>
            <a:r>
              <a:rPr lang="en-US" b="1" dirty="0" smtClean="0">
                <a:solidFill>
                  <a:srgbClr val="FFFF00"/>
                </a:solidFill>
              </a:rPr>
              <a:t> </a:t>
            </a:r>
            <a:r>
              <a:rPr lang="en-US" b="1" dirty="0" err="1" smtClean="0">
                <a:solidFill>
                  <a:srgbClr val="FFFF00"/>
                </a:solidFill>
              </a:rPr>
              <a:t>bayar</a:t>
            </a:r>
            <a:r>
              <a:rPr lang="en-US" b="1" dirty="0" smtClean="0">
                <a:solidFill>
                  <a:srgbClr val="FFFF00"/>
                </a:solidFill>
              </a:rPr>
              <a:t>)</a:t>
            </a:r>
          </a:p>
          <a:p>
            <a:pPr marL="514350" indent="-514350">
              <a:buAutoNum type="arabicParenR"/>
            </a:pPr>
            <a:r>
              <a:rPr lang="en-US" b="1" dirty="0" err="1" smtClean="0">
                <a:solidFill>
                  <a:srgbClr val="FFFF00"/>
                </a:solidFill>
              </a:rPr>
              <a:t>Ekonomi</a:t>
            </a:r>
            <a:r>
              <a:rPr lang="en-US" b="1" dirty="0" smtClean="0">
                <a:solidFill>
                  <a:srgbClr val="FFFF00"/>
                </a:solidFill>
              </a:rPr>
              <a:t> </a:t>
            </a:r>
            <a:r>
              <a:rPr lang="en-US" b="1" dirty="0" err="1" smtClean="0">
                <a:solidFill>
                  <a:srgbClr val="FFFF00"/>
                </a:solidFill>
              </a:rPr>
              <a:t>tumbuh</a:t>
            </a:r>
            <a:r>
              <a:rPr lang="en-US" b="1" dirty="0" smtClean="0">
                <a:solidFill>
                  <a:srgbClr val="FFFF00"/>
                </a:solidFill>
              </a:rPr>
              <a:t> </a:t>
            </a:r>
            <a:r>
              <a:rPr lang="en-US" b="1" dirty="0" err="1" smtClean="0">
                <a:solidFill>
                  <a:srgbClr val="FFFF00"/>
                </a:solidFill>
              </a:rPr>
              <a:t>pesat</a:t>
            </a:r>
            <a:r>
              <a:rPr lang="en-US" b="1" dirty="0" smtClean="0">
                <a:solidFill>
                  <a:srgbClr val="FFFF00"/>
                </a:solidFill>
              </a:rPr>
              <a:t> </a:t>
            </a:r>
            <a:r>
              <a:rPr lang="en-US" b="1" dirty="0" err="1" smtClean="0">
                <a:solidFill>
                  <a:srgbClr val="FFFF00"/>
                </a:solidFill>
              </a:rPr>
              <a:t>dan</a:t>
            </a:r>
            <a:r>
              <a:rPr lang="en-US" b="1" dirty="0" smtClean="0">
                <a:solidFill>
                  <a:srgbClr val="FFFF00"/>
                </a:solidFill>
              </a:rPr>
              <a:t> </a:t>
            </a:r>
            <a:r>
              <a:rPr lang="en-US" b="1" dirty="0" err="1" smtClean="0">
                <a:solidFill>
                  <a:srgbClr val="FFFF00"/>
                </a:solidFill>
              </a:rPr>
              <a:t>memberi</a:t>
            </a:r>
            <a:r>
              <a:rPr lang="en-US" b="1" dirty="0" smtClean="0">
                <a:solidFill>
                  <a:srgbClr val="FFFF00"/>
                </a:solidFill>
              </a:rPr>
              <a:t> </a:t>
            </a:r>
            <a:r>
              <a:rPr lang="en-US" b="1" dirty="0" err="1" smtClean="0">
                <a:solidFill>
                  <a:srgbClr val="FFFF00"/>
                </a:solidFill>
              </a:rPr>
              <a:t>peluang</a:t>
            </a:r>
            <a:r>
              <a:rPr lang="en-US" b="1" dirty="0" smtClean="0">
                <a:solidFill>
                  <a:srgbClr val="FFFF00"/>
                </a:solidFill>
              </a:rPr>
              <a:t> </a:t>
            </a:r>
            <a:r>
              <a:rPr lang="en-US" b="1" dirty="0" err="1" smtClean="0">
                <a:solidFill>
                  <a:srgbClr val="FFFF00"/>
                </a:solidFill>
              </a:rPr>
              <a:t>berkembangnya</a:t>
            </a:r>
            <a:r>
              <a:rPr lang="en-US" b="1" dirty="0" smtClean="0">
                <a:solidFill>
                  <a:srgbClr val="FFFF00"/>
                </a:solidFill>
              </a:rPr>
              <a:t> </a:t>
            </a:r>
            <a:r>
              <a:rPr lang="en-US" b="1" dirty="0" err="1" smtClean="0">
                <a:solidFill>
                  <a:srgbClr val="FFFF00"/>
                </a:solidFill>
              </a:rPr>
              <a:t>pabrik-pabrik</a:t>
            </a:r>
            <a:r>
              <a:rPr lang="en-US" b="1" dirty="0" smtClean="0">
                <a:solidFill>
                  <a:srgbClr val="FFFF00"/>
                </a:solidFill>
              </a:rPr>
              <a:t> .  </a:t>
            </a:r>
          </a:p>
        </p:txBody>
      </p:sp>
      <p:sp>
        <p:nvSpPr>
          <p:cNvPr id="7" name="Oval 6"/>
          <p:cNvSpPr/>
          <p:nvPr/>
        </p:nvSpPr>
        <p:spPr>
          <a:xfrm>
            <a:off x="1524000" y="457200"/>
            <a:ext cx="7620000" cy="2514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n-US" b="1" dirty="0" err="1" smtClean="0">
                <a:solidFill>
                  <a:schemeClr val="tx1"/>
                </a:solidFill>
                <a:latin typeface="Arial" pitchFamily="34" charset="0"/>
                <a:cs typeface="Arial" pitchFamily="34" charset="0"/>
              </a:rPr>
              <a:t>Pengertia</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bisnis</a:t>
            </a:r>
            <a:r>
              <a:rPr lang="en-US" b="1" dirty="0" smtClean="0">
                <a:solidFill>
                  <a:schemeClr val="tx1"/>
                </a:solidFill>
                <a:latin typeface="Arial" pitchFamily="34" charset="0"/>
                <a:cs typeface="Arial" pitchFamily="34" charset="0"/>
              </a:rPr>
              <a:t> : </a:t>
            </a:r>
            <a:r>
              <a:rPr lang="en-US" b="1" dirty="0" err="1" smtClean="0">
                <a:solidFill>
                  <a:schemeClr val="tx1"/>
                </a:solidFill>
                <a:latin typeface="Arial" pitchFamily="34" charset="0"/>
                <a:cs typeface="Arial" pitchFamily="34" charset="0"/>
              </a:rPr>
              <a:t>bisnis</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adalah</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suatu</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kegiatan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usaha</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individu</a:t>
            </a:r>
            <a:r>
              <a:rPr lang="en-US" b="1" dirty="0" smtClean="0">
                <a:solidFill>
                  <a:schemeClr val="tx1"/>
                </a:solidFill>
                <a:latin typeface="Arial" pitchFamily="34" charset="0"/>
                <a:cs typeface="Arial" pitchFamily="34" charset="0"/>
              </a:rPr>
              <a:t> yang </a:t>
            </a:r>
            <a:r>
              <a:rPr lang="en-US" b="1" dirty="0" err="1" smtClean="0">
                <a:solidFill>
                  <a:schemeClr val="tx1"/>
                </a:solidFill>
                <a:latin typeface="Arial" pitchFamily="34" charset="0"/>
                <a:cs typeface="Arial" pitchFamily="34" charset="0"/>
              </a:rPr>
              <a:t>teroganisasi</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untuk</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menghasilkan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dan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menjual</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barang</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dan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jasa</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guna</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mendapatkan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keuntungan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dalam</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memenuhi</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kebutuhan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masyarakat</a:t>
            </a:r>
            <a:r>
              <a:rPr lang="en-US" b="1" dirty="0" smtClean="0">
                <a:solidFill>
                  <a:schemeClr val="tx1"/>
                </a:solidFill>
                <a:latin typeface="Arial" pitchFamily="34" charset="0"/>
                <a:cs typeface="Arial" pitchFamily="34" charset="0"/>
              </a:rPr>
              <a:t>. (Hughes </a:t>
            </a:r>
            <a:r>
              <a:rPr lang="en-US" b="1" dirty="0" err="1" smtClean="0">
                <a:solidFill>
                  <a:schemeClr val="tx1"/>
                </a:solidFill>
                <a:latin typeface="Arial" pitchFamily="34" charset="0"/>
                <a:cs typeface="Arial" pitchFamily="34" charset="0"/>
              </a:rPr>
              <a:t>dan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Kapoor</a:t>
            </a:r>
            <a:r>
              <a:rPr lang="en-US" b="1" dirty="0" smtClean="0">
                <a:solidFill>
                  <a:schemeClr val="tx1"/>
                </a:solidFill>
                <a:latin typeface="Arial" pitchFamily="34" charset="0"/>
                <a:cs typeface="Arial" pitchFamily="34" charset="0"/>
              </a:rPr>
              <a:t>) </a:t>
            </a:r>
          </a:p>
          <a:p>
            <a:pPr>
              <a:buNone/>
            </a:pPr>
            <a:endParaRPr lang="id-ID" dirty="0"/>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9144000" cy="411163"/>
          </a:xfrm>
          <a:solidFill>
            <a:srgbClr val="006600"/>
          </a:solidFill>
        </p:spPr>
        <p:txBody>
          <a:bodyPr>
            <a:noAutofit/>
          </a:bodyPr>
          <a:lstStyle/>
          <a:p>
            <a:r>
              <a:rPr lang="en-US" sz="2400" b="1" dirty="0" err="1" smtClean="0">
                <a:solidFill>
                  <a:srgbClr val="FFFF00"/>
                </a:solidFill>
              </a:rPr>
              <a:t>Mengapa</a:t>
            </a:r>
            <a:r>
              <a:rPr lang="en-US" sz="2400" b="1" dirty="0" smtClean="0">
                <a:solidFill>
                  <a:srgbClr val="FFFF00"/>
                </a:solidFill>
              </a:rPr>
              <a:t> </a:t>
            </a:r>
            <a:r>
              <a:rPr lang="en-US" sz="2400" b="1" dirty="0" err="1" smtClean="0">
                <a:solidFill>
                  <a:srgbClr val="FFFF00"/>
                </a:solidFill>
              </a:rPr>
              <a:t>Bisnis</a:t>
            </a:r>
            <a:r>
              <a:rPr lang="en-US" sz="2400" b="1" dirty="0" smtClean="0">
                <a:solidFill>
                  <a:srgbClr val="FFFF00"/>
                </a:solidFill>
              </a:rPr>
              <a:t> </a:t>
            </a:r>
            <a:r>
              <a:rPr lang="en-US" sz="2400" b="1" dirty="0" err="1" smtClean="0">
                <a:solidFill>
                  <a:srgbClr val="FFFF00"/>
                </a:solidFill>
              </a:rPr>
              <a:t>itu</a:t>
            </a:r>
            <a:r>
              <a:rPr lang="en-US" sz="2400" b="1" dirty="0" smtClean="0">
                <a:solidFill>
                  <a:srgbClr val="FFFF00"/>
                </a:solidFill>
              </a:rPr>
              <a:t>  </a:t>
            </a:r>
            <a:r>
              <a:rPr lang="en-US" sz="2400" b="1" dirty="0" err="1" smtClean="0">
                <a:solidFill>
                  <a:srgbClr val="FFFF00"/>
                </a:solidFill>
              </a:rPr>
              <a:t>penting</a:t>
            </a:r>
            <a:r>
              <a:rPr lang="en-US" sz="2400" b="1" dirty="0" smtClean="0">
                <a:solidFill>
                  <a:srgbClr val="FFFF00"/>
                </a:solidFill>
              </a:rPr>
              <a:t> ?</a:t>
            </a:r>
            <a:endParaRPr lang="en-US" sz="2400" b="1" dirty="0">
              <a:solidFill>
                <a:srgbClr val="FFFF00"/>
              </a:solidFill>
            </a:endParaRPr>
          </a:p>
        </p:txBody>
      </p:sp>
      <p:sp>
        <p:nvSpPr>
          <p:cNvPr id="3" name="Content Placeholder 2"/>
          <p:cNvSpPr>
            <a:spLocks noGrp="1"/>
          </p:cNvSpPr>
          <p:nvPr>
            <p:ph idx="4294967295"/>
          </p:nvPr>
        </p:nvSpPr>
        <p:spPr>
          <a:xfrm>
            <a:off x="0" y="457200"/>
            <a:ext cx="9144000" cy="6400800"/>
          </a:xfrm>
          <a:solidFill>
            <a:srgbClr val="006600"/>
          </a:solidFill>
        </p:spPr>
        <p:txBody>
          <a:bodyPr>
            <a:normAutofit/>
          </a:bodyPr>
          <a:lstStyle/>
          <a:p>
            <a:pPr marL="457200" indent="-457200">
              <a:buNone/>
            </a:pPr>
            <a:r>
              <a:rPr lang="id-ID" sz="2000" b="1" dirty="0" smtClean="0">
                <a:solidFill>
                  <a:srgbClr val="FFFF00"/>
                </a:solidFill>
                <a:latin typeface="Arial" pitchFamily="34" charset="0"/>
                <a:cs typeface="Arial" pitchFamily="34" charset="0"/>
              </a:rPr>
              <a:t>                           1) </a:t>
            </a:r>
            <a:r>
              <a:rPr lang="en-US" sz="2000" b="1" dirty="0" err="1" smtClean="0">
                <a:solidFill>
                  <a:srgbClr val="FFFF00"/>
                </a:solidFill>
                <a:latin typeface="Arial" pitchFamily="34" charset="0"/>
                <a:cs typeface="Arial" pitchFamily="34" charset="0"/>
              </a:rPr>
              <a:t>Semua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manusia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mempunyai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kebutuhan</a:t>
            </a:r>
            <a:r>
              <a:rPr lang="en-US" sz="2000" b="1" dirty="0" smtClean="0">
                <a:solidFill>
                  <a:srgbClr val="FFFF00"/>
                </a:solidFill>
                <a:latin typeface="Arial" pitchFamily="34" charset="0"/>
                <a:cs typeface="Arial" pitchFamily="34" charset="0"/>
              </a:rPr>
              <a:t> yang </a:t>
            </a:r>
            <a:r>
              <a:rPr lang="en-US" sz="2000" b="1" dirty="0" err="1" smtClean="0">
                <a:solidFill>
                  <a:srgbClr val="FFFF00"/>
                </a:solidFill>
                <a:latin typeface="Arial" pitchFamily="34" charset="0"/>
                <a:cs typeface="Arial" pitchFamily="34" charset="0"/>
              </a:rPr>
              <a:t>beraneka</a:t>
            </a:r>
            <a:endParaRPr lang="id-ID" sz="2000" b="1" dirty="0" smtClean="0">
              <a:solidFill>
                <a:srgbClr val="FFFF00"/>
              </a:solidFill>
              <a:latin typeface="Arial" pitchFamily="34" charset="0"/>
              <a:cs typeface="Arial" pitchFamily="34" charset="0"/>
            </a:endParaRPr>
          </a:p>
          <a:p>
            <a:pPr marL="457200" indent="-457200">
              <a:buNone/>
            </a:pPr>
            <a:r>
              <a:rPr lang="id-ID" sz="2000" b="1" dirty="0" smtClean="0">
                <a:solidFill>
                  <a:srgbClr val="FFFF00"/>
                </a:solidFill>
                <a:latin typeface="Arial" pitchFamily="34" charset="0"/>
                <a:cs typeface="Arial" pitchFamily="34" charset="0"/>
              </a:rPr>
              <a:t>                             </a:t>
            </a:r>
            <a:r>
              <a:rPr lang="en-US" sz="2000" b="1" dirty="0" smtClean="0">
                <a:solidFill>
                  <a:srgbClr val="FFFF00"/>
                </a:solidFill>
                <a:latin typeface="Arial" pitchFamily="34" charset="0"/>
                <a:cs typeface="Arial" pitchFamily="34" charset="0"/>
              </a:rPr>
              <a:t> </a:t>
            </a:r>
            <a:r>
              <a:rPr lang="id-ID"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ragam</a:t>
            </a:r>
            <a:r>
              <a:rPr lang="en-US" sz="2000" b="1" dirty="0" smtClean="0">
                <a:solidFill>
                  <a:srgbClr val="FFFF00"/>
                </a:solidFill>
                <a:latin typeface="Arial" pitchFamily="34" charset="0"/>
                <a:cs typeface="Arial" pitchFamily="34" charset="0"/>
              </a:rPr>
              <a:t> yang </a:t>
            </a:r>
            <a:r>
              <a:rPr lang="en-US" sz="2000" b="1" dirty="0" err="1" smtClean="0">
                <a:solidFill>
                  <a:srgbClr val="FFFF00"/>
                </a:solidFill>
                <a:latin typeface="Arial" pitchFamily="34" charset="0"/>
                <a:cs typeface="Arial" pitchFamily="34" charset="0"/>
              </a:rPr>
              <a:t>harus</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dipenuhi</a:t>
            </a:r>
            <a:r>
              <a:rPr lang="en-US" sz="2000" b="1" dirty="0" smtClean="0">
                <a:solidFill>
                  <a:srgbClr val="FFFF00"/>
                </a:solidFill>
                <a:latin typeface="Arial" pitchFamily="34" charset="0"/>
                <a:cs typeface="Arial" pitchFamily="34" charset="0"/>
              </a:rPr>
              <a:t>.(</a:t>
            </a:r>
            <a:r>
              <a:rPr lang="en-US" sz="2000" b="1" dirty="0" err="1" smtClean="0">
                <a:solidFill>
                  <a:srgbClr val="FFFF00"/>
                </a:solidFill>
                <a:latin typeface="Arial" pitchFamily="34" charset="0"/>
                <a:cs typeface="Arial" pitchFamily="34" charset="0"/>
              </a:rPr>
              <a:t>makanan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pakaian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dan</a:t>
            </a:r>
            <a:r>
              <a:rPr lang="en-US" sz="2000" b="1" dirty="0" smtClean="0">
                <a:solidFill>
                  <a:srgbClr val="FFFF00"/>
                </a:solidFill>
                <a:latin typeface="Arial" pitchFamily="34" charset="0"/>
                <a:cs typeface="Arial" pitchFamily="34" charset="0"/>
              </a:rPr>
              <a:t> </a:t>
            </a:r>
            <a:endParaRPr lang="id-ID" sz="2000" b="1" dirty="0" smtClean="0">
              <a:solidFill>
                <a:srgbClr val="FFFF00"/>
              </a:solidFill>
              <a:latin typeface="Arial" pitchFamily="34" charset="0"/>
              <a:cs typeface="Arial" pitchFamily="34" charset="0"/>
            </a:endParaRPr>
          </a:p>
          <a:p>
            <a:pPr marL="457200" indent="-457200">
              <a:buNone/>
            </a:pPr>
            <a:r>
              <a:rPr lang="id-ID"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perumahan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kebutuhan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sandang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papan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pangan</a:t>
            </a:r>
            <a:r>
              <a:rPr lang="en-US" sz="2000" b="1" dirty="0" smtClean="0">
                <a:solidFill>
                  <a:srgbClr val="FFFF00"/>
                </a:solidFill>
                <a:latin typeface="Arial" pitchFamily="34" charset="0"/>
                <a:cs typeface="Arial" pitchFamily="34" charset="0"/>
              </a:rPr>
              <a:t>. </a:t>
            </a:r>
            <a:endParaRPr lang="id-ID" sz="2000" b="1" dirty="0" smtClean="0">
              <a:solidFill>
                <a:srgbClr val="FFFF00"/>
              </a:solidFill>
              <a:latin typeface="Arial" pitchFamily="34" charset="0"/>
              <a:cs typeface="Arial" pitchFamily="34" charset="0"/>
            </a:endParaRPr>
          </a:p>
          <a:p>
            <a:pPr marL="457200" indent="-457200">
              <a:buNone/>
            </a:pPr>
            <a:r>
              <a:rPr lang="id-ID"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Pakaian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dari</a:t>
            </a:r>
            <a:r>
              <a:rPr lang="en-US" sz="2000" b="1" dirty="0" smtClean="0">
                <a:solidFill>
                  <a:srgbClr val="FFFF00"/>
                </a:solidFill>
                <a:latin typeface="Arial" pitchFamily="34" charset="0"/>
                <a:cs typeface="Arial" pitchFamily="34" charset="0"/>
              </a:rPr>
              <a:t> yang paling </a:t>
            </a:r>
            <a:r>
              <a:rPr lang="en-US" sz="2000" b="1" dirty="0" err="1" smtClean="0">
                <a:solidFill>
                  <a:srgbClr val="FFFF00"/>
                </a:solidFill>
                <a:latin typeface="Arial" pitchFamily="34" charset="0"/>
                <a:cs typeface="Arial" pitchFamily="34" charset="0"/>
              </a:rPr>
              <a:t>sderhana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sampai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kepada</a:t>
            </a:r>
            <a:r>
              <a:rPr lang="en-US" sz="2000" b="1" dirty="0" smtClean="0">
                <a:solidFill>
                  <a:srgbClr val="FFFF00"/>
                </a:solidFill>
                <a:latin typeface="Arial" pitchFamily="34" charset="0"/>
                <a:cs typeface="Arial" pitchFamily="34" charset="0"/>
              </a:rPr>
              <a:t> </a:t>
            </a:r>
            <a:endParaRPr lang="id-ID" sz="2000" b="1" dirty="0" smtClean="0">
              <a:solidFill>
                <a:srgbClr val="FFFF00"/>
              </a:solidFill>
              <a:latin typeface="Arial" pitchFamily="34" charset="0"/>
              <a:cs typeface="Arial" pitchFamily="34" charset="0"/>
            </a:endParaRPr>
          </a:p>
          <a:p>
            <a:pPr marL="457200" indent="-457200">
              <a:buNone/>
            </a:pPr>
            <a:r>
              <a:rPr lang="id-ID"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pakaian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mewah</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rumah</a:t>
            </a:r>
            <a:r>
              <a:rPr lang="en-US" sz="2000" b="1" dirty="0" smtClean="0">
                <a:solidFill>
                  <a:srgbClr val="FFFF00"/>
                </a:solidFill>
                <a:latin typeface="Arial" pitchFamily="34" charset="0"/>
                <a:cs typeface="Arial" pitchFamily="34" charset="0"/>
              </a:rPr>
              <a:t> ,  (vicious </a:t>
            </a:r>
            <a:r>
              <a:rPr lang="en-US" sz="2000" b="1" dirty="0" err="1" smtClean="0">
                <a:solidFill>
                  <a:srgbClr val="FFFF00"/>
                </a:solidFill>
                <a:latin typeface="Arial" pitchFamily="34" charset="0"/>
                <a:cs typeface="Arial" pitchFamily="34" charset="0"/>
              </a:rPr>
              <a:t>ciercle</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Lingkaran</a:t>
            </a:r>
            <a:endParaRPr lang="id-ID" sz="2000" b="1" dirty="0" smtClean="0">
              <a:solidFill>
                <a:srgbClr val="FFFF00"/>
              </a:solidFill>
              <a:latin typeface="Arial" pitchFamily="34" charset="0"/>
              <a:cs typeface="Arial" pitchFamily="34" charset="0"/>
            </a:endParaRPr>
          </a:p>
          <a:p>
            <a:pPr marL="457200" indent="-457200">
              <a:buNone/>
            </a:pPr>
            <a:r>
              <a:rPr lang="id-ID" sz="2000" b="1" dirty="0" smtClean="0">
                <a:solidFill>
                  <a:srgbClr val="FFFF00"/>
                </a:solidFill>
                <a:latin typeface="Arial" pitchFamily="34" charset="0"/>
                <a:cs typeface="Arial" pitchFamily="34" charset="0"/>
              </a:rPr>
              <a:t>                                </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setan</a:t>
            </a:r>
            <a:r>
              <a:rPr lang="en-US" sz="2000" b="1" dirty="0" smtClean="0">
                <a:solidFill>
                  <a:srgbClr val="FFFF00"/>
                </a:solidFill>
                <a:latin typeface="Arial" pitchFamily="34" charset="0"/>
                <a:cs typeface="Arial" pitchFamily="34" charset="0"/>
              </a:rPr>
              <a:t>.</a:t>
            </a:r>
          </a:p>
          <a:p>
            <a:pPr marL="457200" indent="-457200">
              <a:buNone/>
            </a:pPr>
            <a:r>
              <a:rPr lang="id-ID" sz="2000" b="1" dirty="0" smtClean="0">
                <a:solidFill>
                  <a:srgbClr val="FFFF00"/>
                </a:solidFill>
                <a:latin typeface="Arial" pitchFamily="34" charset="0"/>
                <a:cs typeface="Arial" pitchFamily="34" charset="0"/>
              </a:rPr>
              <a:t>2)   </a:t>
            </a:r>
            <a:r>
              <a:rPr lang="en-US" sz="2000" b="1" dirty="0" err="1" smtClean="0">
                <a:solidFill>
                  <a:srgbClr val="FFFF00"/>
                </a:solidFill>
                <a:latin typeface="Arial" pitchFamily="34" charset="0"/>
                <a:cs typeface="Arial" pitchFamily="34" charset="0"/>
              </a:rPr>
              <a:t>Manusia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mencari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banyak</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uang</a:t>
            </a:r>
            <a:r>
              <a:rPr lang="en-US" sz="2000" b="1" dirty="0" smtClean="0">
                <a:solidFill>
                  <a:srgbClr val="FFFF00"/>
                </a:solidFill>
                <a:latin typeface="Arial" pitchFamily="34" charset="0"/>
                <a:cs typeface="Arial" pitchFamily="34" charset="0"/>
              </a:rPr>
              <a:t> , </a:t>
            </a:r>
            <a:r>
              <a:rPr lang="en-US" sz="2000" b="1" dirty="0" err="1" smtClean="0">
                <a:solidFill>
                  <a:srgbClr val="FFFF00"/>
                </a:solidFill>
                <a:latin typeface="Arial" pitchFamily="34" charset="0"/>
                <a:cs typeface="Arial" pitchFamily="34" charset="0"/>
              </a:rPr>
              <a:t>kemudian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uang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itu</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dihabiskan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untuk</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membeli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barang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jasa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guna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memenuhi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kebutuhannya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Dia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banyak</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membutuhkan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banyak</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barang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sebagai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manusia</a:t>
            </a:r>
            <a:r>
              <a:rPr lang="en-US" sz="2000" b="1" dirty="0" smtClean="0">
                <a:solidFill>
                  <a:srgbClr val="FFFF00"/>
                </a:solidFill>
                <a:latin typeface="Arial" pitchFamily="34" charset="0"/>
                <a:cs typeface="Arial" pitchFamily="34" charset="0"/>
              </a:rPr>
              <a:t> yang </a:t>
            </a:r>
            <a:r>
              <a:rPr lang="en-US" sz="2000" b="1" dirty="0" err="1" smtClean="0">
                <a:solidFill>
                  <a:srgbClr val="FFFF00"/>
                </a:solidFill>
                <a:latin typeface="Arial" pitchFamily="34" charset="0"/>
                <a:cs typeface="Arial" pitchFamily="34" charset="0"/>
              </a:rPr>
              <a:t>hidup</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diabad</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moderen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seperti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mobil</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asuransi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hiburan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perabot</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barang-barang</a:t>
            </a:r>
            <a:r>
              <a:rPr lang="en-US" sz="2000" b="1" dirty="0" smtClean="0">
                <a:solidFill>
                  <a:srgbClr val="FFFF00"/>
                </a:solidFill>
                <a:latin typeface="Arial" pitchFamily="34" charset="0"/>
                <a:cs typeface="Arial" pitchFamily="34" charset="0"/>
              </a:rPr>
              <a:t> lain  </a:t>
            </a:r>
            <a:r>
              <a:rPr lang="en-US" sz="2000" b="1" dirty="0" err="1" smtClean="0">
                <a:solidFill>
                  <a:srgbClr val="FFFF00"/>
                </a:solidFill>
                <a:latin typeface="Arial" pitchFamily="34" charset="0"/>
                <a:cs typeface="Arial" pitchFamily="34" charset="0"/>
              </a:rPr>
              <a:t>yaqng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tidak</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dapat</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dihitung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banyaknya</a:t>
            </a:r>
            <a:r>
              <a:rPr lang="en-US" sz="2000" b="1" dirty="0" smtClean="0">
                <a:solidFill>
                  <a:srgbClr val="FFFF00"/>
                </a:solidFill>
                <a:latin typeface="Arial" pitchFamily="34" charset="0"/>
                <a:cs typeface="Arial" pitchFamily="34" charset="0"/>
              </a:rPr>
              <a:t>.</a:t>
            </a:r>
          </a:p>
          <a:p>
            <a:pPr marL="457200" indent="-457200">
              <a:buNone/>
            </a:pPr>
            <a:r>
              <a:rPr lang="id-ID" sz="2000" b="1" dirty="0" smtClean="0">
                <a:solidFill>
                  <a:srgbClr val="FFFF00"/>
                </a:solidFill>
                <a:latin typeface="Arial" pitchFamily="34" charset="0"/>
                <a:cs typeface="Arial" pitchFamily="34" charset="0"/>
              </a:rPr>
              <a:t>3)    </a:t>
            </a:r>
            <a:r>
              <a:rPr lang="en-US" sz="2000" b="1" dirty="0" err="1" smtClean="0">
                <a:solidFill>
                  <a:srgbClr val="FFFF00"/>
                </a:solidFill>
                <a:latin typeface="Arial" pitchFamily="34" charset="0"/>
                <a:cs typeface="Arial" pitchFamily="34" charset="0"/>
              </a:rPr>
              <a:t>Manusia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memerlukan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pendekatan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diri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terhadap</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agamanya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Alloh</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masing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masing</a:t>
            </a:r>
            <a:r>
              <a:rPr lang="en-US" sz="2000" b="1" dirty="0" smtClean="0">
                <a:solidFill>
                  <a:srgbClr val="FFFF00"/>
                </a:solidFill>
                <a:latin typeface="Arial" pitchFamily="34" charset="0"/>
                <a:cs typeface="Arial" pitchFamily="34" charset="0"/>
              </a:rPr>
              <a:t> , ( </a:t>
            </a:r>
            <a:r>
              <a:rPr lang="en-US" sz="2000" b="1" dirty="0" err="1" smtClean="0">
                <a:solidFill>
                  <a:srgbClr val="FFFF00"/>
                </a:solidFill>
                <a:latin typeface="Arial" pitchFamily="34" charset="0"/>
                <a:cs typeface="Arial" pitchFamily="34" charset="0"/>
              </a:rPr>
              <a:t>pergi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kemekah</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menunaikan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ibadah</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haji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lihat</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betapa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sibuknya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kegiatan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bisnis</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setiap</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tahun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melayani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jumlah</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haji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yg</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hampir</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berjumlah</a:t>
            </a:r>
            <a:r>
              <a:rPr lang="en-US" sz="2000" b="1" dirty="0" smtClean="0">
                <a:solidFill>
                  <a:srgbClr val="FFFF00"/>
                </a:solidFill>
                <a:latin typeface="Arial" pitchFamily="34" charset="0"/>
                <a:cs typeface="Arial" pitchFamily="34" charset="0"/>
              </a:rPr>
              <a:t> 200.000. </a:t>
            </a:r>
            <a:r>
              <a:rPr lang="en-US" sz="2000" b="1" dirty="0" err="1" smtClean="0">
                <a:solidFill>
                  <a:srgbClr val="FFFF00"/>
                </a:solidFill>
                <a:latin typeface="Arial" pitchFamily="34" charset="0"/>
                <a:cs typeface="Arial" pitchFamily="34" charset="0"/>
              </a:rPr>
              <a:t>orang</a:t>
            </a:r>
            <a:r>
              <a:rPr lang="en-US" sz="2000" b="1" dirty="0" smtClean="0">
                <a:solidFill>
                  <a:srgbClr val="FFFF00"/>
                </a:solidFill>
                <a:latin typeface="Arial" pitchFamily="34" charset="0"/>
                <a:cs typeface="Arial" pitchFamily="34" charset="0"/>
              </a:rPr>
              <a:t>. </a:t>
            </a:r>
          </a:p>
          <a:p>
            <a:pPr marL="457200" indent="-457200">
              <a:buNone/>
            </a:pPr>
            <a:r>
              <a:rPr lang="id-ID" sz="2000" b="1" dirty="0" smtClean="0">
                <a:solidFill>
                  <a:srgbClr val="FFFF00"/>
                </a:solidFill>
                <a:latin typeface="Arial" pitchFamily="34" charset="0"/>
                <a:cs typeface="Arial" pitchFamily="34" charset="0"/>
              </a:rPr>
              <a:t>5)  </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Semua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kebutuhan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ini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dipenuhi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melalui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kegiatan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bisnis</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jadi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salah</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satu</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tujuan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utama</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dari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bisnis</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ialah</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untuk</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memenuhi</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kebutuhan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dan</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keinginan</a:t>
            </a:r>
            <a:r>
              <a:rPr lang="en-US" sz="2000" b="1" dirty="0" smtClean="0">
                <a:solidFill>
                  <a:srgbClr val="FFFF00"/>
                </a:solidFill>
                <a:latin typeface="Arial" pitchFamily="34" charset="0"/>
                <a:cs typeface="Arial" pitchFamily="34" charset="0"/>
              </a:rPr>
              <a:t> (needs and </a:t>
            </a:r>
            <a:r>
              <a:rPr lang="en-US" sz="2000" b="1" dirty="0" err="1" smtClean="0">
                <a:solidFill>
                  <a:srgbClr val="FFFF00"/>
                </a:solidFill>
                <a:latin typeface="Arial" pitchFamily="34" charset="0"/>
                <a:cs typeface="Arial" pitchFamily="34" charset="0"/>
              </a:rPr>
              <a:t>wats</a:t>
            </a:r>
            <a:r>
              <a:rPr lang="en-US" sz="2000" b="1" dirty="0" smtClean="0">
                <a:solidFill>
                  <a:srgbClr val="FFFF00"/>
                </a:solidFill>
                <a:latin typeface="Arial" pitchFamily="34" charset="0"/>
                <a:cs typeface="Arial" pitchFamily="34" charset="0"/>
              </a:rPr>
              <a:t>) </a:t>
            </a:r>
            <a:r>
              <a:rPr lang="en-US" sz="2000" b="1" dirty="0" err="1" smtClean="0">
                <a:solidFill>
                  <a:srgbClr val="FFFF00"/>
                </a:solidFill>
                <a:latin typeface="Arial" pitchFamily="34" charset="0"/>
                <a:cs typeface="Arial" pitchFamily="34" charset="0"/>
              </a:rPr>
              <a:t>manusia</a:t>
            </a:r>
            <a:r>
              <a:rPr lang="en-US" sz="2000" b="1" dirty="0" smtClean="0">
                <a:solidFill>
                  <a:srgbClr val="FFFF00"/>
                </a:solidFill>
                <a:latin typeface="Arial" pitchFamily="34" charset="0"/>
                <a:cs typeface="Arial" pitchFamily="34" charset="0"/>
              </a:rPr>
              <a:t>     </a:t>
            </a:r>
          </a:p>
          <a:p>
            <a:pPr marL="457200" indent="-457200">
              <a:buNone/>
            </a:pPr>
            <a:endParaRPr lang="en-US" sz="2000" dirty="0">
              <a:latin typeface="Arial" pitchFamily="34" charset="0"/>
              <a:cs typeface="Arial" pitchFamily="34" charset="0"/>
            </a:endParaRPr>
          </a:p>
        </p:txBody>
      </p:sp>
      <p:pic>
        <p:nvPicPr>
          <p:cNvPr id="1026" name="Picture 2" descr="E:\kabah.jpg"/>
          <p:cNvPicPr>
            <a:picLocks noChangeAspect="1" noChangeArrowheads="1"/>
          </p:cNvPicPr>
          <p:nvPr/>
        </p:nvPicPr>
        <p:blipFill>
          <a:blip r:embed="rId4" cstate="print"/>
          <a:srcRect/>
          <a:stretch>
            <a:fillRect/>
          </a:stretch>
        </p:blipFill>
        <p:spPr bwMode="auto">
          <a:xfrm>
            <a:off x="0" y="457200"/>
            <a:ext cx="1905000" cy="2133600"/>
          </a:xfrm>
          <a:prstGeom prst="rect">
            <a:avLst/>
          </a:prstGeom>
          <a:noFill/>
        </p:spPr>
      </p:pic>
    </p:spTree>
  </p:cSld>
  <p:clrMapOvr>
    <a:masterClrMapping/>
  </p:clrMapOvr>
  <p:transition spd="slow">
    <p:comb/>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edge">
                                      <p:cBhvr>
                                        <p:cTn id="7" dur="2000"/>
                                        <p:tgtEl>
                                          <p:spTgt spid="3">
                                            <p:bg/>
                                          </p:spTgt>
                                        </p:tgtEl>
                                      </p:cBhvr>
                                    </p:animEffect>
                                  </p:childTnLst>
                                </p:cTn>
                              </p:par>
                            </p:childTnLst>
                          </p:cTn>
                        </p:par>
                        <p:par>
                          <p:cTn id="8" fill="hold">
                            <p:stCondLst>
                              <p:cond delay="2000"/>
                            </p:stCondLst>
                            <p:childTnLst>
                              <p:par>
                                <p:cTn id="9" presetID="2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edge">
                                      <p:cBhvr>
                                        <p:cTn id="11" dur="2000"/>
                                        <p:tgtEl>
                                          <p:spTgt spid="3">
                                            <p:txEl>
                                              <p:pRg st="0" end="0"/>
                                            </p:txEl>
                                          </p:spTgt>
                                        </p:tgtEl>
                                      </p:cBhvr>
                                    </p:animEffect>
                                  </p:childTnLst>
                                </p:cTn>
                              </p:par>
                            </p:childTnLst>
                          </p:cTn>
                        </p:par>
                        <p:par>
                          <p:cTn id="12" fill="hold">
                            <p:stCondLst>
                              <p:cond delay="4000"/>
                            </p:stCondLst>
                            <p:childTnLst>
                              <p:par>
                                <p:cTn id="13" presetID="2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edge">
                                      <p:cBhvr>
                                        <p:cTn id="15" dur="2000"/>
                                        <p:tgtEl>
                                          <p:spTgt spid="3">
                                            <p:txEl>
                                              <p:pRg st="1" end="1"/>
                                            </p:txEl>
                                          </p:spTgt>
                                        </p:tgtEl>
                                      </p:cBhvr>
                                    </p:animEffect>
                                  </p:childTnLst>
                                </p:cTn>
                              </p:par>
                            </p:childTnLst>
                          </p:cTn>
                        </p:par>
                        <p:par>
                          <p:cTn id="16" fill="hold">
                            <p:stCondLst>
                              <p:cond delay="6000"/>
                            </p:stCondLst>
                            <p:childTnLst>
                              <p:par>
                                <p:cTn id="17" presetID="2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edge">
                                      <p:cBhvr>
                                        <p:cTn id="19" dur="2000"/>
                                        <p:tgtEl>
                                          <p:spTgt spid="3">
                                            <p:txEl>
                                              <p:pRg st="2" end="2"/>
                                            </p:txEl>
                                          </p:spTgt>
                                        </p:tgtEl>
                                      </p:cBhvr>
                                    </p:animEffect>
                                  </p:childTnLst>
                                </p:cTn>
                              </p:par>
                            </p:childTnLst>
                          </p:cTn>
                        </p:par>
                        <p:par>
                          <p:cTn id="20" fill="hold">
                            <p:stCondLst>
                              <p:cond delay="8000"/>
                            </p:stCondLst>
                            <p:childTnLst>
                              <p:par>
                                <p:cTn id="21" presetID="2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edge">
                                      <p:cBhvr>
                                        <p:cTn id="23" dur="2000"/>
                                        <p:tgtEl>
                                          <p:spTgt spid="3">
                                            <p:txEl>
                                              <p:pRg st="3" end="3"/>
                                            </p:txEl>
                                          </p:spTgt>
                                        </p:tgtEl>
                                      </p:cBhvr>
                                    </p:animEffect>
                                  </p:childTnLst>
                                </p:cTn>
                              </p:par>
                            </p:childTnLst>
                          </p:cTn>
                        </p:par>
                        <p:par>
                          <p:cTn id="24" fill="hold">
                            <p:stCondLst>
                              <p:cond delay="10000"/>
                            </p:stCondLst>
                            <p:childTnLst>
                              <p:par>
                                <p:cTn id="25" presetID="2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edge">
                                      <p:cBhvr>
                                        <p:cTn id="27" dur="2000"/>
                                        <p:tgtEl>
                                          <p:spTgt spid="3">
                                            <p:txEl>
                                              <p:pRg st="4" end="4"/>
                                            </p:txEl>
                                          </p:spTgt>
                                        </p:tgtEl>
                                      </p:cBhvr>
                                    </p:animEffect>
                                  </p:childTnLst>
                                </p:cTn>
                              </p:par>
                            </p:childTnLst>
                          </p:cTn>
                        </p:par>
                        <p:par>
                          <p:cTn id="28" fill="hold">
                            <p:stCondLst>
                              <p:cond delay="12000"/>
                            </p:stCondLst>
                            <p:childTnLst>
                              <p:par>
                                <p:cTn id="29" presetID="2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edge">
                                      <p:cBhvr>
                                        <p:cTn id="31" dur="2000"/>
                                        <p:tgtEl>
                                          <p:spTgt spid="3">
                                            <p:txEl>
                                              <p:pRg st="5" end="5"/>
                                            </p:txEl>
                                          </p:spTgt>
                                        </p:tgtEl>
                                      </p:cBhvr>
                                    </p:animEffect>
                                  </p:childTnLst>
                                </p:cTn>
                              </p:par>
                            </p:childTnLst>
                          </p:cTn>
                        </p:par>
                        <p:par>
                          <p:cTn id="32" fill="hold">
                            <p:stCondLst>
                              <p:cond delay="14000"/>
                            </p:stCondLst>
                            <p:childTnLst>
                              <p:par>
                                <p:cTn id="33" presetID="20" presetClass="entr" presetSubtype="0"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edge">
                                      <p:cBhvr>
                                        <p:cTn id="35" dur="2000"/>
                                        <p:tgtEl>
                                          <p:spTgt spid="3">
                                            <p:txEl>
                                              <p:pRg st="6" end="6"/>
                                            </p:txEl>
                                          </p:spTgt>
                                        </p:tgtEl>
                                      </p:cBhvr>
                                    </p:animEffect>
                                  </p:childTnLst>
                                </p:cTn>
                              </p:par>
                            </p:childTnLst>
                          </p:cTn>
                        </p:par>
                        <p:par>
                          <p:cTn id="36" fill="hold">
                            <p:stCondLst>
                              <p:cond delay="16000"/>
                            </p:stCondLst>
                            <p:childTnLst>
                              <p:par>
                                <p:cTn id="37" presetID="20" presetClass="entr" presetSubtype="0"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edge">
                                      <p:cBhvr>
                                        <p:cTn id="39" dur="2000"/>
                                        <p:tgtEl>
                                          <p:spTgt spid="3">
                                            <p:txEl>
                                              <p:pRg st="7" end="7"/>
                                            </p:txEl>
                                          </p:spTgt>
                                        </p:tgtEl>
                                      </p:cBhvr>
                                    </p:animEffect>
                                  </p:childTnLst>
                                </p:cTn>
                              </p:par>
                            </p:childTnLst>
                          </p:cTn>
                        </p:par>
                        <p:par>
                          <p:cTn id="40" fill="hold">
                            <p:stCondLst>
                              <p:cond delay="18000"/>
                            </p:stCondLst>
                            <p:childTnLst>
                              <p:par>
                                <p:cTn id="41" presetID="20" presetClass="entr" presetSubtype="0" fill="hold" grpId="0"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edge">
                                      <p:cBhvr>
                                        <p:cTn id="43"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381000"/>
          </a:xfrm>
          <a:solidFill>
            <a:srgbClr val="006600"/>
          </a:solidFill>
        </p:spPr>
        <p:txBody>
          <a:bodyPr>
            <a:noAutofit/>
          </a:bodyPr>
          <a:lstStyle/>
          <a:p>
            <a:r>
              <a:rPr lang="en-US" sz="2400" dirty="0" err="1" smtClean="0">
                <a:solidFill>
                  <a:srgbClr val="FFFF00"/>
                </a:solidFill>
              </a:rPr>
              <a:t>Lanjutan</a:t>
            </a:r>
            <a:endParaRPr lang="en-US" sz="2400" dirty="0">
              <a:solidFill>
                <a:srgbClr val="FFFF00"/>
              </a:solidFill>
            </a:endParaRPr>
          </a:p>
        </p:txBody>
      </p:sp>
      <p:sp>
        <p:nvSpPr>
          <p:cNvPr id="3" name="Content Placeholder 2"/>
          <p:cNvSpPr>
            <a:spLocks noGrp="1"/>
          </p:cNvSpPr>
          <p:nvPr>
            <p:ph idx="1"/>
          </p:nvPr>
        </p:nvSpPr>
        <p:spPr>
          <a:xfrm>
            <a:off x="0" y="381000"/>
            <a:ext cx="9144000" cy="6477000"/>
          </a:xfrm>
          <a:solidFill>
            <a:srgbClr val="006600"/>
          </a:solidFill>
        </p:spPr>
        <p:txBody>
          <a:bodyPr>
            <a:normAutofit fontScale="92500" lnSpcReduction="10000"/>
          </a:bodyPr>
          <a:lstStyle/>
          <a:p>
            <a:pPr marL="457200" indent="-457200">
              <a:buNone/>
            </a:pPr>
            <a:r>
              <a:rPr lang="id-ID" sz="2400" b="1" dirty="0" smtClean="0">
                <a:solidFill>
                  <a:srgbClr val="FFFF00"/>
                </a:solidFill>
              </a:rPr>
              <a:t>                                     5) </a:t>
            </a:r>
            <a:r>
              <a:rPr lang="en-US" sz="2400" b="1" dirty="0" err="1" smtClean="0">
                <a:solidFill>
                  <a:srgbClr val="FFFF00"/>
                </a:solidFill>
              </a:rPr>
              <a:t>Tujuan</a:t>
            </a:r>
            <a:r>
              <a:rPr lang="en-US" sz="2400" b="1" dirty="0" smtClean="0">
                <a:solidFill>
                  <a:srgbClr val="FFFF00"/>
                </a:solidFill>
              </a:rPr>
              <a:t> </a:t>
            </a:r>
            <a:r>
              <a:rPr lang="en-US" sz="2400" b="1" dirty="0" err="1" smtClean="0">
                <a:solidFill>
                  <a:srgbClr val="FFFF00"/>
                </a:solidFill>
              </a:rPr>
              <a:t>dari</a:t>
            </a:r>
            <a:r>
              <a:rPr lang="en-US" sz="2400" b="1" dirty="0" smtClean="0">
                <a:solidFill>
                  <a:srgbClr val="FFFF00"/>
                </a:solidFill>
              </a:rPr>
              <a:t> </a:t>
            </a:r>
            <a:r>
              <a:rPr lang="en-US" sz="2400" b="1" dirty="0" err="1" smtClean="0">
                <a:solidFill>
                  <a:srgbClr val="FFFF00"/>
                </a:solidFill>
              </a:rPr>
              <a:t>bisni</a:t>
            </a:r>
            <a:r>
              <a:rPr lang="en-US" sz="2400" b="1" dirty="0" smtClean="0">
                <a:solidFill>
                  <a:srgbClr val="FFFF00"/>
                </a:solidFill>
              </a:rPr>
              <a:t> </a:t>
            </a:r>
            <a:r>
              <a:rPr lang="en-US" sz="2400" b="1" dirty="0" err="1" smtClean="0">
                <a:solidFill>
                  <a:srgbClr val="FFFF00"/>
                </a:solidFill>
              </a:rPr>
              <a:t>ialah</a:t>
            </a:r>
            <a:r>
              <a:rPr lang="en-US" sz="2400" b="1" dirty="0" smtClean="0">
                <a:solidFill>
                  <a:srgbClr val="FFFF00"/>
                </a:solidFill>
              </a:rPr>
              <a:t> </a:t>
            </a:r>
            <a:r>
              <a:rPr lang="en-US" sz="2400" b="1" dirty="0" err="1" smtClean="0">
                <a:solidFill>
                  <a:srgbClr val="FFFF00"/>
                </a:solidFill>
              </a:rPr>
              <a:t>mencari</a:t>
            </a:r>
            <a:r>
              <a:rPr lang="en-US" sz="2400" b="1" dirty="0" smtClean="0">
                <a:solidFill>
                  <a:srgbClr val="FFFF00"/>
                </a:solidFill>
              </a:rPr>
              <a:t> </a:t>
            </a:r>
            <a:r>
              <a:rPr lang="en-US" sz="2400" b="1" dirty="0" err="1" smtClean="0">
                <a:solidFill>
                  <a:srgbClr val="FFFF00"/>
                </a:solidFill>
              </a:rPr>
              <a:t>keuntungan</a:t>
            </a:r>
            <a:r>
              <a:rPr lang="en-US" sz="2400" b="1" dirty="0" smtClean="0">
                <a:solidFill>
                  <a:srgbClr val="FFFF00"/>
                </a:solidFill>
              </a:rPr>
              <a:t>, </a:t>
            </a:r>
            <a:endParaRPr lang="id-ID" sz="2400" b="1" dirty="0" smtClean="0">
              <a:solidFill>
                <a:srgbClr val="FFFF00"/>
              </a:solidFill>
            </a:endParaRPr>
          </a:p>
          <a:p>
            <a:pPr marL="457200" indent="-457200">
              <a:buNone/>
            </a:pPr>
            <a:r>
              <a:rPr lang="id-ID" sz="2400" b="1" dirty="0" smtClean="0">
                <a:solidFill>
                  <a:srgbClr val="FFFF00"/>
                </a:solidFill>
              </a:rPr>
              <a:t>                                       </a:t>
            </a:r>
            <a:r>
              <a:rPr lang="en-US" sz="2400" b="1" dirty="0" err="1" smtClean="0">
                <a:solidFill>
                  <a:srgbClr val="FFFF00"/>
                </a:solidFill>
              </a:rPr>
              <a:t>sehingga</a:t>
            </a:r>
            <a:r>
              <a:rPr lang="en-US" sz="2400" b="1" dirty="0" smtClean="0">
                <a:solidFill>
                  <a:srgbClr val="FFFF00"/>
                </a:solidFill>
              </a:rPr>
              <a:t> </a:t>
            </a:r>
            <a:r>
              <a:rPr lang="en-US" sz="2400" b="1" dirty="0" err="1" smtClean="0">
                <a:solidFill>
                  <a:srgbClr val="FFFF00"/>
                </a:solidFill>
              </a:rPr>
              <a:t>mereka</a:t>
            </a:r>
            <a:r>
              <a:rPr lang="en-US" sz="2400" b="1" dirty="0" smtClean="0">
                <a:solidFill>
                  <a:srgbClr val="FFFF00"/>
                </a:solidFill>
              </a:rPr>
              <a:t> </a:t>
            </a:r>
            <a:r>
              <a:rPr lang="en-US" sz="2400" b="1" dirty="0" err="1" smtClean="0">
                <a:solidFill>
                  <a:srgbClr val="FFFF00"/>
                </a:solidFill>
              </a:rPr>
              <a:t>harus</a:t>
            </a:r>
            <a:r>
              <a:rPr lang="en-US" sz="2400" b="1" dirty="0" smtClean="0">
                <a:solidFill>
                  <a:srgbClr val="FFFF00"/>
                </a:solidFill>
              </a:rPr>
              <a:t> </a:t>
            </a:r>
            <a:r>
              <a:rPr lang="en-US" sz="2400" b="1" dirty="0" err="1" smtClean="0">
                <a:solidFill>
                  <a:srgbClr val="FFFF00"/>
                </a:solidFill>
              </a:rPr>
              <a:t>berani</a:t>
            </a:r>
            <a:r>
              <a:rPr lang="en-US" sz="2400" b="1" dirty="0" smtClean="0">
                <a:solidFill>
                  <a:srgbClr val="FFFF00"/>
                </a:solidFill>
              </a:rPr>
              <a:t> </a:t>
            </a:r>
            <a:r>
              <a:rPr lang="en-US" sz="2400" b="1" dirty="0" err="1" smtClean="0">
                <a:solidFill>
                  <a:srgbClr val="FFFF00"/>
                </a:solidFill>
              </a:rPr>
              <a:t>memikul</a:t>
            </a:r>
            <a:r>
              <a:rPr lang="en-US" sz="2400" b="1" dirty="0" smtClean="0">
                <a:solidFill>
                  <a:srgbClr val="FFFF00"/>
                </a:solidFill>
              </a:rPr>
              <a:t> </a:t>
            </a:r>
            <a:r>
              <a:rPr lang="en-US" sz="2400" b="1" dirty="0" err="1" smtClean="0">
                <a:solidFill>
                  <a:srgbClr val="FFFF00"/>
                </a:solidFill>
              </a:rPr>
              <a:t>risiko</a:t>
            </a:r>
            <a:r>
              <a:rPr lang="en-US" sz="2400" b="1" dirty="0" smtClean="0">
                <a:solidFill>
                  <a:srgbClr val="FFFF00"/>
                </a:solidFill>
              </a:rPr>
              <a:t> </a:t>
            </a:r>
            <a:endParaRPr lang="id-ID" sz="2400" b="1" dirty="0" smtClean="0">
              <a:solidFill>
                <a:srgbClr val="FFFF00"/>
              </a:solidFill>
            </a:endParaRPr>
          </a:p>
          <a:p>
            <a:pPr marL="457200" indent="-457200">
              <a:buNone/>
            </a:pPr>
            <a:r>
              <a:rPr lang="id-ID" sz="2400" b="1" dirty="0" smtClean="0">
                <a:solidFill>
                  <a:srgbClr val="FFFF00"/>
                </a:solidFill>
              </a:rPr>
              <a:t>                                       </a:t>
            </a:r>
            <a:r>
              <a:rPr lang="en-US" sz="2400" b="1" dirty="0" err="1" smtClean="0">
                <a:solidFill>
                  <a:srgbClr val="FFFF00"/>
                </a:solidFill>
              </a:rPr>
              <a:t>menanamkan</a:t>
            </a:r>
            <a:r>
              <a:rPr lang="en-US" sz="2400" b="1" dirty="0" smtClean="0">
                <a:solidFill>
                  <a:srgbClr val="FFFF00"/>
                </a:solidFill>
              </a:rPr>
              <a:t> modal </a:t>
            </a:r>
            <a:r>
              <a:rPr lang="en-US" sz="2400" b="1" dirty="0" err="1" smtClean="0">
                <a:solidFill>
                  <a:srgbClr val="FFFF00"/>
                </a:solidFill>
              </a:rPr>
              <a:t>dan</a:t>
            </a:r>
            <a:r>
              <a:rPr lang="en-US" sz="2400" b="1" dirty="0" smtClean="0">
                <a:solidFill>
                  <a:srgbClr val="FFFF00"/>
                </a:solidFill>
              </a:rPr>
              <a:t> </a:t>
            </a:r>
            <a:r>
              <a:rPr lang="en-US" sz="2400" b="1" dirty="0" err="1" smtClean="0">
                <a:solidFill>
                  <a:srgbClr val="FFFF00"/>
                </a:solidFill>
              </a:rPr>
              <a:t>ada</a:t>
            </a:r>
            <a:r>
              <a:rPr lang="en-US" sz="2400" b="1" dirty="0" smtClean="0">
                <a:solidFill>
                  <a:srgbClr val="FFFF00"/>
                </a:solidFill>
              </a:rPr>
              <a:t> </a:t>
            </a:r>
            <a:r>
              <a:rPr lang="en-US" sz="2400" b="1" dirty="0" err="1" smtClean="0">
                <a:solidFill>
                  <a:srgbClr val="FFFF00"/>
                </a:solidFill>
              </a:rPr>
              <a:t>juga</a:t>
            </a:r>
            <a:r>
              <a:rPr lang="en-US" sz="2400" b="1" dirty="0" smtClean="0">
                <a:solidFill>
                  <a:srgbClr val="FFFF00"/>
                </a:solidFill>
              </a:rPr>
              <a:t> </a:t>
            </a:r>
            <a:r>
              <a:rPr lang="en-US" sz="2400" b="1" dirty="0" err="1" smtClean="0">
                <a:solidFill>
                  <a:srgbClr val="FFFF00"/>
                </a:solidFill>
              </a:rPr>
              <a:t>bisnis</a:t>
            </a:r>
            <a:r>
              <a:rPr lang="en-US" sz="2400" b="1" dirty="0" smtClean="0">
                <a:solidFill>
                  <a:srgbClr val="FFFF00"/>
                </a:solidFill>
              </a:rPr>
              <a:t> yang </a:t>
            </a:r>
            <a:endParaRPr lang="id-ID" sz="2400" b="1" dirty="0" smtClean="0">
              <a:solidFill>
                <a:srgbClr val="FFFF00"/>
              </a:solidFill>
            </a:endParaRPr>
          </a:p>
          <a:p>
            <a:pPr marL="457200" indent="-457200">
              <a:buNone/>
            </a:pPr>
            <a:r>
              <a:rPr lang="id-ID" sz="2400" b="1" dirty="0" smtClean="0">
                <a:solidFill>
                  <a:srgbClr val="FFFF00"/>
                </a:solidFill>
              </a:rPr>
              <a:t>                                       </a:t>
            </a:r>
            <a:r>
              <a:rPr lang="en-US" sz="2400" b="1" dirty="0" err="1" smtClean="0">
                <a:solidFill>
                  <a:srgbClr val="FFFF00"/>
                </a:solidFill>
              </a:rPr>
              <a:t>tidak</a:t>
            </a:r>
            <a:r>
              <a:rPr lang="en-US" sz="2400" b="1" dirty="0" smtClean="0">
                <a:solidFill>
                  <a:srgbClr val="FFFF00"/>
                </a:solidFill>
              </a:rPr>
              <a:t> </a:t>
            </a:r>
            <a:r>
              <a:rPr lang="en-US" sz="2400" b="1" dirty="0" err="1" smtClean="0">
                <a:solidFill>
                  <a:srgbClr val="FFFF00"/>
                </a:solidFill>
              </a:rPr>
              <a:t>mengejar</a:t>
            </a:r>
            <a:r>
              <a:rPr lang="en-US" sz="2400" b="1" dirty="0" smtClean="0">
                <a:solidFill>
                  <a:srgbClr val="FFFF00"/>
                </a:solidFill>
              </a:rPr>
              <a:t> </a:t>
            </a:r>
            <a:r>
              <a:rPr lang="en-US" sz="2400" b="1" dirty="0" err="1" smtClean="0">
                <a:solidFill>
                  <a:srgbClr val="FFFF00"/>
                </a:solidFill>
              </a:rPr>
              <a:t>keuntungan</a:t>
            </a:r>
            <a:r>
              <a:rPr lang="en-US" sz="2400" b="1" dirty="0" smtClean="0">
                <a:solidFill>
                  <a:srgbClr val="FFFF00"/>
                </a:solidFill>
              </a:rPr>
              <a:t>, </a:t>
            </a:r>
            <a:r>
              <a:rPr lang="en-US" sz="2400" b="1" dirty="0" err="1" smtClean="0">
                <a:solidFill>
                  <a:srgbClr val="FFFF00"/>
                </a:solidFill>
              </a:rPr>
              <a:t>namun</a:t>
            </a:r>
            <a:r>
              <a:rPr lang="en-US" sz="2400" b="1" dirty="0" smtClean="0">
                <a:solidFill>
                  <a:srgbClr val="FFFF00"/>
                </a:solidFill>
              </a:rPr>
              <a:t> </a:t>
            </a:r>
            <a:r>
              <a:rPr lang="en-US" sz="2400" b="1" dirty="0" err="1" smtClean="0">
                <a:solidFill>
                  <a:srgbClr val="FFFF00"/>
                </a:solidFill>
              </a:rPr>
              <a:t>mereka</a:t>
            </a:r>
            <a:r>
              <a:rPr lang="en-US" sz="2400" b="1" dirty="0" smtClean="0">
                <a:solidFill>
                  <a:srgbClr val="FFFF00"/>
                </a:solidFill>
              </a:rPr>
              <a:t> </a:t>
            </a:r>
            <a:r>
              <a:rPr lang="en-US" sz="2400" b="1" dirty="0" err="1" smtClean="0">
                <a:solidFill>
                  <a:srgbClr val="FFFF00"/>
                </a:solidFill>
              </a:rPr>
              <a:t>perlu</a:t>
            </a:r>
            <a:endParaRPr lang="id-ID" sz="2400" b="1" dirty="0" smtClean="0">
              <a:solidFill>
                <a:srgbClr val="FFFF00"/>
              </a:solidFill>
            </a:endParaRPr>
          </a:p>
          <a:p>
            <a:pPr marL="457200" indent="-457200">
              <a:buNone/>
            </a:pPr>
            <a:r>
              <a:rPr lang="id-ID" sz="2400" b="1" dirty="0" smtClean="0">
                <a:solidFill>
                  <a:srgbClr val="FFFF00"/>
                </a:solidFill>
              </a:rPr>
              <a:t>                                      </a:t>
            </a:r>
            <a:r>
              <a:rPr lang="en-US" sz="2400" b="1" dirty="0" smtClean="0">
                <a:solidFill>
                  <a:srgbClr val="FFFF00"/>
                </a:solidFill>
              </a:rPr>
              <a:t> </a:t>
            </a:r>
            <a:r>
              <a:rPr lang="en-US" sz="2400" b="1" dirty="0" err="1" smtClean="0">
                <a:solidFill>
                  <a:srgbClr val="FFFF00"/>
                </a:solidFill>
              </a:rPr>
              <a:t>menjaga</a:t>
            </a:r>
            <a:r>
              <a:rPr lang="en-US" sz="2400" b="1" dirty="0" smtClean="0">
                <a:solidFill>
                  <a:srgbClr val="FFFF00"/>
                </a:solidFill>
              </a:rPr>
              <a:t> </a:t>
            </a:r>
            <a:r>
              <a:rPr lang="en-US" sz="2400" b="1" dirty="0" err="1" smtClean="0">
                <a:solidFill>
                  <a:srgbClr val="FFFF00"/>
                </a:solidFill>
              </a:rPr>
              <a:t>kelangsungan</a:t>
            </a:r>
            <a:r>
              <a:rPr lang="en-US" sz="2400" b="1" dirty="0" smtClean="0">
                <a:solidFill>
                  <a:srgbClr val="FFFF00"/>
                </a:solidFill>
              </a:rPr>
              <a:t> </a:t>
            </a:r>
            <a:r>
              <a:rPr lang="en-US" sz="2400" b="1" dirty="0" err="1" smtClean="0">
                <a:solidFill>
                  <a:srgbClr val="FFFF00"/>
                </a:solidFill>
              </a:rPr>
              <a:t>kegiatan</a:t>
            </a:r>
            <a:r>
              <a:rPr lang="en-US" sz="2400" b="1" dirty="0" smtClean="0">
                <a:solidFill>
                  <a:srgbClr val="FFFF00"/>
                </a:solidFill>
              </a:rPr>
              <a:t> </a:t>
            </a:r>
            <a:r>
              <a:rPr lang="en-US" sz="2400" b="1" dirty="0" err="1" smtClean="0">
                <a:solidFill>
                  <a:srgbClr val="FFFF00"/>
                </a:solidFill>
              </a:rPr>
              <a:t>bisnisnya</a:t>
            </a:r>
            <a:r>
              <a:rPr lang="en-US" sz="2400" b="1" dirty="0" smtClean="0">
                <a:solidFill>
                  <a:srgbClr val="FFFF00"/>
                </a:solidFill>
              </a:rPr>
              <a:t>, </a:t>
            </a:r>
            <a:endParaRPr lang="id-ID" sz="2400" b="1" dirty="0" smtClean="0">
              <a:solidFill>
                <a:srgbClr val="FFFF00"/>
              </a:solidFill>
            </a:endParaRPr>
          </a:p>
          <a:p>
            <a:pPr marL="457200" indent="-457200">
              <a:buNone/>
            </a:pPr>
            <a:r>
              <a:rPr lang="id-ID" sz="2400" b="1" dirty="0" smtClean="0">
                <a:solidFill>
                  <a:srgbClr val="FFFF00"/>
                </a:solidFill>
              </a:rPr>
              <a:t>                                       </a:t>
            </a:r>
            <a:r>
              <a:rPr lang="en-US" sz="2400" b="1" dirty="0" smtClean="0">
                <a:solidFill>
                  <a:srgbClr val="FFFF00"/>
                </a:solidFill>
              </a:rPr>
              <a:t>(</a:t>
            </a:r>
            <a:r>
              <a:rPr lang="en-US" sz="2400" b="1" dirty="0" err="1" smtClean="0">
                <a:solidFill>
                  <a:srgbClr val="FFFF00"/>
                </a:solidFill>
              </a:rPr>
              <a:t>seperti</a:t>
            </a:r>
            <a:r>
              <a:rPr lang="en-US" sz="2400" b="1" dirty="0" smtClean="0">
                <a:solidFill>
                  <a:srgbClr val="FFFF00"/>
                </a:solidFill>
              </a:rPr>
              <a:t> </a:t>
            </a:r>
            <a:r>
              <a:rPr lang="en-US" sz="2400" b="1" dirty="0" err="1" smtClean="0">
                <a:solidFill>
                  <a:srgbClr val="FFFF00"/>
                </a:solidFill>
              </a:rPr>
              <a:t>bisnis</a:t>
            </a:r>
            <a:r>
              <a:rPr lang="en-US" sz="2400" b="1" dirty="0" smtClean="0">
                <a:solidFill>
                  <a:srgbClr val="FFFF00"/>
                </a:solidFill>
              </a:rPr>
              <a:t> </a:t>
            </a:r>
            <a:r>
              <a:rPr lang="en-US" sz="2400" b="1" dirty="0" err="1" smtClean="0">
                <a:solidFill>
                  <a:srgbClr val="FFFF00"/>
                </a:solidFill>
              </a:rPr>
              <a:t>pemerintah</a:t>
            </a:r>
            <a:r>
              <a:rPr lang="en-US" sz="2400" b="1" dirty="0" smtClean="0">
                <a:solidFill>
                  <a:srgbClr val="FFFF00"/>
                </a:solidFill>
              </a:rPr>
              <a:t> </a:t>
            </a:r>
            <a:r>
              <a:rPr lang="en-US" sz="2400" b="1" dirty="0" err="1" smtClean="0">
                <a:solidFill>
                  <a:srgbClr val="FFFF00"/>
                </a:solidFill>
              </a:rPr>
              <a:t>yg</a:t>
            </a:r>
            <a:r>
              <a:rPr lang="en-US" sz="2400" b="1" dirty="0" smtClean="0">
                <a:solidFill>
                  <a:srgbClr val="FFFF00"/>
                </a:solidFill>
              </a:rPr>
              <a:t> </a:t>
            </a:r>
            <a:r>
              <a:rPr lang="en-US" sz="2400" b="1" dirty="0" err="1" smtClean="0">
                <a:solidFill>
                  <a:srgbClr val="FFFF00"/>
                </a:solidFill>
              </a:rPr>
              <a:t>memberikan</a:t>
            </a:r>
            <a:r>
              <a:rPr lang="en-US" sz="2400" b="1" dirty="0" smtClean="0">
                <a:solidFill>
                  <a:srgbClr val="FFFF00"/>
                </a:solidFill>
              </a:rPr>
              <a:t> </a:t>
            </a:r>
            <a:r>
              <a:rPr lang="en-US" sz="2400" b="1" dirty="0" err="1" smtClean="0">
                <a:solidFill>
                  <a:srgbClr val="FFFF00"/>
                </a:solidFill>
              </a:rPr>
              <a:t>layanan</a:t>
            </a:r>
            <a:r>
              <a:rPr lang="en-US" sz="2400" b="1" dirty="0" smtClean="0">
                <a:solidFill>
                  <a:srgbClr val="FFFF00"/>
                </a:solidFill>
              </a:rPr>
              <a:t> </a:t>
            </a:r>
            <a:r>
              <a:rPr lang="en-US" sz="2400" b="1" dirty="0" err="1" smtClean="0">
                <a:solidFill>
                  <a:srgbClr val="FFFF00"/>
                </a:solidFill>
              </a:rPr>
              <a:t>jasa</a:t>
            </a:r>
            <a:r>
              <a:rPr lang="en-US" sz="2400" b="1" dirty="0" smtClean="0">
                <a:solidFill>
                  <a:srgbClr val="FFFF00"/>
                </a:solidFill>
              </a:rPr>
              <a:t> </a:t>
            </a:r>
            <a:endParaRPr lang="id-ID" sz="2400" b="1" dirty="0" smtClean="0">
              <a:solidFill>
                <a:srgbClr val="FFFF00"/>
              </a:solidFill>
            </a:endParaRPr>
          </a:p>
          <a:p>
            <a:pPr marL="457200" indent="-457200">
              <a:buNone/>
            </a:pPr>
            <a:r>
              <a:rPr lang="id-ID" sz="2400" b="1" dirty="0" smtClean="0">
                <a:solidFill>
                  <a:srgbClr val="FFFF00"/>
                </a:solidFill>
              </a:rPr>
              <a:t>                                        </a:t>
            </a:r>
            <a:r>
              <a:rPr lang="en-US" sz="2400" b="1" dirty="0" err="1" smtClean="0">
                <a:solidFill>
                  <a:srgbClr val="FFFF00"/>
                </a:solidFill>
              </a:rPr>
              <a:t>untuk</a:t>
            </a:r>
            <a:r>
              <a:rPr lang="en-US" sz="2400" b="1" dirty="0" smtClean="0">
                <a:solidFill>
                  <a:srgbClr val="FFFF00"/>
                </a:solidFill>
              </a:rPr>
              <a:t> </a:t>
            </a:r>
            <a:r>
              <a:rPr lang="en-US" sz="2400" b="1" dirty="0" err="1" smtClean="0">
                <a:solidFill>
                  <a:srgbClr val="FFFF00"/>
                </a:solidFill>
              </a:rPr>
              <a:t>masyarakat</a:t>
            </a:r>
            <a:r>
              <a:rPr lang="en-US" sz="2400" dirty="0" smtClean="0">
                <a:solidFill>
                  <a:srgbClr val="FFFF00"/>
                </a:solidFill>
              </a:rPr>
              <a:t>, </a:t>
            </a:r>
            <a:r>
              <a:rPr lang="en-US" sz="2400" b="1" dirty="0" err="1" smtClean="0">
                <a:solidFill>
                  <a:srgbClr val="FFFF00"/>
                </a:solidFill>
              </a:rPr>
              <a:t>bisnis</a:t>
            </a:r>
            <a:r>
              <a:rPr lang="en-US" sz="2400" b="1" dirty="0" smtClean="0">
                <a:solidFill>
                  <a:srgbClr val="FFFF00"/>
                </a:solidFill>
              </a:rPr>
              <a:t> </a:t>
            </a:r>
            <a:r>
              <a:rPr lang="en-US" sz="2400" b="1" dirty="0" err="1" smtClean="0">
                <a:solidFill>
                  <a:srgbClr val="FFFF00"/>
                </a:solidFill>
              </a:rPr>
              <a:t>rumah</a:t>
            </a:r>
            <a:r>
              <a:rPr lang="en-US" sz="2400" b="1" dirty="0" smtClean="0">
                <a:solidFill>
                  <a:srgbClr val="FFFF00"/>
                </a:solidFill>
              </a:rPr>
              <a:t> </a:t>
            </a:r>
            <a:r>
              <a:rPr lang="en-US" sz="2400" b="1" dirty="0" err="1" smtClean="0">
                <a:solidFill>
                  <a:srgbClr val="FFFF00"/>
                </a:solidFill>
              </a:rPr>
              <a:t>sakit</a:t>
            </a:r>
            <a:r>
              <a:rPr lang="en-US" sz="2400" b="1" dirty="0" smtClean="0">
                <a:solidFill>
                  <a:srgbClr val="FFFF00"/>
                </a:solidFill>
              </a:rPr>
              <a:t> </a:t>
            </a:r>
            <a:r>
              <a:rPr lang="en-US" sz="2400" b="1" dirty="0" err="1" smtClean="0">
                <a:solidFill>
                  <a:srgbClr val="FFFF00"/>
                </a:solidFill>
              </a:rPr>
              <a:t>pemerintah</a:t>
            </a:r>
            <a:r>
              <a:rPr lang="en-US" sz="2400" b="1" dirty="0" smtClean="0">
                <a:solidFill>
                  <a:srgbClr val="FFFF00"/>
                </a:solidFill>
              </a:rPr>
              <a:t>, </a:t>
            </a:r>
            <a:endParaRPr lang="id-ID" sz="2400" b="1" dirty="0" smtClean="0">
              <a:solidFill>
                <a:srgbClr val="FFFF00"/>
              </a:solidFill>
            </a:endParaRPr>
          </a:p>
          <a:p>
            <a:pPr marL="457200" indent="-457200">
              <a:buNone/>
            </a:pPr>
            <a:r>
              <a:rPr lang="id-ID" sz="2400" b="1" dirty="0" smtClean="0">
                <a:solidFill>
                  <a:srgbClr val="FFFF00"/>
                </a:solidFill>
              </a:rPr>
              <a:t>                                        </a:t>
            </a:r>
            <a:r>
              <a:rPr lang="en-US" sz="2400" b="1" dirty="0" err="1" smtClean="0">
                <a:solidFill>
                  <a:srgbClr val="FFFF00"/>
                </a:solidFill>
              </a:rPr>
              <a:t>ahirnya</a:t>
            </a:r>
            <a:r>
              <a:rPr lang="en-US" sz="2400" b="1" dirty="0" smtClean="0">
                <a:solidFill>
                  <a:srgbClr val="FFFF00"/>
                </a:solidFill>
              </a:rPr>
              <a:t>, </a:t>
            </a:r>
            <a:r>
              <a:rPr lang="en-US" sz="2400" b="1" dirty="0" err="1" smtClean="0">
                <a:solidFill>
                  <a:srgbClr val="FFFF00"/>
                </a:solidFill>
              </a:rPr>
              <a:t>terjadilah</a:t>
            </a:r>
            <a:r>
              <a:rPr lang="en-US" sz="2400" b="1" dirty="0" smtClean="0">
                <a:solidFill>
                  <a:srgbClr val="FFFF00"/>
                </a:solidFill>
              </a:rPr>
              <a:t> </a:t>
            </a:r>
            <a:r>
              <a:rPr lang="en-US" sz="2400" b="1" dirty="0" err="1" smtClean="0">
                <a:solidFill>
                  <a:srgbClr val="FFFF00"/>
                </a:solidFill>
              </a:rPr>
              <a:t>persaingan</a:t>
            </a:r>
            <a:r>
              <a:rPr lang="en-US" sz="2400" b="1" dirty="0" smtClean="0">
                <a:solidFill>
                  <a:srgbClr val="FFFF00"/>
                </a:solidFill>
              </a:rPr>
              <a:t> </a:t>
            </a:r>
            <a:r>
              <a:rPr lang="en-US" sz="2400" b="1" dirty="0" err="1" smtClean="0">
                <a:solidFill>
                  <a:srgbClr val="FFFF00"/>
                </a:solidFill>
              </a:rPr>
              <a:t>antara</a:t>
            </a:r>
            <a:r>
              <a:rPr lang="en-US" sz="2400" b="1" dirty="0" smtClean="0">
                <a:solidFill>
                  <a:srgbClr val="FFFF00"/>
                </a:solidFill>
              </a:rPr>
              <a:t> </a:t>
            </a:r>
            <a:r>
              <a:rPr lang="en-US" sz="2400" b="1" dirty="0" err="1" smtClean="0">
                <a:solidFill>
                  <a:srgbClr val="FFFF00"/>
                </a:solidFill>
              </a:rPr>
              <a:t>satu</a:t>
            </a:r>
            <a:r>
              <a:rPr lang="en-US" sz="2400" b="1" dirty="0" smtClean="0">
                <a:solidFill>
                  <a:srgbClr val="FFFF00"/>
                </a:solidFill>
              </a:rPr>
              <a:t> </a:t>
            </a:r>
            <a:r>
              <a:rPr lang="en-US" sz="2400" b="1" dirty="0" err="1" smtClean="0">
                <a:solidFill>
                  <a:srgbClr val="FFFF00"/>
                </a:solidFill>
              </a:rPr>
              <a:t>bisnis</a:t>
            </a:r>
            <a:r>
              <a:rPr lang="en-US" sz="2400" b="1" dirty="0" smtClean="0">
                <a:solidFill>
                  <a:srgbClr val="FFFF00"/>
                </a:solidFill>
              </a:rPr>
              <a:t> </a:t>
            </a:r>
            <a:endParaRPr lang="id-ID" sz="2400" b="1" dirty="0" smtClean="0">
              <a:solidFill>
                <a:srgbClr val="FFFF00"/>
              </a:solidFill>
            </a:endParaRPr>
          </a:p>
          <a:p>
            <a:pPr marL="457200" indent="-457200">
              <a:buNone/>
            </a:pPr>
            <a:r>
              <a:rPr lang="id-ID" sz="2400" b="1" dirty="0" smtClean="0">
                <a:solidFill>
                  <a:srgbClr val="FFFF00"/>
                </a:solidFill>
              </a:rPr>
              <a:t>                                        </a:t>
            </a:r>
            <a:r>
              <a:rPr lang="en-US" sz="2400" b="1" dirty="0" err="1" smtClean="0">
                <a:solidFill>
                  <a:srgbClr val="FFFF00"/>
                </a:solidFill>
              </a:rPr>
              <a:t>dengan</a:t>
            </a:r>
            <a:r>
              <a:rPr lang="en-US" sz="2400" b="1" dirty="0" smtClean="0">
                <a:solidFill>
                  <a:srgbClr val="FFFF00"/>
                </a:solidFill>
              </a:rPr>
              <a:t> </a:t>
            </a:r>
            <a:r>
              <a:rPr lang="en-US" sz="2400" b="1" dirty="0" err="1" smtClean="0">
                <a:solidFill>
                  <a:srgbClr val="FFFF00"/>
                </a:solidFill>
              </a:rPr>
              <a:t>bisnis</a:t>
            </a:r>
            <a:r>
              <a:rPr lang="en-US" sz="2400" b="1" dirty="0" smtClean="0">
                <a:solidFill>
                  <a:srgbClr val="FFFF00"/>
                </a:solidFill>
              </a:rPr>
              <a:t> </a:t>
            </a:r>
            <a:r>
              <a:rPr lang="en-US" sz="2400" b="1" dirty="0" err="1" smtClean="0">
                <a:solidFill>
                  <a:srgbClr val="FFFF00"/>
                </a:solidFill>
              </a:rPr>
              <a:t>lainnya</a:t>
            </a:r>
            <a:r>
              <a:rPr lang="en-US" sz="2400" b="1" dirty="0" smtClean="0">
                <a:solidFill>
                  <a:srgbClr val="FFFF00"/>
                </a:solidFill>
              </a:rPr>
              <a:t>, </a:t>
            </a:r>
          </a:p>
          <a:p>
            <a:pPr marL="457200" indent="-457200">
              <a:buNone/>
            </a:pPr>
            <a:r>
              <a:rPr lang="en-US" sz="2400" b="1" dirty="0" err="1" smtClean="0">
                <a:solidFill>
                  <a:srgbClr val="FFFF00"/>
                </a:solidFill>
              </a:rPr>
              <a:t>persaingan</a:t>
            </a:r>
            <a:r>
              <a:rPr lang="en-US" sz="2400" b="1" dirty="0" smtClean="0">
                <a:solidFill>
                  <a:srgbClr val="FFFF00"/>
                </a:solidFill>
              </a:rPr>
              <a:t> yang </a:t>
            </a:r>
            <a:r>
              <a:rPr lang="en-US" sz="2400" b="1" dirty="0" err="1" smtClean="0">
                <a:solidFill>
                  <a:srgbClr val="FFFF00"/>
                </a:solidFill>
              </a:rPr>
              <a:t>sehat</a:t>
            </a:r>
            <a:r>
              <a:rPr lang="en-US" sz="2400" b="1" dirty="0" smtClean="0">
                <a:solidFill>
                  <a:srgbClr val="FFFF00"/>
                </a:solidFill>
              </a:rPr>
              <a:t> </a:t>
            </a:r>
            <a:r>
              <a:rPr lang="en-US" sz="2400" b="1" dirty="0" err="1" smtClean="0">
                <a:solidFill>
                  <a:srgbClr val="FFFF00"/>
                </a:solidFill>
              </a:rPr>
              <a:t>akan</a:t>
            </a:r>
            <a:r>
              <a:rPr lang="en-US" sz="2400" b="1" dirty="0" smtClean="0">
                <a:solidFill>
                  <a:srgbClr val="FFFF00"/>
                </a:solidFill>
              </a:rPr>
              <a:t> </a:t>
            </a:r>
            <a:r>
              <a:rPr lang="en-US" sz="2400" b="1" dirty="0" err="1" smtClean="0">
                <a:solidFill>
                  <a:srgbClr val="FFFF00"/>
                </a:solidFill>
              </a:rPr>
              <a:t>menimbulkan</a:t>
            </a:r>
            <a:r>
              <a:rPr lang="en-US" sz="2400" b="1" dirty="0" smtClean="0">
                <a:solidFill>
                  <a:srgbClr val="FFFF00"/>
                </a:solidFill>
              </a:rPr>
              <a:t> </a:t>
            </a:r>
            <a:r>
              <a:rPr lang="en-US" sz="2400" b="1" dirty="0" err="1" smtClean="0">
                <a:solidFill>
                  <a:srgbClr val="FFFF00"/>
                </a:solidFill>
              </a:rPr>
              <a:t>beberapa</a:t>
            </a:r>
            <a:r>
              <a:rPr lang="en-US" sz="2400" b="1" dirty="0" smtClean="0">
                <a:solidFill>
                  <a:srgbClr val="FFFF00"/>
                </a:solidFill>
              </a:rPr>
              <a:t> </a:t>
            </a:r>
            <a:r>
              <a:rPr lang="en-US" sz="2400" b="1" dirty="0" err="1" smtClean="0">
                <a:solidFill>
                  <a:srgbClr val="FFFF00"/>
                </a:solidFill>
              </a:rPr>
              <a:t>keuntungan</a:t>
            </a:r>
            <a:r>
              <a:rPr lang="en-US" sz="2400" b="1" dirty="0" smtClean="0">
                <a:solidFill>
                  <a:srgbClr val="FFFF00"/>
                </a:solidFill>
              </a:rPr>
              <a:t> </a:t>
            </a:r>
            <a:r>
              <a:rPr lang="id-ID" sz="2400" b="1" dirty="0" smtClean="0">
                <a:solidFill>
                  <a:srgbClr val="FFFF00"/>
                </a:solidFill>
              </a:rPr>
              <a:t>bagi konsumen  diantaranya adalah :</a:t>
            </a:r>
            <a:endParaRPr lang="en-US" sz="2400" b="1" dirty="0" smtClean="0">
              <a:solidFill>
                <a:srgbClr val="FFFF00"/>
              </a:solidFill>
            </a:endParaRPr>
          </a:p>
          <a:p>
            <a:pPr marL="457200" indent="-457200">
              <a:buFont typeface="+mj-lt"/>
              <a:buAutoNum type="alphaLcParenR"/>
            </a:pPr>
            <a:r>
              <a:rPr lang="en-US" sz="2400" b="1" dirty="0" err="1" smtClean="0">
                <a:solidFill>
                  <a:srgbClr val="FFFF00"/>
                </a:solidFill>
              </a:rPr>
              <a:t>Harga</a:t>
            </a:r>
            <a:r>
              <a:rPr lang="en-US" sz="2400" b="1" dirty="0" smtClean="0">
                <a:solidFill>
                  <a:srgbClr val="FFFF00"/>
                </a:solidFill>
              </a:rPr>
              <a:t> </a:t>
            </a:r>
            <a:r>
              <a:rPr lang="en-US" sz="2400" b="1" dirty="0" err="1" smtClean="0">
                <a:solidFill>
                  <a:srgbClr val="FFFF00"/>
                </a:solidFill>
              </a:rPr>
              <a:t>bagi</a:t>
            </a:r>
            <a:r>
              <a:rPr lang="en-US" sz="2400" b="1" dirty="0" smtClean="0">
                <a:solidFill>
                  <a:srgbClr val="FFFF00"/>
                </a:solidFill>
              </a:rPr>
              <a:t> </a:t>
            </a:r>
            <a:r>
              <a:rPr lang="en-US" sz="2400" b="1" dirty="0" err="1" smtClean="0">
                <a:solidFill>
                  <a:srgbClr val="FFFF00"/>
                </a:solidFill>
              </a:rPr>
              <a:t>konsumen</a:t>
            </a:r>
            <a:r>
              <a:rPr lang="en-US" sz="2400" b="1" dirty="0" smtClean="0">
                <a:solidFill>
                  <a:srgbClr val="FFFF00"/>
                </a:solidFill>
              </a:rPr>
              <a:t> </a:t>
            </a:r>
            <a:r>
              <a:rPr lang="en-US" sz="2400" b="1" dirty="0" err="1" smtClean="0">
                <a:solidFill>
                  <a:srgbClr val="FFFF00"/>
                </a:solidFill>
              </a:rPr>
              <a:t>bisa</a:t>
            </a:r>
            <a:r>
              <a:rPr lang="en-US" sz="2400" b="1" dirty="0" smtClean="0">
                <a:solidFill>
                  <a:srgbClr val="FFFF00"/>
                </a:solidFill>
              </a:rPr>
              <a:t> </a:t>
            </a:r>
            <a:r>
              <a:rPr lang="en-US" sz="2400" b="1" dirty="0" err="1" smtClean="0">
                <a:solidFill>
                  <a:srgbClr val="FFFF00"/>
                </a:solidFill>
              </a:rPr>
              <a:t>lebih</a:t>
            </a:r>
            <a:r>
              <a:rPr lang="en-US" sz="2400" b="1" dirty="0" smtClean="0">
                <a:solidFill>
                  <a:srgbClr val="FFFF00"/>
                </a:solidFill>
              </a:rPr>
              <a:t> </a:t>
            </a:r>
            <a:r>
              <a:rPr lang="en-US" sz="2400" b="1" dirty="0" err="1" smtClean="0">
                <a:solidFill>
                  <a:srgbClr val="FFFF00"/>
                </a:solidFill>
              </a:rPr>
              <a:t>rendah</a:t>
            </a:r>
            <a:r>
              <a:rPr lang="en-US" sz="2400" b="1" dirty="0" smtClean="0">
                <a:solidFill>
                  <a:srgbClr val="FFFF00"/>
                </a:solidFill>
              </a:rPr>
              <a:t>, </a:t>
            </a:r>
            <a:r>
              <a:rPr lang="en-US" sz="2400" b="1" dirty="0" err="1" smtClean="0">
                <a:solidFill>
                  <a:srgbClr val="FFFF00"/>
                </a:solidFill>
              </a:rPr>
              <a:t>karena</a:t>
            </a:r>
            <a:r>
              <a:rPr lang="en-US" sz="2400" b="1" dirty="0" smtClean="0">
                <a:solidFill>
                  <a:srgbClr val="FFFF00"/>
                </a:solidFill>
              </a:rPr>
              <a:t> </a:t>
            </a:r>
            <a:r>
              <a:rPr lang="en-US" sz="2400" b="1" dirty="0" err="1" smtClean="0">
                <a:solidFill>
                  <a:srgbClr val="FFFF00"/>
                </a:solidFill>
              </a:rPr>
              <a:t>produsen</a:t>
            </a:r>
            <a:r>
              <a:rPr lang="en-US" sz="2400" b="1" dirty="0" smtClean="0">
                <a:solidFill>
                  <a:srgbClr val="FFFF00"/>
                </a:solidFill>
              </a:rPr>
              <a:t> </a:t>
            </a:r>
            <a:r>
              <a:rPr lang="en-US" sz="2400" b="1" dirty="0" err="1" smtClean="0">
                <a:solidFill>
                  <a:srgbClr val="FFFF00"/>
                </a:solidFill>
              </a:rPr>
              <a:t>berusaha</a:t>
            </a:r>
            <a:r>
              <a:rPr lang="en-US" sz="2400" b="1" dirty="0" smtClean="0">
                <a:solidFill>
                  <a:srgbClr val="FFFF00"/>
                </a:solidFill>
              </a:rPr>
              <a:t> </a:t>
            </a:r>
            <a:r>
              <a:rPr lang="en-US" sz="2400" b="1" dirty="0" err="1" smtClean="0">
                <a:solidFill>
                  <a:srgbClr val="FFFF00"/>
                </a:solidFill>
              </a:rPr>
              <a:t>bekerja</a:t>
            </a:r>
            <a:r>
              <a:rPr lang="en-US" sz="2400" b="1" dirty="0" smtClean="0">
                <a:solidFill>
                  <a:srgbClr val="FFFF00"/>
                </a:solidFill>
              </a:rPr>
              <a:t> </a:t>
            </a:r>
            <a:r>
              <a:rPr lang="en-US" sz="2400" b="1" dirty="0" err="1" smtClean="0">
                <a:solidFill>
                  <a:srgbClr val="FFFF00"/>
                </a:solidFill>
              </a:rPr>
              <a:t>efisien</a:t>
            </a:r>
            <a:r>
              <a:rPr lang="en-US"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a:t>
            </a:r>
            <a:r>
              <a:rPr lang="en-US" sz="2400" b="1" dirty="0" err="1" smtClean="0">
                <a:solidFill>
                  <a:srgbClr val="FFFF00"/>
                </a:solidFill>
              </a:rPr>
              <a:t>menurunkan</a:t>
            </a:r>
            <a:r>
              <a:rPr lang="en-US" sz="2400" b="1" dirty="0" smtClean="0">
                <a:solidFill>
                  <a:srgbClr val="FFFF00"/>
                </a:solidFill>
              </a:rPr>
              <a:t> </a:t>
            </a:r>
            <a:r>
              <a:rPr lang="en-US" sz="2400" b="1" dirty="0" err="1" smtClean="0">
                <a:solidFill>
                  <a:srgbClr val="FFFF00"/>
                </a:solidFill>
              </a:rPr>
              <a:t>harga</a:t>
            </a:r>
            <a:r>
              <a:rPr lang="en-US" sz="2400" b="1" dirty="0" smtClean="0">
                <a:solidFill>
                  <a:srgbClr val="FFFF00"/>
                </a:solidFill>
              </a:rPr>
              <a:t> </a:t>
            </a:r>
            <a:r>
              <a:rPr lang="en-US" sz="2400" b="1" dirty="0" err="1" smtClean="0">
                <a:solidFill>
                  <a:srgbClr val="FFFF00"/>
                </a:solidFill>
              </a:rPr>
              <a:t>jual</a:t>
            </a:r>
            <a:r>
              <a:rPr lang="en-US" sz="2400" b="1" dirty="0" smtClean="0">
                <a:solidFill>
                  <a:srgbClr val="FFFF00"/>
                </a:solidFill>
              </a:rPr>
              <a:t>.</a:t>
            </a:r>
          </a:p>
          <a:p>
            <a:pPr marL="457200" indent="-457200">
              <a:buFont typeface="+mj-lt"/>
              <a:buAutoNum type="alphaLcParenR"/>
            </a:pPr>
            <a:r>
              <a:rPr lang="en-US" sz="2400" b="1" dirty="0" err="1" smtClean="0">
                <a:solidFill>
                  <a:srgbClr val="FFFF00"/>
                </a:solidFill>
              </a:rPr>
              <a:t>Bisnis</a:t>
            </a:r>
            <a:r>
              <a:rPr lang="en-US" sz="2400" b="1" dirty="0" smtClean="0">
                <a:solidFill>
                  <a:srgbClr val="FFFF00"/>
                </a:solidFill>
              </a:rPr>
              <a:t> </a:t>
            </a:r>
            <a:r>
              <a:rPr lang="en-US" sz="2400" b="1" dirty="0" err="1" smtClean="0">
                <a:solidFill>
                  <a:srgbClr val="FFFF00"/>
                </a:solidFill>
              </a:rPr>
              <a:t>berusaha</a:t>
            </a:r>
            <a:r>
              <a:rPr lang="en-US" sz="2400" b="1" dirty="0" smtClean="0">
                <a:solidFill>
                  <a:srgbClr val="FFFF00"/>
                </a:solidFill>
              </a:rPr>
              <a:t> </a:t>
            </a:r>
            <a:r>
              <a:rPr lang="en-US" sz="2400" b="1" dirty="0" err="1" smtClean="0">
                <a:solidFill>
                  <a:srgbClr val="FFFF00"/>
                </a:solidFill>
              </a:rPr>
              <a:t>meningkatkan</a:t>
            </a:r>
            <a:r>
              <a:rPr lang="en-US" sz="2400" b="1" dirty="0" smtClean="0">
                <a:solidFill>
                  <a:srgbClr val="FFFF00"/>
                </a:solidFill>
              </a:rPr>
              <a:t> </a:t>
            </a:r>
            <a:r>
              <a:rPr lang="en-US" sz="2400" b="1" dirty="0" err="1" smtClean="0">
                <a:solidFill>
                  <a:srgbClr val="FFFF00"/>
                </a:solidFill>
              </a:rPr>
              <a:t>pelayanan</a:t>
            </a:r>
            <a:r>
              <a:rPr lang="en-US" sz="2400" b="1" dirty="0" smtClean="0">
                <a:solidFill>
                  <a:srgbClr val="FFFF00"/>
                </a:solidFill>
              </a:rPr>
              <a:t> </a:t>
            </a:r>
            <a:r>
              <a:rPr lang="en-US" sz="2400" b="1" dirty="0" err="1" smtClean="0">
                <a:solidFill>
                  <a:srgbClr val="FFFF00"/>
                </a:solidFill>
              </a:rPr>
              <a:t>bagi</a:t>
            </a:r>
            <a:r>
              <a:rPr lang="en-US" sz="2400" b="1" dirty="0" smtClean="0">
                <a:solidFill>
                  <a:srgbClr val="FFFF00"/>
                </a:solidFill>
              </a:rPr>
              <a:t> </a:t>
            </a:r>
            <a:r>
              <a:rPr lang="en-US" sz="2400" b="1" dirty="0" err="1" smtClean="0">
                <a:solidFill>
                  <a:srgbClr val="FFFF00"/>
                </a:solidFill>
              </a:rPr>
              <a:t>konsumen</a:t>
            </a:r>
            <a:r>
              <a:rPr lang="en-US" sz="2400" b="1" dirty="0" smtClean="0">
                <a:solidFill>
                  <a:srgbClr val="FFFF00"/>
                </a:solidFill>
              </a:rPr>
              <a:t>.</a:t>
            </a:r>
          </a:p>
          <a:p>
            <a:pPr marL="457200" indent="-457200">
              <a:buFont typeface="+mj-lt"/>
              <a:buAutoNum type="alphaLcParenR"/>
            </a:pPr>
            <a:r>
              <a:rPr lang="en-US" sz="2400" b="1" dirty="0" err="1" smtClean="0">
                <a:solidFill>
                  <a:srgbClr val="FFFF00"/>
                </a:solidFill>
              </a:rPr>
              <a:t>Bisnis</a:t>
            </a:r>
            <a:r>
              <a:rPr lang="en-US" sz="2400" b="1" dirty="0" smtClean="0">
                <a:solidFill>
                  <a:srgbClr val="FFFF00"/>
                </a:solidFill>
              </a:rPr>
              <a:t> </a:t>
            </a:r>
            <a:r>
              <a:rPr lang="en-US" sz="2400" b="1" dirty="0" err="1" smtClean="0">
                <a:solidFill>
                  <a:srgbClr val="FFFF00"/>
                </a:solidFill>
              </a:rPr>
              <a:t>berusaha</a:t>
            </a:r>
            <a:r>
              <a:rPr lang="en-US" sz="2400" b="1" dirty="0" smtClean="0">
                <a:solidFill>
                  <a:srgbClr val="FFFF00"/>
                </a:solidFill>
              </a:rPr>
              <a:t> </a:t>
            </a:r>
            <a:r>
              <a:rPr lang="en-US" sz="2400" b="1" dirty="0" err="1" smtClean="0">
                <a:solidFill>
                  <a:srgbClr val="FFFF00"/>
                </a:solidFill>
              </a:rPr>
              <a:t>menciptakan</a:t>
            </a:r>
            <a:r>
              <a:rPr lang="en-US" sz="2400" b="1" dirty="0" smtClean="0">
                <a:solidFill>
                  <a:srgbClr val="FFFF00"/>
                </a:solidFill>
              </a:rPr>
              <a:t> </a:t>
            </a:r>
            <a:r>
              <a:rPr lang="en-US" sz="2400" b="1" dirty="0" err="1" smtClean="0">
                <a:solidFill>
                  <a:srgbClr val="FFFF00"/>
                </a:solidFill>
              </a:rPr>
              <a:t>barang</a:t>
            </a:r>
            <a:r>
              <a:rPr lang="en-US" sz="2400" b="1" dirty="0" smtClean="0">
                <a:solidFill>
                  <a:srgbClr val="FFFF00"/>
                </a:solidFill>
              </a:rPr>
              <a:t> </a:t>
            </a:r>
            <a:r>
              <a:rPr lang="en-US" sz="2400" b="1" dirty="0" err="1" smtClean="0">
                <a:solidFill>
                  <a:srgbClr val="FFFF00"/>
                </a:solidFill>
              </a:rPr>
              <a:t>baru</a:t>
            </a:r>
            <a:r>
              <a:rPr lang="en-US"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a:t>
            </a:r>
            <a:r>
              <a:rPr lang="en-US" sz="2400" b="1" dirty="0" err="1" smtClean="0">
                <a:solidFill>
                  <a:srgbClr val="FFFF00"/>
                </a:solidFill>
              </a:rPr>
              <a:t>dengan</a:t>
            </a:r>
            <a:r>
              <a:rPr lang="en-US" sz="2400" b="1" dirty="0" smtClean="0">
                <a:solidFill>
                  <a:srgbClr val="FFFF00"/>
                </a:solidFill>
              </a:rPr>
              <a:t> </a:t>
            </a:r>
            <a:r>
              <a:rPr lang="en-US" sz="2400" b="1" dirty="0" err="1" smtClean="0">
                <a:solidFill>
                  <a:srgbClr val="FFFF00"/>
                </a:solidFill>
              </a:rPr>
              <a:t>mutu</a:t>
            </a:r>
            <a:r>
              <a:rPr lang="en-US" sz="2400" b="1" dirty="0" smtClean="0">
                <a:solidFill>
                  <a:srgbClr val="FFFF00"/>
                </a:solidFill>
              </a:rPr>
              <a:t> </a:t>
            </a:r>
            <a:r>
              <a:rPr lang="en-US" sz="2400" b="1" dirty="0" err="1" smtClean="0">
                <a:solidFill>
                  <a:srgbClr val="FFFF00"/>
                </a:solidFill>
              </a:rPr>
              <a:t>yg</a:t>
            </a:r>
            <a:r>
              <a:rPr lang="en-US" sz="2400" b="1" dirty="0" smtClean="0">
                <a:solidFill>
                  <a:srgbClr val="FFFF00"/>
                </a:solidFill>
              </a:rPr>
              <a:t> </a:t>
            </a:r>
            <a:r>
              <a:rPr lang="en-US" sz="2400" b="1" dirty="0" err="1" smtClean="0">
                <a:solidFill>
                  <a:srgbClr val="FFFF00"/>
                </a:solidFill>
              </a:rPr>
              <a:t>baik</a:t>
            </a:r>
            <a:r>
              <a:rPr lang="en-US" sz="2400" b="1" dirty="0" smtClean="0">
                <a:solidFill>
                  <a:srgbClr val="FFFF00"/>
                </a:solidFill>
              </a:rPr>
              <a:t>.</a:t>
            </a:r>
          </a:p>
          <a:p>
            <a:pPr marL="457200" indent="-457200">
              <a:buFont typeface="+mj-lt"/>
              <a:buAutoNum type="alphaLcParenR"/>
            </a:pPr>
            <a:r>
              <a:rPr lang="en-US" sz="2400" b="1" dirty="0" err="1" smtClean="0">
                <a:solidFill>
                  <a:srgbClr val="FFFF00"/>
                </a:solidFill>
              </a:rPr>
              <a:t>Menhilangkan</a:t>
            </a:r>
            <a:r>
              <a:rPr lang="en-US" sz="2400" b="1" dirty="0" smtClean="0">
                <a:solidFill>
                  <a:srgbClr val="FFFF00"/>
                </a:solidFill>
              </a:rPr>
              <a:t> </a:t>
            </a:r>
            <a:r>
              <a:rPr lang="en-US" sz="2400" b="1" dirty="0" err="1" smtClean="0">
                <a:solidFill>
                  <a:srgbClr val="FFFF00"/>
                </a:solidFill>
              </a:rPr>
              <a:t>bisnis</a:t>
            </a:r>
            <a:r>
              <a:rPr lang="en-US" sz="2400" b="1" dirty="0" smtClean="0">
                <a:solidFill>
                  <a:srgbClr val="FFFF00"/>
                </a:solidFill>
              </a:rPr>
              <a:t> yang </a:t>
            </a:r>
            <a:r>
              <a:rPr lang="en-US" sz="2400" b="1" dirty="0" err="1" smtClean="0">
                <a:solidFill>
                  <a:srgbClr val="FFFF00"/>
                </a:solidFill>
              </a:rPr>
              <a:t>tidak</a:t>
            </a:r>
            <a:r>
              <a:rPr lang="en-US" sz="2400" b="1" dirty="0" smtClean="0">
                <a:solidFill>
                  <a:srgbClr val="FFFF00"/>
                </a:solidFill>
              </a:rPr>
              <a:t> </a:t>
            </a:r>
            <a:r>
              <a:rPr lang="en-US" sz="2400" b="1" dirty="0" err="1" smtClean="0">
                <a:solidFill>
                  <a:srgbClr val="FFFF00"/>
                </a:solidFill>
              </a:rPr>
              <a:t>mampu</a:t>
            </a:r>
            <a:r>
              <a:rPr lang="en-US" sz="2400" b="1" dirty="0" smtClean="0">
                <a:solidFill>
                  <a:srgbClr val="FFFF00"/>
                </a:solidFill>
              </a:rPr>
              <a:t> </a:t>
            </a:r>
            <a:r>
              <a:rPr lang="en-US" sz="2400" b="1" dirty="0" err="1" smtClean="0">
                <a:solidFill>
                  <a:srgbClr val="FFFF00"/>
                </a:solidFill>
              </a:rPr>
              <a:t>bekerja</a:t>
            </a:r>
            <a:r>
              <a:rPr lang="en-US" sz="2400" b="1" dirty="0" smtClean="0">
                <a:solidFill>
                  <a:srgbClr val="FFFF00"/>
                </a:solidFill>
              </a:rPr>
              <a:t> </a:t>
            </a:r>
            <a:r>
              <a:rPr lang="en-US" sz="2400" b="1" dirty="0" err="1" smtClean="0">
                <a:solidFill>
                  <a:srgbClr val="FFFF00"/>
                </a:solidFill>
              </a:rPr>
              <a:t>secara</a:t>
            </a:r>
            <a:r>
              <a:rPr lang="en-US" sz="2400" b="1" dirty="0" smtClean="0">
                <a:solidFill>
                  <a:srgbClr val="FFFF00"/>
                </a:solidFill>
              </a:rPr>
              <a:t> </a:t>
            </a:r>
            <a:r>
              <a:rPr lang="en-US" sz="2400" b="1" dirty="0" err="1" smtClean="0">
                <a:solidFill>
                  <a:srgbClr val="FFFF00"/>
                </a:solidFill>
              </a:rPr>
              <a:t>efisien</a:t>
            </a:r>
            <a:r>
              <a:rPr lang="en-US"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yang </a:t>
            </a:r>
            <a:r>
              <a:rPr lang="en-US" sz="2400" b="1" dirty="0" err="1" smtClean="0">
                <a:solidFill>
                  <a:srgbClr val="FFFF00"/>
                </a:solidFill>
              </a:rPr>
              <a:t>memboroskan</a:t>
            </a:r>
            <a:r>
              <a:rPr lang="en-US" sz="2400" b="1" dirty="0" smtClean="0">
                <a:solidFill>
                  <a:srgbClr val="FFFF00"/>
                </a:solidFill>
              </a:rPr>
              <a:t> </a:t>
            </a:r>
            <a:r>
              <a:rPr lang="en-US" sz="2400" b="1" dirty="0" err="1" smtClean="0">
                <a:solidFill>
                  <a:srgbClr val="FFFF00"/>
                </a:solidFill>
              </a:rPr>
              <a:t>sumber</a:t>
            </a:r>
            <a:r>
              <a:rPr lang="en-US" sz="2400" b="1" dirty="0" smtClean="0">
                <a:solidFill>
                  <a:srgbClr val="FFFF00"/>
                </a:solidFill>
              </a:rPr>
              <a:t> </a:t>
            </a:r>
            <a:r>
              <a:rPr lang="en-US" sz="2400" b="1" dirty="0" err="1" smtClean="0">
                <a:solidFill>
                  <a:srgbClr val="FFFF00"/>
                </a:solidFill>
              </a:rPr>
              <a:t>daya</a:t>
            </a:r>
            <a:r>
              <a:rPr lang="en-US" sz="2400" b="1" dirty="0" smtClean="0">
                <a:solidFill>
                  <a:srgbClr val="FFFF00"/>
                </a:solidFill>
              </a:rPr>
              <a:t> </a:t>
            </a:r>
            <a:r>
              <a:rPr lang="en-US" sz="2400" b="1" dirty="0" err="1" smtClean="0">
                <a:solidFill>
                  <a:srgbClr val="FFFF00"/>
                </a:solidFill>
              </a:rPr>
              <a:t>manusia</a:t>
            </a:r>
            <a:r>
              <a:rPr lang="en-US" sz="2400" b="1" dirty="0" smtClean="0">
                <a:solidFill>
                  <a:srgbClr val="FFFF00"/>
                </a:solidFill>
              </a:rPr>
              <a:t>.</a:t>
            </a:r>
          </a:p>
          <a:p>
            <a:pPr marL="457200" indent="-457200">
              <a:buAutoNum type="arabicParenR" startAt="5"/>
            </a:pPr>
            <a:endParaRPr lang="en-US" sz="2400" dirty="0">
              <a:solidFill>
                <a:srgbClr val="FFFF00"/>
              </a:solidFill>
            </a:endParaRPr>
          </a:p>
        </p:txBody>
      </p:sp>
      <p:pic>
        <p:nvPicPr>
          <p:cNvPr id="6" name="Picture 2" descr="E:\Motivasi 9.jpg"/>
          <p:cNvPicPr>
            <a:picLocks noChangeAspect="1" noChangeArrowheads="1"/>
          </p:cNvPicPr>
          <p:nvPr/>
        </p:nvPicPr>
        <p:blipFill>
          <a:blip r:embed="rId4" cstate="print"/>
          <a:srcRect/>
          <a:stretch>
            <a:fillRect/>
          </a:stretch>
        </p:blipFill>
        <p:spPr bwMode="auto">
          <a:xfrm>
            <a:off x="0" y="381000"/>
            <a:ext cx="2438400" cy="3352800"/>
          </a:xfrm>
          <a:prstGeom prst="rect">
            <a:avLst/>
          </a:prstGeom>
          <a:noFill/>
        </p:spPr>
      </p:pic>
    </p:spTree>
  </p:cSld>
  <p:clrMapOvr>
    <a:masterClrMapping/>
  </p:clrMapOvr>
  <p:transition spd="slow">
    <p:comb dir="vert"/>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strVal val="#ppt_w*0.70"/>
                                          </p:val>
                                        </p:tav>
                                        <p:tav tm="100000">
                                          <p:val>
                                            <p:strVal val="#ppt_w"/>
                                          </p:val>
                                        </p:tav>
                                      </p:tavLst>
                                    </p:anim>
                                    <p:anim calcmode="lin" valueType="num">
                                      <p:cBhvr>
                                        <p:cTn id="8" dur="1000" fill="hold"/>
                                        <p:tgtEl>
                                          <p:spTgt spid="3">
                                            <p:bg/>
                                          </p:spTgt>
                                        </p:tgtEl>
                                        <p:attrNameLst>
                                          <p:attrName>ppt_h</p:attrName>
                                        </p:attrNameLst>
                                      </p:cBhvr>
                                      <p:tavLst>
                                        <p:tav tm="0">
                                          <p:val>
                                            <p:strVal val="#ppt_h"/>
                                          </p:val>
                                        </p:tav>
                                        <p:tav tm="100000">
                                          <p:val>
                                            <p:strVal val="#ppt_h"/>
                                          </p:val>
                                        </p:tav>
                                      </p:tavLst>
                                    </p:anim>
                                    <p:animEffect transition="in" filter="fade">
                                      <p:cBhvr>
                                        <p:cTn id="9" dur="1000"/>
                                        <p:tgtEl>
                                          <p:spTgt spid="3">
                                            <p:bg/>
                                          </p:spTgt>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childTnLst>
                          </p:cTn>
                        </p:par>
                        <p:par>
                          <p:cTn id="22" fill="hold">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2" end="2"/>
                                            </p:txEl>
                                          </p:spTgt>
                                        </p:tgtEl>
                                      </p:cBhvr>
                                    </p:animEffect>
                                  </p:childTnLst>
                                </p:cTn>
                              </p:par>
                            </p:childTnLst>
                          </p:cTn>
                        </p:par>
                        <p:par>
                          <p:cTn id="28" fill="hold">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3" end="3"/>
                                            </p:txEl>
                                          </p:spTgt>
                                        </p:tgtEl>
                                      </p:cBhvr>
                                    </p:animEffect>
                                  </p:childTnLst>
                                </p:cTn>
                              </p:par>
                            </p:childTnLst>
                          </p:cTn>
                        </p:par>
                        <p:par>
                          <p:cTn id="34" fill="hold">
                            <p:stCondLst>
                              <p:cond delay="5000"/>
                            </p:stCondLst>
                            <p:childTnLst>
                              <p:par>
                                <p:cTn id="35" presetID="55" presetClass="entr" presetSubtype="0"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9" dur="1000"/>
                                        <p:tgtEl>
                                          <p:spTgt spid="3">
                                            <p:txEl>
                                              <p:pRg st="4" end="4"/>
                                            </p:txEl>
                                          </p:spTgt>
                                        </p:tgtEl>
                                      </p:cBhvr>
                                    </p:animEffect>
                                  </p:childTnLst>
                                </p:cTn>
                              </p:par>
                            </p:childTnLst>
                          </p:cTn>
                        </p:par>
                        <p:par>
                          <p:cTn id="40" fill="hold">
                            <p:stCondLst>
                              <p:cond delay="6000"/>
                            </p:stCondLst>
                            <p:childTnLst>
                              <p:par>
                                <p:cTn id="41" presetID="55" presetClass="entr" presetSubtype="0" fill="hold" grpId="0"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4"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5" dur="1000"/>
                                        <p:tgtEl>
                                          <p:spTgt spid="3">
                                            <p:txEl>
                                              <p:pRg st="5" end="5"/>
                                            </p:txEl>
                                          </p:spTgt>
                                        </p:tgtEl>
                                      </p:cBhvr>
                                    </p:animEffect>
                                  </p:childTnLst>
                                </p:cTn>
                              </p:par>
                            </p:childTnLst>
                          </p:cTn>
                        </p:par>
                        <p:par>
                          <p:cTn id="46" fill="hold">
                            <p:stCondLst>
                              <p:cond delay="7000"/>
                            </p:stCondLst>
                            <p:childTnLst>
                              <p:par>
                                <p:cTn id="47" presetID="55" presetClass="entr" presetSubtype="0" fill="hold" grpId="0"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6" end="6"/>
                                            </p:txEl>
                                          </p:spTgt>
                                        </p:tgtEl>
                                      </p:cBhvr>
                                    </p:animEffect>
                                  </p:childTnLst>
                                </p:cTn>
                              </p:par>
                            </p:childTnLst>
                          </p:cTn>
                        </p:par>
                        <p:par>
                          <p:cTn id="52" fill="hold">
                            <p:stCondLst>
                              <p:cond delay="8000"/>
                            </p:stCondLst>
                            <p:childTnLst>
                              <p:par>
                                <p:cTn id="53" presetID="55" presetClass="entr" presetSubtype="0" fill="hold" grpId="0" nodeType="after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56"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7" dur="1000"/>
                                        <p:tgtEl>
                                          <p:spTgt spid="3">
                                            <p:txEl>
                                              <p:pRg st="7" end="7"/>
                                            </p:txEl>
                                          </p:spTgt>
                                        </p:tgtEl>
                                      </p:cBhvr>
                                    </p:animEffect>
                                  </p:childTnLst>
                                </p:cTn>
                              </p:par>
                            </p:childTnLst>
                          </p:cTn>
                        </p:par>
                        <p:par>
                          <p:cTn id="58" fill="hold">
                            <p:stCondLst>
                              <p:cond delay="9000"/>
                            </p:stCondLst>
                            <p:childTnLst>
                              <p:par>
                                <p:cTn id="59" presetID="55" presetClass="entr" presetSubtype="0" fill="hold" grpId="0" nodeType="after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p:cTn id="61"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2"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63" dur="1000"/>
                                        <p:tgtEl>
                                          <p:spTgt spid="3">
                                            <p:txEl>
                                              <p:pRg st="8" end="8"/>
                                            </p:txEl>
                                          </p:spTgt>
                                        </p:tgtEl>
                                      </p:cBhvr>
                                    </p:animEffect>
                                  </p:childTnLst>
                                </p:cTn>
                              </p:par>
                            </p:childTnLst>
                          </p:cTn>
                        </p:par>
                        <p:par>
                          <p:cTn id="64" fill="hold">
                            <p:stCondLst>
                              <p:cond delay="10000"/>
                            </p:stCondLst>
                            <p:childTnLst>
                              <p:par>
                                <p:cTn id="65" presetID="55" presetClass="entr" presetSubtype="0" fill="hold" grpId="0" nodeType="after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p:cTn id="67"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68"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69" dur="1000"/>
                                        <p:tgtEl>
                                          <p:spTgt spid="3">
                                            <p:txEl>
                                              <p:pRg st="9" end="9"/>
                                            </p:txEl>
                                          </p:spTgt>
                                        </p:tgtEl>
                                      </p:cBhvr>
                                    </p:animEffect>
                                  </p:childTnLst>
                                </p:cTn>
                              </p:par>
                            </p:childTnLst>
                          </p:cTn>
                        </p:par>
                        <p:par>
                          <p:cTn id="70" fill="hold">
                            <p:stCondLst>
                              <p:cond delay="11000"/>
                            </p:stCondLst>
                            <p:childTnLst>
                              <p:par>
                                <p:cTn id="71" presetID="55" presetClass="entr" presetSubtype="0" fill="hold" grpId="0" nodeType="after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p:cTn id="73" dur="10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74"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75" dur="1000"/>
                                        <p:tgtEl>
                                          <p:spTgt spid="3">
                                            <p:txEl>
                                              <p:pRg st="10" end="10"/>
                                            </p:txEl>
                                          </p:spTgt>
                                        </p:tgtEl>
                                      </p:cBhvr>
                                    </p:animEffect>
                                  </p:childTnLst>
                                </p:cTn>
                              </p:par>
                            </p:childTnLst>
                          </p:cTn>
                        </p:par>
                        <p:par>
                          <p:cTn id="76" fill="hold">
                            <p:stCondLst>
                              <p:cond delay="12000"/>
                            </p:stCondLst>
                            <p:childTnLst>
                              <p:par>
                                <p:cTn id="77" presetID="55" presetClass="entr" presetSubtype="0" fill="hold" grpId="0" nodeType="after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p:cTn id="79" dur="10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80" dur="10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81" dur="1000"/>
                                        <p:tgtEl>
                                          <p:spTgt spid="3">
                                            <p:txEl>
                                              <p:pRg st="11" end="11"/>
                                            </p:txEl>
                                          </p:spTgt>
                                        </p:tgtEl>
                                      </p:cBhvr>
                                    </p:animEffect>
                                  </p:childTnLst>
                                </p:cTn>
                              </p:par>
                            </p:childTnLst>
                          </p:cTn>
                        </p:par>
                        <p:par>
                          <p:cTn id="82" fill="hold">
                            <p:stCondLst>
                              <p:cond delay="13000"/>
                            </p:stCondLst>
                            <p:childTnLst>
                              <p:par>
                                <p:cTn id="83" presetID="55" presetClass="entr" presetSubtype="0" fill="hold" grpId="0" nodeType="after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p:cTn id="85" dur="1000" fill="hold"/>
                                        <p:tgtEl>
                                          <p:spTgt spid="3">
                                            <p:txEl>
                                              <p:pRg st="12" end="12"/>
                                            </p:txEl>
                                          </p:spTgt>
                                        </p:tgtEl>
                                        <p:attrNameLst>
                                          <p:attrName>ppt_w</p:attrName>
                                        </p:attrNameLst>
                                      </p:cBhvr>
                                      <p:tavLst>
                                        <p:tav tm="0">
                                          <p:val>
                                            <p:strVal val="#ppt_w*0.70"/>
                                          </p:val>
                                        </p:tav>
                                        <p:tav tm="100000">
                                          <p:val>
                                            <p:strVal val="#ppt_w"/>
                                          </p:val>
                                        </p:tav>
                                      </p:tavLst>
                                    </p:anim>
                                    <p:anim calcmode="lin" valueType="num">
                                      <p:cBhvr>
                                        <p:cTn id="86" dur="10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87" dur="1000"/>
                                        <p:tgtEl>
                                          <p:spTgt spid="3">
                                            <p:txEl>
                                              <p:pRg st="12" end="12"/>
                                            </p:txEl>
                                          </p:spTgt>
                                        </p:tgtEl>
                                      </p:cBhvr>
                                    </p:animEffect>
                                  </p:childTnLst>
                                </p:cTn>
                              </p:par>
                            </p:childTnLst>
                          </p:cTn>
                        </p:par>
                        <p:par>
                          <p:cTn id="88" fill="hold">
                            <p:stCondLst>
                              <p:cond delay="14000"/>
                            </p:stCondLst>
                            <p:childTnLst>
                              <p:par>
                                <p:cTn id="89" presetID="55" presetClass="entr" presetSubtype="0" fill="hold" grpId="0" nodeType="after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p:cTn id="91" dur="1000" fill="hold"/>
                                        <p:tgtEl>
                                          <p:spTgt spid="3">
                                            <p:txEl>
                                              <p:pRg st="13" end="13"/>
                                            </p:txEl>
                                          </p:spTgt>
                                        </p:tgtEl>
                                        <p:attrNameLst>
                                          <p:attrName>ppt_w</p:attrName>
                                        </p:attrNameLst>
                                      </p:cBhvr>
                                      <p:tavLst>
                                        <p:tav tm="0">
                                          <p:val>
                                            <p:strVal val="#ppt_w*0.70"/>
                                          </p:val>
                                        </p:tav>
                                        <p:tav tm="100000">
                                          <p:val>
                                            <p:strVal val="#ppt_w"/>
                                          </p:val>
                                        </p:tav>
                                      </p:tavLst>
                                    </p:anim>
                                    <p:anim calcmode="lin" valueType="num">
                                      <p:cBhvr>
                                        <p:cTn id="92" dur="1000" fill="hold"/>
                                        <p:tgtEl>
                                          <p:spTgt spid="3">
                                            <p:txEl>
                                              <p:pRg st="13" end="13"/>
                                            </p:txEl>
                                          </p:spTgt>
                                        </p:tgtEl>
                                        <p:attrNameLst>
                                          <p:attrName>ppt_h</p:attrName>
                                        </p:attrNameLst>
                                      </p:cBhvr>
                                      <p:tavLst>
                                        <p:tav tm="0">
                                          <p:val>
                                            <p:strVal val="#ppt_h"/>
                                          </p:val>
                                        </p:tav>
                                        <p:tav tm="100000">
                                          <p:val>
                                            <p:strVal val="#ppt_h"/>
                                          </p:val>
                                        </p:tav>
                                      </p:tavLst>
                                    </p:anim>
                                    <p:animEffect transition="in" filter="fade">
                                      <p:cBhvr>
                                        <p:cTn id="93" dur="1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7691</TotalTime>
  <Words>2445</Words>
  <Application>Microsoft Office PowerPoint</Application>
  <PresentationFormat>On-screen Show (4:3)</PresentationFormat>
  <Paragraphs>396</Paragraphs>
  <Slides>26</Slides>
  <Notes>21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SISISTEM PENILAIAN/EVALUASI MATA KULIAH DI STIE INABA</vt:lpstr>
      <vt:lpstr>Slide 2</vt:lpstr>
      <vt:lpstr>Pertemuan awal</vt:lpstr>
      <vt:lpstr>Slide 4</vt:lpstr>
      <vt:lpstr>1. Perusahaan dan Lingkungannya.   (bagian satu)</vt:lpstr>
      <vt:lpstr>KEGIATAN BISNIS DALAM TATA EKONOMI</vt:lpstr>
      <vt:lpstr>Sejarah perkembangan bisnis dan mengapa bisnis penting</vt:lpstr>
      <vt:lpstr>Mengapa Bisnis itu  penting ?</vt:lpstr>
      <vt:lpstr>Lanjutan</vt:lpstr>
      <vt:lpstr> Klasifikasi Bisnis</vt:lpstr>
      <vt:lpstr>Slide 11</vt:lpstr>
      <vt:lpstr>ALIRAN BARANG DARI PRODUSEN SAMPAI KEPADA KONSUMEN </vt:lpstr>
      <vt:lpstr>Gambar : penggabungan berbagai kolom perusahaan</vt:lpstr>
      <vt:lpstr>Slide 14</vt:lpstr>
      <vt:lpstr>Slide 15</vt:lpstr>
      <vt:lpstr>Slide 16</vt:lpstr>
      <vt:lpstr>Slide 17</vt:lpstr>
      <vt:lpstr>Sistem perekonomian pancasila :        Gambaran umum tentang karakteristik  sistem perekonomian pancasila adalah sebagai beikut .  1. Roda perekonomian digerakan dengan rangsangan  ekonomi, sosial      dan moral. 2. Adanya keinginan yg kuat dari seluruh masyarakat untuk       memperoleh  kemerataan sosial (egalitarian) yang sesuai  dengan       azas-azas kemanusian. 3. Kebijakan ekonomi diprioritaskan untuk menciptakan      perekonomian nasional yg tangguh. Ini berarti setiap kebijakan      ekonomi harus dilandasi dengan jiwa nasionalisme. 4. Unit usaha berbentuk koperasi dipandang sebagai soko guru     perekonomian dan merupakan bentuk paling kongkrit dari      suatu usaha bersama 5. Adanya keselarasan dan kesimbangan yg jelas dan tegas antara      perencanaan di tingkat nasional dengan desentralisasi dalam      pelaksanaan kegitan ekonomi, ini ditujukan untuk menjamin      terciptanya keadilan ekonomi dan sosial pada masyarakat. </vt:lpstr>
      <vt:lpstr> Pengertian Industri dan bisnis :  Idustri merupakan suatu kelompok perusahaan yang memproduksi barang yang sama dan untuk pasar yang sama pula Sedangkan Perusahaan dapat bertindak sebagai perantara antara sumber faktor produksi dan konsumen; meliputi sarana,organisasi, dan lembaga-lembaga yg secara langsung  ataupun secara tidak langsung yang berhubungan dengan produksi dan distribusi barang serta jasa untuk memuaskan kebutuhan konsumen. Sedangkan Bisnis itu sendiri adalah meliputi semua aspek kegitan untuk meyalurkan barang-barang melalui saluran produktif dari membeli bahan mentah sampai menjual barang jadi (lihat gambar (1- 4) Dalama arti luas dunia usaha ini terdiri atas tiga bagian : 1. Tempat kerja untuk menjalankan kegiatan yang produktif seperti pabrik,      pertambangan, hotel, toko atauw ladang. 2. Perusahaan yg memiliki suatu kerja atau lebih     3. Industri Keuntungan  perusahaan  bisa didapatkan dengan prinsif-prinsif: 1. Efisiensi        2. Prestasi      3. Pendekatan yg rasional 4. Manajemen    5. Hubungan – hubungan yg formal dan sebagainya.  Pada Pokok-pokok kegiatan bisnis itu meliputi : 1. Perdagangan (Melalui perdagangan)  2. Pengangkutan (dengan alat-alat transport) 3. Penyimpanan (sampai barang terjual)  4. Pembelajaan (melalui bank atau kriditur) 5. Pemberian informasi (dengan promosi)      </vt:lpstr>
      <vt:lpstr>Slide 20</vt:lpstr>
      <vt:lpstr> </vt:lpstr>
      <vt:lpstr>Menggunakan dan mengkoordinir sumber-sumber ekonomi/faktor-faktor produksi :   Pada pokonya  sumber-sumber ekonomi (juga disebut faktor faktor  produksi) yg  digunakan oleh perusahaan dapat dikelompokan ke dalam  :  a) Manusia  (sebagai tenaga kerja, faktor produksi sekaligus  sebagai        konsumen) b) Uang  (unsur yg penting  untuk menciptakan modal dan pemproduksi       barang lain)    c) Material (sangat penting  untuk kegiatan yg produktif , tanah, sumber      alam hasil hutan .pertanian,dan mineral)   d) Methode. (ide-ide atau inisiatif yg bersifat produktif , pengambil       keputusan,penaggungan risiko yg ada)  kadang-kadang ke empat faktor produksi tersebut  hanya digolongkan kedalam dua kelompok yaitu : 1. Modal (termasuk tanah dan tenaga kerja) dan 2. Manajemen.  Semua kegiatan ditujukan  untuk membuat barang dan jasa yang di butuhkan oleh masyarakat, dan didistribusikan dengan cepat secara efisien agar memperoleh laba.                                                                                                                                                                                   </vt:lpstr>
      <vt:lpstr>Slide 23</vt:lpstr>
      <vt:lpstr>Slide 24</vt:lpstr>
      <vt:lpstr>Evaluasi/Soal</vt:lpstr>
      <vt:lpstr>Terima kasih sampai jumpa minggu depan</vt:lpstr>
    </vt:vector>
  </TitlesOfParts>
  <Company>Student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Bisnis</dc:title>
  <dc:creator>User</dc:creator>
  <cp:lastModifiedBy>ACER</cp:lastModifiedBy>
  <cp:revision>490</cp:revision>
  <dcterms:created xsi:type="dcterms:W3CDTF">2009-09-18T23:42:41Z</dcterms:created>
  <dcterms:modified xsi:type="dcterms:W3CDTF">2013-10-16T03:20:51Z</dcterms:modified>
</cp:coreProperties>
</file>