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71" r:id="rId3"/>
    <p:sldId id="257" r:id="rId4"/>
    <p:sldId id="272" r:id="rId5"/>
    <p:sldId id="259" r:id="rId6"/>
    <p:sldId id="261" r:id="rId7"/>
    <p:sldId id="263" r:id="rId8"/>
    <p:sldId id="264" r:id="rId9"/>
    <p:sldId id="296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266" r:id="rId23"/>
    <p:sldId id="267" r:id="rId24"/>
    <p:sldId id="268" r:id="rId25"/>
    <p:sldId id="269" r:id="rId26"/>
    <p:sldId id="270" r:id="rId27"/>
    <p:sldId id="273" r:id="rId28"/>
    <p:sldId id="274" r:id="rId29"/>
    <p:sldId id="275" r:id="rId30"/>
    <p:sldId id="276" r:id="rId31"/>
    <p:sldId id="282" r:id="rId32"/>
    <p:sldId id="284" r:id="rId33"/>
    <p:sldId id="283" r:id="rId34"/>
    <p:sldId id="305" r:id="rId35"/>
    <p:sldId id="306" r:id="rId36"/>
    <p:sldId id="307" r:id="rId37"/>
    <p:sldId id="285" r:id="rId38"/>
    <p:sldId id="308" r:id="rId39"/>
    <p:sldId id="309" r:id="rId40"/>
    <p:sldId id="289" r:id="rId41"/>
    <p:sldId id="277" r:id="rId42"/>
    <p:sldId id="278" r:id="rId43"/>
    <p:sldId id="287" r:id="rId44"/>
    <p:sldId id="290" r:id="rId45"/>
    <p:sldId id="288" r:id="rId46"/>
    <p:sldId id="29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62995E-D7B6-4938-A612-4485441006A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3DEF20-B976-43BE-9E28-5AC5D1A5A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81401"/>
            <a:ext cx="8458200" cy="1828799"/>
          </a:xfrm>
        </p:spPr>
        <p:txBody>
          <a:bodyPr/>
          <a:lstStyle/>
          <a:p>
            <a:pPr algn="ctr"/>
            <a:r>
              <a:rPr lang="en-US" dirty="0" smtClean="0"/>
              <a:t>PENGERTIAN AKUNTANSI</a:t>
            </a:r>
            <a:br>
              <a:rPr lang="en-US" dirty="0" smtClean="0"/>
            </a:br>
            <a:r>
              <a:rPr lang="en-US" sz="1800" dirty="0" smtClean="0"/>
              <a:t>BY Mia </a:t>
            </a:r>
            <a:r>
              <a:rPr lang="en-US" sz="1800" dirty="0" err="1" smtClean="0"/>
              <a:t>lasmaya,SE.,ak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2209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JENIS DAN KEGIATAN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Perusahaan </a:t>
            </a:r>
            <a:r>
              <a:rPr lang="en-US" dirty="0" err="1" smtClean="0"/>
              <a:t>adalah</a:t>
            </a:r>
            <a:r>
              <a:rPr lang="en-US" dirty="0" smtClean="0"/>
              <a:t> unit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diorganisasikan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dagang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industri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 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penginanapan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DAGANG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pengemasan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: supermarket,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penyalur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lain yang </a:t>
            </a:r>
            <a:r>
              <a:rPr lang="en-US" dirty="0" err="1" smtClean="0"/>
              <a:t>mempunya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r>
              <a:rPr lang="en-US" dirty="0" err="1" smtClean="0"/>
              <a:t>Pabrik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Kerajinan</a:t>
            </a:r>
            <a:endParaRPr lang="en-US" dirty="0" smtClean="0"/>
          </a:p>
          <a:p>
            <a:r>
              <a:rPr lang="en-US" dirty="0" err="1" smtClean="0"/>
              <a:t>Pertambangan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Perakitan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Status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 yang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modalnya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514350" indent="-514350"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perorangan</a:t>
            </a:r>
            <a:r>
              <a:rPr lang="en-US" dirty="0" smtClean="0"/>
              <a:t>/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Firma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Persekutuan </a:t>
            </a:r>
            <a:r>
              <a:rPr lang="en-US" dirty="0" err="1" smtClean="0"/>
              <a:t>komanditer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Perseroan </a:t>
            </a:r>
            <a:r>
              <a:rPr lang="en-US" dirty="0" err="1" smtClean="0"/>
              <a:t>terbatas</a:t>
            </a:r>
            <a:r>
              <a:rPr lang="en-US" dirty="0" smtClean="0"/>
              <a:t> (PT)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Koperasi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PERORANGAN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memikul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anatara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PERSEKUTUAN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Persekutuan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Persekutuan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persekutuan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(</a:t>
            </a:r>
            <a:r>
              <a:rPr lang="en-US" dirty="0" err="1" smtClean="0"/>
              <a:t>pemilik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PERSEKUTUAN KOMANDITER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firma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UU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persekutuan</a:t>
            </a:r>
            <a:r>
              <a:rPr lang="en-US" dirty="0" smtClean="0"/>
              <a:t> </a:t>
            </a:r>
            <a:r>
              <a:rPr lang="en-US" dirty="0" err="1" smtClean="0"/>
              <a:t>komanditer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diikut</a:t>
            </a:r>
            <a:r>
              <a:rPr lang="en-US" dirty="0" smtClean="0"/>
              <a:t> </a:t>
            </a:r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komanditer</a:t>
            </a:r>
            <a:r>
              <a:rPr lang="en-US" dirty="0" smtClean="0"/>
              <a:t> (CV)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menenamkan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modal yang </a:t>
            </a:r>
            <a:r>
              <a:rPr lang="en-US" dirty="0" err="1" smtClean="0"/>
              <a:t>disetornya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PERSEROAN TERBATAS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Perseroan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kecilnya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dipindahtangankan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smtClean="0"/>
              <a:t>PT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badab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dikarena</a:t>
            </a:r>
            <a:r>
              <a:rPr lang="en-US" dirty="0" smtClean="0"/>
              <a:t>\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UU </a:t>
            </a:r>
            <a:r>
              <a:rPr lang="en-US" dirty="0" err="1" smtClean="0"/>
              <a:t>maka</a:t>
            </a:r>
            <a:r>
              <a:rPr lang="en-US" dirty="0" smtClean="0"/>
              <a:t> PT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kopersi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 algn="just"/>
            <a:r>
              <a:rPr lang="en-US" dirty="0" err="1" smtClean="0"/>
              <a:t>Permodalan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endParaRPr lang="en-US" dirty="0" smtClean="0"/>
          </a:p>
          <a:p>
            <a:pPr algn="just"/>
            <a:r>
              <a:rPr lang="en-US" dirty="0" smtClean="0"/>
              <a:t> 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modal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mengundurkan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simpanannya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koperasinya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dipindahtangankan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286000"/>
            <a:ext cx="8503920" cy="2895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,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/</a:t>
            </a:r>
            <a:r>
              <a:rPr lang="en-US" dirty="0" err="1" smtClean="0"/>
              <a:t>membutuhkan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PERSAMAAN AKUNTANSI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assets (</a:t>
            </a:r>
            <a:r>
              <a:rPr lang="en-US" dirty="0" err="1" smtClean="0"/>
              <a:t>harta</a:t>
            </a:r>
            <a:r>
              <a:rPr lang="en-US" dirty="0" smtClean="0"/>
              <a:t>) yang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disisis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capital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smtClean="0"/>
              <a:t>   ASSETS   =  EKUITAS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pembelanjaan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(liabilities)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(capital/owners equity) </a:t>
            </a:r>
          </a:p>
          <a:p>
            <a:r>
              <a:rPr lang="en-US" dirty="0" smtClean="0"/>
              <a:t>ASSETS = LIABILITIES + CAPITAL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PERSAMAAN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(liabilities)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modal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preferences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ASSETS  - LIABILITIES =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PERSAMAAN DASAR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	AKTIVA	=	HUTANG	+	MODAL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 </a:t>
            </a:r>
            <a:r>
              <a:rPr lang="en-US" b="1" dirty="0" err="1" smtClean="0"/>
              <a:t>Aktiva</a:t>
            </a:r>
            <a:r>
              <a:rPr lang="en-US" b="1" dirty="0" smtClean="0"/>
              <a:t>	= </a:t>
            </a:r>
            <a:r>
              <a:rPr lang="en-US" b="1" dirty="0" err="1" smtClean="0"/>
              <a:t>harta</a:t>
            </a:r>
            <a:r>
              <a:rPr lang="en-US" b="1" dirty="0" smtClean="0"/>
              <a:t> yang </a:t>
            </a:r>
            <a:r>
              <a:rPr lang="en-US" b="1" dirty="0" err="1" smtClean="0"/>
              <a:t>dimiliki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yang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piutang</a:t>
            </a:r>
            <a:r>
              <a:rPr lang="en-US" dirty="0" smtClean="0"/>
              <a:t>,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err="1" smtClean="0"/>
              <a:t>Hutang</a:t>
            </a:r>
            <a:r>
              <a:rPr lang="en-US" b="1" dirty="0" smtClean="0"/>
              <a:t>	= </a:t>
            </a:r>
            <a:r>
              <a:rPr lang="en-US" b="1" dirty="0" err="1" smtClean="0"/>
              <a:t>kewajiban</a:t>
            </a:r>
            <a:r>
              <a:rPr lang="en-US" b="1" dirty="0" smtClean="0"/>
              <a:t> yang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beban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.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Modal	=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klaim</a:t>
            </a:r>
            <a:r>
              <a:rPr lang="en-US" b="1" dirty="0" smtClean="0"/>
              <a:t> </a:t>
            </a:r>
            <a:r>
              <a:rPr lang="en-US" b="1" dirty="0" err="1" smtClean="0"/>
              <a:t>pemilik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aktiva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setoran</a:t>
            </a:r>
            <a:r>
              <a:rPr lang="en-US" dirty="0" smtClean="0"/>
              <a:t> modal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ANALISIS 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590800"/>
            <a:ext cx="8503920" cy="35082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Aktiva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Hutang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Modal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Aktiva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001000" cy="5160336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1600" b="1" dirty="0" err="1" smtClean="0"/>
              <a:t>Pembellian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tunai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         </a:t>
            </a:r>
            <a:r>
              <a:rPr lang="en-US" sz="1600" b="1" dirty="0" err="1" smtClean="0"/>
              <a:t>Contoh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suatu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membeli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sebuah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kendaraan</a:t>
            </a:r>
            <a:r>
              <a:rPr lang="en-US" sz="1600" b="1" dirty="0" smtClean="0"/>
              <a:t> </a:t>
            </a:r>
            <a:r>
              <a:rPr lang="id-ID" sz="1600" b="1" dirty="0" smtClean="0"/>
              <a:t>     </a:t>
            </a:r>
          </a:p>
          <a:p>
            <a:pPr>
              <a:buNone/>
            </a:pPr>
            <a:r>
              <a:rPr lang="id-ID" sz="1600" b="1" dirty="0" smtClean="0"/>
              <a:t> </a:t>
            </a:r>
            <a:r>
              <a:rPr lang="id-ID" sz="1600" b="1" dirty="0" smtClean="0"/>
              <a:t>          </a:t>
            </a:r>
            <a:r>
              <a:rPr lang="en-US" sz="1600" b="1" dirty="0" err="1" smtClean="0"/>
              <a:t>seharga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100.000.000,-   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tunai</a:t>
            </a:r>
            <a:r>
              <a:rPr lang="en-US" sz="1600" b="1" dirty="0" smtClean="0"/>
              <a:t> </a:t>
            </a:r>
          </a:p>
          <a:p>
            <a:pPr>
              <a:buNone/>
            </a:pPr>
            <a:r>
              <a:rPr lang="en-US" sz="1600" b="1" dirty="0" smtClean="0"/>
              <a:t>       </a:t>
            </a:r>
            <a:r>
              <a:rPr lang="en-US" sz="1600" b="1" dirty="0" err="1" smtClean="0"/>
              <a:t>Analisis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transaksi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tersebut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mempengaruhi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yaitu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  </a:t>
            </a:r>
            <a:r>
              <a:rPr lang="en-US" sz="1600" b="1" dirty="0" err="1" smtClean="0"/>
              <a:t>berkurang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sebesar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100.000.000,-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kendaraan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bertambah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senilai</a:t>
            </a:r>
            <a:r>
              <a:rPr lang="en-US" sz="1600" b="1" dirty="0" smtClean="0"/>
              <a:t> </a:t>
            </a:r>
            <a:r>
              <a:rPr lang="en-US" sz="1600" b="1" dirty="0" smtClean="0"/>
              <a:t>           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100.000.000</a:t>
            </a:r>
            <a:r>
              <a:rPr lang="en-US" sz="1600" b="1" dirty="0" smtClean="0"/>
              <a:t>,</a:t>
            </a:r>
            <a:endParaRPr lang="en-US" sz="1600" b="1" dirty="0" smtClean="0"/>
          </a:p>
          <a:p>
            <a:pPr marL="457200" indent="-457200">
              <a:buNone/>
            </a:pPr>
            <a:r>
              <a:rPr lang="en-US" sz="1600" b="1" dirty="0" smtClean="0"/>
              <a:t>B.     </a:t>
            </a:r>
            <a:r>
              <a:rPr lang="en-US" sz="1600" b="1" dirty="0" err="1" smtClean="0"/>
              <a:t>Pembelian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kredit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     </a:t>
            </a:r>
            <a:r>
              <a:rPr lang="en-US" sz="1600" b="1" dirty="0" err="1" smtClean="0"/>
              <a:t>Contoh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suatu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membeli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mesin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foto</a:t>
            </a:r>
            <a:r>
              <a:rPr lang="en-US" sz="1600" b="1" dirty="0" smtClean="0"/>
              <a:t> kopi </a:t>
            </a:r>
            <a:r>
              <a:rPr lang="en-US" sz="1600" b="1" dirty="0" err="1" smtClean="0"/>
              <a:t>seharga</a:t>
            </a:r>
            <a:r>
              <a:rPr lang="en-US" sz="1600" b="1" dirty="0" smtClean="0"/>
              <a:t> Rp.50.000.000,-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kredit</a:t>
            </a:r>
            <a:r>
              <a:rPr lang="en-US" sz="1600" b="1" dirty="0" smtClean="0"/>
              <a:t>.</a:t>
            </a:r>
          </a:p>
          <a:p>
            <a:pPr>
              <a:buNone/>
            </a:pPr>
            <a:r>
              <a:rPr lang="en-US" sz="1600" b="1" dirty="0" smtClean="0"/>
              <a:t>       </a:t>
            </a:r>
            <a:r>
              <a:rPr lang="en-US" sz="1600" b="1" dirty="0" err="1" smtClean="0"/>
              <a:t>Analisis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transaksi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tersebut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mempengaruhi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yaitu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peralatan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bertambah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50.000.000,-dan </a:t>
            </a:r>
            <a:r>
              <a:rPr lang="en-US" sz="1600" b="1" dirty="0" err="1" smtClean="0"/>
              <a:t>Hutang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bertambah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senilai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50.000.000,-.</a:t>
            </a:r>
          </a:p>
          <a:p>
            <a:pPr>
              <a:buNone/>
            </a:pPr>
            <a:r>
              <a:rPr lang="en-US" sz="1600" b="1" dirty="0" smtClean="0"/>
              <a:t>C.   </a:t>
            </a:r>
            <a:r>
              <a:rPr lang="en-US" sz="1600" b="1" dirty="0" err="1" smtClean="0"/>
              <a:t>Penjualan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aset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tunai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     </a:t>
            </a:r>
            <a:r>
              <a:rPr lang="en-US" sz="1600" b="1" dirty="0" err="1" smtClean="0"/>
              <a:t>Contoh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suatu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menjual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kendaraan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seharga</a:t>
            </a:r>
            <a:r>
              <a:rPr lang="en-US" sz="1600" b="1" dirty="0" smtClean="0"/>
              <a:t> Rp.80.000.000,-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tunai</a:t>
            </a:r>
            <a:r>
              <a:rPr lang="en-US" sz="1600" b="1" dirty="0" smtClean="0"/>
              <a:t> .</a:t>
            </a:r>
          </a:p>
          <a:p>
            <a:pPr>
              <a:buNone/>
            </a:pPr>
            <a:r>
              <a:rPr lang="en-US" sz="1600" b="1" dirty="0" smtClean="0"/>
              <a:t>      </a:t>
            </a:r>
            <a:r>
              <a:rPr lang="en-US" sz="1600" b="1" dirty="0" err="1" smtClean="0"/>
              <a:t>Analisis</a:t>
            </a:r>
            <a:r>
              <a:rPr lang="en-US" sz="1600" b="1" dirty="0" smtClean="0"/>
              <a:t>	= </a:t>
            </a:r>
            <a:r>
              <a:rPr lang="en-US" sz="1600" b="1" dirty="0" err="1" smtClean="0"/>
              <a:t>transaksi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tersebut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mempengaruhi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yaitu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bertambah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sebesar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. 80.000.000,-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kendaraan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berkurang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senilai</a:t>
            </a:r>
            <a:r>
              <a:rPr lang="en-US" sz="1600" b="1" dirty="0" smtClean="0"/>
              <a:t> Rp.80.000.000,-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Aktiva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D.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/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endParaRPr lang="en-US" sz="1800" dirty="0" smtClean="0"/>
          </a:p>
          <a:p>
            <a:r>
              <a:rPr lang="fi-FI" sz="2800" dirty="0" smtClean="0"/>
              <a:t>Contoh	= suatu perusahaan minuman menjual kendaraan seharga </a:t>
            </a:r>
            <a:endParaRPr lang="en-US" sz="2000" dirty="0" smtClean="0"/>
          </a:p>
          <a:p>
            <a:r>
              <a:rPr lang="fi-FI" sz="2800" dirty="0" smtClean="0"/>
              <a:t>  </a:t>
            </a:r>
            <a:r>
              <a:rPr lang="en-US" sz="2800" dirty="0" err="1" smtClean="0"/>
              <a:t>Rp</a:t>
            </a:r>
            <a:r>
              <a:rPr lang="en-US" sz="2800" dirty="0" smtClean="0"/>
              <a:t> 150.000.000,00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kredit</a:t>
            </a:r>
            <a:endParaRPr lang="en-US" sz="20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 	=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aktiva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senilai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150.000.000,00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piutang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150.000.000,00</a:t>
            </a:r>
            <a:endParaRPr lang="en-US" sz="32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Hutang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/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endParaRPr lang="en-US" sz="1800" dirty="0" smtClean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	=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kredit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seharga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200.000.000,00</a:t>
            </a:r>
            <a:endParaRPr lang="en-US" sz="20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 	= 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200.000.000,00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200.000.000,00.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Hutang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utang</a:t>
            </a:r>
            <a:endParaRPr lang="en-US" sz="1800" dirty="0" smtClean="0"/>
          </a:p>
          <a:p>
            <a:r>
              <a:rPr lang="es-ES" sz="2800" dirty="0" err="1" smtClean="0"/>
              <a:t>Contoh</a:t>
            </a:r>
            <a:r>
              <a:rPr lang="es-ES" sz="2800" dirty="0" smtClean="0"/>
              <a:t> 	= </a:t>
            </a:r>
            <a:r>
              <a:rPr lang="es-ES" sz="2800" dirty="0" err="1" smtClean="0"/>
              <a:t>suatu</a:t>
            </a:r>
            <a:r>
              <a:rPr lang="es-ES" sz="2800" dirty="0" smtClean="0"/>
              <a:t> </a:t>
            </a:r>
            <a:r>
              <a:rPr lang="es-ES" sz="2800" dirty="0" err="1" smtClean="0"/>
              <a:t>perusahaan</a:t>
            </a:r>
            <a:r>
              <a:rPr lang="es-ES" sz="2800" dirty="0" smtClean="0"/>
              <a:t> </a:t>
            </a:r>
            <a:r>
              <a:rPr lang="es-ES" sz="2800" dirty="0" err="1" smtClean="0"/>
              <a:t>membayar</a:t>
            </a:r>
            <a:r>
              <a:rPr lang="es-ES" sz="2800" dirty="0" smtClean="0"/>
              <a:t> </a:t>
            </a:r>
            <a:r>
              <a:rPr lang="es-ES" sz="2800" dirty="0" err="1" smtClean="0"/>
              <a:t>utang</a:t>
            </a:r>
            <a:r>
              <a:rPr lang="es-ES" sz="2800" dirty="0" smtClean="0"/>
              <a:t> </a:t>
            </a:r>
            <a:r>
              <a:rPr lang="es-ES" sz="2800" dirty="0" err="1" smtClean="0"/>
              <a:t>sebesar</a:t>
            </a:r>
            <a:r>
              <a:rPr lang="es-E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</a:t>
            </a:r>
            <a:endParaRPr lang="en-US" sz="20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 	= 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Penambahan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endParaRPr lang="en-US" sz="1800" dirty="0" smtClean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	=  Mr. X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penyetoran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modal.</a:t>
            </a:r>
            <a:endParaRPr lang="en-US" sz="20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 	= 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modal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smtClean="0"/>
              <a:t>modal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sebsesar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50.000.000,00.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Transaksi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endParaRPr lang="en-US" sz="1800" dirty="0" smtClean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	= Mr. T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penarikan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err="1" smtClean="0"/>
              <a:t>keperluan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25.000.000,-</a:t>
            </a:r>
            <a:endParaRPr lang="en-US" sz="2000" dirty="0" smtClean="0"/>
          </a:p>
          <a:p>
            <a:r>
              <a:rPr lang="en-US" sz="2800" dirty="0" err="1" smtClean="0"/>
              <a:t>Analisis</a:t>
            </a:r>
            <a:r>
              <a:rPr lang="en-US" sz="2800" dirty="0" smtClean="0"/>
              <a:t> 	=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modal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endParaRPr lang="en-US" sz="2000" dirty="0" smtClean="0"/>
          </a:p>
          <a:p>
            <a:r>
              <a:rPr lang="en-US" sz="2800" dirty="0" smtClean="0"/>
              <a:t>modal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25.000.000,-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25.000.000,-.</a:t>
            </a:r>
            <a:endParaRPr lang="en-US" sz="2000" dirty="0" smtClean="0"/>
          </a:p>
          <a:p>
            <a:r>
              <a:rPr lang="en-US" sz="2800" dirty="0" smtClean="0"/>
              <a:t> 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kesatuan-kesatuan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, </a:t>
            </a:r>
            <a:r>
              <a:rPr lang="en-US" dirty="0" err="1" smtClean="0"/>
              <a:t>mengklasifikasi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mengikhtisarkan</a:t>
            </a:r>
            <a:r>
              <a:rPr lang="en-US" dirty="0" smtClean="0"/>
              <a:t> </a:t>
            </a:r>
            <a:r>
              <a:rPr lang="en-US" dirty="0" err="1" smtClean="0"/>
              <a:t>transaksi-ttransaksi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hasil-hasilnya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SOAL : </a:t>
            </a:r>
            <a:r>
              <a:rPr lang="en-US" dirty="0" err="1" smtClean="0"/>
              <a:t>Analisalah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2.000.000,00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200.000,00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Rp4.000.000,00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100.000,00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3.000.000,00.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300.000,00.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PERKIRAAN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Harta</a:t>
            </a:r>
            <a:r>
              <a:rPr lang="en-US" dirty="0" smtClean="0"/>
              <a:t> / </a:t>
            </a:r>
            <a:r>
              <a:rPr lang="en-US" dirty="0" err="1" smtClean="0"/>
              <a:t>Aset</a:t>
            </a:r>
            <a:r>
              <a:rPr lang="en-US" dirty="0" smtClean="0"/>
              <a:t> / </a:t>
            </a:r>
            <a:r>
              <a:rPr lang="en-US" dirty="0" err="1" smtClean="0"/>
              <a:t>Aktiva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semu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/ equities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1.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/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/ Current Assets</a:t>
            </a:r>
            <a:br>
              <a:rPr lang="en-US" dirty="0" smtClean="0"/>
            </a:b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ditukarkan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,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batangan</a:t>
            </a:r>
            <a:r>
              <a:rPr lang="en-US" dirty="0" smtClean="0"/>
              <a:t>,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/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Ivestasi</a:t>
            </a:r>
            <a:r>
              <a:rPr lang="en-US" dirty="0" smtClean="0"/>
              <a:t> / Investment Assets</a:t>
            </a:r>
            <a:br>
              <a:rPr lang="en-US" dirty="0" smtClean="0"/>
            </a:b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diinvestasikan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obligasi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PERKIRAAN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3.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/ Intangible Assets</a:t>
            </a:r>
            <a:br>
              <a:rPr lang="en-US" dirty="0" smtClean="0"/>
            </a:b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paten,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pengusahaan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r>
              <a:rPr lang="en-US" dirty="0" smtClean="0"/>
              <a:t> / </a:t>
            </a:r>
            <a:r>
              <a:rPr lang="en-US" dirty="0" err="1" smtClean="0"/>
              <a:t>hph</a:t>
            </a:r>
            <a:r>
              <a:rPr lang="en-US" dirty="0" smtClean="0"/>
              <a:t>, franchise, goodwill,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4.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/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/ Fixed Assets</a:t>
            </a:r>
            <a:br>
              <a:rPr lang="en-US" dirty="0" smtClean="0"/>
            </a:b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kepemilikannya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perlengapan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5.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/ Other Assets</a:t>
            </a:r>
            <a:br>
              <a:rPr lang="en-US" dirty="0" smtClean="0"/>
            </a:br>
            <a:r>
              <a:rPr lang="en-US" dirty="0" err="1" smtClean="0"/>
              <a:t>Harta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kepengurusan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PERKIRAAN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B. </a:t>
            </a:r>
            <a:r>
              <a:rPr lang="en-US" dirty="0" err="1" smtClean="0"/>
              <a:t>Kewajiban</a:t>
            </a:r>
            <a:r>
              <a:rPr lang="en-US" dirty="0" smtClean="0"/>
              <a:t> / </a:t>
            </a:r>
            <a:r>
              <a:rPr lang="en-US" dirty="0" err="1" smtClean="0"/>
              <a:t>Hutang</a:t>
            </a:r>
            <a:r>
              <a:rPr lang="en-US" dirty="0" smtClean="0"/>
              <a:t> / </a:t>
            </a:r>
            <a:r>
              <a:rPr lang="en-US" dirty="0" err="1" smtClean="0"/>
              <a:t>Pasiva</a:t>
            </a:r>
            <a:r>
              <a:rPr lang="en-US" dirty="0" smtClean="0"/>
              <a:t> / Liabilities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waktu-waktu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1.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/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/ Current Liabilities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dilunasi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tempo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/ Long-Term Liabilities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dilunasi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hipotek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obligasi</a:t>
            </a:r>
            <a:r>
              <a:rPr lang="en-US" dirty="0" smtClean="0"/>
              <a:t> yang </a:t>
            </a:r>
            <a:r>
              <a:rPr lang="en-US" dirty="0" err="1" smtClean="0"/>
              <a:t>jatuh</a:t>
            </a:r>
            <a:r>
              <a:rPr lang="en-US" dirty="0" smtClean="0"/>
              <a:t> tempo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DEF63-7613-4AED-B866-370C0F45ED0F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9388" y="3736975"/>
            <a:ext cx="8775700" cy="2160588"/>
            <a:chOff x="113" y="2354"/>
            <a:chExt cx="5528" cy="1361"/>
          </a:xfrm>
        </p:grpSpPr>
        <p:sp>
          <p:nvSpPr>
            <p:cNvPr id="5134" name="AutoShape 21"/>
            <p:cNvSpPr>
              <a:spLocks noChangeArrowheads="1"/>
            </p:cNvSpPr>
            <p:nvPr/>
          </p:nvSpPr>
          <p:spPr bwMode="auto">
            <a:xfrm>
              <a:off x="113" y="2354"/>
              <a:ext cx="5528" cy="1361"/>
            </a:xfrm>
            <a:prstGeom prst="roundRect">
              <a:avLst>
                <a:gd name="adj" fmla="val 16667"/>
              </a:avLst>
            </a:prstGeom>
            <a:solidFill>
              <a:srgbClr val="FCFE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8"/>
            <p:cNvSpPr>
              <a:spLocks noChangeArrowheads="1"/>
            </p:cNvSpPr>
            <p:nvPr/>
          </p:nvSpPr>
          <p:spPr bwMode="auto">
            <a:xfrm>
              <a:off x="5103" y="2478"/>
              <a:ext cx="499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/>
                <a:t>Akun</a:t>
              </a:r>
            </a:p>
            <a:p>
              <a:pPr algn="ctr"/>
              <a:r>
                <a:rPr lang="id-ID"/>
                <a:t>Laba</a:t>
              </a:r>
            </a:p>
            <a:p>
              <a:pPr algn="ctr"/>
              <a:r>
                <a:rPr lang="id-ID"/>
                <a:t>Rugi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23825" y="1412875"/>
            <a:ext cx="8893175" cy="2232025"/>
            <a:chOff x="78" y="890"/>
            <a:chExt cx="5602" cy="1406"/>
          </a:xfrm>
        </p:grpSpPr>
        <p:sp>
          <p:nvSpPr>
            <p:cNvPr id="5132" name="AutoShape 19"/>
            <p:cNvSpPr>
              <a:spLocks noChangeArrowheads="1"/>
            </p:cNvSpPr>
            <p:nvPr/>
          </p:nvSpPr>
          <p:spPr bwMode="auto">
            <a:xfrm>
              <a:off x="78" y="890"/>
              <a:ext cx="5602" cy="1406"/>
            </a:xfrm>
            <a:prstGeom prst="roundRect">
              <a:avLst>
                <a:gd name="adj" fmla="val 16667"/>
              </a:avLst>
            </a:prstGeom>
            <a:solidFill>
              <a:srgbClr val="FCFE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7"/>
            <p:cNvSpPr>
              <a:spLocks noChangeArrowheads="1"/>
            </p:cNvSpPr>
            <p:nvPr/>
          </p:nvSpPr>
          <p:spPr bwMode="auto">
            <a:xfrm>
              <a:off x="5103" y="1026"/>
              <a:ext cx="499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/>
                <a:t>Akun</a:t>
              </a:r>
            </a:p>
            <a:p>
              <a:pPr algn="ctr"/>
              <a:r>
                <a:rPr lang="id-ID"/>
                <a:t>Neraca</a:t>
              </a:r>
            </a:p>
          </p:txBody>
        </p:sp>
      </p:grp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Klasifikasi Akun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1557338"/>
            <a:ext cx="2514600" cy="1927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2400" b="1" u="sng">
                <a:solidFill>
                  <a:schemeClr val="bg1"/>
                </a:solidFill>
                <a:latin typeface="Times New Roman" pitchFamily="18" charset="0"/>
              </a:rPr>
              <a:t>Harta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 (</a:t>
            </a:r>
            <a:r>
              <a:rPr lang="id-ID" sz="2400" b="1" i="1">
                <a:solidFill>
                  <a:schemeClr val="bg1"/>
                </a:solidFill>
                <a:latin typeface="Times New Roman" pitchFamily="18" charset="0"/>
              </a:rPr>
              <a:t>Assets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id-ID" sz="2400">
                <a:solidFill>
                  <a:schemeClr val="bg1"/>
                </a:solidFill>
                <a:latin typeface="Times New Roman" pitchFamily="18" charset="0"/>
              </a:rPr>
              <a:t> merupakan sumber daya yang dimiliki perusahaan.</a:t>
            </a:r>
            <a:endParaRPr lang="id-ID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08300" y="1546225"/>
            <a:ext cx="2301875" cy="1927225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2400" b="1" u="sng">
                <a:solidFill>
                  <a:schemeClr val="bg1"/>
                </a:solidFill>
                <a:latin typeface="Times New Roman" pitchFamily="18" charset="0"/>
              </a:rPr>
              <a:t>Kewajiban 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id-ID" sz="2400" b="1" i="1">
                <a:solidFill>
                  <a:schemeClr val="bg1"/>
                </a:solidFill>
                <a:latin typeface="Times New Roman" pitchFamily="18" charset="0"/>
              </a:rPr>
              <a:t>Liabilities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id-ID" sz="2400">
                <a:solidFill>
                  <a:schemeClr val="bg1"/>
                </a:solidFill>
                <a:latin typeface="Times New Roman" pitchFamily="18" charset="0"/>
              </a:rPr>
              <a:t> merupakan utang terhadap pihak luar (kreditor).</a:t>
            </a:r>
            <a:endParaRPr lang="id-ID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56225" y="1546225"/>
            <a:ext cx="2514600" cy="1927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2400" b="1" u="sng">
                <a:solidFill>
                  <a:schemeClr val="bg1"/>
                </a:solidFill>
                <a:latin typeface="Times New Roman" pitchFamily="18" charset="0"/>
              </a:rPr>
              <a:t>Ekuitas 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id-ID" sz="2400" b="1" i="1">
                <a:solidFill>
                  <a:schemeClr val="bg1"/>
                </a:solidFill>
                <a:latin typeface="Times New Roman" pitchFamily="18" charset="0"/>
              </a:rPr>
              <a:t>Owner’s equity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id-ID" sz="2400">
                <a:solidFill>
                  <a:schemeClr val="bg1"/>
                </a:solidFill>
                <a:latin typeface="Times New Roman" pitchFamily="18" charset="0"/>
              </a:rPr>
              <a:t> merupakan hak pemilik terhadap perusahaan.</a:t>
            </a:r>
            <a:endParaRPr lang="id-ID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11188" y="3789363"/>
            <a:ext cx="3290887" cy="192722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2400" b="1" u="sng">
                <a:solidFill>
                  <a:schemeClr val="bg1"/>
                </a:solidFill>
                <a:latin typeface="Times New Roman" pitchFamily="18" charset="0"/>
              </a:rPr>
              <a:t>Pendapatan 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id-ID" sz="2400" b="1" i="1">
                <a:solidFill>
                  <a:schemeClr val="bg1"/>
                </a:solidFill>
                <a:latin typeface="Times New Roman" pitchFamily="18" charset="0"/>
              </a:rPr>
              <a:t>Revenues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id-ID" sz="2400">
                <a:solidFill>
                  <a:schemeClr val="bg1"/>
                </a:solidFill>
                <a:latin typeface="Times New Roman" pitchFamily="18" charset="0"/>
              </a:rPr>
              <a:t> merupakan peningkatan pada ekuitas sebagai hasil dari penjualan barang atau jasa.</a:t>
            </a:r>
            <a:endParaRPr lang="id-ID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211638" y="3987800"/>
            <a:ext cx="3455987" cy="15621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2400" b="1" u="sng">
                <a:solidFill>
                  <a:schemeClr val="bg1"/>
                </a:solidFill>
                <a:latin typeface="Times New Roman" pitchFamily="18" charset="0"/>
              </a:rPr>
              <a:t>Beban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 (</a:t>
            </a:r>
            <a:r>
              <a:rPr lang="id-ID" sz="2400" b="1" i="1">
                <a:solidFill>
                  <a:schemeClr val="bg1"/>
                </a:solidFill>
                <a:latin typeface="Times New Roman" pitchFamily="18" charset="0"/>
              </a:rPr>
              <a:t>Expenses</a:t>
            </a:r>
            <a:r>
              <a:rPr lang="id-ID" sz="2400" b="1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id-ID" sz="2400">
                <a:solidFill>
                  <a:schemeClr val="bg1"/>
                </a:solidFill>
                <a:latin typeface="Times New Roman" pitchFamily="18" charset="0"/>
              </a:rPr>
              <a:t> merupakan penggunaan harta atau jasa untuk memperoleh pendapatan.</a:t>
            </a:r>
            <a:endParaRPr lang="id-ID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2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 animBg="1" autoUpdateAnimBg="0"/>
      <p:bldP spid="10247" grpId="0" animBg="1" autoUpdateAnimBg="0"/>
      <p:bldP spid="10253" grpId="0" animBg="1" autoUpdateAnimBg="0"/>
      <p:bldP spid="10254" grpId="0" animBg="1" autoUpdateAnimBg="0"/>
      <p:bldP spid="10255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PERKIRAAN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Hutang</a:t>
            </a:r>
            <a:r>
              <a:rPr lang="en-US" dirty="0" smtClean="0"/>
              <a:t> lain-lain / Other Payable</a:t>
            </a:r>
            <a:br>
              <a:rPr lang="en-US" dirty="0" smtClean="0"/>
            </a:b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lain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Modal / Capital</a:t>
            </a:r>
          </a:p>
          <a:p>
            <a:r>
              <a:rPr lang="en-US" dirty="0" smtClean="0"/>
              <a:t>Modal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modal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Rumus</a:t>
            </a:r>
            <a:r>
              <a:rPr lang="en-US" dirty="0" smtClean="0"/>
              <a:t> modal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Modal : modal </a:t>
            </a:r>
            <a:r>
              <a:rPr lang="en-US" dirty="0" err="1" smtClean="0"/>
              <a:t>disetor</a:t>
            </a:r>
            <a:r>
              <a:rPr lang="en-US" dirty="0" smtClean="0"/>
              <a:t>, </a:t>
            </a:r>
            <a:r>
              <a:rPr lang="en-US" dirty="0" err="1" smtClean="0"/>
              <a:t>prive</a:t>
            </a:r>
            <a:r>
              <a:rPr lang="en-US" dirty="0" smtClean="0"/>
              <a:t>, modal </a:t>
            </a:r>
            <a:r>
              <a:rPr lang="en-US" dirty="0" err="1" smtClean="0"/>
              <a:t>komanditer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, </a:t>
            </a:r>
            <a:r>
              <a:rPr lang="en-US" dirty="0" err="1" smtClean="0"/>
              <a:t>agio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preferen</a:t>
            </a:r>
            <a:r>
              <a:rPr lang="en-US" dirty="0" smtClean="0"/>
              <a:t> &amp;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simpanan-simpanan</a:t>
            </a:r>
            <a:r>
              <a:rPr lang="en-US" dirty="0" smtClean="0"/>
              <a:t>,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Tambahan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---&gt; </a:t>
            </a:r>
            <a:r>
              <a:rPr lang="en-US" dirty="0" err="1" smtClean="0"/>
              <a:t>Aktiva</a:t>
            </a:r>
            <a:r>
              <a:rPr lang="en-US" dirty="0" smtClean="0"/>
              <a:t> = </a:t>
            </a:r>
            <a:r>
              <a:rPr lang="en-US" dirty="0" err="1" smtClean="0"/>
              <a:t>Kewajiban</a:t>
            </a:r>
            <a:r>
              <a:rPr lang="en-US" dirty="0" smtClean="0"/>
              <a:t> + Modal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1200D-6D96-4E85-82F1-786F87BDC349}" type="slidenum">
              <a:rPr lang="en-US"/>
              <a:pPr/>
              <a:t>36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Aturan Debit dan Kredit Akun Neraca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6554788" y="47259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Kredit jika naik        (+)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554788" y="25161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Kredit jika naik        (+)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2668588" y="25161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Kredit jika turun         (-)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992188" y="25161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Debit jika naik        (+)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1449388"/>
            <a:ext cx="7924800" cy="4495800"/>
            <a:chOff x="384" y="816"/>
            <a:chExt cx="4992" cy="2832"/>
          </a:xfrm>
        </p:grpSpPr>
        <p:sp>
          <p:nvSpPr>
            <p:cNvPr id="10267" name="Line 38"/>
            <p:cNvSpPr>
              <a:spLocks noChangeShapeType="1"/>
            </p:cNvSpPr>
            <p:nvPr/>
          </p:nvSpPr>
          <p:spPr bwMode="auto">
            <a:xfrm>
              <a:off x="384" y="816"/>
              <a:ext cx="49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Line 39"/>
            <p:cNvSpPr>
              <a:spLocks noChangeShapeType="1"/>
            </p:cNvSpPr>
            <p:nvPr/>
          </p:nvSpPr>
          <p:spPr bwMode="auto">
            <a:xfrm>
              <a:off x="2880" y="816"/>
              <a:ext cx="0" cy="2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878388" y="25161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Debit jika turun         (-)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4878388" y="47259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Debit jika turun         (-)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63588" y="1479550"/>
            <a:ext cx="3733800" cy="2332038"/>
            <a:chOff x="480" y="835"/>
            <a:chExt cx="2352" cy="1469"/>
          </a:xfrm>
        </p:grpSpPr>
        <p:sp>
          <p:nvSpPr>
            <p:cNvPr id="10263" name="Text Box 43"/>
            <p:cNvSpPr txBox="1">
              <a:spLocks noChangeArrowheads="1"/>
            </p:cNvSpPr>
            <p:nvPr/>
          </p:nvSpPr>
          <p:spPr bwMode="auto">
            <a:xfrm>
              <a:off x="864" y="835"/>
              <a:ext cx="16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3200">
                  <a:solidFill>
                    <a:srgbClr val="CC3300"/>
                  </a:solidFill>
                  <a:latin typeface="Times New Roman" pitchFamily="18" charset="0"/>
                </a:rPr>
                <a:t>Harta</a:t>
              </a:r>
            </a:p>
          </p:txBody>
        </p:sp>
        <p:sp>
          <p:nvSpPr>
            <p:cNvPr id="10264" name="Text Box 44"/>
            <p:cNvSpPr txBox="1">
              <a:spLocks noChangeArrowheads="1"/>
            </p:cNvSpPr>
            <p:nvPr/>
          </p:nvSpPr>
          <p:spPr bwMode="auto">
            <a:xfrm>
              <a:off x="480" y="1152"/>
              <a:ext cx="23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2800">
                  <a:latin typeface="Times New Roman" pitchFamily="18" charset="0"/>
                </a:rPr>
                <a:t>Akun Harta</a:t>
              </a:r>
            </a:p>
          </p:txBody>
        </p:sp>
        <p:sp>
          <p:nvSpPr>
            <p:cNvPr id="10265" name="Line 45"/>
            <p:cNvSpPr>
              <a:spLocks noChangeShapeType="1"/>
            </p:cNvSpPr>
            <p:nvPr/>
          </p:nvSpPr>
          <p:spPr bwMode="auto">
            <a:xfrm>
              <a:off x="576" y="14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46"/>
            <p:cNvSpPr>
              <a:spLocks noChangeShapeType="1"/>
            </p:cNvSpPr>
            <p:nvPr/>
          </p:nvSpPr>
          <p:spPr bwMode="auto">
            <a:xfrm>
              <a:off x="1680" y="14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649788" y="1525588"/>
            <a:ext cx="3733800" cy="2286000"/>
            <a:chOff x="2928" y="864"/>
            <a:chExt cx="2352" cy="1440"/>
          </a:xfrm>
        </p:grpSpPr>
        <p:sp>
          <p:nvSpPr>
            <p:cNvPr id="10259" name="Text Box 48"/>
            <p:cNvSpPr txBox="1">
              <a:spLocks noChangeArrowheads="1"/>
            </p:cNvSpPr>
            <p:nvPr/>
          </p:nvSpPr>
          <p:spPr bwMode="auto">
            <a:xfrm>
              <a:off x="3312" y="864"/>
              <a:ext cx="16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3200">
                  <a:solidFill>
                    <a:srgbClr val="CC3300"/>
                  </a:solidFill>
                  <a:latin typeface="Times New Roman" pitchFamily="18" charset="0"/>
                </a:rPr>
                <a:t>KEWAJIBAN</a:t>
              </a:r>
            </a:p>
          </p:txBody>
        </p:sp>
        <p:sp>
          <p:nvSpPr>
            <p:cNvPr id="10260" name="Text Box 49"/>
            <p:cNvSpPr txBox="1">
              <a:spLocks noChangeArrowheads="1"/>
            </p:cNvSpPr>
            <p:nvPr/>
          </p:nvSpPr>
          <p:spPr bwMode="auto">
            <a:xfrm>
              <a:off x="2928" y="1152"/>
              <a:ext cx="23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2800">
                  <a:latin typeface="Times New Roman" pitchFamily="18" charset="0"/>
                </a:rPr>
                <a:t>Akun Kewajiban</a:t>
              </a:r>
            </a:p>
          </p:txBody>
        </p:sp>
        <p:sp>
          <p:nvSpPr>
            <p:cNvPr id="10261" name="Line 50"/>
            <p:cNvSpPr>
              <a:spLocks noChangeShapeType="1"/>
            </p:cNvSpPr>
            <p:nvPr/>
          </p:nvSpPr>
          <p:spPr bwMode="auto">
            <a:xfrm>
              <a:off x="3024" y="14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51"/>
            <p:cNvSpPr>
              <a:spLocks noChangeShapeType="1"/>
            </p:cNvSpPr>
            <p:nvPr/>
          </p:nvSpPr>
          <p:spPr bwMode="auto">
            <a:xfrm>
              <a:off x="4128" y="14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421188" y="3765550"/>
            <a:ext cx="4267200" cy="2255838"/>
            <a:chOff x="2784" y="2275"/>
            <a:chExt cx="2688" cy="1421"/>
          </a:xfrm>
        </p:grpSpPr>
        <p:sp>
          <p:nvSpPr>
            <p:cNvPr id="10255" name="Text Box 53"/>
            <p:cNvSpPr txBox="1">
              <a:spLocks noChangeArrowheads="1"/>
            </p:cNvSpPr>
            <p:nvPr/>
          </p:nvSpPr>
          <p:spPr bwMode="auto">
            <a:xfrm>
              <a:off x="2880" y="2601"/>
              <a:ext cx="24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2800">
                  <a:latin typeface="Times New Roman" pitchFamily="18" charset="0"/>
                </a:rPr>
                <a:t>Akun Ekuitas</a:t>
              </a:r>
            </a:p>
          </p:txBody>
        </p:sp>
        <p:sp>
          <p:nvSpPr>
            <p:cNvPr id="10256" name="Line 54"/>
            <p:cNvSpPr>
              <a:spLocks noChangeShapeType="1"/>
            </p:cNvSpPr>
            <p:nvPr/>
          </p:nvSpPr>
          <p:spPr bwMode="auto">
            <a:xfrm>
              <a:off x="3024" y="2880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55"/>
            <p:cNvSpPr>
              <a:spLocks noChangeShapeType="1"/>
            </p:cNvSpPr>
            <p:nvPr/>
          </p:nvSpPr>
          <p:spPr bwMode="auto">
            <a:xfrm>
              <a:off x="4128" y="288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Text Box 56"/>
            <p:cNvSpPr txBox="1">
              <a:spLocks noChangeArrowheads="1"/>
            </p:cNvSpPr>
            <p:nvPr/>
          </p:nvSpPr>
          <p:spPr bwMode="auto">
            <a:xfrm>
              <a:off x="2784" y="2275"/>
              <a:ext cx="26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d-ID" sz="3200">
                  <a:solidFill>
                    <a:srgbClr val="CC3300"/>
                  </a:solidFill>
                  <a:latin typeface="Times New Roman" pitchFamily="18" charset="0"/>
                </a:rPr>
                <a:t>EKUITAS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4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4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9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4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9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81" grpId="0" autoUpdateAnimBg="0"/>
      <p:bldP spid="27682" grpId="0" autoUpdateAnimBg="0"/>
      <p:bldP spid="27683" grpId="0" autoUpdateAnimBg="0"/>
      <p:bldP spid="27684" grpId="0" autoUpdateAnimBg="0"/>
      <p:bldP spid="27688" grpId="0" autoUpdateAnimBg="0"/>
      <p:bldP spid="2768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JENIS-JENIS PERKIRAAN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Hutang</a:t>
            </a:r>
            <a:r>
              <a:rPr lang="en-US" dirty="0" smtClean="0"/>
              <a:t> lain-lain / Other Payable</a:t>
            </a:r>
            <a:br>
              <a:rPr lang="en-US" dirty="0" smtClean="0"/>
            </a:b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lain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Modal / Capital</a:t>
            </a:r>
          </a:p>
          <a:p>
            <a:r>
              <a:rPr lang="en-US" dirty="0" smtClean="0"/>
              <a:t>Modal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modal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Rumus</a:t>
            </a:r>
            <a:r>
              <a:rPr lang="en-US" dirty="0" smtClean="0"/>
              <a:t> modal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Modal : modal </a:t>
            </a:r>
            <a:r>
              <a:rPr lang="en-US" dirty="0" err="1" smtClean="0"/>
              <a:t>disetor</a:t>
            </a:r>
            <a:r>
              <a:rPr lang="en-US" dirty="0" smtClean="0"/>
              <a:t>, </a:t>
            </a:r>
            <a:r>
              <a:rPr lang="en-US" dirty="0" err="1" smtClean="0"/>
              <a:t>prive</a:t>
            </a:r>
            <a:r>
              <a:rPr lang="en-US" dirty="0" smtClean="0"/>
              <a:t>, modal </a:t>
            </a:r>
            <a:r>
              <a:rPr lang="en-US" dirty="0" err="1" smtClean="0"/>
              <a:t>komanditer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, </a:t>
            </a:r>
            <a:r>
              <a:rPr lang="en-US" dirty="0" err="1" smtClean="0"/>
              <a:t>agio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preferen</a:t>
            </a:r>
            <a:r>
              <a:rPr lang="en-US" dirty="0" smtClean="0"/>
              <a:t> &amp;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simpanan-simpanan</a:t>
            </a:r>
            <a:r>
              <a:rPr lang="en-US" dirty="0" smtClean="0"/>
              <a:t>,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Tambahan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---&gt; </a:t>
            </a:r>
            <a:r>
              <a:rPr lang="en-US" dirty="0" err="1" smtClean="0"/>
              <a:t>Aktiva</a:t>
            </a:r>
            <a:r>
              <a:rPr lang="en-US" dirty="0" smtClean="0"/>
              <a:t> = </a:t>
            </a:r>
            <a:r>
              <a:rPr lang="en-US" dirty="0" err="1" smtClean="0"/>
              <a:t>Kewajiban</a:t>
            </a:r>
            <a:r>
              <a:rPr lang="en-US" dirty="0" smtClean="0"/>
              <a:t> + Modal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CB1C0F-07A7-4823-ACBB-DDE24CF60EB6}" type="slidenum">
              <a:rPr lang="en-US"/>
              <a:pPr/>
              <a:t>38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594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Aturan Debit dan Kredit Akun Laba Rugi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554788" y="25796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Kredit jika naik        (+)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668588" y="25796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Kredit jika turun         (-)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992188" y="25796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Debit jika naik        (+)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11188" y="1970088"/>
            <a:ext cx="7924800" cy="2971800"/>
            <a:chOff x="384" y="816"/>
            <a:chExt cx="4992" cy="2832"/>
          </a:xfrm>
        </p:grpSpPr>
        <p:sp>
          <p:nvSpPr>
            <p:cNvPr id="12304" name="Line 25"/>
            <p:cNvSpPr>
              <a:spLocks noChangeShapeType="1"/>
            </p:cNvSpPr>
            <p:nvPr/>
          </p:nvSpPr>
          <p:spPr bwMode="auto">
            <a:xfrm>
              <a:off x="384" y="816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26"/>
            <p:cNvSpPr>
              <a:spLocks noChangeShapeType="1"/>
            </p:cNvSpPr>
            <p:nvPr/>
          </p:nvSpPr>
          <p:spPr bwMode="auto">
            <a:xfrm>
              <a:off x="2880" y="816"/>
              <a:ext cx="0" cy="28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878388" y="2579688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Debit jika turun           (-)</a:t>
            </a:r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763588" y="20462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800">
                <a:latin typeface="Times New Roman" pitchFamily="18" charset="0"/>
              </a:rPr>
              <a:t>Akun Beban</a:t>
            </a:r>
          </a:p>
        </p:txBody>
      </p:sp>
      <p:sp>
        <p:nvSpPr>
          <p:cNvPr id="12299" name="Line 29"/>
          <p:cNvSpPr>
            <a:spLocks noChangeShapeType="1"/>
          </p:cNvSpPr>
          <p:nvPr/>
        </p:nvSpPr>
        <p:spPr bwMode="auto">
          <a:xfrm>
            <a:off x="915988" y="25796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30"/>
          <p:cNvSpPr>
            <a:spLocks noChangeShapeType="1"/>
          </p:cNvSpPr>
          <p:nvPr/>
        </p:nvSpPr>
        <p:spPr bwMode="auto">
          <a:xfrm>
            <a:off x="2668588" y="25796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31"/>
          <p:cNvSpPr txBox="1">
            <a:spLocks noChangeArrowheads="1"/>
          </p:cNvSpPr>
          <p:nvPr/>
        </p:nvSpPr>
        <p:spPr bwMode="auto">
          <a:xfrm>
            <a:off x="4649788" y="20462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sz="2800">
                <a:latin typeface="Times New Roman" pitchFamily="18" charset="0"/>
              </a:rPr>
              <a:t>Akun Pendapatan</a:t>
            </a:r>
          </a:p>
        </p:txBody>
      </p:sp>
      <p:sp>
        <p:nvSpPr>
          <p:cNvPr id="12302" name="Line 32"/>
          <p:cNvSpPr>
            <a:spLocks noChangeShapeType="1"/>
          </p:cNvSpPr>
          <p:nvPr/>
        </p:nvSpPr>
        <p:spPr bwMode="auto">
          <a:xfrm>
            <a:off x="4802188" y="2579688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33"/>
          <p:cNvSpPr>
            <a:spLocks noChangeShapeType="1"/>
          </p:cNvSpPr>
          <p:nvPr/>
        </p:nvSpPr>
        <p:spPr bwMode="auto">
          <a:xfrm>
            <a:off x="6554788" y="25796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37" grpId="0" autoUpdateAnimBg="0"/>
      <p:bldP spid="34838" grpId="0" autoUpdateAnimBg="0"/>
      <p:bldP spid="34839" grpId="0" autoUpdateAnimBg="0"/>
      <p:bldP spid="348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5DA4F-270B-40AE-9E0D-85444419F776}" type="slidenum">
              <a:rPr lang="en-US"/>
              <a:pPr/>
              <a:t>39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Saldo Normal Akun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1295400"/>
            <a:ext cx="8305800" cy="4724400"/>
            <a:chOff x="336" y="816"/>
            <a:chExt cx="5232" cy="2976"/>
          </a:xfrm>
        </p:grpSpPr>
        <p:sp>
          <p:nvSpPr>
            <p:cNvPr id="38918" name="Rectangle 6" descr="Stationery"/>
            <p:cNvSpPr>
              <a:spLocks noChangeArrowheads="1"/>
            </p:cNvSpPr>
            <p:nvPr/>
          </p:nvSpPr>
          <p:spPr bwMode="auto">
            <a:xfrm>
              <a:off x="336" y="816"/>
              <a:ext cx="5184" cy="297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id-ID" sz="3200">
                <a:latin typeface="Times New Roman" pitchFamily="18" charset="0"/>
              </a:endParaRP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400" y="864"/>
              <a:ext cx="21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id-ID" sz="2400" b="1">
                  <a:latin typeface="Times New Roman" pitchFamily="18" charset="0"/>
                </a:rPr>
                <a:t>Kenaikan</a:t>
              </a:r>
            </a:p>
            <a:p>
              <a:pPr algn="ctr" eaLnBrk="0" hangingPunct="0"/>
              <a:r>
                <a:rPr lang="id-ID" sz="2400" b="1">
                  <a:latin typeface="Times New Roman" pitchFamily="18" charset="0"/>
                </a:rPr>
                <a:t>(Normal Balances)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4080" y="1056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id-ID" sz="2400" b="1">
                  <a:latin typeface="Times New Roman" pitchFamily="18" charset="0"/>
                </a:rPr>
                <a:t>Penurunan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36" y="1440"/>
              <a:ext cx="51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32" y="1488"/>
              <a:ext cx="504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0" hangingPunct="0">
                <a:spcBef>
                  <a:spcPct val="50000"/>
                </a:spcBef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 i="1">
                  <a:latin typeface="Times New Roman" pitchFamily="18" charset="0"/>
                </a:rPr>
                <a:t>Akun Neraca: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 i="1">
                  <a:latin typeface="Times New Roman" pitchFamily="18" charset="0"/>
                </a:rPr>
                <a:t>	</a:t>
              </a:r>
              <a:r>
                <a:rPr lang="id-ID" sz="2400">
                  <a:latin typeface="Times New Roman" pitchFamily="18" charset="0"/>
                </a:rPr>
                <a:t>Harta	Debit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>
                  <a:latin typeface="Times New Roman" pitchFamily="18" charset="0"/>
                </a:rPr>
                <a:t>	Kewajiban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	Debit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>
                  <a:latin typeface="Times New Roman" pitchFamily="18" charset="0"/>
                </a:rPr>
                <a:t>	Ekuitas Pemilik: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>
                  <a:latin typeface="Times New Roman" pitchFamily="18" charset="0"/>
                </a:rPr>
                <a:t>		Modal 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	Debit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>
                  <a:latin typeface="Times New Roman" pitchFamily="18" charset="0"/>
                </a:rPr>
                <a:t>		Penarikan	Debit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 i="1">
                  <a:latin typeface="Times New Roman" pitchFamily="18" charset="0"/>
                </a:rPr>
                <a:t>Akun Laba Rugi: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 i="1">
                  <a:latin typeface="Times New Roman" pitchFamily="18" charset="0"/>
                </a:rPr>
                <a:t>	</a:t>
              </a:r>
              <a:r>
                <a:rPr lang="id-ID" sz="2400">
                  <a:latin typeface="Times New Roman" pitchFamily="18" charset="0"/>
                </a:rPr>
                <a:t>Pendapatan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	Debit</a:t>
              </a:r>
            </a:p>
            <a:p>
              <a:pPr marL="342900" indent="-342900" eaLnBrk="0" hangingPunct="0">
                <a:tabLst>
                  <a:tab pos="685800" algn="l"/>
                  <a:tab pos="4343400" algn="l"/>
                  <a:tab pos="6400800" algn="l"/>
                </a:tabLst>
              </a:pPr>
              <a:r>
                <a:rPr lang="id-ID" sz="2400">
                  <a:latin typeface="Times New Roman" pitchFamily="18" charset="0"/>
                </a:rPr>
                <a:t>	Beban	Debit	</a:t>
              </a:r>
              <a:r>
                <a:rPr lang="en-US" sz="2400">
                  <a:latin typeface="Times New Roman" pitchFamily="18" charset="0"/>
                </a:rPr>
                <a:t>K</a:t>
              </a:r>
              <a:r>
                <a:rPr lang="id-ID" sz="2400">
                  <a:latin typeface="Times New Roman" pitchFamily="18" charset="0"/>
                </a:rPr>
                <a:t>redit</a:t>
              </a:r>
              <a:endParaRPr lang="id-ID" sz="2400" i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manajmen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Mengklarifikasi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rupa-rupa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Dan </a:t>
            </a:r>
            <a:r>
              <a:rPr lang="en-US" dirty="0" err="1" smtClean="0"/>
              <a:t>Merangkum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pengklarifikasian</a:t>
            </a:r>
            <a:r>
              <a:rPr lang="en-US" dirty="0" smtClean="0"/>
              <a:t> data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.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kejadiannya</a:t>
            </a:r>
            <a:r>
              <a:rPr lang="en-US" dirty="0" smtClean="0"/>
              <a:t>. </a:t>
            </a:r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kertas-kertas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bon, bill, nota, </a:t>
            </a:r>
            <a:r>
              <a:rPr lang="en-US" dirty="0" err="1" smtClean="0"/>
              <a:t>struk</a:t>
            </a:r>
            <a:r>
              <a:rPr lang="en-US" dirty="0" smtClean="0"/>
              <a:t>, </a:t>
            </a:r>
            <a:r>
              <a:rPr lang="en-US" dirty="0" err="1" smtClean="0"/>
              <a:t>sertifikat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akuntasi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Dan </a:t>
            </a:r>
            <a:r>
              <a:rPr lang="en-US" dirty="0" err="1" smtClean="0"/>
              <a:t>Melaporkan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Perusaan</a:t>
            </a:r>
            <a:r>
              <a:rPr lang="en-US" dirty="0" smtClean="0"/>
              <a:t> A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desember</a:t>
            </a:r>
            <a:r>
              <a:rPr lang="en-US" dirty="0" smtClean="0"/>
              <a:t> 2006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(</a:t>
            </a:r>
            <a:r>
              <a:rPr lang="en-US" dirty="0" err="1" smtClean="0"/>
              <a:t>dalam</a:t>
            </a:r>
            <a:r>
              <a:rPr lang="en-US" dirty="0" smtClean="0"/>
              <a:t> US dollar)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15.000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10.000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1.350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7.500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2.125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800,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450,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telp</a:t>
            </a:r>
            <a:r>
              <a:rPr lang="en-US" dirty="0" smtClean="0"/>
              <a:t> 275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950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550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2.000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Aktiva</a:t>
            </a:r>
            <a:r>
              <a:rPr lang="en-US" dirty="0" smtClean="0"/>
              <a:t>	</a:t>
            </a:r>
            <a:r>
              <a:rPr lang="en-US" dirty="0" err="1" smtClean="0"/>
              <a:t>kewajiban</a:t>
            </a:r>
            <a:r>
              <a:rPr lang="en-US" dirty="0" smtClean="0"/>
              <a:t>	modal	</a:t>
            </a:r>
            <a:r>
              <a:rPr lang="en-US" dirty="0" err="1" smtClean="0"/>
              <a:t>keterangan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Kas</a:t>
            </a:r>
            <a:r>
              <a:rPr lang="en-US" dirty="0" smtClean="0"/>
              <a:t>	</a:t>
            </a:r>
            <a:r>
              <a:rPr lang="en-US" dirty="0" err="1" smtClean="0"/>
              <a:t>tanah</a:t>
            </a:r>
            <a:r>
              <a:rPr lang="en-US" dirty="0" smtClean="0"/>
              <a:t>	</a:t>
            </a:r>
            <a:r>
              <a:rPr lang="en-US" dirty="0" err="1" smtClean="0"/>
              <a:t>perlengkapan</a:t>
            </a:r>
            <a:r>
              <a:rPr lang="en-US" dirty="0" smtClean="0"/>
              <a:t> 	</a:t>
            </a:r>
            <a:r>
              <a:rPr lang="en-US" dirty="0" err="1" smtClean="0"/>
              <a:t>utang</a:t>
            </a:r>
            <a:r>
              <a:rPr lang="en-US" dirty="0" smtClean="0"/>
              <a:t>	</a:t>
            </a:r>
          </a:p>
          <a:p>
            <a:pPr lvl="0"/>
            <a:r>
              <a:rPr lang="en-US" dirty="0" smtClean="0"/>
              <a:t>+15.000				+15.0000	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lvl="0"/>
            <a:r>
              <a:rPr lang="en-US" dirty="0" smtClean="0"/>
              <a:t>-10.000	+10.000</a:t>
            </a:r>
          </a:p>
          <a:p>
            <a:pPr lvl="0"/>
            <a:r>
              <a:rPr lang="en-US" dirty="0" smtClean="0"/>
              <a:t> 		+1.350	+1.350</a:t>
            </a:r>
          </a:p>
          <a:p>
            <a:pPr lvl="0"/>
            <a:r>
              <a:rPr lang="en-US" dirty="0" smtClean="0"/>
              <a:t>+7.500				+7.500	</a:t>
            </a:r>
            <a:r>
              <a:rPr lang="en-US" dirty="0" err="1" smtClean="0"/>
              <a:t>pendapatan</a:t>
            </a:r>
            <a:endParaRPr lang="en-US" dirty="0" smtClean="0"/>
          </a:p>
          <a:p>
            <a:pPr lvl="0"/>
            <a:r>
              <a:rPr lang="en-US" dirty="0" smtClean="0"/>
              <a:t>-2.125				-2.125	</a:t>
            </a:r>
            <a:r>
              <a:rPr lang="en-US" dirty="0" err="1" smtClean="0"/>
              <a:t>b.gaji</a:t>
            </a:r>
            <a:endParaRPr lang="en-US" dirty="0" smtClean="0"/>
          </a:p>
          <a:p>
            <a:pPr lvl="0"/>
            <a:r>
              <a:rPr lang="en-US" dirty="0" smtClean="0"/>
              <a:t>-1.525				-1.525	</a:t>
            </a:r>
            <a:r>
              <a:rPr lang="en-US" dirty="0" err="1" smtClean="0"/>
              <a:t>b.sewa</a:t>
            </a:r>
            <a:r>
              <a:rPr lang="en-US" dirty="0" smtClean="0"/>
              <a:t>/L/T</a:t>
            </a:r>
          </a:p>
          <a:p>
            <a:pPr lvl="0"/>
            <a:r>
              <a:rPr lang="en-US" dirty="0" smtClean="0"/>
              <a:t>-950			-950</a:t>
            </a:r>
          </a:p>
          <a:p>
            <a:pPr lvl="0"/>
            <a:r>
              <a:rPr lang="en-US" dirty="0" smtClean="0"/>
              <a:t> 		-800		-800	</a:t>
            </a:r>
            <a:r>
              <a:rPr lang="en-US" dirty="0" err="1" smtClean="0"/>
              <a:t>b.perlengkapan</a:t>
            </a:r>
            <a:endParaRPr lang="en-US" dirty="0" smtClean="0"/>
          </a:p>
          <a:p>
            <a:pPr lvl="0"/>
            <a:r>
              <a:rPr lang="en-US" dirty="0" smtClean="0"/>
              <a:t>-2.000				-2.000	</a:t>
            </a:r>
            <a:r>
              <a:rPr lang="en-US" dirty="0" err="1" smtClean="0"/>
              <a:t>prive</a:t>
            </a:r>
            <a:endParaRPr lang="en-US" dirty="0" smtClean="0"/>
          </a:p>
          <a:p>
            <a:r>
              <a:rPr lang="en-US" dirty="0" smtClean="0"/>
              <a:t>	+5.900	+10.000	+550	+400	+16.050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		</a:t>
            </a:r>
            <a:r>
              <a:rPr lang="en-US" u="sng" dirty="0" smtClean="0"/>
              <a:t>16.450</a:t>
            </a:r>
            <a:r>
              <a:rPr lang="en-US" dirty="0" smtClean="0"/>
              <a:t>			</a:t>
            </a:r>
            <a:r>
              <a:rPr lang="en-US" u="sng" dirty="0" smtClean="0"/>
              <a:t>16.450</a:t>
            </a:r>
            <a:endParaRPr lang="en-US" dirty="0" smtClean="0"/>
          </a:p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SOAL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5500" dirty="0" err="1" smtClean="0"/>
              <a:t>Dibawah</a:t>
            </a:r>
            <a:r>
              <a:rPr lang="en-US" sz="5500" dirty="0" smtClean="0"/>
              <a:t> </a:t>
            </a:r>
            <a:r>
              <a:rPr lang="en-US" sz="5500" dirty="0" err="1" smtClean="0"/>
              <a:t>ini</a:t>
            </a:r>
            <a:r>
              <a:rPr lang="en-US" sz="5500" dirty="0" smtClean="0"/>
              <a:t> </a:t>
            </a:r>
            <a:r>
              <a:rPr lang="en-US" sz="5500" dirty="0" err="1" smtClean="0"/>
              <a:t>adalah</a:t>
            </a:r>
            <a:r>
              <a:rPr lang="en-US" sz="5500" dirty="0" smtClean="0"/>
              <a:t> </a:t>
            </a:r>
            <a:r>
              <a:rPr lang="en-US" sz="5500" dirty="0" err="1" smtClean="0"/>
              <a:t>transaksi</a:t>
            </a:r>
            <a:r>
              <a:rPr lang="en-US" sz="5500" dirty="0" smtClean="0"/>
              <a:t> yang </a:t>
            </a:r>
            <a:r>
              <a:rPr lang="en-US" sz="5500" dirty="0" err="1" smtClean="0"/>
              <a:t>terjadi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Salon "</a:t>
            </a:r>
            <a:r>
              <a:rPr lang="en-US" sz="5500" dirty="0" err="1" smtClean="0"/>
              <a:t>Sarikit</a:t>
            </a:r>
            <a:r>
              <a:rPr lang="en-US" sz="5500" dirty="0" smtClean="0"/>
              <a:t>" </a:t>
            </a:r>
            <a:r>
              <a:rPr lang="en-US" sz="5500" dirty="0" err="1" smtClean="0"/>
              <a:t>milik</a:t>
            </a:r>
            <a:r>
              <a:rPr lang="en-US" sz="5500" dirty="0" smtClean="0"/>
              <a:t> </a:t>
            </a:r>
            <a:r>
              <a:rPr lang="en-US" sz="5500" dirty="0" err="1" smtClean="0"/>
              <a:t>FitriAdelina</a:t>
            </a:r>
            <a:r>
              <a:rPr lang="en-US" sz="5500" dirty="0" smtClean="0"/>
              <a:t> </a:t>
            </a:r>
            <a:r>
              <a:rPr lang="en-US" sz="5500" dirty="0" err="1" smtClean="0"/>
              <a:t>selama</a:t>
            </a:r>
            <a:r>
              <a:rPr lang="en-US" sz="5500" dirty="0" smtClean="0"/>
              <a:t> </a:t>
            </a:r>
            <a:r>
              <a:rPr lang="en-US" sz="5500" dirty="0" err="1" smtClean="0"/>
              <a:t>bulan</a:t>
            </a:r>
            <a:r>
              <a:rPr lang="en-US" sz="5500" dirty="0" smtClean="0"/>
              <a:t> </a:t>
            </a:r>
            <a:r>
              <a:rPr lang="en-US" sz="5500" dirty="0" err="1" smtClean="0"/>
              <a:t>Januari</a:t>
            </a:r>
            <a:r>
              <a:rPr lang="en-US" sz="5500" dirty="0" smtClean="0"/>
              <a:t> 2007</a:t>
            </a:r>
          </a:p>
          <a:p>
            <a:pPr marL="742950" indent="-742950" algn="just">
              <a:buAutoNum type="alphaLcPeriod"/>
            </a:pPr>
            <a:r>
              <a:rPr lang="it-IT" sz="5500" dirty="0" smtClean="0"/>
              <a:t>Penyetoran modal awal Fitri per kas Rp 1</a:t>
            </a:r>
            <a:r>
              <a:rPr lang="id-ID" sz="5500" dirty="0" smtClean="0"/>
              <a:t>0</a:t>
            </a:r>
            <a:r>
              <a:rPr lang="it-IT" sz="5500" dirty="0" smtClean="0"/>
              <a:t>00.000</a:t>
            </a:r>
          </a:p>
          <a:p>
            <a:pPr marL="742950" indent="-742950" algn="just">
              <a:buAutoNum type="alphaLcPeriod"/>
            </a:pPr>
            <a:r>
              <a:rPr lang="en-US" sz="5500" dirty="0" smtClean="0"/>
              <a:t> </a:t>
            </a:r>
            <a:r>
              <a:rPr lang="en-US" sz="5500" dirty="0" err="1" smtClean="0"/>
              <a:t>Pembelian</a:t>
            </a:r>
            <a:r>
              <a:rPr lang="en-US" sz="5500" dirty="0" smtClean="0"/>
              <a:t> </a:t>
            </a:r>
            <a:r>
              <a:rPr lang="en-US" sz="5500" dirty="0" err="1" smtClean="0"/>
              <a:t>Peralatan</a:t>
            </a:r>
            <a:r>
              <a:rPr lang="en-US" sz="5500" dirty="0" smtClean="0"/>
              <a:t> Salon </a:t>
            </a:r>
            <a:r>
              <a:rPr lang="en-US" sz="5500" dirty="0" err="1" smtClean="0"/>
              <a:t>sebesar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150.000 </a:t>
            </a:r>
            <a:r>
              <a:rPr lang="en-US" sz="5500" dirty="0" err="1" smtClean="0"/>
              <a:t>dengan</a:t>
            </a:r>
            <a:r>
              <a:rPr lang="en-US" sz="5500" dirty="0" smtClean="0"/>
              <a:t> </a:t>
            </a:r>
            <a:r>
              <a:rPr lang="en-US" sz="5500" dirty="0" err="1" smtClean="0"/>
              <a:t>cara</a:t>
            </a:r>
            <a:r>
              <a:rPr lang="en-US" sz="5500" dirty="0" smtClean="0"/>
              <a:t> </a:t>
            </a:r>
            <a:r>
              <a:rPr lang="en-US" sz="5500" dirty="0" err="1" smtClean="0"/>
              <a:t>meminjam</a:t>
            </a:r>
            <a:r>
              <a:rPr lang="en-US" sz="5500" dirty="0" smtClean="0"/>
              <a:t> </a:t>
            </a:r>
            <a:r>
              <a:rPr lang="en-US" sz="5500" dirty="0" err="1" smtClean="0"/>
              <a:t>uang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</a:t>
            </a:r>
            <a:r>
              <a:rPr lang="en-US" sz="5500" dirty="0" err="1" smtClean="0"/>
              <a:t>temannya</a:t>
            </a:r>
            <a:r>
              <a:rPr lang="en-US" sz="5500" dirty="0" smtClean="0"/>
              <a:t> </a:t>
            </a:r>
            <a:r>
              <a:rPr lang="en-US" sz="5500" dirty="0" err="1" smtClean="0"/>
              <a:t>Marlina</a:t>
            </a:r>
            <a:endParaRPr lang="en-US" sz="5500" dirty="0" smtClean="0"/>
          </a:p>
          <a:p>
            <a:pPr marL="742950" indent="-742950" algn="just">
              <a:buAutoNum type="alphaLcPeriod"/>
            </a:pPr>
            <a:r>
              <a:rPr lang="en-US" sz="5500" dirty="0" err="1" smtClean="0"/>
              <a:t>Fitri</a:t>
            </a:r>
            <a:r>
              <a:rPr lang="en-US" sz="5500" dirty="0" smtClean="0"/>
              <a:t> </a:t>
            </a:r>
            <a:r>
              <a:rPr lang="en-US" sz="5500" dirty="0" err="1" smtClean="0"/>
              <a:t>membeli</a:t>
            </a:r>
            <a:r>
              <a:rPr lang="en-US" sz="5500" dirty="0" smtClean="0"/>
              <a:t> </a:t>
            </a:r>
            <a:r>
              <a:rPr lang="en-US" sz="5500" dirty="0" err="1" smtClean="0"/>
              <a:t>Peralatan</a:t>
            </a:r>
            <a:r>
              <a:rPr lang="en-US" sz="5500" dirty="0" smtClean="0"/>
              <a:t> </a:t>
            </a:r>
            <a:r>
              <a:rPr lang="en-US" sz="5500" dirty="0" err="1" smtClean="0"/>
              <a:t>lainnya</a:t>
            </a:r>
            <a:r>
              <a:rPr lang="en-US" sz="5500" dirty="0" smtClean="0"/>
              <a:t> </a:t>
            </a:r>
            <a:r>
              <a:rPr lang="en-US" sz="5500" dirty="0" err="1" smtClean="0"/>
              <a:t>sebasar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225.000 per </a:t>
            </a:r>
            <a:r>
              <a:rPr lang="en-US" sz="5500" dirty="0" err="1" smtClean="0"/>
              <a:t>kas</a:t>
            </a:r>
            <a:endParaRPr lang="en-US" sz="5500" dirty="0" smtClean="0"/>
          </a:p>
          <a:p>
            <a:pPr marL="742950" indent="-742950" algn="just">
              <a:buAutoNum type="alphaLcPeriod"/>
            </a:pPr>
            <a:r>
              <a:rPr lang="en-US" sz="5500" dirty="0" err="1" smtClean="0"/>
              <a:t>Selama</a:t>
            </a:r>
            <a:r>
              <a:rPr lang="en-US" sz="5500" dirty="0" smtClean="0"/>
              <a:t> </a:t>
            </a:r>
            <a:r>
              <a:rPr lang="en-US" sz="5500" dirty="0" err="1" smtClean="0"/>
              <a:t>bulan</a:t>
            </a:r>
            <a:r>
              <a:rPr lang="en-US" sz="5500" dirty="0" smtClean="0"/>
              <a:t> </a:t>
            </a:r>
            <a:r>
              <a:rPr lang="en-US" sz="5500" dirty="0" err="1" smtClean="0"/>
              <a:t>Januari</a:t>
            </a:r>
            <a:r>
              <a:rPr lang="en-US" sz="5500" dirty="0" smtClean="0"/>
              <a:t> </a:t>
            </a:r>
            <a:r>
              <a:rPr lang="en-US" sz="5500" dirty="0" err="1" smtClean="0"/>
              <a:t>Fitri</a:t>
            </a:r>
            <a:r>
              <a:rPr lang="en-US" sz="5500" dirty="0" smtClean="0"/>
              <a:t> </a:t>
            </a:r>
            <a:r>
              <a:rPr lang="en-US" sz="5500" dirty="0" err="1" smtClean="0"/>
              <a:t>membeli</a:t>
            </a:r>
            <a:r>
              <a:rPr lang="en-US" sz="5500" dirty="0" smtClean="0"/>
              <a:t> </a:t>
            </a:r>
            <a:r>
              <a:rPr lang="en-US" sz="5500" dirty="0" err="1" smtClean="0"/>
              <a:t>Perlengkapan</a:t>
            </a:r>
            <a:r>
              <a:rPr lang="en-US" sz="5500" dirty="0" smtClean="0"/>
              <a:t> </a:t>
            </a:r>
            <a:r>
              <a:rPr lang="en-US" sz="5500" dirty="0" err="1" smtClean="0"/>
              <a:t>seharga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50.000 </a:t>
            </a:r>
            <a:r>
              <a:rPr lang="en-US" sz="5500" dirty="0" err="1" smtClean="0"/>
              <a:t>secara</a:t>
            </a:r>
            <a:r>
              <a:rPr lang="en-US" sz="5500" dirty="0" smtClean="0"/>
              <a:t> </a:t>
            </a:r>
            <a:r>
              <a:rPr lang="en-US" sz="5500" dirty="0" err="1" smtClean="0"/>
              <a:t>tunai</a:t>
            </a:r>
            <a:endParaRPr lang="en-US" sz="5500" dirty="0" smtClean="0"/>
          </a:p>
          <a:p>
            <a:pPr marL="742950" indent="-742950" algn="just">
              <a:buAutoNum type="alphaLcPeriod"/>
            </a:pPr>
            <a:r>
              <a:rPr lang="en-US" sz="5500" dirty="0" err="1" smtClean="0"/>
              <a:t>Selama</a:t>
            </a:r>
            <a:r>
              <a:rPr lang="en-US" sz="5500" dirty="0" smtClean="0"/>
              <a:t> </a:t>
            </a:r>
            <a:r>
              <a:rPr lang="en-US" sz="5500" dirty="0" err="1" smtClean="0"/>
              <a:t>bulan</a:t>
            </a:r>
            <a:r>
              <a:rPr lang="en-US" sz="5500" dirty="0" smtClean="0"/>
              <a:t> </a:t>
            </a:r>
            <a:r>
              <a:rPr lang="en-US" sz="5500" dirty="0" err="1" smtClean="0"/>
              <a:t>Januari</a:t>
            </a:r>
            <a:r>
              <a:rPr lang="en-US" sz="5500" dirty="0" smtClean="0"/>
              <a:t> </a:t>
            </a:r>
            <a:r>
              <a:rPr lang="en-US" sz="5500" dirty="0" err="1" smtClean="0"/>
              <a:t>Fitri</a:t>
            </a:r>
            <a:r>
              <a:rPr lang="en-US" sz="5500" dirty="0" smtClean="0"/>
              <a:t> </a:t>
            </a:r>
            <a:r>
              <a:rPr lang="en-US" sz="5500" dirty="0" err="1" smtClean="0"/>
              <a:t>melunasi</a:t>
            </a:r>
            <a:r>
              <a:rPr lang="en-US" sz="5500" dirty="0" smtClean="0"/>
              <a:t> </a:t>
            </a:r>
            <a:r>
              <a:rPr lang="en-US" sz="5500" dirty="0" err="1" smtClean="0"/>
              <a:t>utang</a:t>
            </a:r>
            <a:r>
              <a:rPr lang="en-US" sz="5500" dirty="0" smtClean="0"/>
              <a:t> </a:t>
            </a:r>
            <a:r>
              <a:rPr lang="en-US" sz="5500" dirty="0" err="1" smtClean="0"/>
              <a:t>sebasar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20.000</a:t>
            </a:r>
          </a:p>
          <a:p>
            <a:pPr marL="742950" indent="-742950" algn="just">
              <a:buAutoNum type="alphaLcPeriod"/>
            </a:pPr>
            <a:r>
              <a:rPr lang="sv-SE" sz="5500" dirty="0" smtClean="0"/>
              <a:t>Selama bulan Januari Fitri memperoleh pendapatan dari jasa Salon </a:t>
            </a:r>
            <a:r>
              <a:rPr lang="en-US" sz="5500" dirty="0" err="1" smtClean="0"/>
              <a:t>sebesar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150.000 </a:t>
            </a:r>
            <a:r>
              <a:rPr lang="en-US" sz="5500" dirty="0" err="1" smtClean="0"/>
              <a:t>tunai</a:t>
            </a:r>
            <a:endParaRPr lang="en-US" sz="5500" dirty="0" smtClean="0"/>
          </a:p>
          <a:p>
            <a:pPr marL="742950" indent="-742950" algn="just">
              <a:buAutoNum type="alphaLcPeriod"/>
            </a:pPr>
            <a:r>
              <a:rPr lang="it-IT" sz="5500" dirty="0" smtClean="0"/>
              <a:t>Disamping menerima secara tunai, Fitri juga belum menerima uang </a:t>
            </a:r>
            <a:r>
              <a:rPr lang="fi-FI" sz="5500" dirty="0" smtClean="0"/>
              <a:t>atas jasa Salon yang telah diberikan Rp 50.000</a:t>
            </a:r>
          </a:p>
          <a:p>
            <a:pPr marL="742950" indent="-742950" algn="just">
              <a:buAutoNum type="alphaLcPeriod"/>
            </a:pPr>
            <a:r>
              <a:rPr lang="en-US" sz="5500" dirty="0" err="1" smtClean="0"/>
              <a:t>Selama</a:t>
            </a:r>
            <a:r>
              <a:rPr lang="en-US" sz="5500" dirty="0" smtClean="0"/>
              <a:t> </a:t>
            </a:r>
            <a:r>
              <a:rPr lang="en-US" sz="5500" dirty="0" err="1" smtClean="0"/>
              <a:t>bulan</a:t>
            </a:r>
            <a:r>
              <a:rPr lang="en-US" sz="5500" dirty="0" smtClean="0"/>
              <a:t> </a:t>
            </a:r>
            <a:r>
              <a:rPr lang="en-US" sz="5500" dirty="0" err="1" smtClean="0"/>
              <a:t>Januari</a:t>
            </a:r>
            <a:r>
              <a:rPr lang="en-US" sz="5500" dirty="0" smtClean="0"/>
              <a:t> </a:t>
            </a:r>
            <a:r>
              <a:rPr lang="en-US" sz="5500" dirty="0" err="1" smtClean="0"/>
              <a:t>Fitri</a:t>
            </a:r>
            <a:r>
              <a:rPr lang="en-US" sz="5500" dirty="0" smtClean="0"/>
              <a:t> </a:t>
            </a:r>
            <a:r>
              <a:rPr lang="en-US" sz="5500" dirty="0" err="1" smtClean="0"/>
              <a:t>menerima</a:t>
            </a:r>
            <a:r>
              <a:rPr lang="en-US" sz="5500" dirty="0" smtClean="0"/>
              <a:t> </a:t>
            </a:r>
            <a:r>
              <a:rPr lang="en-US" sz="5500" dirty="0" err="1" smtClean="0"/>
              <a:t>piutang</a:t>
            </a:r>
            <a:r>
              <a:rPr lang="en-US" sz="5500" dirty="0" smtClean="0"/>
              <a:t> </a:t>
            </a:r>
            <a:r>
              <a:rPr lang="en-US" sz="5500" dirty="0" err="1" smtClean="0"/>
              <a:t>sebesar</a:t>
            </a:r>
            <a:r>
              <a:rPr lang="en-US" sz="5500" dirty="0" smtClean="0"/>
              <a:t> </a:t>
            </a:r>
            <a:r>
              <a:rPr lang="en-US" sz="5500" dirty="0" err="1" smtClean="0"/>
              <a:t>Rp</a:t>
            </a:r>
            <a:r>
              <a:rPr lang="en-US" sz="5500" dirty="0" smtClean="0"/>
              <a:t> 35.000</a:t>
            </a:r>
          </a:p>
          <a:p>
            <a:pPr marL="742950" indent="-742950" algn="just">
              <a:buAutoNum type="alphaLcPeriod"/>
            </a:pPr>
            <a:r>
              <a:rPr lang="en-US" sz="5500" dirty="0" err="1" smtClean="0"/>
              <a:t>Biaya</a:t>
            </a:r>
            <a:r>
              <a:rPr lang="en-US" sz="5500" dirty="0" smtClean="0"/>
              <a:t> yang </a:t>
            </a:r>
            <a:r>
              <a:rPr lang="en-US" sz="5500" dirty="0" err="1" smtClean="0"/>
              <a:t>dikeluarkan</a:t>
            </a:r>
            <a:r>
              <a:rPr lang="en-US" sz="5500" dirty="0" smtClean="0"/>
              <a:t> </a:t>
            </a:r>
            <a:r>
              <a:rPr lang="en-US" sz="5500" dirty="0" err="1" smtClean="0"/>
              <a:t>selama</a:t>
            </a:r>
            <a:r>
              <a:rPr lang="en-US" sz="5500" dirty="0" smtClean="0"/>
              <a:t> </a:t>
            </a:r>
            <a:r>
              <a:rPr lang="en-US" sz="5500" dirty="0" err="1" smtClean="0"/>
              <a:t>bulan</a:t>
            </a:r>
            <a:r>
              <a:rPr lang="en-US" sz="5500" dirty="0" smtClean="0"/>
              <a:t> </a:t>
            </a:r>
            <a:r>
              <a:rPr lang="en-US" sz="5500" dirty="0" err="1" smtClean="0"/>
              <a:t>Januari</a:t>
            </a:r>
            <a:r>
              <a:rPr lang="en-US" sz="5500" dirty="0" smtClean="0"/>
              <a:t> </a:t>
            </a:r>
            <a:r>
              <a:rPr lang="en-US" sz="5500" dirty="0" err="1" smtClean="0"/>
              <a:t>terdiri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:</a:t>
            </a:r>
          </a:p>
          <a:p>
            <a:pPr algn="just">
              <a:buNone/>
            </a:pPr>
            <a:r>
              <a:rPr lang="en-US" sz="5500" dirty="0" smtClean="0"/>
              <a:t>                 </a:t>
            </a:r>
            <a:r>
              <a:rPr lang="en-US" sz="5500" dirty="0" err="1" smtClean="0"/>
              <a:t>Gaji</a:t>
            </a:r>
            <a:r>
              <a:rPr lang="en-US" sz="5500" dirty="0" smtClean="0"/>
              <a:t> </a:t>
            </a:r>
            <a:r>
              <a:rPr lang="en-US" sz="5500" dirty="0" err="1" smtClean="0"/>
              <a:t>pegawai</a:t>
            </a:r>
            <a:r>
              <a:rPr lang="en-US" sz="5500" dirty="0" smtClean="0"/>
              <a:t>                      </a:t>
            </a:r>
            <a:r>
              <a:rPr lang="en-US" sz="5500" dirty="0" err="1" smtClean="0"/>
              <a:t>Rp</a:t>
            </a:r>
            <a:r>
              <a:rPr lang="en-US" sz="5500" dirty="0" smtClean="0"/>
              <a:t> 25.000</a:t>
            </a:r>
          </a:p>
          <a:p>
            <a:pPr algn="just">
              <a:buNone/>
            </a:pPr>
            <a:r>
              <a:rPr lang="nl-NL" sz="5500" dirty="0" smtClean="0"/>
              <a:t>                 Makan dan minum           Rp  2.000</a:t>
            </a:r>
          </a:p>
          <a:p>
            <a:pPr algn="just">
              <a:buNone/>
            </a:pPr>
            <a:r>
              <a:rPr lang="nl-NL" sz="5500" dirty="0" smtClean="0"/>
              <a:t>                 </a:t>
            </a:r>
            <a:r>
              <a:rPr lang="en-US" sz="5500" dirty="0" err="1" smtClean="0"/>
              <a:t>Keamanan</a:t>
            </a:r>
            <a:r>
              <a:rPr lang="en-US" sz="5500" dirty="0" smtClean="0"/>
              <a:t>/</a:t>
            </a:r>
            <a:r>
              <a:rPr lang="en-US" sz="5500" dirty="0" err="1" smtClean="0"/>
              <a:t>kebersihan</a:t>
            </a:r>
            <a:r>
              <a:rPr lang="en-US" sz="5500" dirty="0" smtClean="0"/>
              <a:t>    </a:t>
            </a:r>
            <a:r>
              <a:rPr lang="en-US" sz="5500" dirty="0" err="1" smtClean="0"/>
              <a:t>Rp</a:t>
            </a:r>
            <a:r>
              <a:rPr lang="en-US" sz="5500" dirty="0" smtClean="0"/>
              <a:t>   1.000                </a:t>
            </a:r>
          </a:p>
          <a:p>
            <a:pPr algn="just">
              <a:buNone/>
            </a:pPr>
            <a:r>
              <a:rPr lang="en-US" sz="5500" dirty="0" smtClean="0"/>
              <a:t>                                                               -----------</a:t>
            </a:r>
          </a:p>
          <a:p>
            <a:pPr algn="just">
              <a:buNone/>
            </a:pPr>
            <a:r>
              <a:rPr lang="fr-FR" sz="5500" dirty="0" smtClean="0"/>
              <a:t>                                            T o t a l </a:t>
            </a:r>
            <a:r>
              <a:rPr lang="fr-FR" sz="5500" dirty="0" err="1" smtClean="0"/>
              <a:t>Rp</a:t>
            </a:r>
            <a:r>
              <a:rPr lang="fr-FR" sz="5500" dirty="0" smtClean="0"/>
              <a:t> 28.000</a:t>
            </a:r>
          </a:p>
          <a:p>
            <a:pPr algn="just">
              <a:buNone/>
            </a:pPr>
            <a:endParaRPr lang="en-US" sz="4900" dirty="0" smtClean="0"/>
          </a:p>
          <a:p>
            <a:pPr>
              <a:buNone/>
            </a:pPr>
            <a:endParaRPr lang="en-US" sz="3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sz="2800" dirty="0" smtClean="0"/>
              <a:t>j. Untuk keperluan belanja dirumah selama bulan Januari Fitri telah </a:t>
            </a:r>
            <a:r>
              <a:rPr lang="nb-NO" sz="2800" dirty="0" smtClean="0"/>
              <a:t>mengambil uang sebesar Rp 25.000</a:t>
            </a:r>
          </a:p>
          <a:p>
            <a:pPr>
              <a:buNone/>
            </a:pPr>
            <a:r>
              <a:rPr lang="en-US" sz="2800" dirty="0" smtClean="0"/>
              <a:t>k. </a:t>
            </a:r>
            <a:r>
              <a:rPr lang="en-US" sz="2800" dirty="0" err="1" smtClean="0"/>
              <a:t>Perlengkapan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dipergunakan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25.000</a:t>
            </a:r>
          </a:p>
          <a:p>
            <a:pPr>
              <a:buNone/>
            </a:pPr>
            <a:r>
              <a:rPr lang="en-US" sz="2800" dirty="0" smtClean="0"/>
              <a:t>l.  </a:t>
            </a:r>
            <a:r>
              <a:rPr lang="en-US" sz="2800" dirty="0" err="1" smtClean="0"/>
              <a:t>Penyusutan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Januari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10.000</a:t>
            </a:r>
          </a:p>
          <a:p>
            <a:pPr>
              <a:buNone/>
            </a:pPr>
            <a:r>
              <a:rPr lang="en-US" sz="2800" dirty="0" err="1" smtClean="0"/>
              <a:t>m.Fitri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temannya</a:t>
            </a:r>
            <a:r>
              <a:rPr lang="en-US" sz="2800" dirty="0" smtClean="0"/>
              <a:t> </a:t>
            </a:r>
            <a:r>
              <a:rPr lang="en-US" sz="2800" dirty="0" err="1" smtClean="0"/>
              <a:t>Marlina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err="1" smtClean="0"/>
              <a:t>Rp</a:t>
            </a:r>
            <a:r>
              <a:rPr lang="en-US" sz="2800" dirty="0" smtClean="0"/>
              <a:t> 50.000 </a:t>
            </a:r>
            <a:r>
              <a:rPr lang="sv-SE" sz="2800" dirty="0" smtClean="0"/>
              <a:t>beserta dengan bunganya Rp 2.500.</a:t>
            </a:r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r>
              <a:rPr lang="en-US" sz="2800" dirty="0" err="1" smtClean="0"/>
              <a:t>Diminta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sv-SE" sz="2800" dirty="0" smtClean="0"/>
              <a:t>    Catatlah dalam persamaan dasar akuntansi dengan perkiraan Kas, Piutang </a:t>
            </a:r>
            <a:r>
              <a:rPr lang="en-US" sz="2800" dirty="0" err="1" smtClean="0"/>
              <a:t>dagang,Perlengkapan,Peralatan,Akumulasi</a:t>
            </a:r>
            <a:r>
              <a:rPr lang="en-US" sz="2800" dirty="0" smtClean="0"/>
              <a:t> </a:t>
            </a:r>
            <a:r>
              <a:rPr lang="en-US" sz="2800" dirty="0" err="1" smtClean="0"/>
              <a:t>Penyusutan</a:t>
            </a:r>
            <a:r>
              <a:rPr lang="en-US" sz="2800" dirty="0" smtClean="0"/>
              <a:t>, </a:t>
            </a:r>
            <a:r>
              <a:rPr lang="en-US" sz="2800" dirty="0" err="1" smtClean="0"/>
              <a:t>Utang</a:t>
            </a:r>
            <a:r>
              <a:rPr lang="en-US" sz="2800" dirty="0" smtClean="0"/>
              <a:t> </a:t>
            </a:r>
            <a:r>
              <a:rPr lang="en-US" sz="2800" dirty="0" err="1" smtClean="0"/>
              <a:t>Marlina,Utang</a:t>
            </a:r>
            <a:r>
              <a:rPr lang="en-US" sz="2800" dirty="0" smtClean="0"/>
              <a:t> </a:t>
            </a:r>
            <a:r>
              <a:rPr lang="en-US" sz="2800" dirty="0" err="1" smtClean="0"/>
              <a:t>dagang</a:t>
            </a:r>
            <a:r>
              <a:rPr lang="en-US" sz="2800" dirty="0" smtClean="0"/>
              <a:t>, Modal </a:t>
            </a:r>
            <a:r>
              <a:rPr lang="en-US" sz="2800" dirty="0" err="1" smtClean="0"/>
              <a:t>Fitri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Tuan Badu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 </a:t>
            </a:r>
            <a:r>
              <a:rPr lang="en-US" dirty="0" err="1" smtClean="0"/>
              <a:t>Februari</a:t>
            </a:r>
            <a:r>
              <a:rPr lang="en-US" dirty="0" smtClean="0"/>
              <a:t> 2007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"PERANTARA DAGANG".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bualn</a:t>
            </a:r>
            <a:r>
              <a:rPr lang="en-US" dirty="0" smtClean="0"/>
              <a:t> </a:t>
            </a:r>
            <a:r>
              <a:rPr lang="en-US" dirty="0" err="1" smtClean="0"/>
              <a:t>Februari</a:t>
            </a:r>
            <a:r>
              <a:rPr lang="en-US" dirty="0" smtClean="0"/>
              <a:t> 2007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Februari</a:t>
            </a:r>
            <a:r>
              <a:rPr lang="en-US" dirty="0" smtClean="0"/>
              <a:t> :Tn. Badu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uangtunainyauntuk</a:t>
            </a:r>
            <a:r>
              <a:rPr lang="en-US" dirty="0" smtClean="0"/>
              <a:t> modal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endParaRPr lang="en-US" dirty="0" smtClean="0"/>
          </a:p>
          <a:p>
            <a:r>
              <a:rPr lang="en-US" dirty="0" smtClean="0"/>
              <a:t>10.000.000,00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3.500.000,00 yang</a:t>
            </a:r>
          </a:p>
          <a:p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1.800.000,00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endParaRPr lang="en-US" dirty="0" smtClean="0"/>
          </a:p>
          <a:p>
            <a:r>
              <a:rPr lang="en-US" dirty="0" smtClean="0"/>
              <a:t>1.800.000,00.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per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105.000,00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75.000,00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100.000,00</a:t>
            </a:r>
          </a:p>
          <a:p>
            <a:r>
              <a:rPr lang="fi-FI" dirty="0" smtClean="0"/>
              <a:t>14 Februari :Menerima komisi penjualan sebanyak Rp 4.200.000,00</a:t>
            </a:r>
          </a:p>
          <a:p>
            <a:r>
              <a:rPr lang="en-US" dirty="0" smtClean="0"/>
              <a:t>18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Membayar</a:t>
            </a:r>
            <a:r>
              <a:rPr lang="en-US" dirty="0" smtClean="0"/>
              <a:t> yang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r>
              <a:rPr lang="fi-FI" dirty="0" smtClean="0"/>
              <a:t>Beban pemeliharaan kendaraan sebesar Rp 285.000,00</a:t>
            </a:r>
          </a:p>
          <a:p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rupa-rupa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365.000,00</a:t>
            </a:r>
          </a:p>
          <a:p>
            <a:r>
              <a:rPr lang="en-US" dirty="0" smtClean="0"/>
              <a:t>24 </a:t>
            </a:r>
            <a:r>
              <a:rPr lang="en-US" dirty="0" err="1" smtClean="0"/>
              <a:t>Februari:Tn</a:t>
            </a:r>
            <a:r>
              <a:rPr lang="en-US" dirty="0" smtClean="0"/>
              <a:t>. Badu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750.000,00</a:t>
            </a:r>
          </a:p>
          <a:p>
            <a:r>
              <a:rPr lang="en-US" dirty="0" smtClean="0"/>
              <a:t>26 </a:t>
            </a:r>
            <a:r>
              <a:rPr lang="en-US" dirty="0" err="1" smtClean="0"/>
              <a:t>Februari</a:t>
            </a:r>
            <a:r>
              <a:rPr lang="en-US" dirty="0" smtClean="0"/>
              <a:t> :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350.000,00</a:t>
            </a:r>
          </a:p>
          <a:p>
            <a:r>
              <a:rPr lang="nn-NO" dirty="0" smtClean="0"/>
              <a:t>Dari perlengkapan kantor yang dibei, telah terpakai sebanyak Rp</a:t>
            </a:r>
          </a:p>
          <a:p>
            <a:r>
              <a:rPr lang="en-US" dirty="0" smtClean="0"/>
              <a:t>786.000,00.</a:t>
            </a:r>
          </a:p>
          <a:p>
            <a:r>
              <a:rPr lang="en-US" dirty="0" err="1" smtClean="0"/>
              <a:t>Diminta</a:t>
            </a:r>
            <a:r>
              <a:rPr lang="en-US" dirty="0" smtClean="0"/>
              <a:t> :</a:t>
            </a:r>
          </a:p>
          <a:p>
            <a:r>
              <a:rPr lang="sv-SE" dirty="0" smtClean="0"/>
              <a:t>a. Buatlah persamaan dassr akuntansi dengan susunan sebagai berikut :</a:t>
            </a:r>
          </a:p>
          <a:p>
            <a:r>
              <a:rPr lang="fi-FI" dirty="0" smtClean="0"/>
              <a:t>KAS + PERLENGKAPAN + PERAALTAN + AKUMUALASI PENYUSUTAN =</a:t>
            </a:r>
          </a:p>
          <a:p>
            <a:r>
              <a:rPr lang="en-US" dirty="0" smtClean="0"/>
              <a:t>HUTANG + MODAL.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	: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lvl="0"/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		: posting  =&gt;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akun-akun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pengikhtisaran</a:t>
            </a:r>
            <a:endParaRPr lang="en-US" dirty="0" smtClean="0"/>
          </a:p>
          <a:p>
            <a:pPr lvl="0"/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endParaRPr lang="en-US" dirty="0" smtClean="0"/>
          </a:p>
          <a:p>
            <a:pPr lvl="0"/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endParaRPr lang="en-US" dirty="0" smtClean="0"/>
          </a:p>
          <a:p>
            <a:pPr lvl="0"/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endParaRPr lang="en-US" dirty="0" smtClean="0"/>
          </a:p>
          <a:p>
            <a:pPr lvl="0"/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/</a:t>
            </a:r>
            <a:r>
              <a:rPr lang="en-US" dirty="0" err="1" smtClean="0"/>
              <a:t>Rugi</a:t>
            </a:r>
            <a:endParaRPr lang="en-US" dirty="0" smtClean="0"/>
          </a:p>
          <a:p>
            <a:pPr lvl="0"/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Periode</a:t>
            </a:r>
            <a:r>
              <a:rPr lang="en-US" dirty="0" smtClean="0"/>
              <a:t>  </a:t>
            </a:r>
            <a:r>
              <a:rPr lang="en-US" dirty="0" err="1" smtClean="0"/>
              <a:t>laporan</a:t>
            </a:r>
            <a:endParaRPr lang="en-US" dirty="0" smtClean="0"/>
          </a:p>
          <a:p>
            <a:pPr lvl="0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/</a:t>
            </a:r>
            <a:r>
              <a:rPr lang="en-US" dirty="0" err="1" smtClean="0"/>
              <a:t>Rugi</a:t>
            </a:r>
            <a:r>
              <a:rPr lang="en-US" dirty="0" smtClean="0"/>
              <a:t> :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endParaRPr lang="en-US" dirty="0" smtClean="0"/>
          </a:p>
          <a:p>
            <a:pPr lvl="0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Modal : modal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/</a:t>
            </a:r>
            <a:r>
              <a:rPr lang="en-US" dirty="0" err="1" smtClean="0"/>
              <a:t>rugi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prive</a:t>
            </a:r>
            <a:r>
              <a:rPr lang="en-US" dirty="0" smtClean="0"/>
              <a:t>, modal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Neraca</a:t>
            </a:r>
            <a:r>
              <a:rPr lang="en-US" dirty="0" smtClean="0"/>
              <a:t> : </a:t>
            </a:r>
            <a:r>
              <a:rPr lang="en-US" dirty="0" err="1" smtClean="0"/>
              <a:t>akiva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PENGGUNA LAPORAN 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None/>
            </a:pPr>
            <a:r>
              <a:rPr lang="en-US" dirty="0" err="1" smtClean="0"/>
              <a:t>Pihak</a:t>
            </a:r>
            <a:r>
              <a:rPr lang="en-US" dirty="0" smtClean="0"/>
              <a:t> Internal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Owner		: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err="1" smtClean="0"/>
              <a:t>Manajer</a:t>
            </a:r>
            <a:r>
              <a:rPr lang="en-US" dirty="0" smtClean="0"/>
              <a:t>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/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err="1" smtClean="0"/>
              <a:t>Karyawan</a:t>
            </a:r>
            <a:r>
              <a:rPr lang="en-US" dirty="0" smtClean="0"/>
              <a:t>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Investor	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. Agar investor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Bank	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peminjaman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modal/</a:t>
            </a:r>
            <a:r>
              <a:rPr lang="en-US" dirty="0" err="1" smtClean="0"/>
              <a:t>sebagainya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bank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melunasi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CABANG-CABANG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investor, </a:t>
            </a:r>
            <a:r>
              <a:rPr lang="en-US" dirty="0" err="1" smtClean="0"/>
              <a:t>kreditor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Bapepam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intern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APBN/APBD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SIKLUS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Jurnal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smtClean="0"/>
              <a:t>  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Pencatatan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/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Penjurnalan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(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posting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unttuk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jumlahya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memindahbukukan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, </a:t>
            </a:r>
            <a:r>
              <a:rPr lang="en-US" dirty="0" err="1" smtClean="0"/>
              <a:t>Laporaan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508</TotalTime>
  <Words>2121</Words>
  <Application>Microsoft Office PowerPoint</Application>
  <PresentationFormat>On-screen Show (4:3)</PresentationFormat>
  <Paragraphs>371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Opulent</vt:lpstr>
      <vt:lpstr>PENGERTIAN AKUNTANSI BY Mia lasmaya,SE.,ak</vt:lpstr>
      <vt:lpstr>DEFINISI AKUNTANSI</vt:lpstr>
      <vt:lpstr>DEFINISI AKUNTANSI</vt:lpstr>
      <vt:lpstr>Kegunaan Akuntansi</vt:lpstr>
      <vt:lpstr>PROSES AKUNTANSI</vt:lpstr>
      <vt:lpstr>PENGGUNA LAPORAN KEUANGAN</vt:lpstr>
      <vt:lpstr>CABANG-CABANG AKUNTANSI</vt:lpstr>
      <vt:lpstr>SIKLUS AKUNTANSI</vt:lpstr>
      <vt:lpstr>Slide 9</vt:lpstr>
      <vt:lpstr>JENIS DAN KEGIATAN PERUSAHAAN</vt:lpstr>
      <vt:lpstr>PERUSAHAAN JASA</vt:lpstr>
      <vt:lpstr>PERUSAHAAN DAGANG</vt:lpstr>
      <vt:lpstr>PERUSAHAAN INDUSTRI</vt:lpstr>
      <vt:lpstr>BENTUK PERUSAHAAN</vt:lpstr>
      <vt:lpstr>PERUSAHAAN PERORANGAN</vt:lpstr>
      <vt:lpstr>PERSEKUTUAN</vt:lpstr>
      <vt:lpstr>PERSEKUTUAN KOMANDITER</vt:lpstr>
      <vt:lpstr>PERSEROAN TERBATAS</vt:lpstr>
      <vt:lpstr>KOPERASI</vt:lpstr>
      <vt:lpstr>PERSAMAAN AKUNTANSI </vt:lpstr>
      <vt:lpstr>PERSAMAAN AKUNTANSI</vt:lpstr>
      <vt:lpstr>PERSAMAAN DASAR AKUNTANSI</vt:lpstr>
      <vt:lpstr>ANALISIS TRANSAKSI</vt:lpstr>
      <vt:lpstr>Transaksi yang mempengaruhi Aktiva</vt:lpstr>
      <vt:lpstr>Transaksi yang mempengaruhi Aktiva  </vt:lpstr>
      <vt:lpstr>     Transaksi yang mempengaruhi Hutang</vt:lpstr>
      <vt:lpstr>Transaksi yang mempengaruhi Hutang</vt:lpstr>
      <vt:lpstr>Transaksi yang mempengaruhi Modal</vt:lpstr>
      <vt:lpstr>Transaksi yang mempengaruhi Modal</vt:lpstr>
      <vt:lpstr>SOAL : Analisalah transaksi-transaksi ini :</vt:lpstr>
      <vt:lpstr>JENIS-JENIS PERKIRAAN</vt:lpstr>
      <vt:lpstr>JENIS-JENIS PERKIRAAN</vt:lpstr>
      <vt:lpstr>JENIS-JENIS PERKIRAAN</vt:lpstr>
      <vt:lpstr>Klasifikasi Akun</vt:lpstr>
      <vt:lpstr>JENIS-JENIS PERKIRAAN</vt:lpstr>
      <vt:lpstr>Aturan Debit dan Kredit Akun Neraca</vt:lpstr>
      <vt:lpstr>JENIS-JENIS PERKIRAAN</vt:lpstr>
      <vt:lpstr>Aturan Debit dan Kredit Akun Laba Rugi</vt:lpstr>
      <vt:lpstr>Saldo Normal Akun</vt:lpstr>
      <vt:lpstr>PROSES AKUNTANSI</vt:lpstr>
      <vt:lpstr>CONTOH SOAL</vt:lpstr>
      <vt:lpstr>Slide 42</vt:lpstr>
      <vt:lpstr>SOAL AKUNTANSI</vt:lpstr>
      <vt:lpstr>Slide 44</vt:lpstr>
      <vt:lpstr>Slide 45</vt:lpstr>
      <vt:lpstr>Slide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AKUNTANSI BY Mia lasmaya,SE.,ak</dc:title>
  <dc:creator>Esdasa</dc:creator>
  <cp:lastModifiedBy>cipeu</cp:lastModifiedBy>
  <cp:revision>38</cp:revision>
  <dcterms:created xsi:type="dcterms:W3CDTF">2011-04-20T03:06:35Z</dcterms:created>
  <dcterms:modified xsi:type="dcterms:W3CDTF">2012-10-03T02:10:39Z</dcterms:modified>
</cp:coreProperties>
</file>