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7" r:id="rId10"/>
    <p:sldId id="264" r:id="rId11"/>
    <p:sldId id="298" r:id="rId12"/>
    <p:sldId id="299" r:id="rId13"/>
    <p:sldId id="265" r:id="rId14"/>
    <p:sldId id="296" r:id="rId15"/>
    <p:sldId id="266" r:id="rId16"/>
    <p:sldId id="293" r:id="rId17"/>
    <p:sldId id="267" r:id="rId18"/>
    <p:sldId id="285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3300"/>
    <a:srgbClr val="FF6600"/>
    <a:srgbClr val="FFFF66"/>
    <a:srgbClr val="CC6600"/>
    <a:srgbClr val="FFCC66"/>
    <a:srgbClr val="BCA86E"/>
    <a:srgbClr val="E0AE4A"/>
    <a:srgbClr val="0000FF"/>
    <a:srgbClr val="1543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6" autoAdjust="0"/>
    <p:restoredTop sz="94737" autoAdjust="0"/>
  </p:normalViewPr>
  <p:slideViewPr>
    <p:cSldViewPr>
      <p:cViewPr>
        <p:scale>
          <a:sx n="40" d="100"/>
          <a:sy n="40" d="100"/>
        </p:scale>
        <p:origin x="-28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2C9F0-89AD-4F1F-82E6-A5EDA2DC8623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C2F34-1827-4A8C-97C7-4AF62784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2F34-1827-4A8C-97C7-4AF627845A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C9AF-B25B-409F-A885-26B50D06F9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1F27-7883-4762-9933-59D5BD14A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C9AF-B25B-409F-A885-26B50D06F9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1F27-7883-4762-9933-59D5BD14A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C9AF-B25B-409F-A885-26B50D06F9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1F27-7883-4762-9933-59D5BD14A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C9AF-B25B-409F-A885-26B50D06F9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1F27-7883-4762-9933-59D5BD14A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C9AF-B25B-409F-A885-26B50D06F9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1F27-7883-4762-9933-59D5BD14A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C9AF-B25B-409F-A885-26B50D06F9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1F27-7883-4762-9933-59D5BD14A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C9AF-B25B-409F-A885-26B50D06F9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1F27-7883-4762-9933-59D5BD14A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C9AF-B25B-409F-A885-26B50D06F9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1F27-7883-4762-9933-59D5BD14A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C9AF-B25B-409F-A885-26B50D06F9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1F27-7883-4762-9933-59D5BD14A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C9AF-B25B-409F-A885-26B50D06F9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1F27-7883-4762-9933-59D5BD14A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C9AF-B25B-409F-A885-26B50D06F9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1F27-7883-4762-9933-59D5BD14A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3C9AF-B25B-409F-A885-26B50D06F9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C1F27-7883-4762-9933-59D5BD14A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00013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ial Black" pitchFamily="34" charset="0"/>
                <a:cs typeface="Arial" pitchFamily="34" charset="0"/>
              </a:rPr>
              <a:t>Pertemuan</a:t>
            </a:r>
            <a:r>
              <a:rPr lang="id-ID" sz="4000" smtClean="0">
                <a:latin typeface="Arial Black" pitchFamily="34" charset="0"/>
                <a:cs typeface="Arial" pitchFamily="34" charset="0"/>
              </a:rPr>
              <a:t> 8</a:t>
            </a:r>
            <a:r>
              <a:rPr lang="en-US" sz="4000" smtClean="0">
                <a:latin typeface="Arial Black" pitchFamily="34" charset="0"/>
                <a:cs typeface="Arial" pitchFamily="34" charset="0"/>
              </a:rPr>
              <a:t> </a:t>
            </a:r>
            <a:endParaRPr lang="en-US" sz="40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>
              <a:latin typeface="Castellar" pitchFamily="18" charset="0"/>
            </a:endParaRPr>
          </a:p>
          <a:p>
            <a:pPr algn="ctr">
              <a:buNone/>
            </a:pPr>
            <a:endParaRPr lang="en-US" sz="4400" b="1" dirty="0" smtClean="0">
              <a:latin typeface="Castellar" pitchFamily="18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Arial Black" pitchFamily="34" charset="0"/>
              </a:rPr>
              <a:t>P</a:t>
            </a:r>
            <a:r>
              <a:rPr lang="id-ID" sz="4400" b="1" dirty="0" smtClean="0">
                <a:latin typeface="Arial Black" pitchFamily="34" charset="0"/>
              </a:rPr>
              <a:t>EMBAHASAN MENGENAI PENGORGANISASIAN DAN STRUKTUR</a:t>
            </a:r>
            <a:endParaRPr lang="en-US" sz="44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omb/>
    <p:sndAc>
      <p:stSnd>
        <p:snd r:embed="rId3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969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2. </a:t>
            </a:r>
            <a:r>
              <a:rPr lang="en-US" sz="2400" b="1" dirty="0" err="1" smtClean="0">
                <a:solidFill>
                  <a:srgbClr val="FFFF00"/>
                </a:solidFill>
              </a:rPr>
              <a:t>Departementalisasi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atas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dasar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produksi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  <a:solidFill>
            <a:srgbClr val="00206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</a:rPr>
              <a:t>Departementalisasi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didasarkan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atas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jenis-jenis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produk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dihasilkan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oleh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r>
              <a:rPr lang="en-US" sz="2400" b="1" dirty="0" err="1" smtClean="0">
                <a:solidFill>
                  <a:schemeClr val="bg1"/>
                </a:solidFill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bisnis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besar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produknya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beraneka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ragam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143240" y="1643050"/>
            <a:ext cx="2500330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Direktur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857488" y="2643182"/>
            <a:ext cx="307183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Manajer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3143240" y="3714752"/>
            <a:ext cx="271464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Divisi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</a:t>
            </a:r>
            <a:r>
              <a:rPr lang="en-US" sz="2400" b="1" dirty="0" smtClean="0"/>
              <a:t> B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6072198" y="3714752"/>
            <a:ext cx="278608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Divisi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</a:t>
            </a:r>
            <a:r>
              <a:rPr lang="en-US" sz="2400" b="1" dirty="0" smtClean="0"/>
              <a:t> C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14282" y="3714752"/>
            <a:ext cx="2571768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Divisi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</a:t>
            </a:r>
            <a:r>
              <a:rPr lang="en-US" sz="2400" b="1" dirty="0" smtClean="0"/>
              <a:t> A</a:t>
            </a:r>
            <a:endParaRPr lang="en-US" sz="2400" b="1" dirty="0"/>
          </a:p>
        </p:txBody>
      </p:sp>
      <p:cxnSp>
        <p:nvCxnSpPr>
          <p:cNvPr id="10" name="Straight Arrow Connector 9"/>
          <p:cNvCxnSpPr>
            <a:stCxn id="4" idx="2"/>
            <a:endCxn id="5" idx="0"/>
          </p:cNvCxnSpPr>
          <p:nvPr/>
        </p:nvCxnSpPr>
        <p:spPr>
          <a:xfrm rot="5400000">
            <a:off x="4179091" y="2428868"/>
            <a:ext cx="42862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249339" y="353536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</p:cNvCxnSpPr>
          <p:nvPr/>
        </p:nvCxnSpPr>
        <p:spPr>
          <a:xfrm rot="16200000" flipH="1">
            <a:off x="4161231" y="3446859"/>
            <a:ext cx="500066" cy="3571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7250131" y="3535363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28728" y="3357562"/>
            <a:ext cx="600079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68595" y="4324657"/>
            <a:ext cx="507510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Departementalisasi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Atas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Dasar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Produk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06" y="5086191"/>
            <a:ext cx="90760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Bentuk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ini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memungkinkan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tenaga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kerja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Mengem</a:t>
            </a:r>
            <a:r>
              <a:rPr lang="en-US" sz="24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bangkan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seluruh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keahliannya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riset,membuat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mendistribu</a:t>
            </a:r>
            <a:r>
              <a:rPr lang="en-US" sz="24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Sikan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suatu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lini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produk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3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360040"/>
          </a:xfr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Departementalisasi Berdasarkan Produk</a:t>
            </a:r>
            <a:endParaRPr lang="id-ID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1200" dirty="0" smtClean="0">
                <a:latin typeface="Arial" pitchFamily="34" charset="0"/>
                <a:cs typeface="Arial" pitchFamily="34" charset="0"/>
              </a:rPr>
              <a:t>Gambar :</a:t>
            </a:r>
            <a:endParaRPr lang="id-ID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404664"/>
            <a:ext cx="9144000" cy="645333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Gambar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404664"/>
            <a:ext cx="2016224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Direktur Utama  PT. ABC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1115616" y="1722512"/>
            <a:ext cx="1728192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Manajer keuangan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4427984" y="3018656"/>
            <a:ext cx="1656184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Bagian Penjualan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6444208" y="3018656"/>
            <a:ext cx="1584176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Bgian Promosi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3203848" y="1722512"/>
            <a:ext cx="1440160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Manajer Produksi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5508104" y="1722512"/>
            <a:ext cx="1440160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Manajer Pemasaran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7452320" y="1722512"/>
            <a:ext cx="1512168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Manajer SDM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7668344" y="4314800"/>
            <a:ext cx="1475656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Pelatihan &amp; Pengembnagan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6156176" y="4314800"/>
            <a:ext cx="1440160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Reklame &amp; Seleksi</a:t>
            </a:r>
            <a:endParaRPr lang="id-ID" dirty="0"/>
          </a:p>
        </p:txBody>
      </p:sp>
      <p:sp>
        <p:nvSpPr>
          <p:cNvPr id="15" name="Rectangle 14"/>
          <p:cNvSpPr/>
          <p:nvPr/>
        </p:nvSpPr>
        <p:spPr>
          <a:xfrm>
            <a:off x="4644008" y="4314800"/>
            <a:ext cx="1440160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Bagian Pergudangan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2987824" y="4314800"/>
            <a:ext cx="1512168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Bagian Produksi</a:t>
            </a:r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6804248" y="5682952"/>
            <a:ext cx="1944216" cy="554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Mi Instan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4788024" y="5682952"/>
            <a:ext cx="1944216" cy="554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Pasta Gigi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2771800" y="5661248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Sabun Mandi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755576" y="5661248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Susu</a:t>
            </a:r>
            <a:endParaRPr lang="id-ID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907704" y="1412776"/>
            <a:ext cx="63367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23928" y="2492896"/>
            <a:ext cx="0" cy="151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907704" y="141277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6016" y="112474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19872" y="400506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36296" y="2708920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00192" y="249289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244408" y="141277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228184" y="141277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923928" y="141277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220072" y="2708920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220072" y="2708920"/>
            <a:ext cx="20162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419872" y="4005064"/>
            <a:ext cx="16561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835696" y="5373216"/>
            <a:ext cx="58326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316416" y="2492896"/>
            <a:ext cx="0" cy="151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164288" y="4005064"/>
            <a:ext cx="15841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835696" y="537321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779912" y="508518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64288" y="400506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748464" y="400506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076056" y="400506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668344" y="537321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724128" y="537321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07904" y="537321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923928" y="6237312"/>
            <a:ext cx="2224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Produk</a:t>
            </a:r>
          </a:p>
          <a:p>
            <a:r>
              <a:rPr lang="id-ID" dirty="0" smtClean="0"/>
              <a:t>Departementalization</a:t>
            </a:r>
            <a:endParaRPr lang="id-ID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395536" y="6597352"/>
            <a:ext cx="345638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228184" y="6597352"/>
            <a:ext cx="266429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95536" y="5373216"/>
            <a:ext cx="0" cy="122413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892480" y="5373216"/>
            <a:ext cx="0" cy="122413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95536" y="5373216"/>
            <a:ext cx="1296144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7956376" y="5373216"/>
            <a:ext cx="936104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360040"/>
          </a:xfrm>
        </p:spPr>
        <p:txBody>
          <a:bodyPr>
            <a:noAutofit/>
          </a:bodyPr>
          <a:lstStyle/>
          <a:p>
            <a:r>
              <a:rPr lang="id-ID" sz="2400" b="1" dirty="0" smtClean="0">
                <a:latin typeface="Arial" pitchFamily="34" charset="0"/>
                <a:cs typeface="Arial" pitchFamily="34" charset="0"/>
              </a:rPr>
              <a:t>Contoh Departementalisasi Berdasarkan Produk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1200" dirty="0" smtClean="0">
                <a:latin typeface="Arial" pitchFamily="34" charset="0"/>
                <a:cs typeface="Arial" pitchFamily="34" charset="0"/>
              </a:rPr>
              <a:t>Gambar :</a:t>
            </a:r>
            <a:endParaRPr lang="id-ID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404664"/>
            <a:ext cx="9144000" cy="645333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5856" y="404664"/>
            <a:ext cx="2664296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Direktur Utama  PT. CDE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7544" y="1700808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Susu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115616" y="1412776"/>
            <a:ext cx="71287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15616" y="141277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6016" y="112474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244408" y="141277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24128" y="141277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35896" y="141277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627784" y="1700808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Sabun Mandi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716016" y="1700808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Pasta Gigi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876256" y="1700808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Mi Instan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67544" y="2636912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Produksi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627784" y="2636912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Produksi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16016" y="2636912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Produksi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876256" y="2636912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Produksi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67544" y="3645024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Pemasaran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627784" y="3645024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Pemasaran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716016" y="3645024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Pemasaran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876256" y="3645024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Pemasaran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876256" y="4581128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Keuangan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788024" y="4581128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Keuangan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627784" y="4581128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Keuangan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67544" y="4581128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Keuangan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876256" y="5517232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SDM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788024" y="5517232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SDM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627784" y="5517232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SDM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67544" y="5517232"/>
            <a:ext cx="194421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SDM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179512" y="1988840"/>
            <a:ext cx="0" cy="38884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179512" y="1988840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61" idx="1"/>
          </p:cNvCxnSpPr>
          <p:nvPr/>
        </p:nvCxnSpPr>
        <p:spPr>
          <a:xfrm flipH="1">
            <a:off x="144016" y="2924944"/>
            <a:ext cx="3235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179512" y="3933056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75" idx="1"/>
          </p:cNvCxnSpPr>
          <p:nvPr/>
        </p:nvCxnSpPr>
        <p:spPr>
          <a:xfrm flipH="1">
            <a:off x="179512" y="486916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9108504" y="1988840"/>
            <a:ext cx="0" cy="38884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8748464" y="1988840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179512" y="587727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8820472" y="292494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8820472" y="39330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8820472" y="486916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8820472" y="587727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635896" y="5157192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3635896" y="422108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635896" y="328498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3635896" y="2276872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5724128" y="328498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652120" y="2276872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5724128" y="422108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724128" y="5157192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511156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3. </a:t>
            </a:r>
            <a:r>
              <a:rPr lang="en-US" sz="2400" b="1" dirty="0" err="1" smtClean="0">
                <a:solidFill>
                  <a:schemeClr val="bg1"/>
                </a:solidFill>
              </a:rPr>
              <a:t>Departementalisasi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atas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dasar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pelanggan</a:t>
            </a:r>
            <a:r>
              <a:rPr lang="en-US" sz="2400" b="1" dirty="0" smtClean="0"/>
              <a:t> 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  <a:solidFill>
            <a:srgbClr val="FFCC66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Yaitu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departementalisasi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berdasarkan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penggolongan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pelanggan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membeli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barang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dijual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. 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286116" y="1500174"/>
            <a:ext cx="2928958" cy="57150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DIREKTUR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6116" y="2643182"/>
            <a:ext cx="2928958" cy="57150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Manajer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Pemasaran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0430" y="3857628"/>
            <a:ext cx="2571768" cy="7858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Wakil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Manajer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Produksi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72" y="3857628"/>
            <a:ext cx="2571768" cy="85725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Wakil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Manajer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Produksi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konsum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6286512" y="3857628"/>
            <a:ext cx="2571768" cy="7858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Wakil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manajer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>
            <a:stCxn id="4" idx="2"/>
            <a:endCxn id="5" idx="0"/>
          </p:cNvCxnSpPr>
          <p:nvPr/>
        </p:nvCxnSpPr>
        <p:spPr>
          <a:xfrm rot="5400000">
            <a:off x="4464843" y="23574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606926" y="3678636"/>
            <a:ext cx="35719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7321569" y="36782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0"/>
          </p:cNvCxnSpPr>
          <p:nvPr/>
        </p:nvCxnSpPr>
        <p:spPr>
          <a:xfrm rot="5400000">
            <a:off x="4429127" y="3500437"/>
            <a:ext cx="714379" cy="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85918" y="3500438"/>
            <a:ext cx="571504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24138" y="4786322"/>
            <a:ext cx="547682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Departementalisasi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Pelanggan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-32" y="5214950"/>
            <a:ext cx="90006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Pembentukan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departementalisasi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langganan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terutama</a:t>
            </a:r>
            <a:endParaRPr lang="en-US" sz="2400" b="1" dirty="0" smtClean="0"/>
          </a:p>
          <a:p>
            <a:r>
              <a:rPr lang="en-US" sz="2400" b="1" dirty="0" smtClean="0"/>
              <a:t>Di </a:t>
            </a:r>
            <a:r>
              <a:rPr lang="en-US" sz="2400" b="1" dirty="0" err="1" smtClean="0"/>
              <a:t>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pengelompokan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kegiatan-kegiatan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penjualan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Pelayanan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diperlukan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divisi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menjual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besar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langganan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tertentu</a:t>
            </a:r>
            <a:r>
              <a:rPr lang="en-US" sz="2400" b="1" dirty="0" smtClean="0"/>
              <a:t>. </a:t>
            </a:r>
            <a:endParaRPr lang="en-US" sz="2400" b="1" dirty="0"/>
          </a:p>
        </p:txBody>
      </p:sp>
    </p:spTree>
  </p:cSld>
  <p:clrMapOvr>
    <a:masterClrMapping/>
  </p:clrMapOvr>
  <p:transition spd="slow">
    <p:dissolve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360040"/>
          </a:xfrm>
        </p:spPr>
        <p:txBody>
          <a:bodyPr>
            <a:noAutofit/>
          </a:bodyPr>
          <a:lstStyle/>
          <a:p>
            <a:r>
              <a:rPr lang="id-ID" sz="2400" b="1" dirty="0" smtClean="0">
                <a:latin typeface="Arial" pitchFamily="34" charset="0"/>
                <a:cs typeface="Arial" pitchFamily="34" charset="0"/>
              </a:rPr>
              <a:t>Departementalisasi Berdasarkan Pelanggan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5856" y="1074440"/>
            <a:ext cx="2664296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Bagian Produksi PT ABC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5776" y="2564904"/>
            <a:ext cx="1872208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Sabun Mandi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2586608"/>
            <a:ext cx="1728192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Patsal Gigi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44208" y="2586608"/>
            <a:ext cx="2015208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Mi Instan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2564904"/>
            <a:ext cx="1872208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Susu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4458816"/>
            <a:ext cx="1728192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Remaja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44208" y="4458816"/>
            <a:ext cx="2016224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Dewasa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4458816"/>
            <a:ext cx="1872208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Anak-anak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544" y="4458816"/>
            <a:ext cx="1944216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Bayi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03648" y="2204864"/>
            <a:ext cx="59046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63688" y="4077072"/>
            <a:ext cx="56166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07904" y="5589240"/>
            <a:ext cx="2224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dirty="0" smtClean="0"/>
              <a:t>customer</a:t>
            </a:r>
          </a:p>
          <a:p>
            <a:r>
              <a:rPr lang="id-ID" dirty="0" smtClean="0"/>
              <a:t>Departementalization</a:t>
            </a:r>
            <a:endParaRPr lang="id-ID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51520" y="5949280"/>
            <a:ext cx="345638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12160" y="5949280"/>
            <a:ext cx="280729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1520" y="4293096"/>
            <a:ext cx="0" cy="158417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748464" y="4293096"/>
            <a:ext cx="0" cy="158417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51520" y="4293096"/>
            <a:ext cx="1296144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812360" y="4293096"/>
            <a:ext cx="936104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03648" y="220486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508104" y="4149080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380312" y="4077072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63688" y="4149080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7" idx="2"/>
            <a:endCxn id="13" idx="0"/>
          </p:cNvCxnSpPr>
          <p:nvPr/>
        </p:nvCxnSpPr>
        <p:spPr>
          <a:xfrm>
            <a:off x="3491880" y="3263280"/>
            <a:ext cx="0" cy="11955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36096" y="220486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419872" y="220486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644008" y="1772816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308304" y="220486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4. </a:t>
            </a:r>
            <a:r>
              <a:rPr lang="en-US" sz="2400" b="1" dirty="0" err="1" smtClean="0">
                <a:solidFill>
                  <a:srgbClr val="FFFF00"/>
                </a:solidFill>
              </a:rPr>
              <a:t>Depatementalisasi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atas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dasar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fungsi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Departementalisasi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fungsional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mengelompokan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fungsi-fungsi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.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143240" y="1500174"/>
            <a:ext cx="3214710" cy="642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Presiden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Direktur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6929454" y="2857496"/>
            <a:ext cx="2000264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Manajer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Keuanga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357158" y="2857496"/>
            <a:ext cx="2000264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Manajer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Pemasaran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2571736" y="2857496"/>
            <a:ext cx="2000264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Manajer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Produksi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786314" y="2857496"/>
            <a:ext cx="2000264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Manajer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Personalia</a:t>
            </a:r>
            <a:endParaRPr lang="en-US" sz="2400" b="1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679288" y="2678901"/>
            <a:ext cx="35719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3321836" y="2678900"/>
            <a:ext cx="35719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1178694" y="2678901"/>
            <a:ext cx="35719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7822428" y="2678901"/>
            <a:ext cx="35719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57290" y="2500306"/>
            <a:ext cx="664373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4589859" y="2303851"/>
            <a:ext cx="357191" cy="357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14480" y="3786190"/>
            <a:ext cx="584672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Departementalisasi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Atas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Dasar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Fungsi-fungsi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32" y="4871877"/>
            <a:ext cx="90969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Individu</a:t>
            </a:r>
            <a:r>
              <a:rPr lang="en-US" sz="2400" b="1" dirty="0" smtClean="0"/>
              <a:t> –</a:t>
            </a:r>
            <a:r>
              <a:rPr lang="en-US" sz="2400" b="1" dirty="0" err="1" smtClean="0"/>
              <a:t>individu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melakukn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dikelompokan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Bersama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Seperti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pemasaran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perso</a:t>
            </a:r>
            <a:r>
              <a:rPr lang="en-US" sz="2400" b="1" dirty="0" smtClean="0"/>
              <a:t>-</a:t>
            </a:r>
          </a:p>
          <a:p>
            <a:r>
              <a:rPr lang="en-US" sz="2400" b="1" dirty="0" err="1" smtClean="0"/>
              <a:t>Nalia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keuangan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ransition spd="slow">
    <p:split dir="in"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0405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id-ID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 Departementalisasi berdasarkan fungsi</a:t>
            </a:r>
            <a:endParaRPr lang="id-ID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sz="1100" dirty="0" smtClean="0">
                <a:latin typeface="Arial" pitchFamily="34" charset="0"/>
                <a:cs typeface="Arial" pitchFamily="34" charset="0"/>
              </a:rPr>
              <a:t>Gambar :</a:t>
            </a:r>
          </a:p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896" y="476672"/>
            <a:ext cx="2016224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Direktur Utama  PT. ABC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755576" y="1722512"/>
            <a:ext cx="1944216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Manajer keuangan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6876256" y="1722512"/>
            <a:ext cx="1872208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Manajer SDM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4860032" y="1722512"/>
            <a:ext cx="1872208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Manajer Pemasaran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2771800" y="1722512"/>
            <a:ext cx="1944216" cy="770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Manajer Produksi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5796136" y="3090664"/>
            <a:ext cx="1800200" cy="8423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Bagian Promosi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3923928" y="3090664"/>
            <a:ext cx="1728192" cy="8423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Bagian penjualan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1331640" y="4458816"/>
            <a:ext cx="1800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Bagian Produksi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7164288" y="4458816"/>
            <a:ext cx="1872208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Pelatihan &amp; Pengembangan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5220072" y="4458816"/>
            <a:ext cx="1872208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Rekrutmen &amp; seleksi</a:t>
            </a:r>
            <a:endParaRPr lang="id-ID" dirty="0"/>
          </a:p>
        </p:txBody>
      </p:sp>
      <p:sp>
        <p:nvSpPr>
          <p:cNvPr id="15" name="Rectangle 14"/>
          <p:cNvSpPr/>
          <p:nvPr/>
        </p:nvSpPr>
        <p:spPr>
          <a:xfrm>
            <a:off x="3275856" y="4458816"/>
            <a:ext cx="1800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Bagian Pergudangan</a:t>
            </a:r>
            <a:endParaRPr lang="id-ID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907704" y="1412776"/>
            <a:ext cx="58326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88024" y="2780928"/>
            <a:ext cx="18722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7744" y="4149080"/>
            <a:ext cx="20162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16216" y="4149080"/>
            <a:ext cx="19442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707904" y="2492896"/>
            <a:ext cx="0" cy="17281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88024" y="1196752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40352" y="2492896"/>
            <a:ext cx="0" cy="17281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67744" y="4149080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83968" y="4149080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516216" y="4149080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460432" y="4149080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740352" y="141277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652120" y="249289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788024" y="278092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0232" y="278092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07704" y="141277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07904" y="141277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724128" y="1412776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5496" y="2852936"/>
            <a:ext cx="2118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Fungsional</a:t>
            </a:r>
          </a:p>
          <a:p>
            <a:r>
              <a:rPr lang="id-ID" dirty="0" smtClean="0"/>
              <a:t>Departementazation</a:t>
            </a:r>
            <a:endParaRPr lang="id-ID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467544" y="1196752"/>
            <a:ext cx="0" cy="165618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67544" y="3573016"/>
            <a:ext cx="0" cy="2088232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67544" y="5661248"/>
            <a:ext cx="1512168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67544" y="1196752"/>
            <a:ext cx="1512168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Kordinasi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Rentang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Kendali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  <a:solidFill>
            <a:srgbClr val="FF0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Koordinasi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menghubungkan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mengitegrasikan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bagian-bagian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agar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dicapai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efektif.Tampa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koordinasi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efektif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pencapaian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tercapai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kala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mengejar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kepentingan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sendiri-sendiri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Apabiala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tergantung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 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koordinasi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James D. Thomson,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tiga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macam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ketergantungan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diantara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Pooled interdependence (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ketergantungan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menyatu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Sequential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interdepedence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ketergantungan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berurutan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Reciprocal interdependence (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ketergantungan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timbal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balik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432048"/>
          </a:xfrm>
        </p:spPr>
        <p:txBody>
          <a:bodyPr>
            <a:noAutofit/>
          </a:bodyPr>
          <a:lstStyle/>
          <a:p>
            <a:pPr algn="l"/>
            <a:r>
              <a:rPr lang="id-ID" sz="2400" b="1" dirty="0" smtClean="0">
                <a:latin typeface="Arial" pitchFamily="34" charset="0"/>
                <a:cs typeface="Arial" pitchFamily="34" charset="0"/>
              </a:rPr>
              <a:t>Contoh tiga macam gambar  saling ketergantungan  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Menurut Jamaes D. Thompson,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412776"/>
            <a:ext cx="2808312" cy="5112568"/>
          </a:xfrm>
          <a:prstGeom prst="rect">
            <a:avLst/>
          </a:prstGeom>
          <a:solidFill>
            <a:srgbClr val="6633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b="1" dirty="0"/>
          </a:p>
        </p:txBody>
      </p:sp>
      <p:sp>
        <p:nvSpPr>
          <p:cNvPr id="5" name="Rectangle 4"/>
          <p:cNvSpPr/>
          <p:nvPr/>
        </p:nvSpPr>
        <p:spPr>
          <a:xfrm>
            <a:off x="3203848" y="1412776"/>
            <a:ext cx="2808312" cy="511256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8184" y="1412776"/>
            <a:ext cx="2808312" cy="511256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251520" y="3450704"/>
            <a:ext cx="1152128" cy="16344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Devisi produk A</a:t>
            </a:r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9672" y="3429000"/>
            <a:ext cx="1152128" cy="165618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Devisi produk B</a:t>
            </a:r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27584" y="2780928"/>
            <a:ext cx="136815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0"/>
          </p:cNvCxnSpPr>
          <p:nvPr/>
        </p:nvCxnSpPr>
        <p:spPr>
          <a:xfrm>
            <a:off x="827584" y="2780928"/>
            <a:ext cx="0" cy="669776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47664" y="2111152"/>
            <a:ext cx="0" cy="669776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95736" y="2780928"/>
            <a:ext cx="0" cy="669776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8797" y="1484784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Pooled interdependence</a:t>
            </a:r>
            <a:endParaRPr lang="id-ID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75856" y="3429000"/>
            <a:ext cx="1152128" cy="1634480"/>
          </a:xfrm>
          <a:prstGeom prst="rect">
            <a:avLst/>
          </a:prstGeom>
          <a:solidFill>
            <a:srgbClr val="92D05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Departemen pembelian 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88024" y="3429000"/>
            <a:ext cx="1152128" cy="163448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Departemen produksi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3" idx="1"/>
          </p:cNvCxnSpPr>
          <p:nvPr/>
        </p:nvCxnSpPr>
        <p:spPr>
          <a:xfrm>
            <a:off x="4427984" y="424624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19281" y="1556792"/>
            <a:ext cx="2792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Sequential </a:t>
            </a:r>
          </a:p>
          <a:p>
            <a:pPr algn="ctr"/>
            <a:r>
              <a:rPr lang="id-ID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interdependence</a:t>
            </a:r>
            <a:endParaRPr lang="id-ID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72200" y="3429000"/>
            <a:ext cx="1152128" cy="1634480"/>
          </a:xfrm>
          <a:prstGeom prst="rect">
            <a:avLst/>
          </a:prstGeom>
          <a:solidFill>
            <a:srgbClr val="FF99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Departemen pembelian 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812360" y="3429000"/>
            <a:ext cx="1152128" cy="1634480"/>
          </a:xfrm>
          <a:prstGeom prst="rect">
            <a:avLst/>
          </a:prstGeom>
          <a:solidFill>
            <a:srgbClr val="FF99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Departemen pembelian 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092280" y="5661248"/>
            <a:ext cx="12961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388424" y="5063480"/>
            <a:ext cx="0" cy="59776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092280" y="508518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43617" y="1556792"/>
            <a:ext cx="2792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Recipocal</a:t>
            </a:r>
          </a:p>
          <a:p>
            <a:pPr algn="ctr"/>
            <a:r>
              <a:rPr lang="id-ID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interdependence</a:t>
            </a:r>
            <a:endParaRPr lang="id-ID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04" y="5385410"/>
            <a:ext cx="2850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Saling ketegatnungan</a:t>
            </a:r>
          </a:p>
          <a:p>
            <a:pPr algn="ctr"/>
            <a:r>
              <a:rPr lang="id-ID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yg menyatu</a:t>
            </a:r>
            <a:endParaRPr lang="id-ID" sz="2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5435932"/>
            <a:ext cx="29498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latin typeface="Arial" pitchFamily="34" charset="0"/>
                <a:cs typeface="Arial" pitchFamily="34" charset="0"/>
              </a:rPr>
              <a:t>Saling ketergantungan</a:t>
            </a:r>
          </a:p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 yang berurutan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59477" y="5661248"/>
            <a:ext cx="2850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Saling ketegantungan</a:t>
            </a:r>
          </a:p>
          <a:p>
            <a:pPr algn="ctr"/>
            <a:r>
              <a:rPr lang="id-ID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timbal balik</a:t>
            </a:r>
            <a:endParaRPr lang="id-ID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439718"/>
          </a:xfrm>
          <a:solidFill>
            <a:srgbClr val="FF3300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Rentang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kendalil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  <a:solidFill>
            <a:srgbClr val="FFCC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Rentang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kendali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(span of control)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dimaksud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karyawan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melapor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manajer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mengtahui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potensial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manajer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bawahan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dihitung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rumus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3429000"/>
            <a:ext cx="21355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R=N </a:t>
            </a:r>
            <a:r>
              <a:rPr lang="en-US" sz="4000" b="1" dirty="0" smtClean="0"/>
              <a:t>(</a:t>
            </a:r>
            <a:r>
              <a:rPr lang="en-US" sz="2400" b="1" u="sng" dirty="0" smtClean="0"/>
              <a:t>2N</a:t>
            </a:r>
            <a:r>
              <a:rPr lang="en-US" sz="2400" b="1" dirty="0" smtClean="0"/>
              <a:t> +N-1</a:t>
            </a:r>
            <a:r>
              <a:rPr lang="en-US" sz="4000" b="1" dirty="0" smtClean="0"/>
              <a:t>)</a:t>
            </a:r>
          </a:p>
          <a:p>
            <a:r>
              <a:rPr lang="en-US" sz="2400" b="1" dirty="0" smtClean="0"/>
              <a:t>              2</a:t>
            </a:r>
            <a:endParaRPr lang="en-US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285984" y="3214686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R= </a:t>
            </a:r>
            <a:r>
              <a:rPr lang="en-US" sz="2400" b="1" dirty="0" err="1" smtClean="0"/>
              <a:t>Menujukan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hubungan</a:t>
            </a:r>
            <a:endParaRPr lang="en-US" sz="2400" b="1" dirty="0" smtClean="0"/>
          </a:p>
          <a:p>
            <a:r>
              <a:rPr lang="en-US" sz="2400" b="1" dirty="0" smtClean="0"/>
              <a:t>N=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bawahan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ditugaskan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endParaRPr lang="en-US" sz="2400" b="1" dirty="0" smtClean="0"/>
          </a:p>
          <a:p>
            <a:r>
              <a:rPr lang="en-US" sz="2400" b="1" dirty="0" smtClean="0"/>
              <a:t>      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komando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manajer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4429132"/>
            <a:ext cx="85875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bawahan</a:t>
            </a:r>
            <a:r>
              <a:rPr lang="en-US" sz="2400" b="1" dirty="0" smtClean="0"/>
              <a:t> 5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potensial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sbb</a:t>
            </a:r>
            <a:r>
              <a:rPr lang="en-US" sz="2400" b="1" dirty="0" smtClean="0"/>
              <a:t> :</a:t>
            </a:r>
          </a:p>
          <a:p>
            <a:r>
              <a:rPr lang="en-US" sz="2400" b="1" dirty="0" smtClean="0"/>
              <a:t>R.=5 (</a:t>
            </a:r>
            <a:r>
              <a:rPr lang="en-US" sz="2400" b="1" u="sng" dirty="0" smtClean="0"/>
              <a:t>2.5</a:t>
            </a:r>
            <a:r>
              <a:rPr lang="en-US" sz="2400" b="1" dirty="0" smtClean="0"/>
              <a:t> + 5-1)  = 5 (</a:t>
            </a:r>
            <a:r>
              <a:rPr lang="en-US" sz="2400" b="1" u="sng" dirty="0" smtClean="0"/>
              <a:t>32 </a:t>
            </a:r>
            <a:r>
              <a:rPr lang="en-US" sz="2400" b="1" dirty="0" smtClean="0"/>
              <a:t>+4) =  5=(16+4) =  5(20)  =100. </a:t>
            </a:r>
          </a:p>
          <a:p>
            <a:r>
              <a:rPr lang="en-US" sz="2400" b="1" dirty="0" smtClean="0"/>
              <a:t>             2                        2       </a:t>
            </a:r>
          </a:p>
          <a:p>
            <a:r>
              <a:rPr lang="en-US" sz="2400" b="1" dirty="0" smtClean="0"/>
              <a:t>           </a:t>
            </a:r>
            <a:endParaRPr lang="en-US" sz="2400" b="1" dirty="0"/>
          </a:p>
        </p:txBody>
      </p:sp>
    </p:spTree>
  </p:cSld>
  <p:clrMapOvr>
    <a:masterClrMapping/>
  </p:clrMapOvr>
  <p:transition spd="slow">
    <p:dissolv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CC6600"/>
          </a:solidFill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Pengorganisasian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3275"/>
            <a:ext cx="9144000" cy="6054725"/>
          </a:xfrm>
          <a:solidFill>
            <a:schemeClr val="accent6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b="1" dirty="0" err="1" smtClean="0"/>
              <a:t>Pengertian</a:t>
            </a:r>
            <a:endParaRPr lang="en-US" sz="4000" b="1" dirty="0" smtClean="0"/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/>
              <a:t>Struktur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organisasi</a:t>
            </a:r>
            <a:endParaRPr lang="en-US" sz="4000" b="1" dirty="0" smtClean="0"/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/>
              <a:t>Pembagian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kerja</a:t>
            </a:r>
            <a:r>
              <a:rPr lang="en-US" sz="4000" b="1" dirty="0" smtClean="0"/>
              <a:t> (</a:t>
            </a:r>
            <a:r>
              <a:rPr lang="en-US" sz="4000" b="1" dirty="0" err="1" smtClean="0"/>
              <a:t>devisionof</a:t>
            </a:r>
            <a:r>
              <a:rPr lang="en-US" sz="4000" b="1" dirty="0" smtClean="0"/>
              <a:t> labor)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/>
              <a:t>Departementalisasi</a:t>
            </a:r>
            <a:r>
              <a:rPr lang="en-US" sz="4000" b="1" dirty="0" smtClean="0"/>
              <a:t>  (</a:t>
            </a:r>
            <a:r>
              <a:rPr lang="en-US" sz="4000" b="1" dirty="0" err="1" smtClean="0"/>
              <a:t>departementalization</a:t>
            </a:r>
            <a:r>
              <a:rPr lang="en-US" sz="4000" b="1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/>
              <a:t>Koorginasi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rentang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kendali</a:t>
            </a:r>
            <a:endParaRPr lang="en-US" sz="4000" b="1" dirty="0" smtClean="0"/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/>
              <a:t>Sentralisasi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Desentralisasi</a:t>
            </a:r>
            <a:endParaRPr lang="en-US" sz="4000" b="1" dirty="0" smtClean="0"/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/>
              <a:t>Bentuk-bentuk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struktur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organisasi</a:t>
            </a:r>
            <a:endParaRPr lang="en-US" sz="4000" b="1" dirty="0"/>
          </a:p>
        </p:txBody>
      </p:sp>
    </p:spTree>
  </p:cSld>
  <p:clrMapOvr>
    <a:masterClrMapping/>
  </p:clrMapOvr>
  <p:transition spd="slow">
    <p:wheel spokes="8"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2547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mengasumsikan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manajer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menghadapi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  <a:solidFill>
            <a:srgbClr val="333300"/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tunggal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bawahan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individual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jaitu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diantara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permutasi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urutan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anggota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bawahan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silang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apabila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bawahan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berinteraksi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Setralisasi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Desentralisai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Sentralisasi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pemusatan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wewenang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tanggung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puncak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.(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keputusan-keputusan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tampa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masukan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keterlibatan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Desetralisasi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rendah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masukan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betul-betul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kebebasan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mengambil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68346"/>
          </a:xfrm>
          <a:solidFill>
            <a:srgbClr val="000066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Gibson,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dkk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pengamatan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menyebutkan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  <a:solidFill>
            <a:srgbClr val="0000FF"/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spesialisasi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sentralisasi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tetap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terspesialisasi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memerlukan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kekuasaan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wewenang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sedikit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wewenang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didelegasikan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sentralisasi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pemakaian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departemen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fungsional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sentralisasi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luas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rentang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kendali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kurang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sentlasisasi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Seberapa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jauh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desenralisasi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dipengaruhi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Mahduh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M.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Hanafi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diantaranya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Ukuran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budaya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preferen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kemampuan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43971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Bentuk-Bentuk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  <a:solidFill>
            <a:srgbClr val="FFCC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funsional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non </a:t>
            </a:r>
            <a:r>
              <a:rPr lang="en-US" sz="2400" dirty="0" err="1" smtClean="0"/>
              <a:t>fungsional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lalulintas</a:t>
            </a:r>
            <a:r>
              <a:rPr lang="en-US" sz="2400" dirty="0" smtClean="0"/>
              <a:t> </a:t>
            </a:r>
            <a:r>
              <a:rPr lang="en-US" sz="2400" dirty="0" err="1" smtClean="0"/>
              <a:t>wewenang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diamati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bentuknya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algn="ctr">
              <a:buNone/>
            </a:pPr>
            <a:r>
              <a:rPr lang="en-US" sz="2400" b="1" dirty="0" err="1" smtClean="0"/>
              <a:t>Struktur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garis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571868" y="2857496"/>
            <a:ext cx="1843094" cy="428628"/>
          </a:xfrm>
          <a:prstGeom prst="rect">
            <a:avLst/>
          </a:prstGeom>
          <a:solidFill>
            <a:srgbClr val="4AE05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DIREKTUR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71934" y="314324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428596" y="3714752"/>
            <a:ext cx="1843094" cy="857256"/>
          </a:xfrm>
          <a:prstGeom prst="rect">
            <a:avLst/>
          </a:prstGeom>
          <a:solidFill>
            <a:srgbClr val="4AE05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Wadir</a:t>
            </a:r>
            <a:r>
              <a:rPr lang="en-US" sz="2400" b="1" dirty="0" smtClean="0"/>
              <a:t> </a:t>
            </a:r>
          </a:p>
          <a:p>
            <a:pPr algn="ctr"/>
            <a:r>
              <a:rPr lang="en-US" sz="2400" b="1" dirty="0" err="1" smtClean="0"/>
              <a:t>Pemasaran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643306" y="3714752"/>
            <a:ext cx="1843094" cy="857256"/>
          </a:xfrm>
          <a:prstGeom prst="rect">
            <a:avLst/>
          </a:prstGeom>
          <a:solidFill>
            <a:srgbClr val="4AE05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wadir</a:t>
            </a:r>
            <a:endParaRPr lang="en-US" sz="2400" b="1" dirty="0" smtClean="0"/>
          </a:p>
          <a:p>
            <a:pPr algn="ctr"/>
            <a:r>
              <a:rPr lang="en-US" sz="2400" b="1" dirty="0" err="1" smtClean="0"/>
              <a:t>Produksi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6800872" y="3714752"/>
            <a:ext cx="1843094" cy="928694"/>
          </a:xfrm>
          <a:prstGeom prst="rect">
            <a:avLst/>
          </a:prstGeom>
          <a:solidFill>
            <a:srgbClr val="4AE05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Wadir</a:t>
            </a:r>
            <a:endParaRPr lang="en-US" sz="2400" b="1" dirty="0" smtClean="0"/>
          </a:p>
          <a:p>
            <a:pPr algn="ctr"/>
            <a:r>
              <a:rPr lang="en-US" sz="2400" b="1" dirty="0" err="1" smtClean="0"/>
              <a:t>Keuangan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1714480" y="5000636"/>
            <a:ext cx="1357322" cy="1143008"/>
          </a:xfrm>
          <a:prstGeom prst="rect">
            <a:avLst/>
          </a:prstGeom>
          <a:solidFill>
            <a:srgbClr val="4AE051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Manajer</a:t>
            </a:r>
            <a:r>
              <a:rPr lang="en-US" sz="2400" b="1" dirty="0" smtClean="0"/>
              <a:t> </a:t>
            </a:r>
          </a:p>
          <a:p>
            <a:pPr algn="ctr"/>
            <a:r>
              <a:rPr lang="en-US" sz="2400" b="1" dirty="0" err="1" smtClean="0"/>
              <a:t>Iklan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157138" y="5000636"/>
            <a:ext cx="1343028" cy="1143008"/>
          </a:xfrm>
          <a:prstGeom prst="rect">
            <a:avLst/>
          </a:prstGeom>
          <a:solidFill>
            <a:srgbClr val="4AE05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Manajer</a:t>
            </a:r>
            <a:r>
              <a:rPr lang="en-US" sz="2400" b="1" dirty="0" smtClean="0"/>
              <a:t> </a:t>
            </a:r>
          </a:p>
          <a:p>
            <a:pPr algn="ctr"/>
            <a:r>
              <a:rPr lang="en-US" sz="2400" b="1" dirty="0" err="1" smtClean="0"/>
              <a:t>penjualan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6300806" y="5000636"/>
            <a:ext cx="1343028" cy="1143008"/>
          </a:xfrm>
          <a:prstGeom prst="rect">
            <a:avLst/>
          </a:prstGeom>
          <a:solidFill>
            <a:srgbClr val="4AE05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Manajer</a:t>
            </a:r>
            <a:endParaRPr lang="en-US" sz="2400" b="1" dirty="0" smtClean="0"/>
          </a:p>
          <a:p>
            <a:pPr algn="ctr"/>
            <a:r>
              <a:rPr lang="en-US" sz="2400" b="1" dirty="0" err="1" smtClean="0"/>
              <a:t>Akuntansi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7786710" y="5000636"/>
            <a:ext cx="1285884" cy="1214446"/>
          </a:xfrm>
          <a:prstGeom prst="rect">
            <a:avLst/>
          </a:prstGeom>
          <a:solidFill>
            <a:srgbClr val="4AE05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Manajer</a:t>
            </a:r>
            <a:r>
              <a:rPr lang="en-US" sz="2400" b="1" dirty="0" smtClean="0"/>
              <a:t> </a:t>
            </a:r>
          </a:p>
          <a:p>
            <a:pPr algn="ctr"/>
            <a:r>
              <a:rPr lang="en-US" sz="2400" b="1" dirty="0" err="1" smtClean="0"/>
              <a:t>Piutang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4786314" y="5000636"/>
            <a:ext cx="1357322" cy="1143008"/>
          </a:xfrm>
          <a:prstGeom prst="rect">
            <a:avLst/>
          </a:prstGeom>
          <a:solidFill>
            <a:srgbClr val="4AE05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Manajer</a:t>
            </a:r>
            <a:endParaRPr lang="en-US" sz="2400" b="1" dirty="0" smtClean="0"/>
          </a:p>
          <a:p>
            <a:pPr algn="ctr"/>
            <a:r>
              <a:rPr lang="en-US" sz="2400" b="1" dirty="0" err="1" smtClean="0"/>
              <a:t>Pabrik</a:t>
            </a:r>
            <a:r>
              <a:rPr lang="en-US" sz="2400" b="1" dirty="0" smtClean="0"/>
              <a:t> B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3214678" y="5000636"/>
            <a:ext cx="1428760" cy="1143008"/>
          </a:xfrm>
          <a:prstGeom prst="rect">
            <a:avLst/>
          </a:prstGeom>
          <a:solidFill>
            <a:srgbClr val="4AE05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Manajer</a:t>
            </a:r>
            <a:endParaRPr lang="en-US" sz="2400" b="1" dirty="0" smtClean="0"/>
          </a:p>
          <a:p>
            <a:pPr algn="ctr"/>
            <a:r>
              <a:rPr lang="en-US" sz="2400" b="1" dirty="0" err="1" smtClean="0"/>
              <a:t>Pabrik</a:t>
            </a:r>
            <a:r>
              <a:rPr lang="en-US" sz="2400" b="1" dirty="0" smtClean="0"/>
              <a:t> A</a:t>
            </a:r>
            <a:endParaRPr lang="en-US" sz="2400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214414" y="3500438"/>
            <a:ext cx="650085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2"/>
          </p:cNvCxnSpPr>
          <p:nvPr/>
        </p:nvCxnSpPr>
        <p:spPr>
          <a:xfrm rot="16200000" flipH="1">
            <a:off x="4282674" y="3496865"/>
            <a:ext cx="428629" cy="7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7608114" y="3600450"/>
            <a:ext cx="214316" cy="14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107257" y="3607596"/>
            <a:ext cx="214317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00100" y="4786322"/>
            <a:ext cx="114300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67944" y="4786322"/>
            <a:ext cx="114300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143768" y="4786322"/>
            <a:ext cx="1143008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71600" y="4797152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23728" y="4797152"/>
            <a:ext cx="0" cy="2160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067944" y="4786322"/>
            <a:ext cx="5008" cy="2268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220072" y="4786322"/>
            <a:ext cx="5700" cy="226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143768" y="4786322"/>
            <a:ext cx="20520" cy="226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288364" y="4786322"/>
            <a:ext cx="28052" cy="2268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47664" y="4581128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572000" y="4581128"/>
            <a:ext cx="2728" cy="2051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7643039" y="471409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2844" y="6215082"/>
            <a:ext cx="9118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Fungsi</a:t>
            </a:r>
            <a:r>
              <a:rPr lang="en-US" b="1" dirty="0" smtClean="0"/>
              <a:t> yang </a:t>
            </a:r>
            <a:r>
              <a:rPr lang="en-US" b="1" dirty="0" err="1" smtClean="0"/>
              <a:t>dibawah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pertanggungan</a:t>
            </a:r>
            <a:r>
              <a:rPr lang="en-US" b="1" dirty="0" smtClean="0"/>
              <a:t> </a:t>
            </a:r>
            <a:r>
              <a:rPr lang="en-US" b="1" dirty="0" err="1" smtClean="0"/>
              <a:t>jawab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atasan</a:t>
            </a:r>
            <a:r>
              <a:rPr lang="en-US" b="1" dirty="0" smtClean="0"/>
              <a:t>  </a:t>
            </a:r>
            <a:r>
              <a:rPr lang="en-US" b="1" dirty="0" err="1" smtClean="0"/>
              <a:t>setingkat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tinggi</a:t>
            </a:r>
            <a:endParaRPr lang="en-US" b="1" dirty="0"/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439718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2. </a:t>
            </a:r>
            <a:r>
              <a:rPr lang="en-US" sz="2400" b="1" dirty="0" err="1" smtClean="0">
                <a:solidFill>
                  <a:schemeClr val="bg1"/>
                </a:solidFill>
              </a:rPr>
              <a:t>Struktur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Fungsional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  <a:solidFill>
            <a:srgbClr val="000066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Struktur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organisasi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fungsional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adalah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suatu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susunan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organisasi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memberikan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gambaran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bahwa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pembagian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tugas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kewenangan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susun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menurut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fungsi-fungsi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pekerjaan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tertentu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dibutuhkan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Pembagian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fungsi-fungsi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pekerjaan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tersebut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dijabarkan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dialokasikan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menurut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kebutuhan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ruang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lingkup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pekerjaan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suatu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organisasi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3240" y="2571744"/>
            <a:ext cx="2928958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DIREKTUR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6929454" y="3714752"/>
            <a:ext cx="2071702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Bag. </a:t>
            </a:r>
            <a:r>
              <a:rPr lang="en-US" sz="2400" b="1" dirty="0" err="1" smtClean="0"/>
              <a:t>kepegawaian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4643438" y="3714752"/>
            <a:ext cx="2143140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Bag </a:t>
            </a:r>
            <a:r>
              <a:rPr lang="en-US" sz="2400" b="1" dirty="0" err="1" smtClean="0"/>
              <a:t>Pengadaan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2500298" y="3714752"/>
            <a:ext cx="2000264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Bag </a:t>
            </a:r>
            <a:r>
              <a:rPr lang="en-US" sz="2400" b="1" dirty="0" err="1" smtClean="0"/>
              <a:t>Perencanaan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57158" y="3714752"/>
            <a:ext cx="2000264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Bag. </a:t>
            </a:r>
            <a:r>
              <a:rPr lang="en-US" sz="2400" b="1" dirty="0" err="1" smtClean="0"/>
              <a:t>Teknik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643306" y="4929198"/>
            <a:ext cx="2214578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Proyek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jembatan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6286512" y="4929198"/>
            <a:ext cx="2071702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Proyek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Listrik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1000100" y="4929198"/>
            <a:ext cx="2357454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Proye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tol</a:t>
            </a:r>
            <a:endParaRPr lang="en-US" sz="24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357290" y="3427412"/>
            <a:ext cx="650085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714744" y="4071942"/>
            <a:ext cx="171451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8" idx="0"/>
          </p:cNvCxnSpPr>
          <p:nvPr/>
        </p:nvCxnSpPr>
        <p:spPr>
          <a:xfrm rot="5400000">
            <a:off x="1214414" y="3571876"/>
            <a:ext cx="28575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356760" y="3571082"/>
            <a:ext cx="28575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714478" y="3571082"/>
            <a:ext cx="28575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644364" y="3571082"/>
            <a:ext cx="28575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1482307" y="4304116"/>
            <a:ext cx="571504" cy="821537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2"/>
          </p:cNvCxnSpPr>
          <p:nvPr/>
        </p:nvCxnSpPr>
        <p:spPr>
          <a:xfrm rot="16200000" flipH="1">
            <a:off x="2643175" y="3071809"/>
            <a:ext cx="571504" cy="314327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0" idx="0"/>
          </p:cNvCxnSpPr>
          <p:nvPr/>
        </p:nvCxnSpPr>
        <p:spPr>
          <a:xfrm>
            <a:off x="1428728" y="4429133"/>
            <a:ext cx="5893635" cy="50006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</p:cNvCxnSpPr>
          <p:nvPr/>
        </p:nvCxnSpPr>
        <p:spPr>
          <a:xfrm rot="16200000" flipH="1">
            <a:off x="3714743" y="4143380"/>
            <a:ext cx="571505" cy="100013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286116" y="4357694"/>
            <a:ext cx="3857652" cy="57150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1" idx="0"/>
          </p:cNvCxnSpPr>
          <p:nvPr/>
        </p:nvCxnSpPr>
        <p:spPr>
          <a:xfrm rot="10800000" flipV="1">
            <a:off x="2178828" y="4357696"/>
            <a:ext cx="1178729" cy="571502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 flipV="1">
            <a:off x="7179488" y="4429133"/>
            <a:ext cx="678663" cy="50006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5" idx="2"/>
          </p:cNvCxnSpPr>
          <p:nvPr/>
        </p:nvCxnSpPr>
        <p:spPr>
          <a:xfrm flipV="1">
            <a:off x="2107388" y="4357694"/>
            <a:ext cx="5857917" cy="57150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6" idx="2"/>
          </p:cNvCxnSpPr>
          <p:nvPr/>
        </p:nvCxnSpPr>
        <p:spPr>
          <a:xfrm flipV="1">
            <a:off x="2107388" y="4357694"/>
            <a:ext cx="3607620" cy="57150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" idx="2"/>
          </p:cNvCxnSpPr>
          <p:nvPr/>
        </p:nvCxnSpPr>
        <p:spPr>
          <a:xfrm rot="16200000" flipH="1">
            <a:off x="6179355" y="3893347"/>
            <a:ext cx="571506" cy="15002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6" idx="2"/>
          </p:cNvCxnSpPr>
          <p:nvPr/>
        </p:nvCxnSpPr>
        <p:spPr>
          <a:xfrm rot="5400000">
            <a:off x="4964909" y="4179099"/>
            <a:ext cx="571505" cy="92869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929192" y="4357694"/>
            <a:ext cx="3000393" cy="57150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57224" y="6072206"/>
            <a:ext cx="1785952" cy="2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Equal 59"/>
          <p:cNvSpPr/>
          <p:nvPr/>
        </p:nvSpPr>
        <p:spPr>
          <a:xfrm>
            <a:off x="2786050" y="5929330"/>
            <a:ext cx="285752" cy="28575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43240" y="5857892"/>
            <a:ext cx="3193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Proses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penerimaan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perintah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1357289" y="4357694"/>
            <a:ext cx="2928961" cy="57150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403648" y="4723556"/>
            <a:ext cx="650085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7884368" y="4725144"/>
            <a:ext cx="1588" cy="2160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1261566" y="4869506"/>
            <a:ext cx="28575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 dir="vert"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428628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3. </a:t>
            </a:r>
            <a:r>
              <a:rPr lang="en-US" sz="2400" b="1" dirty="0" err="1" smtClean="0">
                <a:solidFill>
                  <a:schemeClr val="bg1"/>
                </a:solidFill>
              </a:rPr>
              <a:t>Struktur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Garis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Staf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  <a:solidFill>
            <a:srgbClr val="0000FF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FFFF00"/>
                </a:solidFill>
              </a:rPr>
              <a:t>Struktur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organisasi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hampir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sama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struktur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organisasi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garis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Hanya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terdapat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staf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ahli</a:t>
            </a:r>
            <a:r>
              <a:rPr lang="en-US" sz="2400" dirty="0" smtClean="0">
                <a:solidFill>
                  <a:srgbClr val="FFFF00"/>
                </a:solidFill>
              </a:rPr>
              <a:t>, yang </a:t>
            </a:r>
            <a:r>
              <a:rPr lang="en-US" sz="2400" dirty="0" err="1" smtClean="0">
                <a:solidFill>
                  <a:srgbClr val="FFFF00"/>
                </a:solidFill>
              </a:rPr>
              <a:t>berfungsi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sebagai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penasihat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memberikan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konsultasi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mengenai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kebijaksanaan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langkah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tertentu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atau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staf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ahli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berfungsi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sebagai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pembantu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pimpinan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perusahaan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manajemen</a:t>
            </a:r>
            <a:r>
              <a:rPr lang="en-US" sz="2400" dirty="0" smtClean="0">
                <a:solidFill>
                  <a:srgbClr val="FFFF00"/>
                </a:solidFill>
              </a:rPr>
              <a:t>: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86116" y="2714620"/>
            <a:ext cx="2786082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Direktur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57884" y="3643314"/>
            <a:ext cx="2428892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Staf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Ahli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071538" y="3643314"/>
            <a:ext cx="2428892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Staf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Ahli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Perencanaan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86644" y="5000636"/>
            <a:ext cx="1571636" cy="1214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Pemeliharaan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572132" y="5000636"/>
            <a:ext cx="1571636" cy="1214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Personalia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857620" y="5000636"/>
            <a:ext cx="1571636" cy="1214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Keuangan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2000232" y="5000636"/>
            <a:ext cx="1643074" cy="1214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Pemasaran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214282" y="5000636"/>
            <a:ext cx="1571636" cy="1214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Bagia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Produksi</a:t>
            </a:r>
            <a:endParaRPr lang="en-US" sz="24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538" y="4572008"/>
            <a:ext cx="7000924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3500430" y="3964785"/>
            <a:ext cx="2357454" cy="158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2"/>
            <a:endCxn id="9" idx="0"/>
          </p:cNvCxnSpPr>
          <p:nvPr/>
        </p:nvCxnSpPr>
        <p:spPr>
          <a:xfrm rot="5400000">
            <a:off x="3839761" y="4161240"/>
            <a:ext cx="1643074" cy="35719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856827" y="4785925"/>
            <a:ext cx="428628" cy="79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714215" y="4785925"/>
            <a:ext cx="428628" cy="79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143239" y="4785925"/>
            <a:ext cx="428628" cy="79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7857750" y="4785925"/>
            <a:ext cx="428628" cy="794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35719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>4. </a:t>
            </a:r>
            <a:r>
              <a:rPr lang="en-US" sz="2400" b="1" dirty="0" err="1" smtClean="0"/>
              <a:t>Struktur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Otganisasi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Fungsional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Staf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  <a:solidFill>
            <a:srgbClr val="0000FF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</a:rPr>
              <a:t>Yaitu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struktur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fungsional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sebagaimana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disebutkan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muka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ditambah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adanya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staf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ahli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membnatu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pimpinan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usaha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mengambil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kebijaksanaan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manajemen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7554" y="1714488"/>
            <a:ext cx="2500330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Direktur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5929322" y="2285992"/>
            <a:ext cx="2500330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Staf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Ahli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6858016" y="3214686"/>
            <a:ext cx="1928826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Bag. </a:t>
            </a:r>
            <a:r>
              <a:rPr lang="en-US" sz="2400" b="1" dirty="0" err="1" smtClean="0"/>
              <a:t>Kepegawaian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428596" y="3214686"/>
            <a:ext cx="1928826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Bag, </a:t>
            </a:r>
            <a:r>
              <a:rPr lang="en-US" sz="2400" b="1" dirty="0" err="1" smtClean="0"/>
              <a:t>Teknik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571736" y="3214686"/>
            <a:ext cx="1928826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Bag. </a:t>
            </a:r>
            <a:r>
              <a:rPr lang="en-US" sz="2400" b="1" dirty="0" err="1" smtClean="0"/>
              <a:t>Perencanaan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4786314" y="3214686"/>
            <a:ext cx="1928826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Bag. </a:t>
            </a:r>
            <a:r>
              <a:rPr lang="en-US" sz="2400" b="1" dirty="0" err="1" smtClean="0"/>
              <a:t>Pengadaan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1000100" y="4929198"/>
            <a:ext cx="2143140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Proyek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Tol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643306" y="4929198"/>
            <a:ext cx="2000264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Proyek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Jembatan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6072198" y="5000636"/>
            <a:ext cx="1857388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Proyek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listrik</a:t>
            </a:r>
            <a:endParaRPr lang="en-US" sz="2400" b="1" dirty="0"/>
          </a:p>
        </p:txBody>
      </p:sp>
      <p:cxnSp>
        <p:nvCxnSpPr>
          <p:cNvPr id="14" name="Straight Connector 13"/>
          <p:cNvCxnSpPr>
            <a:stCxn id="4" idx="2"/>
            <a:endCxn id="11" idx="0"/>
          </p:cNvCxnSpPr>
          <p:nvPr/>
        </p:nvCxnSpPr>
        <p:spPr>
          <a:xfrm rot="16200000" flipH="1">
            <a:off x="3268256" y="3554016"/>
            <a:ext cx="2714644" cy="357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1"/>
          </p:cNvCxnSpPr>
          <p:nvPr/>
        </p:nvCxnSpPr>
        <p:spPr>
          <a:xfrm flipV="1">
            <a:off x="4643438" y="2536025"/>
            <a:ext cx="1285884" cy="357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1571604" y="3000372"/>
            <a:ext cx="614366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608118" y="3107530"/>
            <a:ext cx="21431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679289" y="3107528"/>
            <a:ext cx="21431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464449" y="3107529"/>
            <a:ext cx="214312" cy="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321837" y="3107528"/>
            <a:ext cx="21431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2" idx="0"/>
          </p:cNvCxnSpPr>
          <p:nvPr/>
        </p:nvCxnSpPr>
        <p:spPr>
          <a:xfrm>
            <a:off x="1571604" y="4143380"/>
            <a:ext cx="5429288" cy="85725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2"/>
            <a:endCxn id="12" idx="0"/>
          </p:cNvCxnSpPr>
          <p:nvPr/>
        </p:nvCxnSpPr>
        <p:spPr>
          <a:xfrm rot="16200000" flipH="1">
            <a:off x="4839892" y="2839636"/>
            <a:ext cx="857256" cy="3464743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1" idx="0"/>
          </p:cNvCxnSpPr>
          <p:nvPr/>
        </p:nvCxnSpPr>
        <p:spPr>
          <a:xfrm>
            <a:off x="1571604" y="4143380"/>
            <a:ext cx="3071834" cy="78581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0" idx="0"/>
          </p:cNvCxnSpPr>
          <p:nvPr/>
        </p:nvCxnSpPr>
        <p:spPr>
          <a:xfrm rot="16200000" flipH="1">
            <a:off x="1500166" y="4357694"/>
            <a:ext cx="714380" cy="42862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2"/>
            <a:endCxn id="11" idx="0"/>
          </p:cNvCxnSpPr>
          <p:nvPr/>
        </p:nvCxnSpPr>
        <p:spPr>
          <a:xfrm rot="16200000" flipH="1">
            <a:off x="3696884" y="3982644"/>
            <a:ext cx="785818" cy="1107289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" idx="2"/>
            <a:endCxn id="10" idx="0"/>
          </p:cNvCxnSpPr>
          <p:nvPr/>
        </p:nvCxnSpPr>
        <p:spPr>
          <a:xfrm rot="5400000">
            <a:off x="2411001" y="3804050"/>
            <a:ext cx="785818" cy="1464479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" idx="2"/>
            <a:endCxn id="12" idx="0"/>
          </p:cNvCxnSpPr>
          <p:nvPr/>
        </p:nvCxnSpPr>
        <p:spPr>
          <a:xfrm rot="16200000" flipH="1">
            <a:off x="5947181" y="3946925"/>
            <a:ext cx="857256" cy="125016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0"/>
            <a:endCxn id="9" idx="2"/>
          </p:cNvCxnSpPr>
          <p:nvPr/>
        </p:nvCxnSpPr>
        <p:spPr>
          <a:xfrm rot="5400000" flipH="1" flipV="1">
            <a:off x="4804173" y="3982645"/>
            <a:ext cx="785818" cy="1107289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0"/>
            <a:endCxn id="6" idx="2"/>
          </p:cNvCxnSpPr>
          <p:nvPr/>
        </p:nvCxnSpPr>
        <p:spPr>
          <a:xfrm rot="5400000" flipH="1" flipV="1">
            <a:off x="4554140" y="1660910"/>
            <a:ext cx="785818" cy="5750759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0" idx="0"/>
            <a:endCxn id="9" idx="2"/>
          </p:cNvCxnSpPr>
          <p:nvPr/>
        </p:nvCxnSpPr>
        <p:spPr>
          <a:xfrm rot="5400000" flipH="1" flipV="1">
            <a:off x="3518289" y="2696761"/>
            <a:ext cx="785818" cy="3679057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1" idx="0"/>
            <a:endCxn id="6" idx="2"/>
          </p:cNvCxnSpPr>
          <p:nvPr/>
        </p:nvCxnSpPr>
        <p:spPr>
          <a:xfrm rot="5400000" flipH="1" flipV="1">
            <a:off x="5840024" y="2946794"/>
            <a:ext cx="785818" cy="31789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2" idx="0"/>
            <a:endCxn id="6" idx="2"/>
          </p:cNvCxnSpPr>
          <p:nvPr/>
        </p:nvCxnSpPr>
        <p:spPr>
          <a:xfrm rot="5400000" flipH="1" flipV="1">
            <a:off x="6983032" y="4161240"/>
            <a:ext cx="857256" cy="821537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714482" y="4643446"/>
            <a:ext cx="5429286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1571603" y="4786323"/>
            <a:ext cx="28575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7000894" y="4857760"/>
            <a:ext cx="285750" cy="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ld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368280"/>
          </a:xfrm>
          <a:solidFill>
            <a:srgbClr val="663300"/>
          </a:solidFill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5. </a:t>
            </a:r>
            <a:r>
              <a:rPr lang="en-US" sz="2400" b="1" dirty="0" err="1" smtClean="0">
                <a:solidFill>
                  <a:srgbClr val="FFFF00"/>
                </a:solidFill>
              </a:rPr>
              <a:t>Struktur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Proyek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  <a:solidFill>
            <a:srgbClr val="FFCC66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Struktur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proyek</a:t>
            </a:r>
            <a:r>
              <a:rPr lang="id-ID" sz="2400" b="1" dirty="0" smtClean="0"/>
              <a:t> </a:t>
            </a:r>
            <a:r>
              <a:rPr lang="en-US" sz="2400" b="1" dirty="0" err="1" smtClean="0"/>
              <a:t>disusun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pembentukan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tim-tim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khusus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biasanya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masing-masing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spesialis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diperlukan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menyelesaikan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mencapai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tujuan-tujuan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chusus</a:t>
            </a:r>
            <a:r>
              <a:rPr lang="en-US" sz="2400" b="1" dirty="0" smtClean="0"/>
              <a:t> pula. </a:t>
            </a:r>
            <a:r>
              <a:rPr lang="en-US" sz="2400" b="1" dirty="0" err="1" smtClean="0"/>
              <a:t>Pucuk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pimpinan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operasionalnya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memiliki</a:t>
            </a:r>
            <a:r>
              <a:rPr lang="en-US" sz="2400" b="1" dirty="0" smtClean="0"/>
              <a:t> :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571868" y="1857364"/>
            <a:ext cx="2286016" cy="428628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Direktur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00958" y="2857496"/>
            <a:ext cx="1428760" cy="700086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Manajer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Personalia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86446" y="2857496"/>
            <a:ext cx="1571636" cy="700086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Manajer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Keuangan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00496" y="2857496"/>
            <a:ext cx="1643074" cy="700086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Manajer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Pemasaran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3108" y="2857496"/>
            <a:ext cx="1714512" cy="700086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Manajer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Produksi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2857496"/>
            <a:ext cx="1643074" cy="700086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Manajer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Proyek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158" y="3714752"/>
            <a:ext cx="1643074" cy="500066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Produksi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58" y="4357694"/>
            <a:ext cx="1643074" cy="571504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Pemasaran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7158" y="5143512"/>
            <a:ext cx="1643074" cy="571504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Personalia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7158" y="5929330"/>
            <a:ext cx="1643074" cy="571504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</a:rPr>
              <a:t>Keuangan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2928926" y="2643182"/>
            <a:ext cx="54292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1142977" y="2500306"/>
            <a:ext cx="3571901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-1464511" y="4679163"/>
            <a:ext cx="3071837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2"/>
          </p:cNvCxnSpPr>
          <p:nvPr/>
        </p:nvCxnSpPr>
        <p:spPr>
          <a:xfrm rot="5400000">
            <a:off x="4536281" y="2464587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8286776" y="2714620"/>
            <a:ext cx="14287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964381" y="2678901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71438" y="6215082"/>
            <a:ext cx="35715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820975" y="2749545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749801" y="2749545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465901" y="2749545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8250263" y="2749545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71438" y="3929066"/>
            <a:ext cx="35715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38378" y="4641858"/>
            <a:ext cx="35715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38377" y="5429264"/>
            <a:ext cx="35715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38408" y="3140968"/>
            <a:ext cx="357128" cy="22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 dir="vert"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  <a:solidFill>
            <a:srgbClr val="663300"/>
          </a:solidFill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6 .</a:t>
            </a:r>
            <a:r>
              <a:rPr lang="en-US" sz="2400" b="1" dirty="0" err="1" smtClean="0">
                <a:solidFill>
                  <a:srgbClr val="FFFF00"/>
                </a:solidFill>
              </a:rPr>
              <a:t>Struktur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Matrik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428604"/>
            <a:ext cx="9144000" cy="6429396"/>
          </a:xfrm>
          <a:solidFill>
            <a:srgbClr val="CC66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organisasi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matrik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en-US" sz="2400" dirty="0" err="1" smtClean="0">
                <a:solidFill>
                  <a:srgbClr val="FFFF00"/>
                </a:solidFill>
              </a:rPr>
              <a:t>adalah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organisasi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susunannya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ditandai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id-ID" sz="2400" dirty="0" smtClean="0">
                <a:solidFill>
                  <a:srgbClr val="FFFF00"/>
                </a:solidFill>
              </a:rPr>
              <a:t> ada 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id-ID" sz="2400" dirty="0" smtClean="0">
                <a:solidFill>
                  <a:srgbClr val="FFFF00"/>
                </a:solidFill>
              </a:rPr>
              <a:t>dua klasifikasi 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id-ID" sz="2400" dirty="0" smtClean="0">
                <a:solidFill>
                  <a:srgbClr val="FFFF00"/>
                </a:solidFill>
              </a:rPr>
              <a:t>Pertama </a:t>
            </a:r>
            <a:r>
              <a:rPr lang="en-US" sz="2400" dirty="0" err="1" smtClean="0">
                <a:solidFill>
                  <a:srgbClr val="FFFF00"/>
                </a:solidFill>
              </a:rPr>
              <a:t>Berlaku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lini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pertama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kedua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yg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pelimpahan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wewenang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bersifat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fungsional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devisional</a:t>
            </a:r>
            <a:r>
              <a:rPr lang="en-US" sz="2400" dirty="0" smtClean="0">
                <a:solidFill>
                  <a:srgbClr val="FFFF00"/>
                </a:solidFill>
              </a:rPr>
              <a:t>,. </a:t>
            </a:r>
            <a:r>
              <a:rPr lang="en-US" sz="2400" dirty="0" err="1" smtClean="0">
                <a:solidFill>
                  <a:srgbClr val="FFFF00"/>
                </a:solidFill>
              </a:rPr>
              <a:t>Alur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wewenang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pertanggung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jawaban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bersifat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vertikal</a:t>
            </a:r>
            <a:r>
              <a:rPr lang="en-US" sz="2400" dirty="0" smtClean="0">
                <a:solidFill>
                  <a:srgbClr val="FFFF00"/>
                </a:solidFill>
              </a:rPr>
              <a:t>. K</a:t>
            </a:r>
            <a:r>
              <a:rPr lang="id-ID" sz="2400" dirty="0" smtClean="0">
                <a:solidFill>
                  <a:srgbClr val="FFFF00"/>
                </a:solidFill>
              </a:rPr>
              <a:t>lasifikasi kedua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Berlaku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lini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staf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yg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dibawah</a:t>
            </a:r>
            <a:r>
              <a:rPr lang="en-US" sz="2400" dirty="0" smtClean="0">
                <a:solidFill>
                  <a:srgbClr val="FFFF00"/>
                </a:solidFill>
              </a:rPr>
              <a:t> , </a:t>
            </a:r>
            <a:r>
              <a:rPr lang="en-US" sz="2400" dirty="0" err="1" smtClean="0">
                <a:solidFill>
                  <a:srgbClr val="FFFF00"/>
                </a:solidFill>
              </a:rPr>
              <a:t>sifat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alur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wewenang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serta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tanggung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jawab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adalah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vertikal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horozontal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Artinya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para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staf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memiliki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dua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atasan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sehingga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mereka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bawah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dua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wewenang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6182" y="3071810"/>
            <a:ext cx="2286016" cy="50006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Presiden</a:t>
            </a:r>
            <a:r>
              <a:rPr lang="en-US" b="1" dirty="0" smtClean="0"/>
              <a:t> </a:t>
            </a:r>
            <a:r>
              <a:rPr lang="en-US" b="1" dirty="0" err="1" smtClean="0"/>
              <a:t>Direktur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786182" y="3929066"/>
            <a:ext cx="1214446" cy="85725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Manajer</a:t>
            </a:r>
            <a:r>
              <a:rPr lang="en-US" b="1" dirty="0" smtClean="0"/>
              <a:t> </a:t>
            </a:r>
            <a:r>
              <a:rPr lang="en-US" b="1" dirty="0" err="1" smtClean="0"/>
              <a:t>Dep</a:t>
            </a:r>
            <a:r>
              <a:rPr lang="en-US" b="1" dirty="0" smtClean="0"/>
              <a:t> </a:t>
            </a:r>
            <a:r>
              <a:rPr lang="en-US" b="1" dirty="0" err="1" smtClean="0"/>
              <a:t>Pembelian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5143504" y="3929066"/>
            <a:ext cx="1214446" cy="85725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Manajer</a:t>
            </a:r>
            <a:r>
              <a:rPr lang="en-US" b="1" dirty="0" smtClean="0"/>
              <a:t> Dep. </a:t>
            </a:r>
            <a:r>
              <a:rPr lang="en-US" b="1" dirty="0" err="1" smtClean="0"/>
              <a:t>Adminitas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572264" y="3929066"/>
            <a:ext cx="1185874" cy="85725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Lain- lain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428860" y="3929066"/>
            <a:ext cx="1214414" cy="85725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Manajer</a:t>
            </a:r>
            <a:r>
              <a:rPr lang="en-US" b="1" dirty="0" smtClean="0"/>
              <a:t> Dep. </a:t>
            </a:r>
            <a:r>
              <a:rPr lang="en-US" b="1" dirty="0" err="1" smtClean="0"/>
              <a:t>Produksi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929586" y="3929066"/>
            <a:ext cx="1143008" cy="857256"/>
          </a:xfrm>
          <a:prstGeom prst="rect">
            <a:avLst/>
          </a:prstGeom>
          <a:solidFill>
            <a:srgbClr val="FFFF66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Manjer</a:t>
            </a:r>
            <a:r>
              <a:rPr lang="en-US" b="1" dirty="0" smtClean="0"/>
              <a:t> </a:t>
            </a:r>
            <a:r>
              <a:rPr lang="en-US" b="1" dirty="0" err="1" smtClean="0"/>
              <a:t>Dep</a:t>
            </a:r>
            <a:r>
              <a:rPr lang="en-US" b="1" dirty="0" smtClean="0"/>
              <a:t> </a:t>
            </a:r>
            <a:r>
              <a:rPr lang="en-US" b="1" dirty="0" err="1" smtClean="0"/>
              <a:t>Fungsion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071538" y="3929066"/>
            <a:ext cx="1214446" cy="85725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Manajer</a:t>
            </a:r>
            <a:r>
              <a:rPr lang="en-US" b="1" dirty="0" smtClean="0"/>
              <a:t> DEP. </a:t>
            </a:r>
            <a:r>
              <a:rPr lang="en-US" b="1" dirty="0" err="1" smtClean="0"/>
              <a:t>Teknik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57158" y="4929198"/>
            <a:ext cx="1500198" cy="500066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Manajer</a:t>
            </a:r>
            <a:r>
              <a:rPr lang="en-US" b="1" dirty="0" smtClean="0"/>
              <a:t> </a:t>
            </a:r>
            <a:r>
              <a:rPr lang="en-US" b="1" dirty="0" err="1" smtClean="0"/>
              <a:t>Proyek</a:t>
            </a:r>
            <a:r>
              <a:rPr lang="en-US" b="1" dirty="0" smtClean="0"/>
              <a:t> A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57158" y="5572140"/>
            <a:ext cx="1500198" cy="500066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Manajer</a:t>
            </a:r>
            <a:r>
              <a:rPr lang="en-US" b="1" dirty="0" smtClean="0"/>
              <a:t> </a:t>
            </a:r>
            <a:r>
              <a:rPr lang="en-US" b="1" dirty="0" err="1" smtClean="0"/>
              <a:t>Proyek</a:t>
            </a:r>
            <a:r>
              <a:rPr lang="en-US" b="1" dirty="0" smtClean="0"/>
              <a:t> B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357158" y="6215082"/>
            <a:ext cx="1500198" cy="500066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Manajer</a:t>
            </a:r>
            <a:r>
              <a:rPr lang="en-US" b="1" dirty="0" smtClean="0"/>
              <a:t> </a:t>
            </a:r>
            <a:r>
              <a:rPr lang="en-US" b="1" dirty="0" err="1" smtClean="0"/>
              <a:t>Proyek</a:t>
            </a:r>
            <a:r>
              <a:rPr lang="en-US" b="1" dirty="0" smtClean="0"/>
              <a:t> C</a:t>
            </a:r>
            <a:endParaRPr lang="en-US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14348" y="3714752"/>
            <a:ext cx="77867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07125" y="4321975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1500170" y="3857628"/>
            <a:ext cx="28574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57357" y="5286388"/>
            <a:ext cx="357189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928664" y="6143645"/>
            <a:ext cx="28574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928664" y="5500700"/>
            <a:ext cx="28574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857753" y="3571874"/>
            <a:ext cx="285749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857489" y="3857626"/>
            <a:ext cx="285749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214811" y="3857626"/>
            <a:ext cx="28574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643571" y="3786188"/>
            <a:ext cx="285749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072331" y="3857626"/>
            <a:ext cx="28574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8358215" y="3786188"/>
            <a:ext cx="285749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857356" y="5856304"/>
            <a:ext cx="357189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857356" y="6499246"/>
            <a:ext cx="357189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2035951" y="4964917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571736" y="5286388"/>
            <a:ext cx="357189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14745" y="5286388"/>
            <a:ext cx="35718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643439" y="5286388"/>
            <a:ext cx="35718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286380" y="5286388"/>
            <a:ext cx="35718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143637" y="5286388"/>
            <a:ext cx="35718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2963851" y="4964123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4249735" y="4964123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5607057" y="4964123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7035817" y="4964123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8393139" y="4964123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071670" y="5568751"/>
            <a:ext cx="757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Staf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teknik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00232" y="4997247"/>
            <a:ext cx="757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Staf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teknik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43108" y="6143644"/>
            <a:ext cx="757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Staf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teknik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85663" y="4929198"/>
            <a:ext cx="623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Staf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Prod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00364" y="6215082"/>
            <a:ext cx="623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Staf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Prod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28926" y="5497313"/>
            <a:ext cx="623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Staf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Prod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91500" y="4929198"/>
            <a:ext cx="598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Staf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Pem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4810" y="5568751"/>
            <a:ext cx="598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Staf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Pem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243900" y="6211693"/>
            <a:ext cx="598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Staf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Pem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00694" y="4929198"/>
            <a:ext cx="623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Staf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Adm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643570" y="6283131"/>
            <a:ext cx="623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Staf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Adm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43570" y="5568751"/>
            <a:ext cx="623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Staf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Adm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3857621" y="5927742"/>
            <a:ext cx="35718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876669" y="6642122"/>
            <a:ext cx="35718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714612" y="6499246"/>
            <a:ext cx="35718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643174" y="5895988"/>
            <a:ext cx="35718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786315" y="5927742"/>
            <a:ext cx="35718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000629" y="6642122"/>
            <a:ext cx="35718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57819" y="5929330"/>
            <a:ext cx="35718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286513" y="5929330"/>
            <a:ext cx="35718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215074" y="6642122"/>
            <a:ext cx="357189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 dir="vert"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90066"/>
          </a:xfrm>
        </p:spPr>
        <p:txBody>
          <a:bodyPr>
            <a:normAutofit/>
          </a:bodyPr>
          <a:lstStyle/>
          <a:p>
            <a:pPr algn="l"/>
            <a:r>
              <a:rPr lang="id-ID" sz="2400" dirty="0" smtClean="0">
                <a:latin typeface="Arial Black" pitchFamily="34" charset="0"/>
                <a:cs typeface="Arial" pitchFamily="34" charset="0"/>
              </a:rPr>
              <a:t>Evaaluasi ;</a:t>
            </a:r>
            <a:endParaRPr lang="id-ID" sz="24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768752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70000"/>
              </a:lnSpc>
              <a:buFont typeface="+mj-lt"/>
              <a:buAutoNum type="arabicParenR"/>
            </a:pPr>
            <a:r>
              <a:rPr lang="id-ID" sz="8000" b="1" dirty="0" smtClean="0">
                <a:latin typeface="Arial" pitchFamily="34" charset="0"/>
                <a:cs typeface="Arial" pitchFamily="34" charset="0"/>
              </a:rPr>
              <a:t>Coba saudara tuliskan pengertian mengenai organisasi menurut  </a:t>
            </a:r>
            <a:r>
              <a:rPr lang="id-ID" sz="8000" b="1" i="1" dirty="0" smtClean="0">
                <a:latin typeface="Arial" pitchFamily="34" charset="0"/>
                <a:cs typeface="Arial" pitchFamily="34" charset="0"/>
              </a:rPr>
              <a:t>Chester I Barnard,</a:t>
            </a:r>
            <a:endParaRPr lang="id-ID" sz="8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70000"/>
              </a:lnSpc>
              <a:buFont typeface="+mj-lt"/>
              <a:buAutoNum type="arabicParenR"/>
            </a:pPr>
            <a:r>
              <a:rPr lang="id-ID" sz="8000" b="1" dirty="0" smtClean="0">
                <a:latin typeface="Arial" pitchFamily="34" charset="0"/>
                <a:cs typeface="Arial" pitchFamily="34" charset="0"/>
              </a:rPr>
              <a:t>Coba saudara tuliska tiga elemen organisasi  yang satu dengan yang lainnya  sangat sulit  sulit untuk dipisahkan (Berkaitan) ?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arenR"/>
            </a:pPr>
            <a:r>
              <a:rPr lang="id-ID" sz="8000" b="1" dirty="0" smtClean="0">
                <a:latin typeface="Arial" pitchFamily="34" charset="0"/>
                <a:cs typeface="Arial" pitchFamily="34" charset="0"/>
              </a:rPr>
              <a:t>Coba saudara jelaskan beberapa faktor yang menentukan perancangan suatu struktur organisasi ?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arenR"/>
            </a:pPr>
            <a:r>
              <a:rPr lang="id-ID" sz="8000" b="1" dirty="0" smtClean="0">
                <a:latin typeface="Arial" pitchFamily="34" charset="0"/>
                <a:cs typeface="Arial" pitchFamily="34" charset="0"/>
              </a:rPr>
              <a:t>Coba saudara jelaskan dua keuntungan yang diperolah dari adanya spesialisasi pekerjaan ?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arenR"/>
            </a:pPr>
            <a:r>
              <a:rPr lang="id-ID" sz="8000" b="1" dirty="0" smtClean="0">
                <a:latin typeface="Arial" pitchFamily="34" charset="0"/>
                <a:cs typeface="Arial" pitchFamily="34" charset="0"/>
              </a:rPr>
              <a:t>Coba saudara gambarkan struktur organisasi berdasarkan Departementalisasi atas dasar fungsi-fungsi 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arenR"/>
            </a:pPr>
            <a:r>
              <a:rPr lang="id-ID" sz="8000" b="1" dirty="0" smtClean="0">
                <a:latin typeface="Arial" pitchFamily="34" charset="0"/>
                <a:cs typeface="Arial" pitchFamily="34" charset="0"/>
              </a:rPr>
              <a:t>Coba saudara gambarkan Struktur organisasi fungsional ?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arenR"/>
            </a:pPr>
            <a:r>
              <a:rPr lang="id-ID" sz="8000" b="1" dirty="0" smtClean="0">
                <a:latin typeface="Arial" pitchFamily="34" charset="0"/>
                <a:cs typeface="Arial" pitchFamily="34" charset="0"/>
              </a:rPr>
              <a:t>Coba saudara tuliskan dan jelaskan mengenai dentralisasi dan sentralisasi  ?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arenR"/>
            </a:pPr>
            <a:endParaRPr lang="id-ID" sz="8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endParaRPr lang="id-ID" sz="8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endParaRPr lang="id-ID" sz="8000" b="1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endParaRPr lang="id-ID" sz="8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marL="457200" indent="-457200">
              <a:buNone/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511156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Pengorganisasian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952286"/>
          </a:xfrm>
          <a:solidFill>
            <a:schemeClr val="accent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dikatakan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ubahnya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wadah</a:t>
            </a:r>
            <a:r>
              <a:rPr lang="en-US" sz="24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mencapa</a:t>
            </a: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angotanya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didalamnya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norma-norma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dipedomani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nilai-nilai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perlu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dipegang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Pengorganisasian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penempatan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lainnya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tugas-tugas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penycapaian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hal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menyangkut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pembagian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diselesaikan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mengkoordinasikan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manajemen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James D. Mooney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perserikatan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bersama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. 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Chester I Barnard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wadah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kumpulan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orang-orang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bekerja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bersama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tertentu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Selain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aturan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penjabaran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fungsi-fungsi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formal.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500"/>
                            </p:stCondLst>
                            <p:childTnLst>
                              <p:par>
                                <p:cTn id="4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500"/>
                            </p:stCondLst>
                            <p:childTnLst>
                              <p:par>
                                <p:cTn id="4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428628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l"/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  <a:endParaRPr lang="en-U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didefinisiakn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sekel</a:t>
            </a: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mpok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beriter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bekerja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merealisasikan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bersama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definisi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jelaslah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paling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tiga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elemen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lainnya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sulit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dipisahkan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ketiga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elemen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diantaranya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sekelompkok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orang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interaksi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sama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bersam</a:t>
            </a: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None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dinamis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diartikan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penetapan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pembagian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lat)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sedangkan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None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arti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statis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bagan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rangka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berwujud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bergerak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demi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tercapainya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bersama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sebagi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wadah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428628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  <a:solidFill>
            <a:schemeClr val="accent6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didefinisikan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tugasa-tugas,sistem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pelaporan,dan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komonikasi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menghubungkan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bersama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individual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perancangan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dijelaskan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sbb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kecilnya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tergantung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ukuran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komplek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penelitian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Chandler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amerika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menyimpulkan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mengikuti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 (Perusahaan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tekonologi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moderen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memerlukan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komplek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dibanding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tradisional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(Tingkat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kema</a:t>
            </a: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keterampilan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dimiliki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   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428628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C. </a:t>
            </a:r>
            <a:r>
              <a:rPr lang="en-US" sz="2800" b="1" dirty="0" err="1" smtClean="0"/>
              <a:t>Pemabagian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kerja</a:t>
            </a:r>
            <a:r>
              <a:rPr lang="en-US" sz="2800" b="1" dirty="0" smtClean="0"/>
              <a:t> (division of labor)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  <a:solidFill>
            <a:srgbClr val="003300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tugas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unit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pecah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kecil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berturutan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ataun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tugas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bagi-bagi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dikhususkan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orang-orang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unit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i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devision</a:t>
            </a:r>
            <a:r>
              <a:rPr lang="en-US" sz="24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of labor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Hakikat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spesialisasi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melainkan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pecah-pecah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langkah-langkah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langkah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diselesaikan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berbeda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Keuntungan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diperoleh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spesialisasi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mengandung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sedikit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tugas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mudah</a:t>
            </a:r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melatih</a:t>
            </a:r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pengantinya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person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diberhentikan,dipindahkan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mangkir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pelatihan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sedikit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membutuhkan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pelatihan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rendah</a:t>
            </a:r>
            <a:endParaRPr lang="en-U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Apabila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memerlukan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tugas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sedikit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jumlahnya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u="sng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ahli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tugas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teresebut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keahlian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mutu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output yang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pula. </a:t>
            </a:r>
            <a:endParaRPr lang="en-US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 dir="vert"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439718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Departementalisasi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Departementalization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</a:rPr>
              <a:t>Menggabungkan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kembali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menglompokan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menjadi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satu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pekerjaan</a:t>
            </a:r>
            <a:r>
              <a:rPr lang="en-US" sz="2400" b="1" dirty="0" smtClean="0">
                <a:solidFill>
                  <a:schemeClr val="bg1"/>
                </a:solidFill>
              </a:rPr>
              <a:t> individual </a:t>
            </a:r>
            <a:r>
              <a:rPr lang="en-US" sz="2400" b="1" dirty="0" err="1" smtClean="0">
                <a:solidFill>
                  <a:schemeClr val="bg1"/>
                </a:solidFill>
              </a:rPr>
              <a:t>disebut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departementalisasi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r>
              <a:rPr lang="en-US" sz="2400" b="1" dirty="0" err="1" smtClean="0">
                <a:solidFill>
                  <a:schemeClr val="bg1"/>
                </a:solidFill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pengertian</a:t>
            </a:r>
            <a:r>
              <a:rPr lang="en-US" sz="2400" b="1" dirty="0" smtClean="0">
                <a:solidFill>
                  <a:schemeClr val="bg1"/>
                </a:solidFill>
              </a:rPr>
              <a:t> yang lain </a:t>
            </a:r>
            <a:r>
              <a:rPr lang="en-US" sz="2400" b="1" dirty="0" err="1" smtClean="0">
                <a:solidFill>
                  <a:schemeClr val="bg1"/>
                </a:solidFill>
              </a:rPr>
              <a:t>departementalisasi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upaya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membagi-bagikan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pekerjaan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secara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fungsional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mempunyai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spesilis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tertentu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</a:rPr>
              <a:t>Departementalisasi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memberikan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batasan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kekuasaan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tanggung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jawab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setiap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departemen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akan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dibentuk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sehingga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memudahkan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karyawan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melakukan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pekerjaan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sesuai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pembagian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kerja</a:t>
            </a:r>
            <a:r>
              <a:rPr lang="en-US" sz="2400" b="1" dirty="0" smtClean="0">
                <a:solidFill>
                  <a:schemeClr val="bg1"/>
                </a:solidFill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</a:rPr>
              <a:t>devision</a:t>
            </a:r>
            <a:r>
              <a:rPr lang="en-US" sz="2400" b="1" dirty="0" smtClean="0">
                <a:solidFill>
                  <a:schemeClr val="bg1"/>
                </a:solidFill>
              </a:rPr>
              <a:t> of labor) yang </a:t>
            </a:r>
            <a:r>
              <a:rPr lang="en-US" sz="2400" b="1" dirty="0" err="1" smtClean="0">
                <a:solidFill>
                  <a:schemeClr val="bg1"/>
                </a:solidFill>
              </a:rPr>
              <a:t>ditetapkan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</a:rPr>
              <a:t>Keuntungan</a:t>
            </a:r>
            <a:r>
              <a:rPr lang="en-US" sz="2400" b="1" dirty="0" smtClean="0">
                <a:solidFill>
                  <a:schemeClr val="bg1"/>
                </a:solidFill>
              </a:rPr>
              <a:t> lain yang </a:t>
            </a:r>
            <a:r>
              <a:rPr lang="en-US" sz="2400" b="1" dirty="0" err="1" smtClean="0">
                <a:solidFill>
                  <a:schemeClr val="bg1"/>
                </a:solidFill>
              </a:rPr>
              <a:t>diperoleh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adanya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departentalisasi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adanya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kemudahan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melaksanakan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koordinasi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karena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setiap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fungsi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pembagian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kerja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telah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diberikan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fungsi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ruang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lingkup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pekerjaan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jelas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</a:rPr>
              <a:t>Praktik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departementalisasi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sering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didasarkan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berbagai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kebutuhan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beikut</a:t>
            </a:r>
            <a:r>
              <a:rPr lang="en-US" sz="2400" b="1" dirty="0" smtClean="0">
                <a:solidFill>
                  <a:schemeClr val="bg1"/>
                </a:solidFill>
              </a:rPr>
              <a:t> :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36828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Departementalisasi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teritorial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wilayah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departementalisasi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penentuan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porsi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wilayah-wilayah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3240" y="1285860"/>
            <a:ext cx="2214578" cy="500066"/>
          </a:xfrm>
          <a:prstGeom prst="rect">
            <a:avLst/>
          </a:prstGeom>
          <a:solidFill>
            <a:srgbClr val="0804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Direktur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86446" y="3357562"/>
            <a:ext cx="2214578" cy="500066"/>
          </a:xfrm>
          <a:prstGeom prst="rect">
            <a:avLst/>
          </a:prstGeom>
          <a:solidFill>
            <a:srgbClr val="0804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Wilayah C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3240" y="3286124"/>
            <a:ext cx="2214578" cy="500066"/>
          </a:xfrm>
          <a:prstGeom prst="rect">
            <a:avLst/>
          </a:prstGeom>
          <a:solidFill>
            <a:srgbClr val="080400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Wilayah B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488" y="2143116"/>
            <a:ext cx="2928958" cy="500066"/>
          </a:xfrm>
          <a:prstGeom prst="rect">
            <a:avLst/>
          </a:prstGeom>
          <a:solidFill>
            <a:srgbClr val="0804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Manajer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Pemasaran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3286124"/>
            <a:ext cx="2214578" cy="500066"/>
          </a:xfrm>
          <a:prstGeom prst="rect">
            <a:avLst/>
          </a:prstGeom>
          <a:solidFill>
            <a:srgbClr val="0804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Wilayah A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036215" y="196452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875479" y="2911075"/>
            <a:ext cx="714382" cy="357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536679" y="310673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750065" y="317817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714480" y="2928934"/>
            <a:ext cx="5214974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85918" y="4071942"/>
            <a:ext cx="528022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Departementalisasi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Wilayah.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42844" y="4643446"/>
            <a:ext cx="90906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Keuntungan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pengelompokan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memberikan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</a:t>
            </a:r>
          </a:p>
          <a:p>
            <a:r>
              <a:rPr lang="en-US" sz="2400" b="1" dirty="0" err="1" smtClean="0"/>
              <a:t>pelatihan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tenaga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manajerial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menempatkan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Para </a:t>
            </a:r>
            <a:r>
              <a:rPr lang="en-US" sz="2400" b="1" dirty="0" err="1" smtClean="0"/>
              <a:t>manajer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daerah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kemudian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menilai</a:t>
            </a:r>
            <a:r>
              <a:rPr lang="en-US" sz="2400" b="1" dirty="0" smtClean="0"/>
              <a:t> program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kemajuan</a:t>
            </a:r>
            <a:endParaRPr lang="en-US" sz="2400" b="1" dirty="0" smtClean="0"/>
          </a:p>
          <a:p>
            <a:r>
              <a:rPr lang="en-US" sz="2400" b="1" dirty="0" err="1" smtClean="0"/>
              <a:t>Mereka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daerah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geografis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ransition spd="slow">
    <p:circl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Departementalisasi Berdasarkan Geografis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sz="1100" dirty="0" smtClean="0">
                <a:latin typeface="Arial" pitchFamily="34" charset="0"/>
                <a:cs typeface="Arial" pitchFamily="34" charset="0"/>
              </a:rPr>
              <a:t>Gambar :</a:t>
            </a:r>
            <a:endParaRPr lang="id-ID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1840" y="836712"/>
            <a:ext cx="2664296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Manajer Pmasaran PT  ABC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8064" y="2204864"/>
            <a:ext cx="1944216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Bagian Promosi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9752" y="2204864"/>
            <a:ext cx="2088232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Bagian Penjualan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7584" y="3666728"/>
            <a:ext cx="1728192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Jakarta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99792" y="3666728"/>
            <a:ext cx="1728192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Bandung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88224" y="3666728"/>
            <a:ext cx="1800200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Medan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3645024"/>
            <a:ext cx="1872208" cy="6983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Makasar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0" y="1556792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75856" y="1844824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56048" y="3284984"/>
            <a:ext cx="59046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47664" y="3284984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1" idx="0"/>
          </p:cNvCxnSpPr>
          <p:nvPr/>
        </p:nvCxnSpPr>
        <p:spPr>
          <a:xfrm>
            <a:off x="5508104" y="3284984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284984"/>
            <a:ext cx="0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75856" y="184482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84168" y="1844824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0"/>
          </p:cNvCxnSpPr>
          <p:nvPr/>
        </p:nvCxnSpPr>
        <p:spPr>
          <a:xfrm>
            <a:off x="3563888" y="2852936"/>
            <a:ext cx="0" cy="8137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75856" y="4509120"/>
            <a:ext cx="2224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dirty="0" smtClean="0"/>
              <a:t>Geograpis</a:t>
            </a:r>
          </a:p>
          <a:p>
            <a:r>
              <a:rPr lang="id-ID" dirty="0" smtClean="0"/>
              <a:t>Departementalization</a:t>
            </a:r>
            <a:endParaRPr lang="id-ID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395536" y="4725144"/>
            <a:ext cx="3312368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148064" y="4725144"/>
            <a:ext cx="36004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95536" y="3284984"/>
            <a:ext cx="0" cy="144016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748464" y="3284984"/>
            <a:ext cx="0" cy="144016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95536" y="3212976"/>
            <a:ext cx="1008112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7812360" y="3284984"/>
            <a:ext cx="936104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2109</Words>
  <Application>Microsoft Office PowerPoint</Application>
  <PresentationFormat>On-screen Show (4:3)</PresentationFormat>
  <Paragraphs>446</Paragraphs>
  <Slides>28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Pertemuan 8 </vt:lpstr>
      <vt:lpstr>Pengorganisasian dan struktur.</vt:lpstr>
      <vt:lpstr>Pengorganisasian dan Struktur :</vt:lpstr>
      <vt:lpstr>Lanjutan :</vt:lpstr>
      <vt:lpstr>B. Struktur organisasi :</vt:lpstr>
      <vt:lpstr>C. Pemabagian kerja (division of labor)</vt:lpstr>
      <vt:lpstr>D. Departementalisasi (Departementalization)</vt:lpstr>
      <vt:lpstr>1. Departementalisasi atas dasar teritorial atau wilayah</vt:lpstr>
      <vt:lpstr>Departementalisasi Berdasarkan Geografis</vt:lpstr>
      <vt:lpstr>2. Departementalisasi atas dasar produksi.</vt:lpstr>
      <vt:lpstr>Contoh Departementalisasi Berdasarkan Produk</vt:lpstr>
      <vt:lpstr>Contoh Departementalisasi Berdasarkan Produk</vt:lpstr>
      <vt:lpstr>3. Departementalisasi atas dasar pelanggan :</vt:lpstr>
      <vt:lpstr>Departementalisasi Berdasarkan Pelanggan</vt:lpstr>
      <vt:lpstr>4. Depatementalisasi atas dasar fungsi organisasi.</vt:lpstr>
      <vt:lpstr>Contoh Departementalisasi berdasarkan fungsi</vt:lpstr>
      <vt:lpstr>E. Kordinasi dan Rentang Kendali</vt:lpstr>
      <vt:lpstr>Contoh tiga macam gambar  saling ketergantungan  </vt:lpstr>
      <vt:lpstr>Rentang kendalil yang efektif :</vt:lpstr>
      <vt:lpstr>Lanjutan  :Perhitungan diatas mengasumsikan bahwa para manajer harus menghadapi tiga jenis hubungan sebagai berikut :</vt:lpstr>
      <vt:lpstr>Gibson, dkk melakukan pengamatan hubungan antara empat desain  keputusan organisasi , antara lain menyebutkan :</vt:lpstr>
      <vt:lpstr>G. Bentuk-Bentuk Struktur Organisasi</vt:lpstr>
      <vt:lpstr>2. Struktur Organisasi Fungsional</vt:lpstr>
      <vt:lpstr>3. Struktur Organisasi Garis dan Staf</vt:lpstr>
      <vt:lpstr>4. Struktur Otganisasi Fungsional dan Staf</vt:lpstr>
      <vt:lpstr>5. Struktur Organisasi Proyek.</vt:lpstr>
      <vt:lpstr>6 .Struktur Organisasi Matrik</vt:lpstr>
      <vt:lpstr>Evaaluasi ;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10</dc:title>
  <dc:creator>Valued Acer Customer</dc:creator>
  <cp:lastModifiedBy>ACER</cp:lastModifiedBy>
  <cp:revision>203</cp:revision>
  <dcterms:created xsi:type="dcterms:W3CDTF">2010-01-31T20:40:38Z</dcterms:created>
  <dcterms:modified xsi:type="dcterms:W3CDTF">2013-12-05T13:19:41Z</dcterms:modified>
</cp:coreProperties>
</file>