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77" r:id="rId2"/>
    <p:sldId id="282" r:id="rId3"/>
    <p:sldId id="279" r:id="rId4"/>
    <p:sldId id="290" r:id="rId5"/>
    <p:sldId id="259" r:id="rId6"/>
    <p:sldId id="281" r:id="rId7"/>
    <p:sldId id="260" r:id="rId8"/>
    <p:sldId id="261" r:id="rId9"/>
    <p:sldId id="262" r:id="rId10"/>
    <p:sldId id="263" r:id="rId11"/>
    <p:sldId id="264" r:id="rId12"/>
    <p:sldId id="265" r:id="rId13"/>
    <p:sldId id="266" r:id="rId14"/>
    <p:sldId id="267" r:id="rId15"/>
    <p:sldId id="288" r:id="rId16"/>
    <p:sldId id="269" r:id="rId17"/>
    <p:sldId id="270" r:id="rId18"/>
    <p:sldId id="287" r:id="rId19"/>
    <p:sldId id="271" r:id="rId20"/>
    <p:sldId id="283" r:id="rId21"/>
    <p:sldId id="275" r:id="rId22"/>
    <p:sldId id="276" r:id="rId23"/>
    <p:sldId id="27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33"/>
    <a:srgbClr val="00FF00"/>
    <a:srgbClr val="663300"/>
    <a:srgbClr val="CC0000"/>
    <a:srgbClr val="CC0066"/>
    <a:srgbClr val="FF9900"/>
    <a:srgbClr val="CC6600"/>
    <a:srgbClr val="FF9966"/>
    <a:srgbClr val="FF3B3B"/>
    <a:srgbClr val="FF33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72" autoAdjust="0"/>
    <p:restoredTop sz="83149" autoAdjust="0"/>
  </p:normalViewPr>
  <p:slideViewPr>
    <p:cSldViewPr>
      <p:cViewPr>
        <p:scale>
          <a:sx n="40" d="100"/>
          <a:sy n="40" d="100"/>
        </p:scale>
        <p:origin x="-451" y="24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D3C2DE-B540-44E4-B128-745436E593EF}" type="datetimeFigureOut">
              <a:rPr lang="en-US" smtClean="0"/>
              <a:pPr/>
              <a:t>4/5/2014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D9E3DF-857C-4C30-951A-41A8B2F9B7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D9E3DF-857C-4C30-951A-41A8B2F9B71F}" type="slidenum">
              <a:rPr lang="en-US" smtClean="0"/>
              <a:pPr/>
              <a:t>5</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D9E3DF-857C-4C30-951A-41A8B2F9B71F}" type="slidenum">
              <a:rPr lang="en-US" smtClean="0"/>
              <a:pPr/>
              <a:t>16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D9E3DF-857C-4C30-951A-41A8B2F9B71F}" type="slidenum">
              <a:rPr lang="en-US" smtClean="0"/>
              <a:pPr/>
              <a:t>17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11D9E3DF-857C-4C30-951A-41A8B2F9B71F}" type="slidenum">
              <a:rPr lang="en-US" smtClean="0"/>
              <a:pPr/>
              <a:t>18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D9E3DF-857C-4C30-951A-41A8B2F9B71F}" type="slidenum">
              <a:rPr lang="en-US" smtClean="0"/>
              <a:pPr/>
              <a:t>19</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D9E3DF-857C-4C30-951A-41A8B2F9B71F}" type="slidenum">
              <a:rPr lang="en-US" smtClean="0"/>
              <a:pPr/>
              <a:t>21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D9E3DF-857C-4C30-951A-41A8B2F9B71F}"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D9E3DF-857C-4C30-951A-41A8B2F9B71F}"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D9E3DF-857C-4C30-951A-41A8B2F9B71F}"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D9E3DF-857C-4C30-951A-41A8B2F9B71F}"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D9E3DF-857C-4C30-951A-41A8B2F9B71F}"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D9E3DF-857C-4C30-951A-41A8B2F9B71F}"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D9E3DF-857C-4C30-951A-41A8B2F9B71F}"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D9E3DF-857C-4C30-951A-41A8B2F9B71F}"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8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11D9E3DF-857C-4C30-951A-41A8B2F9B71F}"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4A8C36-1160-48E5-9746-0D85F94DFF7C}" type="datetimeFigureOut">
              <a:rPr lang="en-US" smtClean="0"/>
              <a:pPr/>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19F68-0095-4D61-9640-04F5D286B24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4A8C36-1160-48E5-9746-0D85F94DFF7C}" type="datetimeFigureOut">
              <a:rPr lang="en-US" smtClean="0"/>
              <a:pPr/>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19F68-0095-4D61-9640-04F5D286B24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4A8C36-1160-48E5-9746-0D85F94DFF7C}" type="datetimeFigureOut">
              <a:rPr lang="en-US" smtClean="0"/>
              <a:pPr/>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19F68-0095-4D61-9640-04F5D286B24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4A8C36-1160-48E5-9746-0D85F94DFF7C}" type="datetimeFigureOut">
              <a:rPr lang="en-US" smtClean="0"/>
              <a:pPr/>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19F68-0095-4D61-9640-04F5D286B24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4A8C36-1160-48E5-9746-0D85F94DFF7C}" type="datetimeFigureOut">
              <a:rPr lang="en-US" smtClean="0"/>
              <a:pPr/>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19F68-0095-4D61-9640-04F5D286B24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4A8C36-1160-48E5-9746-0D85F94DFF7C}" type="datetimeFigureOut">
              <a:rPr lang="en-US" smtClean="0"/>
              <a:pPr/>
              <a:t>4/5/2014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A19F68-0095-4D61-9640-04F5D286B24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4A8C36-1160-48E5-9746-0D85F94DFF7C}" type="datetimeFigureOut">
              <a:rPr lang="en-US" smtClean="0"/>
              <a:pPr/>
              <a:t>4/5/2014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A19F68-0095-4D61-9640-04F5D286B24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4A8C36-1160-48E5-9746-0D85F94DFF7C}" type="datetimeFigureOut">
              <a:rPr lang="en-US" smtClean="0"/>
              <a:pPr/>
              <a:t>4/5/2014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A19F68-0095-4D61-9640-04F5D286B24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4A8C36-1160-48E5-9746-0D85F94DFF7C}" type="datetimeFigureOut">
              <a:rPr lang="en-US" smtClean="0"/>
              <a:pPr/>
              <a:t>4/5/2014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A19F68-0095-4D61-9640-04F5D286B24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4A8C36-1160-48E5-9746-0D85F94DFF7C}" type="datetimeFigureOut">
              <a:rPr lang="en-US" smtClean="0"/>
              <a:pPr/>
              <a:t>4/5/2014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A19F68-0095-4D61-9640-04F5D286B24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4A8C36-1160-48E5-9746-0D85F94DFF7C}" type="datetimeFigureOut">
              <a:rPr lang="en-US" smtClean="0"/>
              <a:pPr/>
              <a:t>4/5/2014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A19F68-0095-4D61-9640-04F5D286B24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4A8C36-1160-48E5-9746-0D85F94DFF7C}" type="datetimeFigureOut">
              <a:rPr lang="en-US" smtClean="0"/>
              <a:pPr/>
              <a:t>4/5/2014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A19F68-0095-4D61-9640-04F5D286B24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8.wav"/><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kepuusan.jpg"/>
          <p:cNvPicPr>
            <a:picLocks noChangeAspect="1" noChangeArrowheads="1"/>
          </p:cNvPicPr>
          <p:nvPr/>
        </p:nvPicPr>
        <p:blipFill>
          <a:blip r:embed="rId2" cstate="print"/>
          <a:srcRect/>
          <a:stretch>
            <a:fillRect/>
          </a:stretch>
        </p:blipFill>
        <p:spPr bwMode="auto">
          <a:xfrm>
            <a:off x="35496" y="548680"/>
            <a:ext cx="4023891" cy="3519835"/>
          </a:xfrm>
          <a:prstGeom prst="rect">
            <a:avLst/>
          </a:prstGeom>
          <a:noFill/>
        </p:spPr>
      </p:pic>
      <p:pic>
        <p:nvPicPr>
          <p:cNvPr id="2" name="Picture 2" descr="E:\keputusan 2.jpg"/>
          <p:cNvPicPr>
            <a:picLocks noChangeAspect="1" noChangeArrowheads="1"/>
          </p:cNvPicPr>
          <p:nvPr/>
        </p:nvPicPr>
        <p:blipFill>
          <a:blip r:embed="rId3" cstate="print"/>
          <a:srcRect/>
          <a:stretch>
            <a:fillRect/>
          </a:stretch>
        </p:blipFill>
        <p:spPr bwMode="auto">
          <a:xfrm>
            <a:off x="4121249" y="0"/>
            <a:ext cx="5022751" cy="3501008"/>
          </a:xfrm>
          <a:prstGeom prst="rect">
            <a:avLst/>
          </a:prstGeom>
          <a:noFill/>
        </p:spPr>
      </p:pic>
      <p:pic>
        <p:nvPicPr>
          <p:cNvPr id="3" name="Picture 2" descr="E:\keputusan 5.jpg"/>
          <p:cNvPicPr>
            <a:picLocks noChangeAspect="1" noChangeArrowheads="1"/>
          </p:cNvPicPr>
          <p:nvPr/>
        </p:nvPicPr>
        <p:blipFill>
          <a:blip r:embed="rId4" cstate="print"/>
          <a:srcRect/>
          <a:stretch>
            <a:fillRect/>
          </a:stretch>
        </p:blipFill>
        <p:spPr bwMode="auto">
          <a:xfrm>
            <a:off x="-36512" y="3985989"/>
            <a:ext cx="4248472" cy="2872011"/>
          </a:xfrm>
          <a:prstGeom prst="rect">
            <a:avLst/>
          </a:prstGeom>
          <a:noFill/>
        </p:spPr>
      </p:pic>
      <p:pic>
        <p:nvPicPr>
          <p:cNvPr id="4" name="Picture 2" descr="E:\kepusan 7 - Copy.jpg"/>
          <p:cNvPicPr>
            <a:picLocks noChangeAspect="1" noChangeArrowheads="1"/>
          </p:cNvPicPr>
          <p:nvPr/>
        </p:nvPicPr>
        <p:blipFill>
          <a:blip r:embed="rId5" cstate="print"/>
          <a:srcRect/>
          <a:stretch>
            <a:fillRect/>
          </a:stretch>
        </p:blipFill>
        <p:spPr bwMode="auto">
          <a:xfrm>
            <a:off x="4211960" y="3501008"/>
            <a:ext cx="4968552" cy="3384376"/>
          </a:xfrm>
          <a:prstGeom prst="rect">
            <a:avLst/>
          </a:prstGeom>
          <a:noFill/>
        </p:spPr>
      </p:pic>
      <p:pic>
        <p:nvPicPr>
          <p:cNvPr id="5" name="Picture 2" descr="E:\asal bapak senang.jpg"/>
          <p:cNvPicPr>
            <a:picLocks noChangeAspect="1" noChangeArrowheads="1"/>
          </p:cNvPicPr>
          <p:nvPr/>
        </p:nvPicPr>
        <p:blipFill>
          <a:blip r:embed="rId6" cstate="print"/>
          <a:srcRect/>
          <a:stretch>
            <a:fillRect/>
          </a:stretch>
        </p:blipFill>
        <p:spPr bwMode="auto">
          <a:xfrm>
            <a:off x="3976688" y="2833688"/>
            <a:ext cx="1190625" cy="1190625"/>
          </a:xfrm>
          <a:prstGeom prst="rect">
            <a:avLst/>
          </a:prstGeom>
          <a:noFill/>
        </p:spPr>
      </p:pic>
      <p:pic>
        <p:nvPicPr>
          <p:cNvPr id="6" name="Picture 2" descr="E:\penambil keputusan.jpg"/>
          <p:cNvPicPr>
            <a:picLocks noChangeAspect="1" noChangeArrowheads="1"/>
          </p:cNvPicPr>
          <p:nvPr/>
        </p:nvPicPr>
        <p:blipFill>
          <a:blip r:embed="rId7" cstate="print"/>
          <a:srcRect/>
          <a:stretch>
            <a:fillRect/>
          </a:stretch>
        </p:blipFill>
        <p:spPr bwMode="auto">
          <a:xfrm>
            <a:off x="3754755" y="2852936"/>
            <a:ext cx="1634490" cy="309634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11132"/>
          </a:xfrm>
          <a:solidFill>
            <a:srgbClr val="333300"/>
          </a:solidFill>
        </p:spPr>
        <p:txBody>
          <a:bodyPr>
            <a:noAutofit/>
          </a:bodyPr>
          <a:lstStyle/>
          <a:p>
            <a:pPr algn="l"/>
            <a:r>
              <a:rPr lang="en-US" sz="2400" b="1" dirty="0" err="1" smtClean="0">
                <a:solidFill>
                  <a:schemeClr val="bg1"/>
                </a:solidFill>
              </a:rPr>
              <a:t>Tahap-tahap</a:t>
            </a:r>
            <a:r>
              <a:rPr lang="en-US" sz="2400" b="1" dirty="0" smtClean="0">
                <a:solidFill>
                  <a:schemeClr val="bg1"/>
                </a:solidFill>
              </a:rPr>
              <a:t> </a:t>
            </a:r>
            <a:r>
              <a:rPr lang="en-US" sz="2400" b="1" dirty="0" err="1" smtClean="0">
                <a:solidFill>
                  <a:schemeClr val="bg1"/>
                </a:solidFill>
              </a:rPr>
              <a:t>pengambilan</a:t>
            </a:r>
            <a:r>
              <a:rPr lang="en-US" sz="2400" b="1" dirty="0" smtClean="0">
                <a:solidFill>
                  <a:schemeClr val="bg1"/>
                </a:solidFill>
              </a:rPr>
              <a:t> </a:t>
            </a:r>
            <a:r>
              <a:rPr lang="en-US" sz="2400" b="1" dirty="0" err="1" smtClean="0">
                <a:solidFill>
                  <a:schemeClr val="bg1"/>
                </a:solidFill>
              </a:rPr>
              <a:t>keputusan</a:t>
            </a:r>
            <a:r>
              <a:rPr lang="en-US" sz="2400" b="1" dirty="0" smtClean="0">
                <a:solidFill>
                  <a:schemeClr val="bg1"/>
                </a:solidFill>
              </a:rPr>
              <a:t> :</a:t>
            </a:r>
            <a:endParaRPr lang="en-US" sz="2400" b="1" dirty="0">
              <a:solidFill>
                <a:schemeClr val="bg1"/>
              </a:solidFill>
            </a:endParaRPr>
          </a:p>
        </p:txBody>
      </p:sp>
      <p:sp>
        <p:nvSpPr>
          <p:cNvPr id="3" name="Content Placeholder 2"/>
          <p:cNvSpPr>
            <a:spLocks noGrp="1"/>
          </p:cNvSpPr>
          <p:nvPr>
            <p:ph idx="1"/>
          </p:nvPr>
        </p:nvSpPr>
        <p:spPr>
          <a:xfrm>
            <a:off x="-71470" y="500042"/>
            <a:ext cx="9215470" cy="6357958"/>
          </a:xfrm>
          <a:solidFill>
            <a:srgbClr val="003300"/>
          </a:solidFill>
          <a:ln>
            <a:solidFill>
              <a:schemeClr val="bg1"/>
            </a:solidFill>
          </a:ln>
        </p:spPr>
        <p:style>
          <a:lnRef idx="2">
            <a:schemeClr val="dk1"/>
          </a:lnRef>
          <a:fillRef idx="1">
            <a:schemeClr val="lt1"/>
          </a:fillRef>
          <a:effectRef idx="0">
            <a:schemeClr val="dk1"/>
          </a:effectRef>
          <a:fontRef idx="minor">
            <a:schemeClr val="dk1"/>
          </a:fontRef>
        </p:style>
        <p:txBody>
          <a:bodyPr>
            <a:normAutofit/>
          </a:bodyPr>
          <a:lstStyle/>
          <a:p>
            <a:pPr>
              <a:buNone/>
            </a:pPr>
            <a:r>
              <a:rPr lang="en-US" sz="1200" dirty="0" err="1" smtClean="0"/>
              <a:t>Gambar</a:t>
            </a:r>
            <a:r>
              <a:rPr lang="en-US" sz="1200" dirty="0" smtClean="0"/>
              <a:t> :</a:t>
            </a:r>
            <a:endParaRPr lang="en-US" sz="1200" dirty="0"/>
          </a:p>
        </p:txBody>
      </p:sp>
      <p:sp>
        <p:nvSpPr>
          <p:cNvPr id="4" name="Rectangle 3"/>
          <p:cNvSpPr/>
          <p:nvPr/>
        </p:nvSpPr>
        <p:spPr>
          <a:xfrm>
            <a:off x="2714612" y="642918"/>
            <a:ext cx="5500726" cy="571504"/>
          </a:xfrm>
          <a:prstGeom prst="rect">
            <a:avLst/>
          </a:prstGeom>
          <a:solidFill>
            <a:srgbClr val="00FF00"/>
          </a:solidFill>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err="1" smtClean="0"/>
              <a:t>Mengidentifikasi</a:t>
            </a:r>
            <a:r>
              <a:rPr lang="en-US" sz="2400" b="1" dirty="0" smtClean="0"/>
              <a:t> </a:t>
            </a:r>
            <a:r>
              <a:rPr lang="en-US" sz="2400" b="1" dirty="0" err="1" smtClean="0"/>
              <a:t>dan</a:t>
            </a:r>
            <a:r>
              <a:rPr lang="en-US" sz="2400" b="1" dirty="0" smtClean="0"/>
              <a:t> </a:t>
            </a:r>
            <a:r>
              <a:rPr lang="en-US" sz="2400" b="1" dirty="0" err="1" smtClean="0"/>
              <a:t>definisi</a:t>
            </a:r>
            <a:r>
              <a:rPr lang="en-US" sz="2400" b="1" dirty="0" smtClean="0"/>
              <a:t> </a:t>
            </a:r>
            <a:r>
              <a:rPr lang="en-US" sz="2400" b="1" dirty="0" err="1" smtClean="0"/>
              <a:t>masalah</a:t>
            </a:r>
            <a:endParaRPr lang="en-US" sz="2400" b="1" dirty="0"/>
          </a:p>
        </p:txBody>
      </p:sp>
      <p:sp>
        <p:nvSpPr>
          <p:cNvPr id="5" name="Rectangle 4"/>
          <p:cNvSpPr/>
          <p:nvPr/>
        </p:nvSpPr>
        <p:spPr>
          <a:xfrm>
            <a:off x="2714612" y="1500174"/>
            <a:ext cx="5500726" cy="571504"/>
          </a:xfrm>
          <a:prstGeom prst="rect">
            <a:avLst/>
          </a:prstGeom>
          <a:solidFill>
            <a:srgbClr val="00FF00"/>
          </a:solidFill>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err="1" smtClean="0"/>
              <a:t>Mengembangkan</a:t>
            </a:r>
            <a:r>
              <a:rPr lang="en-US" sz="2400" b="1" dirty="0" smtClean="0"/>
              <a:t> </a:t>
            </a:r>
            <a:r>
              <a:rPr lang="en-US" sz="2400" b="1" dirty="0" err="1" smtClean="0"/>
              <a:t>alternatif</a:t>
            </a:r>
            <a:endParaRPr lang="en-US" sz="2400" b="1" dirty="0"/>
          </a:p>
        </p:txBody>
      </p:sp>
      <p:sp>
        <p:nvSpPr>
          <p:cNvPr id="6" name="Rectangle 5"/>
          <p:cNvSpPr/>
          <p:nvPr/>
        </p:nvSpPr>
        <p:spPr>
          <a:xfrm>
            <a:off x="2714612" y="2357430"/>
            <a:ext cx="5572164" cy="571504"/>
          </a:xfrm>
          <a:prstGeom prst="rect">
            <a:avLst/>
          </a:prstGeom>
          <a:solidFill>
            <a:srgbClr val="00FF00"/>
          </a:solidFill>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err="1" smtClean="0"/>
              <a:t>Evaluasi</a:t>
            </a:r>
            <a:r>
              <a:rPr lang="en-US" sz="2400" b="1" dirty="0" smtClean="0"/>
              <a:t> </a:t>
            </a:r>
            <a:r>
              <a:rPr lang="en-US" sz="2400" b="1" dirty="0" err="1" smtClean="0"/>
              <a:t>alternatif</a:t>
            </a:r>
            <a:r>
              <a:rPr lang="en-US" sz="2400" b="1" dirty="0" smtClean="0"/>
              <a:t> </a:t>
            </a:r>
            <a:r>
              <a:rPr lang="en-US" sz="2400" b="1" dirty="0" err="1" smtClean="0"/>
              <a:t>pemecahan</a:t>
            </a:r>
            <a:endParaRPr lang="en-US" sz="2400" b="1" dirty="0"/>
          </a:p>
        </p:txBody>
      </p:sp>
      <p:sp>
        <p:nvSpPr>
          <p:cNvPr id="7" name="Rectangle 6"/>
          <p:cNvSpPr/>
          <p:nvPr/>
        </p:nvSpPr>
        <p:spPr>
          <a:xfrm>
            <a:off x="2786050" y="4572008"/>
            <a:ext cx="5429288" cy="571504"/>
          </a:xfrm>
          <a:prstGeom prst="rect">
            <a:avLst/>
          </a:prstGeom>
          <a:solidFill>
            <a:srgbClr val="00FF00"/>
          </a:solidFill>
          <a:ln>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err="1" smtClean="0"/>
              <a:t>Memilih</a:t>
            </a:r>
            <a:r>
              <a:rPr lang="en-US" sz="2400" b="1" dirty="0" smtClean="0"/>
              <a:t> </a:t>
            </a:r>
            <a:r>
              <a:rPr lang="en-US" sz="2400" b="1" dirty="0" err="1" smtClean="0"/>
              <a:t>alternatif</a:t>
            </a:r>
            <a:endParaRPr lang="en-US" sz="2400" b="1" dirty="0"/>
          </a:p>
        </p:txBody>
      </p:sp>
      <p:sp>
        <p:nvSpPr>
          <p:cNvPr id="8" name="Rectangle 7"/>
          <p:cNvSpPr/>
          <p:nvPr/>
        </p:nvSpPr>
        <p:spPr>
          <a:xfrm>
            <a:off x="2786050" y="5429264"/>
            <a:ext cx="5429288" cy="571504"/>
          </a:xfrm>
          <a:prstGeom prst="rect">
            <a:avLst/>
          </a:prstGeom>
          <a:solidFill>
            <a:srgbClr val="00FF00"/>
          </a:solidFill>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err="1" smtClean="0"/>
              <a:t>Implementasi</a:t>
            </a:r>
            <a:r>
              <a:rPr lang="en-US" sz="2400" b="1" dirty="0" smtClean="0"/>
              <a:t> </a:t>
            </a:r>
            <a:r>
              <a:rPr lang="en-US" sz="2400" b="1" dirty="0" err="1" smtClean="0"/>
              <a:t>keputusan</a:t>
            </a:r>
            <a:endParaRPr lang="en-US" sz="2400" b="1" dirty="0"/>
          </a:p>
        </p:txBody>
      </p:sp>
      <p:sp>
        <p:nvSpPr>
          <p:cNvPr id="9" name="Rectangle 8"/>
          <p:cNvSpPr/>
          <p:nvPr/>
        </p:nvSpPr>
        <p:spPr>
          <a:xfrm>
            <a:off x="2786050" y="6286520"/>
            <a:ext cx="5429288" cy="571504"/>
          </a:xfrm>
          <a:prstGeom prst="rect">
            <a:avLst/>
          </a:prstGeom>
          <a:solidFill>
            <a:srgbClr val="00FF00"/>
          </a:solidFill>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err="1" smtClean="0"/>
              <a:t>Penilaian</a:t>
            </a:r>
            <a:r>
              <a:rPr lang="en-US" sz="2400" b="1" dirty="0" smtClean="0"/>
              <a:t> </a:t>
            </a:r>
            <a:r>
              <a:rPr lang="en-US" sz="2400" b="1" dirty="0" err="1" smtClean="0"/>
              <a:t>dan</a:t>
            </a:r>
            <a:r>
              <a:rPr lang="en-US" sz="2400" b="1" dirty="0" smtClean="0"/>
              <a:t> </a:t>
            </a:r>
            <a:r>
              <a:rPr lang="en-US" sz="2400" b="1" dirty="0" err="1" smtClean="0"/>
              <a:t>pengendalian</a:t>
            </a:r>
            <a:endParaRPr lang="en-US" sz="2400" b="1" dirty="0"/>
          </a:p>
        </p:txBody>
      </p:sp>
      <p:sp>
        <p:nvSpPr>
          <p:cNvPr id="10" name="Rectangle 9"/>
          <p:cNvSpPr/>
          <p:nvPr/>
        </p:nvSpPr>
        <p:spPr>
          <a:xfrm>
            <a:off x="2214546" y="3500438"/>
            <a:ext cx="1571636" cy="785818"/>
          </a:xfrm>
          <a:prstGeom prst="rect">
            <a:avLst/>
          </a:prstGeom>
          <a:solidFill>
            <a:srgbClr val="00FF00"/>
          </a:solidFill>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err="1" smtClean="0"/>
              <a:t>Kondisi</a:t>
            </a:r>
            <a:r>
              <a:rPr lang="en-US" sz="2400" b="1" dirty="0" smtClean="0"/>
              <a:t> </a:t>
            </a:r>
          </a:p>
          <a:p>
            <a:pPr algn="ctr"/>
            <a:r>
              <a:rPr lang="en-US" sz="2400" b="1" dirty="0" err="1" smtClean="0"/>
              <a:t>pasti</a:t>
            </a:r>
            <a:endParaRPr lang="en-US" sz="2400" b="1" dirty="0"/>
          </a:p>
        </p:txBody>
      </p:sp>
      <p:sp>
        <p:nvSpPr>
          <p:cNvPr id="11" name="Rectangle 10"/>
          <p:cNvSpPr/>
          <p:nvPr/>
        </p:nvSpPr>
        <p:spPr>
          <a:xfrm>
            <a:off x="4714876" y="3500438"/>
            <a:ext cx="1571636" cy="785818"/>
          </a:xfrm>
          <a:prstGeom prst="rect">
            <a:avLst/>
          </a:prstGeom>
          <a:solidFill>
            <a:srgbClr val="00FF00"/>
          </a:solidFill>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err="1" smtClean="0"/>
              <a:t>Kondisi</a:t>
            </a:r>
            <a:r>
              <a:rPr lang="en-US" sz="2400" b="1" dirty="0" smtClean="0"/>
              <a:t> </a:t>
            </a:r>
          </a:p>
          <a:p>
            <a:pPr algn="ctr"/>
            <a:r>
              <a:rPr lang="en-US" sz="2400" b="1" dirty="0" err="1" smtClean="0"/>
              <a:t>berisiko</a:t>
            </a:r>
            <a:endParaRPr lang="en-US" sz="2400" b="1" dirty="0"/>
          </a:p>
        </p:txBody>
      </p:sp>
      <p:sp>
        <p:nvSpPr>
          <p:cNvPr id="12" name="Rectangle 11"/>
          <p:cNvSpPr/>
          <p:nvPr/>
        </p:nvSpPr>
        <p:spPr>
          <a:xfrm>
            <a:off x="6786578" y="3429000"/>
            <a:ext cx="1571636" cy="785818"/>
          </a:xfrm>
          <a:prstGeom prst="rect">
            <a:avLst/>
          </a:prstGeom>
          <a:solidFill>
            <a:srgbClr val="00FF00"/>
          </a:solidFill>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err="1" smtClean="0"/>
              <a:t>Kondisi</a:t>
            </a:r>
            <a:r>
              <a:rPr lang="en-US" sz="2400" b="1" dirty="0" smtClean="0"/>
              <a:t> </a:t>
            </a:r>
          </a:p>
          <a:p>
            <a:pPr algn="ctr"/>
            <a:r>
              <a:rPr lang="en-US" sz="2400" b="1" dirty="0" err="1" smtClean="0"/>
              <a:t>tidak</a:t>
            </a:r>
            <a:endParaRPr lang="en-US" sz="2400" b="1" dirty="0"/>
          </a:p>
        </p:txBody>
      </p:sp>
      <p:cxnSp>
        <p:nvCxnSpPr>
          <p:cNvPr id="14" name="Straight Connector 13"/>
          <p:cNvCxnSpPr/>
          <p:nvPr/>
        </p:nvCxnSpPr>
        <p:spPr>
          <a:xfrm rot="5400000">
            <a:off x="-2286049" y="3643315"/>
            <a:ext cx="5572166" cy="1588"/>
          </a:xfrm>
          <a:prstGeom prst="line">
            <a:avLst/>
          </a:prstGeom>
          <a:ln>
            <a:solidFill>
              <a:srgbClr val="FFFF00"/>
            </a:solidFill>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a:off x="500034" y="857232"/>
            <a:ext cx="1785950" cy="1588"/>
          </a:xfrm>
          <a:prstGeom prst="straightConnector1">
            <a:avLst/>
          </a:prstGeom>
          <a:ln>
            <a:solidFill>
              <a:srgbClr val="FFFF00"/>
            </a:solidFill>
            <a:tailEnd type="arrow"/>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a:off x="500034" y="1641462"/>
            <a:ext cx="1785950" cy="1588"/>
          </a:xfrm>
          <a:prstGeom prst="straightConnector1">
            <a:avLst/>
          </a:prstGeom>
          <a:ln>
            <a:solidFill>
              <a:srgbClr val="FFFF00"/>
            </a:solidFill>
            <a:tailEnd type="arrow"/>
          </a:ln>
        </p:spPr>
        <p:style>
          <a:lnRef idx="3">
            <a:schemeClr val="dk1"/>
          </a:lnRef>
          <a:fillRef idx="0">
            <a:schemeClr val="dk1"/>
          </a:fillRef>
          <a:effectRef idx="2">
            <a:schemeClr val="dk1"/>
          </a:effectRef>
          <a:fontRef idx="minor">
            <a:schemeClr val="tx1"/>
          </a:fontRef>
        </p:style>
      </p:cxnSp>
      <p:cxnSp>
        <p:nvCxnSpPr>
          <p:cNvPr id="25" name="Straight Arrow Connector 24"/>
          <p:cNvCxnSpPr/>
          <p:nvPr/>
        </p:nvCxnSpPr>
        <p:spPr>
          <a:xfrm>
            <a:off x="500034" y="2427280"/>
            <a:ext cx="1785950" cy="1588"/>
          </a:xfrm>
          <a:prstGeom prst="straightConnector1">
            <a:avLst/>
          </a:prstGeom>
          <a:ln>
            <a:solidFill>
              <a:srgbClr val="FFFF00"/>
            </a:solidFill>
            <a:tailEnd type="arrow"/>
          </a:ln>
        </p:spPr>
        <p:style>
          <a:lnRef idx="3">
            <a:schemeClr val="dk1"/>
          </a:lnRef>
          <a:fillRef idx="0">
            <a:schemeClr val="dk1"/>
          </a:fillRef>
          <a:effectRef idx="2">
            <a:schemeClr val="dk1"/>
          </a:effectRef>
          <a:fontRef idx="minor">
            <a:schemeClr val="tx1"/>
          </a:fontRef>
        </p:style>
      </p:cxnSp>
      <p:cxnSp>
        <p:nvCxnSpPr>
          <p:cNvPr id="26" name="Straight Arrow Connector 25"/>
          <p:cNvCxnSpPr/>
          <p:nvPr/>
        </p:nvCxnSpPr>
        <p:spPr>
          <a:xfrm>
            <a:off x="500034" y="4927610"/>
            <a:ext cx="1785950" cy="1588"/>
          </a:xfrm>
          <a:prstGeom prst="straightConnector1">
            <a:avLst/>
          </a:prstGeom>
          <a:ln>
            <a:solidFill>
              <a:srgbClr val="FFFF00"/>
            </a:solidFill>
            <a:tailEnd type="arrow"/>
          </a:ln>
        </p:spPr>
        <p:style>
          <a:lnRef idx="3">
            <a:schemeClr val="dk1"/>
          </a:lnRef>
          <a:fillRef idx="0">
            <a:schemeClr val="dk1"/>
          </a:fillRef>
          <a:effectRef idx="2">
            <a:schemeClr val="dk1"/>
          </a:effectRef>
          <a:fontRef idx="minor">
            <a:schemeClr val="tx1"/>
          </a:fontRef>
        </p:style>
      </p:cxnSp>
      <p:cxnSp>
        <p:nvCxnSpPr>
          <p:cNvPr id="27" name="Straight Arrow Connector 26"/>
          <p:cNvCxnSpPr/>
          <p:nvPr/>
        </p:nvCxnSpPr>
        <p:spPr>
          <a:xfrm>
            <a:off x="500034" y="5641990"/>
            <a:ext cx="1785950" cy="1588"/>
          </a:xfrm>
          <a:prstGeom prst="straightConnector1">
            <a:avLst/>
          </a:prstGeom>
          <a:ln>
            <a:solidFill>
              <a:srgbClr val="FFFF00"/>
            </a:solidFill>
            <a:tailEnd type="arrow"/>
          </a:ln>
        </p:spPr>
        <p:style>
          <a:lnRef idx="3">
            <a:schemeClr val="dk1"/>
          </a:lnRef>
          <a:fillRef idx="0">
            <a:schemeClr val="dk1"/>
          </a:fillRef>
          <a:effectRef idx="2">
            <a:schemeClr val="dk1"/>
          </a:effectRef>
          <a:fontRef idx="minor">
            <a:schemeClr val="tx1"/>
          </a:fontRef>
        </p:style>
      </p:cxnSp>
      <p:cxnSp>
        <p:nvCxnSpPr>
          <p:cNvPr id="28" name="Straight Arrow Connector 27"/>
          <p:cNvCxnSpPr/>
          <p:nvPr/>
        </p:nvCxnSpPr>
        <p:spPr>
          <a:xfrm>
            <a:off x="500034" y="6427808"/>
            <a:ext cx="1785950" cy="1588"/>
          </a:xfrm>
          <a:prstGeom prst="straightConnector1">
            <a:avLst/>
          </a:prstGeom>
          <a:ln>
            <a:solidFill>
              <a:srgbClr val="FFFF00"/>
            </a:solidFill>
            <a:tailEnd type="arrow"/>
          </a:ln>
        </p:spPr>
        <p:style>
          <a:lnRef idx="3">
            <a:schemeClr val="dk1"/>
          </a:lnRef>
          <a:fillRef idx="0">
            <a:schemeClr val="dk1"/>
          </a:fillRef>
          <a:effectRef idx="2">
            <a:schemeClr val="dk1"/>
          </a:effectRef>
          <a:fontRef idx="minor">
            <a:schemeClr val="tx1"/>
          </a:fontRef>
        </p:style>
      </p:cxnSp>
      <p:cxnSp>
        <p:nvCxnSpPr>
          <p:cNvPr id="30" name="Straight Arrow Connector 29"/>
          <p:cNvCxnSpPr>
            <a:endCxn id="11" idx="0"/>
          </p:cNvCxnSpPr>
          <p:nvPr/>
        </p:nvCxnSpPr>
        <p:spPr>
          <a:xfrm rot="5400000">
            <a:off x="5215339" y="3214289"/>
            <a:ext cx="571504" cy="794"/>
          </a:xfrm>
          <a:prstGeom prst="straightConnector1">
            <a:avLst/>
          </a:prstGeom>
          <a:ln>
            <a:solidFill>
              <a:schemeClr val="bg1"/>
            </a:solidFill>
            <a:tailEnd type="arrow"/>
          </a:ln>
        </p:spPr>
        <p:style>
          <a:lnRef idx="3">
            <a:schemeClr val="dk1"/>
          </a:lnRef>
          <a:fillRef idx="0">
            <a:schemeClr val="dk1"/>
          </a:fillRef>
          <a:effectRef idx="2">
            <a:schemeClr val="dk1"/>
          </a:effectRef>
          <a:fontRef idx="minor">
            <a:schemeClr val="tx1"/>
          </a:fontRef>
        </p:style>
      </p:cxnSp>
      <p:cxnSp>
        <p:nvCxnSpPr>
          <p:cNvPr id="31" name="Straight Arrow Connector 30"/>
          <p:cNvCxnSpPr/>
          <p:nvPr/>
        </p:nvCxnSpPr>
        <p:spPr>
          <a:xfrm rot="5400000">
            <a:off x="5358612" y="1356504"/>
            <a:ext cx="285752" cy="1588"/>
          </a:xfrm>
          <a:prstGeom prst="straightConnector1">
            <a:avLst/>
          </a:prstGeom>
          <a:ln>
            <a:solidFill>
              <a:schemeClr val="bg1"/>
            </a:solidFill>
            <a:tailEnd type="arrow"/>
          </a:ln>
        </p:spPr>
        <p:style>
          <a:lnRef idx="3">
            <a:schemeClr val="dk1"/>
          </a:lnRef>
          <a:fillRef idx="0">
            <a:schemeClr val="dk1"/>
          </a:fillRef>
          <a:effectRef idx="2">
            <a:schemeClr val="dk1"/>
          </a:effectRef>
          <a:fontRef idx="minor">
            <a:schemeClr val="tx1"/>
          </a:fontRef>
        </p:style>
      </p:cxnSp>
      <p:cxnSp>
        <p:nvCxnSpPr>
          <p:cNvPr id="32" name="Straight Arrow Connector 31"/>
          <p:cNvCxnSpPr/>
          <p:nvPr/>
        </p:nvCxnSpPr>
        <p:spPr>
          <a:xfrm rot="5400000">
            <a:off x="5358612" y="2213760"/>
            <a:ext cx="285752" cy="1588"/>
          </a:xfrm>
          <a:prstGeom prst="straightConnector1">
            <a:avLst/>
          </a:prstGeom>
          <a:ln>
            <a:solidFill>
              <a:schemeClr val="bg1"/>
            </a:solidFill>
            <a:tailEnd type="arrow"/>
          </a:ln>
        </p:spPr>
        <p:style>
          <a:lnRef idx="3">
            <a:schemeClr val="dk1"/>
          </a:lnRef>
          <a:fillRef idx="0">
            <a:schemeClr val="dk1"/>
          </a:fillRef>
          <a:effectRef idx="2">
            <a:schemeClr val="dk1"/>
          </a:effectRef>
          <a:fontRef idx="minor">
            <a:schemeClr val="tx1"/>
          </a:fontRef>
        </p:style>
      </p:cxnSp>
      <p:cxnSp>
        <p:nvCxnSpPr>
          <p:cNvPr id="34" name="Straight Connector 33"/>
          <p:cNvCxnSpPr/>
          <p:nvPr/>
        </p:nvCxnSpPr>
        <p:spPr>
          <a:xfrm>
            <a:off x="2928926" y="3143248"/>
            <a:ext cx="4714908" cy="1588"/>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cxnSp>
        <p:nvCxnSpPr>
          <p:cNvPr id="36" name="Straight Arrow Connector 35"/>
          <p:cNvCxnSpPr/>
          <p:nvPr/>
        </p:nvCxnSpPr>
        <p:spPr>
          <a:xfrm rot="5400000">
            <a:off x="2785256" y="3285330"/>
            <a:ext cx="285752" cy="1588"/>
          </a:xfrm>
          <a:prstGeom prst="straightConnector1">
            <a:avLst/>
          </a:prstGeom>
          <a:ln>
            <a:solidFill>
              <a:schemeClr val="bg1"/>
            </a:solidFill>
            <a:tailEnd type="arrow"/>
          </a:ln>
        </p:spPr>
        <p:style>
          <a:lnRef idx="3">
            <a:schemeClr val="dk1"/>
          </a:lnRef>
          <a:fillRef idx="0">
            <a:schemeClr val="dk1"/>
          </a:fillRef>
          <a:effectRef idx="2">
            <a:schemeClr val="dk1"/>
          </a:effectRef>
          <a:fontRef idx="minor">
            <a:schemeClr val="tx1"/>
          </a:fontRef>
        </p:style>
      </p:cxnSp>
      <p:cxnSp>
        <p:nvCxnSpPr>
          <p:cNvPr id="37" name="Straight Arrow Connector 36"/>
          <p:cNvCxnSpPr/>
          <p:nvPr/>
        </p:nvCxnSpPr>
        <p:spPr>
          <a:xfrm rot="5400000">
            <a:off x="7500164" y="3285330"/>
            <a:ext cx="285752" cy="1588"/>
          </a:xfrm>
          <a:prstGeom prst="straightConnector1">
            <a:avLst/>
          </a:prstGeom>
          <a:ln>
            <a:solidFill>
              <a:schemeClr val="bg1"/>
            </a:solidFill>
            <a:tailEnd type="arrow"/>
          </a:ln>
        </p:spPr>
        <p:style>
          <a:lnRef idx="3">
            <a:schemeClr val="dk1"/>
          </a:lnRef>
          <a:fillRef idx="0">
            <a:schemeClr val="dk1"/>
          </a:fillRef>
          <a:effectRef idx="2">
            <a:schemeClr val="dk1"/>
          </a:effectRef>
          <a:fontRef idx="minor">
            <a:schemeClr val="tx1"/>
          </a:fontRef>
        </p:style>
      </p:cxnSp>
      <p:cxnSp>
        <p:nvCxnSpPr>
          <p:cNvPr id="38" name="Straight Arrow Connector 37"/>
          <p:cNvCxnSpPr/>
          <p:nvPr/>
        </p:nvCxnSpPr>
        <p:spPr>
          <a:xfrm rot="5400000">
            <a:off x="5357818" y="4428338"/>
            <a:ext cx="285752" cy="1588"/>
          </a:xfrm>
          <a:prstGeom prst="straightConnector1">
            <a:avLst/>
          </a:prstGeom>
          <a:ln>
            <a:solidFill>
              <a:schemeClr val="bg1"/>
            </a:solidFill>
            <a:tailEnd type="arrow"/>
          </a:ln>
        </p:spPr>
        <p:style>
          <a:lnRef idx="3">
            <a:schemeClr val="dk1"/>
          </a:lnRef>
          <a:fillRef idx="0">
            <a:schemeClr val="dk1"/>
          </a:fillRef>
          <a:effectRef idx="2">
            <a:schemeClr val="dk1"/>
          </a:effectRef>
          <a:fontRef idx="minor">
            <a:schemeClr val="tx1"/>
          </a:fontRef>
        </p:style>
      </p:cxnSp>
      <p:cxnSp>
        <p:nvCxnSpPr>
          <p:cNvPr id="39" name="Straight Arrow Connector 38"/>
          <p:cNvCxnSpPr/>
          <p:nvPr/>
        </p:nvCxnSpPr>
        <p:spPr>
          <a:xfrm rot="5400000">
            <a:off x="5430050" y="5285594"/>
            <a:ext cx="285752" cy="1588"/>
          </a:xfrm>
          <a:prstGeom prst="straightConnector1">
            <a:avLst/>
          </a:prstGeom>
          <a:ln>
            <a:solidFill>
              <a:schemeClr val="bg1"/>
            </a:solidFill>
            <a:tailEnd type="arrow"/>
          </a:ln>
        </p:spPr>
        <p:style>
          <a:lnRef idx="3">
            <a:schemeClr val="dk1"/>
          </a:lnRef>
          <a:fillRef idx="0">
            <a:schemeClr val="dk1"/>
          </a:fillRef>
          <a:effectRef idx="2">
            <a:schemeClr val="dk1"/>
          </a:effectRef>
          <a:fontRef idx="minor">
            <a:schemeClr val="tx1"/>
          </a:fontRef>
        </p:style>
      </p:cxnSp>
      <p:cxnSp>
        <p:nvCxnSpPr>
          <p:cNvPr id="40" name="Straight Arrow Connector 39"/>
          <p:cNvCxnSpPr/>
          <p:nvPr/>
        </p:nvCxnSpPr>
        <p:spPr>
          <a:xfrm rot="5400000">
            <a:off x="5501488" y="6142850"/>
            <a:ext cx="285752" cy="1588"/>
          </a:xfrm>
          <a:prstGeom prst="straightConnector1">
            <a:avLst/>
          </a:prstGeom>
          <a:ln>
            <a:solidFill>
              <a:schemeClr val="bg1"/>
            </a:solidFill>
            <a:tailEnd type="arrow"/>
          </a:ln>
        </p:spPr>
        <p:style>
          <a:lnRef idx="3">
            <a:schemeClr val="dk1"/>
          </a:lnRef>
          <a:fillRef idx="0">
            <a:schemeClr val="dk1"/>
          </a:fillRef>
          <a:effectRef idx="2">
            <a:schemeClr val="dk1"/>
          </a:effectRef>
          <a:fontRef idx="minor">
            <a:schemeClr val="tx1"/>
          </a:fontRef>
        </p:style>
      </p:cxnSp>
    </p:spTree>
  </p:cSld>
  <p:clrMapOvr>
    <a:masterClrMapping/>
  </p:clrMapOvr>
  <p:transition spd="slow">
    <p:dissolve/>
    <p:sndAc>
      <p:stSnd>
        <p:snd r:embed="rId3" name="chimes.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
            <a:ext cx="9144000" cy="439718"/>
          </a:xfrm>
          <a:solidFill>
            <a:srgbClr val="FFFF66"/>
          </a:solidFill>
        </p:spPr>
        <p:txBody>
          <a:bodyPr>
            <a:noAutofit/>
          </a:bodyPr>
          <a:lstStyle/>
          <a:p>
            <a:pPr algn="l"/>
            <a:r>
              <a:rPr lang="en-US" sz="2400" dirty="0" err="1" smtClean="0"/>
              <a:t>Penjelasan</a:t>
            </a:r>
            <a:r>
              <a:rPr lang="en-US" sz="2400" dirty="0" smtClean="0"/>
              <a:t> :</a:t>
            </a:r>
            <a:endParaRPr lang="en-US" sz="2400" dirty="0"/>
          </a:p>
        </p:txBody>
      </p:sp>
      <p:sp>
        <p:nvSpPr>
          <p:cNvPr id="3" name="Content Placeholder 2"/>
          <p:cNvSpPr>
            <a:spLocks noGrp="1"/>
          </p:cNvSpPr>
          <p:nvPr>
            <p:ph idx="1"/>
          </p:nvPr>
        </p:nvSpPr>
        <p:spPr>
          <a:xfrm>
            <a:off x="0" y="357166"/>
            <a:ext cx="9144000" cy="6500834"/>
          </a:xfrm>
          <a:solidFill>
            <a:schemeClr val="accent6">
              <a:lumMod val="50000"/>
            </a:schemeClr>
          </a:solidFill>
        </p:spPr>
        <p:txBody>
          <a:bodyPr>
            <a:normAutofit/>
          </a:bodyPr>
          <a:lstStyle/>
          <a:p>
            <a:pPr>
              <a:buNone/>
            </a:pPr>
            <a:r>
              <a:rPr lang="en-US" sz="2400" dirty="0" err="1" smtClean="0">
                <a:solidFill>
                  <a:schemeClr val="bg1"/>
                </a:solidFill>
              </a:rPr>
              <a:t>Tahap</a:t>
            </a:r>
            <a:r>
              <a:rPr lang="en-US" sz="2400" dirty="0" smtClean="0">
                <a:solidFill>
                  <a:schemeClr val="bg1"/>
                </a:solidFill>
              </a:rPr>
              <a:t> 1.</a:t>
            </a:r>
            <a:r>
              <a:rPr lang="en-US" sz="2400" b="1" dirty="0" smtClean="0">
                <a:solidFill>
                  <a:schemeClr val="bg1"/>
                </a:solidFill>
              </a:rPr>
              <a:t> </a:t>
            </a:r>
            <a:r>
              <a:rPr lang="en-US" sz="2400" b="1" dirty="0" err="1" smtClean="0">
                <a:solidFill>
                  <a:schemeClr val="bg1"/>
                </a:solidFill>
              </a:rPr>
              <a:t>Identifikasi</a:t>
            </a:r>
            <a:r>
              <a:rPr lang="en-US" sz="2400" b="1" dirty="0" smtClean="0">
                <a:solidFill>
                  <a:schemeClr val="bg1"/>
                </a:solidFill>
              </a:rPr>
              <a:t> </a:t>
            </a:r>
            <a:r>
              <a:rPr lang="en-US" sz="2400" b="1" dirty="0" err="1" smtClean="0">
                <a:solidFill>
                  <a:schemeClr val="bg1"/>
                </a:solidFill>
              </a:rPr>
              <a:t>masalah</a:t>
            </a:r>
            <a:r>
              <a:rPr lang="en-US" sz="2400" b="1" dirty="0" smtClean="0">
                <a:solidFill>
                  <a:schemeClr val="bg1"/>
                </a:solidFill>
              </a:rPr>
              <a:t> </a:t>
            </a:r>
            <a:r>
              <a:rPr lang="en-US" sz="2400" b="1" dirty="0" err="1" smtClean="0">
                <a:solidFill>
                  <a:schemeClr val="bg1"/>
                </a:solidFill>
              </a:rPr>
              <a:t>dan</a:t>
            </a:r>
            <a:r>
              <a:rPr lang="en-US" sz="2400" b="1" dirty="0" smtClean="0">
                <a:solidFill>
                  <a:schemeClr val="bg1"/>
                </a:solidFill>
              </a:rPr>
              <a:t> </a:t>
            </a:r>
            <a:r>
              <a:rPr lang="en-US" sz="2400" b="1" dirty="0" err="1" smtClean="0">
                <a:solidFill>
                  <a:schemeClr val="bg1"/>
                </a:solidFill>
              </a:rPr>
              <a:t>Definisi</a:t>
            </a:r>
            <a:r>
              <a:rPr lang="en-US" sz="2400" b="1" dirty="0" smtClean="0">
                <a:solidFill>
                  <a:schemeClr val="bg1"/>
                </a:solidFill>
              </a:rPr>
              <a:t> </a:t>
            </a:r>
            <a:r>
              <a:rPr lang="en-US" sz="2400" b="1" dirty="0" err="1" smtClean="0">
                <a:solidFill>
                  <a:schemeClr val="bg1"/>
                </a:solidFill>
              </a:rPr>
              <a:t>Masalah</a:t>
            </a:r>
            <a:r>
              <a:rPr lang="en-US" sz="2400" b="1" dirty="0" smtClean="0">
                <a:solidFill>
                  <a:schemeClr val="bg1"/>
                </a:solidFill>
              </a:rPr>
              <a:t> :</a:t>
            </a:r>
          </a:p>
          <a:p>
            <a:pPr>
              <a:buNone/>
            </a:pPr>
            <a:r>
              <a:rPr lang="en-US" sz="2400" dirty="0" err="1" smtClean="0">
                <a:solidFill>
                  <a:schemeClr val="bg1"/>
                </a:solidFill>
              </a:rPr>
              <a:t>Sebuah</a:t>
            </a:r>
            <a:r>
              <a:rPr lang="en-US" sz="2400" dirty="0" smtClean="0">
                <a:solidFill>
                  <a:schemeClr val="bg1"/>
                </a:solidFill>
              </a:rPr>
              <a:t> </a:t>
            </a:r>
            <a:r>
              <a:rPr lang="en-US" sz="2400" dirty="0" err="1" smtClean="0">
                <a:solidFill>
                  <a:schemeClr val="bg1"/>
                </a:solidFill>
              </a:rPr>
              <a:t>syarat</a:t>
            </a:r>
            <a:r>
              <a:rPr lang="en-US" sz="2400" dirty="0" smtClean="0">
                <a:solidFill>
                  <a:schemeClr val="bg1"/>
                </a:solidFill>
              </a:rPr>
              <a:t> yang </a:t>
            </a:r>
            <a:r>
              <a:rPr lang="en-US" sz="2400" dirty="0" err="1" smtClean="0">
                <a:solidFill>
                  <a:schemeClr val="bg1"/>
                </a:solidFill>
              </a:rPr>
              <a:t>perlu</a:t>
            </a:r>
            <a:r>
              <a:rPr lang="en-US" sz="2400" dirty="0" smtClean="0">
                <a:solidFill>
                  <a:schemeClr val="bg1"/>
                </a:solidFill>
              </a:rPr>
              <a:t> </a:t>
            </a:r>
            <a:r>
              <a:rPr lang="en-US" sz="2400" dirty="0" err="1" smtClean="0">
                <a:solidFill>
                  <a:schemeClr val="bg1"/>
                </a:solidFill>
              </a:rPr>
              <a:t>bagi</a:t>
            </a:r>
            <a:r>
              <a:rPr lang="en-US" sz="2400" dirty="0" smtClean="0">
                <a:solidFill>
                  <a:schemeClr val="bg1"/>
                </a:solidFill>
              </a:rPr>
              <a:t> </a:t>
            </a:r>
            <a:r>
              <a:rPr lang="en-US" sz="2400" dirty="0" err="1" smtClean="0">
                <a:solidFill>
                  <a:schemeClr val="bg1"/>
                </a:solidFill>
              </a:rPr>
              <a:t>keputusan</a:t>
            </a:r>
            <a:r>
              <a:rPr lang="en-US" sz="2400" dirty="0" smtClean="0">
                <a:solidFill>
                  <a:schemeClr val="bg1"/>
                </a:solidFill>
              </a:rPr>
              <a:t> </a:t>
            </a:r>
            <a:r>
              <a:rPr lang="en-US" sz="2400" dirty="0" err="1" smtClean="0">
                <a:solidFill>
                  <a:schemeClr val="bg1"/>
                </a:solidFill>
              </a:rPr>
              <a:t>adalah</a:t>
            </a:r>
            <a:r>
              <a:rPr lang="en-US" sz="2400" dirty="0" smtClean="0">
                <a:solidFill>
                  <a:schemeClr val="bg1"/>
                </a:solidFill>
              </a:rPr>
              <a:t> </a:t>
            </a:r>
            <a:r>
              <a:rPr lang="en-US" sz="2400" dirty="0" err="1" smtClean="0">
                <a:solidFill>
                  <a:schemeClr val="bg1"/>
                </a:solidFill>
              </a:rPr>
              <a:t>persoalan</a:t>
            </a:r>
            <a:r>
              <a:rPr lang="en-US" sz="2400" dirty="0" smtClean="0">
                <a:solidFill>
                  <a:schemeClr val="bg1"/>
                </a:solidFill>
              </a:rPr>
              <a:t>. </a:t>
            </a:r>
            <a:r>
              <a:rPr lang="en-US" sz="2400" dirty="0" err="1" smtClean="0">
                <a:solidFill>
                  <a:schemeClr val="bg1"/>
                </a:solidFill>
              </a:rPr>
              <a:t>Tahap</a:t>
            </a:r>
            <a:r>
              <a:rPr lang="en-US" sz="2400" dirty="0" smtClean="0">
                <a:solidFill>
                  <a:schemeClr val="bg1"/>
                </a:solidFill>
              </a:rPr>
              <a:t> </a:t>
            </a:r>
            <a:r>
              <a:rPr lang="en-US" sz="2400" dirty="0" err="1" smtClean="0">
                <a:solidFill>
                  <a:schemeClr val="bg1"/>
                </a:solidFill>
              </a:rPr>
              <a:t>ini</a:t>
            </a:r>
            <a:r>
              <a:rPr lang="en-US" sz="2400" dirty="0" smtClean="0">
                <a:solidFill>
                  <a:schemeClr val="bg1"/>
                </a:solidFill>
              </a:rPr>
              <a:t> </a:t>
            </a:r>
            <a:r>
              <a:rPr lang="en-US" sz="2400" dirty="0" err="1" smtClean="0">
                <a:solidFill>
                  <a:schemeClr val="bg1"/>
                </a:solidFill>
              </a:rPr>
              <a:t>meliputi</a:t>
            </a:r>
            <a:r>
              <a:rPr lang="en-US" sz="2400" dirty="0" smtClean="0">
                <a:solidFill>
                  <a:schemeClr val="bg1"/>
                </a:solidFill>
              </a:rPr>
              <a:t> </a:t>
            </a:r>
            <a:r>
              <a:rPr lang="en-US" sz="2400" dirty="0" err="1" smtClean="0">
                <a:solidFill>
                  <a:schemeClr val="bg1"/>
                </a:solidFill>
              </a:rPr>
              <a:t>kegiatan</a:t>
            </a:r>
            <a:r>
              <a:rPr lang="en-US" sz="2400" dirty="0" smtClean="0">
                <a:solidFill>
                  <a:schemeClr val="bg1"/>
                </a:solidFill>
              </a:rPr>
              <a:t> </a:t>
            </a:r>
            <a:r>
              <a:rPr lang="en-US" sz="2400" dirty="0" err="1" smtClean="0">
                <a:solidFill>
                  <a:schemeClr val="bg1"/>
                </a:solidFill>
              </a:rPr>
              <a:t>pengumpulan</a:t>
            </a:r>
            <a:r>
              <a:rPr lang="en-US" sz="2400" dirty="0" smtClean="0">
                <a:solidFill>
                  <a:schemeClr val="bg1"/>
                </a:solidFill>
              </a:rPr>
              <a:t> </a:t>
            </a:r>
            <a:r>
              <a:rPr lang="en-US" sz="2400" dirty="0" err="1" smtClean="0">
                <a:solidFill>
                  <a:schemeClr val="bg1"/>
                </a:solidFill>
              </a:rPr>
              <a:t>informasi</a:t>
            </a:r>
            <a:r>
              <a:rPr lang="en-US" sz="2400" dirty="0" smtClean="0">
                <a:solidFill>
                  <a:schemeClr val="bg1"/>
                </a:solidFill>
              </a:rPr>
              <a:t>, </a:t>
            </a:r>
            <a:r>
              <a:rPr lang="en-US" sz="2400" dirty="0" err="1" smtClean="0">
                <a:solidFill>
                  <a:schemeClr val="bg1"/>
                </a:solidFill>
              </a:rPr>
              <a:t>proses</a:t>
            </a:r>
            <a:r>
              <a:rPr lang="en-US" sz="2400" dirty="0" smtClean="0">
                <a:solidFill>
                  <a:schemeClr val="bg1"/>
                </a:solidFill>
              </a:rPr>
              <a:t> </a:t>
            </a:r>
            <a:r>
              <a:rPr lang="en-US" sz="2400" dirty="0" err="1" smtClean="0">
                <a:solidFill>
                  <a:schemeClr val="bg1"/>
                </a:solidFill>
              </a:rPr>
              <a:t>informasi</a:t>
            </a:r>
            <a:r>
              <a:rPr lang="en-US" sz="2400" dirty="0" smtClean="0">
                <a:solidFill>
                  <a:schemeClr val="bg1"/>
                </a:solidFill>
              </a:rPr>
              <a:t>, </a:t>
            </a:r>
            <a:r>
              <a:rPr lang="en-US" sz="2400" dirty="0" err="1" smtClean="0">
                <a:solidFill>
                  <a:schemeClr val="bg1"/>
                </a:solidFill>
              </a:rPr>
              <a:t>dan</a:t>
            </a:r>
            <a:r>
              <a:rPr lang="en-US" sz="2400" dirty="0" smtClean="0">
                <a:solidFill>
                  <a:schemeClr val="bg1"/>
                </a:solidFill>
              </a:rPr>
              <a:t> </a:t>
            </a:r>
            <a:r>
              <a:rPr lang="en-US" sz="2400" dirty="0" err="1" smtClean="0">
                <a:solidFill>
                  <a:schemeClr val="bg1"/>
                </a:solidFill>
              </a:rPr>
              <a:t>pertimbangan</a:t>
            </a:r>
            <a:r>
              <a:rPr lang="en-US" sz="2400" dirty="0" smtClean="0">
                <a:solidFill>
                  <a:schemeClr val="bg1"/>
                </a:solidFill>
              </a:rPr>
              <a:t> yang </a:t>
            </a:r>
            <a:r>
              <a:rPr lang="en-US" sz="2400" dirty="0" err="1" smtClean="0">
                <a:solidFill>
                  <a:schemeClr val="bg1"/>
                </a:solidFill>
              </a:rPr>
              <a:t>mendalam</a:t>
            </a:r>
            <a:r>
              <a:rPr lang="en-US" sz="2400" dirty="0" smtClean="0">
                <a:solidFill>
                  <a:schemeClr val="bg1"/>
                </a:solidFill>
              </a:rPr>
              <a:t>. </a:t>
            </a:r>
          </a:p>
          <a:p>
            <a:pPr>
              <a:buNone/>
            </a:pPr>
            <a:r>
              <a:rPr lang="en-US" sz="2400" dirty="0" err="1" smtClean="0">
                <a:solidFill>
                  <a:schemeClr val="bg1"/>
                </a:solidFill>
              </a:rPr>
              <a:t>Beberapa</a:t>
            </a:r>
            <a:r>
              <a:rPr lang="en-US" sz="2400" dirty="0" smtClean="0">
                <a:solidFill>
                  <a:schemeClr val="bg1"/>
                </a:solidFill>
              </a:rPr>
              <a:t> </a:t>
            </a:r>
            <a:r>
              <a:rPr lang="en-US" sz="2400" dirty="0" err="1" smtClean="0">
                <a:solidFill>
                  <a:schemeClr val="bg1"/>
                </a:solidFill>
              </a:rPr>
              <a:t>indikator</a:t>
            </a:r>
            <a:r>
              <a:rPr lang="en-US" sz="2400" dirty="0" smtClean="0">
                <a:solidFill>
                  <a:schemeClr val="bg1"/>
                </a:solidFill>
              </a:rPr>
              <a:t> lain yang </a:t>
            </a:r>
            <a:r>
              <a:rPr lang="en-US" sz="2400" dirty="0" err="1" smtClean="0">
                <a:solidFill>
                  <a:schemeClr val="bg1"/>
                </a:solidFill>
              </a:rPr>
              <a:t>dapat</a:t>
            </a:r>
            <a:r>
              <a:rPr lang="en-US" sz="2400" dirty="0" smtClean="0">
                <a:solidFill>
                  <a:schemeClr val="bg1"/>
                </a:solidFill>
              </a:rPr>
              <a:t> </a:t>
            </a:r>
            <a:r>
              <a:rPr lang="en-US" sz="2400" dirty="0" err="1" smtClean="0">
                <a:solidFill>
                  <a:schemeClr val="bg1"/>
                </a:solidFill>
              </a:rPr>
              <a:t>membantu</a:t>
            </a:r>
            <a:r>
              <a:rPr lang="en-US" sz="2400" dirty="0" smtClean="0">
                <a:solidFill>
                  <a:schemeClr val="bg1"/>
                </a:solidFill>
              </a:rPr>
              <a:t> </a:t>
            </a:r>
            <a:r>
              <a:rPr lang="en-US" sz="2400" dirty="0" err="1" smtClean="0">
                <a:solidFill>
                  <a:schemeClr val="bg1"/>
                </a:solidFill>
              </a:rPr>
              <a:t>dalam</a:t>
            </a:r>
            <a:r>
              <a:rPr lang="en-US" sz="2400" dirty="0" smtClean="0">
                <a:solidFill>
                  <a:schemeClr val="bg1"/>
                </a:solidFill>
              </a:rPr>
              <a:t> </a:t>
            </a:r>
            <a:r>
              <a:rPr lang="en-US" sz="2400" dirty="0" err="1" smtClean="0">
                <a:solidFill>
                  <a:schemeClr val="bg1"/>
                </a:solidFill>
              </a:rPr>
              <a:t>melihat</a:t>
            </a:r>
            <a:r>
              <a:rPr lang="en-US" sz="2400" dirty="0" smtClean="0">
                <a:solidFill>
                  <a:schemeClr val="bg1"/>
                </a:solidFill>
              </a:rPr>
              <a:t> </a:t>
            </a:r>
            <a:r>
              <a:rPr lang="en-US" sz="2400" dirty="0" err="1" smtClean="0">
                <a:solidFill>
                  <a:schemeClr val="bg1"/>
                </a:solidFill>
              </a:rPr>
              <a:t>permasalahan</a:t>
            </a:r>
            <a:r>
              <a:rPr lang="en-US" sz="2400" dirty="0" smtClean="0">
                <a:solidFill>
                  <a:schemeClr val="bg1"/>
                </a:solidFill>
              </a:rPr>
              <a:t> </a:t>
            </a:r>
            <a:r>
              <a:rPr lang="en-US" sz="2400" dirty="0" err="1" smtClean="0">
                <a:solidFill>
                  <a:schemeClr val="bg1"/>
                </a:solidFill>
              </a:rPr>
              <a:t>organisasi</a:t>
            </a:r>
            <a:r>
              <a:rPr lang="en-US" sz="2400" dirty="0" smtClean="0">
                <a:solidFill>
                  <a:schemeClr val="bg1"/>
                </a:solidFill>
              </a:rPr>
              <a:t> </a:t>
            </a:r>
            <a:r>
              <a:rPr lang="en-US" sz="2400" dirty="0" err="1" smtClean="0">
                <a:solidFill>
                  <a:schemeClr val="bg1"/>
                </a:solidFill>
              </a:rPr>
              <a:t>adalah</a:t>
            </a:r>
            <a:r>
              <a:rPr lang="en-US" sz="2400" dirty="0" smtClean="0">
                <a:solidFill>
                  <a:schemeClr val="bg1"/>
                </a:solidFill>
              </a:rPr>
              <a:t> </a:t>
            </a:r>
            <a:r>
              <a:rPr lang="en-US" sz="2400" dirty="0" err="1" smtClean="0">
                <a:solidFill>
                  <a:schemeClr val="bg1"/>
                </a:solidFill>
              </a:rPr>
              <a:t>sebagai</a:t>
            </a:r>
            <a:r>
              <a:rPr lang="en-US" sz="2400" dirty="0" smtClean="0">
                <a:solidFill>
                  <a:schemeClr val="bg1"/>
                </a:solidFill>
              </a:rPr>
              <a:t> </a:t>
            </a:r>
            <a:r>
              <a:rPr lang="en-US" sz="2400" dirty="0" err="1" smtClean="0">
                <a:solidFill>
                  <a:schemeClr val="bg1"/>
                </a:solidFill>
              </a:rPr>
              <a:t>berikut</a:t>
            </a:r>
            <a:r>
              <a:rPr lang="en-US" sz="2400" dirty="0" smtClean="0">
                <a:solidFill>
                  <a:schemeClr val="bg1"/>
                </a:solidFill>
              </a:rPr>
              <a:t> ;</a:t>
            </a:r>
          </a:p>
          <a:p>
            <a:pPr marL="457200" indent="-457200">
              <a:buFont typeface="+mj-lt"/>
              <a:buAutoNum type="arabicPeriod"/>
            </a:pPr>
            <a:r>
              <a:rPr lang="en-US" sz="2400" b="1" dirty="0" err="1" smtClean="0">
                <a:solidFill>
                  <a:schemeClr val="bg1"/>
                </a:solidFill>
              </a:rPr>
              <a:t>Penyimpangan</a:t>
            </a:r>
            <a:r>
              <a:rPr lang="en-US" sz="2400" b="1" dirty="0" smtClean="0">
                <a:solidFill>
                  <a:schemeClr val="bg1"/>
                </a:solidFill>
              </a:rPr>
              <a:t> </a:t>
            </a:r>
            <a:r>
              <a:rPr lang="en-US" sz="2400" b="1" dirty="0" err="1" smtClean="0">
                <a:solidFill>
                  <a:schemeClr val="bg1"/>
                </a:solidFill>
              </a:rPr>
              <a:t>kinerja</a:t>
            </a:r>
            <a:r>
              <a:rPr lang="en-US" sz="2400" b="1" dirty="0" smtClean="0">
                <a:solidFill>
                  <a:schemeClr val="bg1"/>
                </a:solidFill>
              </a:rPr>
              <a:t> </a:t>
            </a:r>
            <a:r>
              <a:rPr lang="en-US" sz="2400" dirty="0" smtClean="0">
                <a:solidFill>
                  <a:schemeClr val="bg1"/>
                </a:solidFill>
              </a:rPr>
              <a:t>; (</a:t>
            </a:r>
            <a:r>
              <a:rPr lang="en-US" sz="2400" dirty="0" err="1" smtClean="0">
                <a:solidFill>
                  <a:schemeClr val="bg1"/>
                </a:solidFill>
              </a:rPr>
              <a:t>Indikator</a:t>
            </a:r>
            <a:r>
              <a:rPr lang="en-US" sz="2400" dirty="0" smtClean="0">
                <a:solidFill>
                  <a:schemeClr val="bg1"/>
                </a:solidFill>
              </a:rPr>
              <a:t> </a:t>
            </a:r>
            <a:r>
              <a:rPr lang="en-US" sz="2400" dirty="0" err="1" smtClean="0">
                <a:solidFill>
                  <a:schemeClr val="bg1"/>
                </a:solidFill>
              </a:rPr>
              <a:t>ini</a:t>
            </a:r>
            <a:r>
              <a:rPr lang="en-US" sz="2400" dirty="0" smtClean="0">
                <a:solidFill>
                  <a:schemeClr val="bg1"/>
                </a:solidFill>
              </a:rPr>
              <a:t> </a:t>
            </a:r>
            <a:r>
              <a:rPr lang="en-US" sz="2400" dirty="0" err="1" smtClean="0">
                <a:solidFill>
                  <a:schemeClr val="bg1"/>
                </a:solidFill>
              </a:rPr>
              <a:t>muncul</a:t>
            </a:r>
            <a:r>
              <a:rPr lang="en-US" sz="2400" dirty="0" smtClean="0">
                <a:solidFill>
                  <a:schemeClr val="bg1"/>
                </a:solidFill>
              </a:rPr>
              <a:t> </a:t>
            </a:r>
            <a:r>
              <a:rPr lang="en-US" sz="2400" dirty="0" err="1" smtClean="0">
                <a:solidFill>
                  <a:schemeClr val="bg1"/>
                </a:solidFill>
              </a:rPr>
              <a:t>apabila</a:t>
            </a:r>
            <a:r>
              <a:rPr lang="en-US" sz="2400" dirty="0" smtClean="0">
                <a:solidFill>
                  <a:schemeClr val="bg1"/>
                </a:solidFill>
              </a:rPr>
              <a:t> </a:t>
            </a:r>
            <a:r>
              <a:rPr lang="en-US" sz="2400" dirty="0" err="1" smtClean="0">
                <a:solidFill>
                  <a:schemeClr val="bg1"/>
                </a:solidFill>
              </a:rPr>
              <a:t>terjadi</a:t>
            </a:r>
            <a:r>
              <a:rPr lang="en-US" sz="2400" dirty="0" smtClean="0">
                <a:solidFill>
                  <a:schemeClr val="bg1"/>
                </a:solidFill>
              </a:rPr>
              <a:t> </a:t>
            </a:r>
            <a:r>
              <a:rPr lang="en-US" sz="2400" dirty="0" err="1" smtClean="0">
                <a:solidFill>
                  <a:schemeClr val="bg1"/>
                </a:solidFill>
              </a:rPr>
              <a:t>sebuah</a:t>
            </a:r>
            <a:r>
              <a:rPr lang="en-US" sz="2400" dirty="0" smtClean="0">
                <a:solidFill>
                  <a:schemeClr val="bg1"/>
                </a:solidFill>
              </a:rPr>
              <a:t> </a:t>
            </a:r>
            <a:r>
              <a:rPr lang="en-US" sz="2400" dirty="0" err="1" smtClean="0">
                <a:solidFill>
                  <a:schemeClr val="bg1"/>
                </a:solidFill>
              </a:rPr>
              <a:t>perubahan</a:t>
            </a:r>
            <a:r>
              <a:rPr lang="en-US" sz="2400" dirty="0" smtClean="0">
                <a:solidFill>
                  <a:schemeClr val="bg1"/>
                </a:solidFill>
              </a:rPr>
              <a:t> </a:t>
            </a:r>
            <a:r>
              <a:rPr lang="en-US" sz="2400" dirty="0" err="1" smtClean="0">
                <a:solidFill>
                  <a:schemeClr val="bg1"/>
                </a:solidFill>
              </a:rPr>
              <a:t>secara</a:t>
            </a:r>
            <a:r>
              <a:rPr lang="en-US" sz="2400" dirty="0" smtClean="0">
                <a:solidFill>
                  <a:schemeClr val="bg1"/>
                </a:solidFill>
              </a:rPr>
              <a:t> </a:t>
            </a:r>
            <a:r>
              <a:rPr lang="en-US" sz="2400" dirty="0" err="1" smtClean="0">
                <a:solidFill>
                  <a:schemeClr val="bg1"/>
                </a:solidFill>
              </a:rPr>
              <a:t>tiba-tiba</a:t>
            </a:r>
            <a:r>
              <a:rPr lang="en-US" sz="2400" dirty="0" smtClean="0">
                <a:solidFill>
                  <a:schemeClr val="bg1"/>
                </a:solidFill>
              </a:rPr>
              <a:t> </a:t>
            </a:r>
            <a:r>
              <a:rPr lang="en-US" sz="2400" dirty="0" err="1" smtClean="0">
                <a:solidFill>
                  <a:schemeClr val="bg1"/>
                </a:solidFill>
              </a:rPr>
              <a:t>pada</a:t>
            </a:r>
            <a:r>
              <a:rPr lang="en-US" sz="2400" dirty="0" smtClean="0">
                <a:solidFill>
                  <a:schemeClr val="bg1"/>
                </a:solidFill>
              </a:rPr>
              <a:t> </a:t>
            </a:r>
            <a:r>
              <a:rPr lang="en-US" sz="2400" dirty="0" err="1" smtClean="0">
                <a:solidFill>
                  <a:schemeClr val="bg1"/>
                </a:solidFill>
              </a:rPr>
              <a:t>beberapa</a:t>
            </a:r>
            <a:r>
              <a:rPr lang="en-US" sz="2400" dirty="0" smtClean="0">
                <a:solidFill>
                  <a:schemeClr val="bg1"/>
                </a:solidFill>
              </a:rPr>
              <a:t> </a:t>
            </a:r>
            <a:r>
              <a:rPr lang="en-US" sz="2400" dirty="0" err="1" smtClean="0">
                <a:solidFill>
                  <a:schemeClr val="bg1"/>
                </a:solidFill>
              </a:rPr>
              <a:t>pola</a:t>
            </a:r>
            <a:r>
              <a:rPr lang="en-US" sz="2400" dirty="0" smtClean="0">
                <a:solidFill>
                  <a:schemeClr val="bg1"/>
                </a:solidFill>
              </a:rPr>
              <a:t> </a:t>
            </a:r>
            <a:r>
              <a:rPr lang="en-US" sz="2400" dirty="0" err="1" smtClean="0">
                <a:solidFill>
                  <a:schemeClr val="bg1"/>
                </a:solidFill>
              </a:rPr>
              <a:t>kinerja</a:t>
            </a:r>
            <a:r>
              <a:rPr lang="en-US" sz="2400" dirty="0" smtClean="0">
                <a:solidFill>
                  <a:schemeClr val="bg1"/>
                </a:solidFill>
              </a:rPr>
              <a:t> yang </a:t>
            </a:r>
            <a:r>
              <a:rPr lang="en-US" sz="2400" dirty="0" err="1" smtClean="0">
                <a:solidFill>
                  <a:schemeClr val="bg1"/>
                </a:solidFill>
              </a:rPr>
              <a:t>telah</a:t>
            </a:r>
            <a:r>
              <a:rPr lang="en-US" sz="2400" dirty="0" smtClean="0">
                <a:solidFill>
                  <a:schemeClr val="bg1"/>
                </a:solidFill>
              </a:rPr>
              <a:t> </a:t>
            </a:r>
            <a:r>
              <a:rPr lang="en-US" sz="2400" dirty="0" err="1" smtClean="0">
                <a:solidFill>
                  <a:schemeClr val="bg1"/>
                </a:solidFill>
              </a:rPr>
              <a:t>dite</a:t>
            </a:r>
            <a:r>
              <a:rPr lang="id-ID" sz="2400" dirty="0" smtClean="0">
                <a:solidFill>
                  <a:schemeClr val="bg1"/>
                </a:solidFill>
              </a:rPr>
              <a:t>t</a:t>
            </a:r>
            <a:r>
              <a:rPr lang="en-US" sz="2400" dirty="0" err="1" smtClean="0">
                <a:solidFill>
                  <a:schemeClr val="bg1"/>
                </a:solidFill>
              </a:rPr>
              <a:t>apkan</a:t>
            </a:r>
            <a:r>
              <a:rPr lang="en-US" sz="2400" dirty="0" smtClean="0">
                <a:solidFill>
                  <a:schemeClr val="bg1"/>
                </a:solidFill>
              </a:rPr>
              <a:t> </a:t>
            </a:r>
            <a:r>
              <a:rPr lang="en-US" sz="2400" dirty="0" err="1" smtClean="0">
                <a:solidFill>
                  <a:schemeClr val="bg1"/>
                </a:solidFill>
              </a:rPr>
              <a:t>Contoh</a:t>
            </a:r>
            <a:r>
              <a:rPr lang="en-US" sz="2400" dirty="0" smtClean="0">
                <a:solidFill>
                  <a:schemeClr val="bg1"/>
                </a:solidFill>
              </a:rPr>
              <a:t> : </a:t>
            </a:r>
            <a:r>
              <a:rPr lang="en-US" sz="2400" dirty="0" err="1" smtClean="0">
                <a:solidFill>
                  <a:schemeClr val="bg1"/>
                </a:solidFill>
              </a:rPr>
              <a:t>Menin</a:t>
            </a:r>
            <a:r>
              <a:rPr lang="id-ID" sz="2400" dirty="0" smtClean="0">
                <a:solidFill>
                  <a:schemeClr val="bg1"/>
                </a:solidFill>
              </a:rPr>
              <a:t>g</a:t>
            </a:r>
            <a:r>
              <a:rPr lang="en-US" sz="2400" dirty="0" err="1" smtClean="0">
                <a:solidFill>
                  <a:schemeClr val="bg1"/>
                </a:solidFill>
              </a:rPr>
              <a:t>kat</a:t>
            </a:r>
            <a:r>
              <a:rPr lang="id-ID" sz="2400" dirty="0" smtClean="0">
                <a:solidFill>
                  <a:schemeClr val="bg1"/>
                </a:solidFill>
              </a:rPr>
              <a:t>nya </a:t>
            </a:r>
            <a:r>
              <a:rPr lang="en-US" sz="2400" dirty="0" smtClean="0">
                <a:solidFill>
                  <a:schemeClr val="bg1"/>
                </a:solidFill>
              </a:rPr>
              <a:t> </a:t>
            </a:r>
            <a:r>
              <a:rPr lang="en-US" sz="2400" dirty="0" err="1" smtClean="0">
                <a:solidFill>
                  <a:schemeClr val="bg1"/>
                </a:solidFill>
              </a:rPr>
              <a:t>perputaran</a:t>
            </a:r>
            <a:r>
              <a:rPr lang="en-US" sz="2400" dirty="0" smtClean="0">
                <a:solidFill>
                  <a:schemeClr val="bg1"/>
                </a:solidFill>
              </a:rPr>
              <a:t> </a:t>
            </a:r>
            <a:r>
              <a:rPr lang="en-US" sz="2400" dirty="0" err="1" smtClean="0">
                <a:solidFill>
                  <a:schemeClr val="bg1"/>
                </a:solidFill>
              </a:rPr>
              <a:t>karyawan</a:t>
            </a:r>
            <a:r>
              <a:rPr lang="en-US" sz="2400" dirty="0" smtClean="0">
                <a:solidFill>
                  <a:schemeClr val="bg1"/>
                </a:solidFill>
              </a:rPr>
              <a:t>, </a:t>
            </a:r>
            <a:r>
              <a:rPr lang="en-US" sz="2400" dirty="0" err="1" smtClean="0">
                <a:solidFill>
                  <a:schemeClr val="bg1"/>
                </a:solidFill>
              </a:rPr>
              <a:t>tingkat</a:t>
            </a:r>
            <a:r>
              <a:rPr lang="en-US" sz="2400" dirty="0" smtClean="0">
                <a:solidFill>
                  <a:schemeClr val="bg1"/>
                </a:solidFill>
              </a:rPr>
              <a:t> abs</a:t>
            </a:r>
            <a:r>
              <a:rPr lang="id-ID" sz="2400" dirty="0" smtClean="0">
                <a:solidFill>
                  <a:schemeClr val="bg1"/>
                </a:solidFill>
              </a:rPr>
              <a:t>e</a:t>
            </a:r>
            <a:r>
              <a:rPr lang="en-US" sz="2400" dirty="0" err="1" smtClean="0">
                <a:solidFill>
                  <a:schemeClr val="bg1"/>
                </a:solidFill>
              </a:rPr>
              <a:t>nsi</a:t>
            </a:r>
            <a:r>
              <a:rPr lang="en-US" sz="2400" dirty="0" smtClean="0">
                <a:solidFill>
                  <a:schemeClr val="bg1"/>
                </a:solidFill>
              </a:rPr>
              <a:t> </a:t>
            </a:r>
            <a:r>
              <a:rPr lang="en-US" sz="2400" dirty="0" err="1" smtClean="0">
                <a:solidFill>
                  <a:schemeClr val="bg1"/>
                </a:solidFill>
              </a:rPr>
              <a:t>meningkat</a:t>
            </a:r>
            <a:r>
              <a:rPr lang="en-US" sz="2400" dirty="0" smtClean="0">
                <a:solidFill>
                  <a:schemeClr val="bg1"/>
                </a:solidFill>
              </a:rPr>
              <a:t>, </a:t>
            </a:r>
            <a:r>
              <a:rPr lang="en-US" sz="2400" dirty="0" err="1" smtClean="0">
                <a:solidFill>
                  <a:schemeClr val="bg1"/>
                </a:solidFill>
              </a:rPr>
              <a:t>penjualan</a:t>
            </a:r>
            <a:r>
              <a:rPr lang="en-US" sz="2400" dirty="0" smtClean="0">
                <a:solidFill>
                  <a:schemeClr val="bg1"/>
                </a:solidFill>
              </a:rPr>
              <a:t> </a:t>
            </a:r>
            <a:r>
              <a:rPr lang="en-US" sz="2400" dirty="0" err="1" smtClean="0">
                <a:solidFill>
                  <a:schemeClr val="bg1"/>
                </a:solidFill>
              </a:rPr>
              <a:t>menurun</a:t>
            </a:r>
            <a:r>
              <a:rPr lang="en-US" sz="2400" dirty="0" smtClean="0">
                <a:solidFill>
                  <a:schemeClr val="bg1"/>
                </a:solidFill>
              </a:rPr>
              <a:t> , </a:t>
            </a:r>
            <a:r>
              <a:rPr lang="en-US" sz="2400" dirty="0" err="1" smtClean="0">
                <a:solidFill>
                  <a:schemeClr val="bg1"/>
                </a:solidFill>
              </a:rPr>
              <a:t>pengeluaran</a:t>
            </a:r>
            <a:r>
              <a:rPr lang="en-US" sz="2400" dirty="0" smtClean="0">
                <a:solidFill>
                  <a:schemeClr val="bg1"/>
                </a:solidFill>
              </a:rPr>
              <a:t> </a:t>
            </a:r>
            <a:r>
              <a:rPr lang="en-US" sz="2400" dirty="0" err="1" smtClean="0">
                <a:solidFill>
                  <a:schemeClr val="bg1"/>
                </a:solidFill>
              </a:rPr>
              <a:t>makin</a:t>
            </a:r>
            <a:r>
              <a:rPr lang="en-US" sz="2400" dirty="0" smtClean="0">
                <a:solidFill>
                  <a:schemeClr val="bg1"/>
                </a:solidFill>
              </a:rPr>
              <a:t> </a:t>
            </a:r>
            <a:r>
              <a:rPr lang="en-US" sz="2400" dirty="0" err="1" smtClean="0">
                <a:solidFill>
                  <a:schemeClr val="bg1"/>
                </a:solidFill>
              </a:rPr>
              <a:t>meningkat</a:t>
            </a:r>
            <a:r>
              <a:rPr lang="en-US" sz="2400" dirty="0" smtClean="0">
                <a:solidFill>
                  <a:schemeClr val="bg1"/>
                </a:solidFill>
              </a:rPr>
              <a:t>, </a:t>
            </a:r>
            <a:r>
              <a:rPr lang="en-US" sz="2400" dirty="0" err="1" smtClean="0">
                <a:solidFill>
                  <a:schemeClr val="bg1"/>
                </a:solidFill>
              </a:rPr>
              <a:t>banyak</a:t>
            </a:r>
            <a:r>
              <a:rPr lang="en-US" sz="2400" dirty="0" smtClean="0">
                <a:solidFill>
                  <a:schemeClr val="bg1"/>
                </a:solidFill>
              </a:rPr>
              <a:t> </a:t>
            </a:r>
            <a:r>
              <a:rPr lang="en-US" sz="2400" dirty="0" err="1" smtClean="0">
                <a:solidFill>
                  <a:schemeClr val="bg1"/>
                </a:solidFill>
              </a:rPr>
              <a:t>produk</a:t>
            </a:r>
            <a:r>
              <a:rPr lang="en-US" sz="2400" dirty="0" smtClean="0">
                <a:solidFill>
                  <a:schemeClr val="bg1"/>
                </a:solidFill>
              </a:rPr>
              <a:t> yang </a:t>
            </a:r>
            <a:r>
              <a:rPr lang="en-US" sz="2400" dirty="0" err="1" smtClean="0">
                <a:solidFill>
                  <a:schemeClr val="bg1"/>
                </a:solidFill>
              </a:rPr>
              <a:t>rusak</a:t>
            </a:r>
            <a:r>
              <a:rPr lang="en-US" sz="2400" dirty="0" smtClean="0">
                <a:solidFill>
                  <a:schemeClr val="bg1"/>
                </a:solidFill>
              </a:rPr>
              <a:t>.</a:t>
            </a:r>
          </a:p>
          <a:p>
            <a:pPr marL="457200" indent="-457200">
              <a:buFont typeface="+mj-lt"/>
              <a:buAutoNum type="arabicPeriod"/>
            </a:pPr>
            <a:r>
              <a:rPr lang="en-US" sz="2400" b="1" dirty="0" err="1" smtClean="0">
                <a:solidFill>
                  <a:schemeClr val="bg1"/>
                </a:solidFill>
              </a:rPr>
              <a:t>Masukan</a:t>
            </a:r>
            <a:r>
              <a:rPr lang="en-US" sz="2400" b="1" dirty="0" smtClean="0">
                <a:solidFill>
                  <a:schemeClr val="bg1"/>
                </a:solidFill>
              </a:rPr>
              <a:t> /</a:t>
            </a:r>
            <a:r>
              <a:rPr lang="en-US" sz="2400" b="1" dirty="0" err="1" smtClean="0">
                <a:solidFill>
                  <a:schemeClr val="bg1"/>
                </a:solidFill>
              </a:rPr>
              <a:t>kritikan</a:t>
            </a:r>
            <a:r>
              <a:rPr lang="en-US" sz="2400" b="1" dirty="0" smtClean="0">
                <a:solidFill>
                  <a:schemeClr val="bg1"/>
                </a:solidFill>
              </a:rPr>
              <a:t> </a:t>
            </a:r>
            <a:r>
              <a:rPr lang="en-US" sz="2400" b="1" dirty="0" err="1" smtClean="0">
                <a:solidFill>
                  <a:schemeClr val="bg1"/>
                </a:solidFill>
              </a:rPr>
              <a:t>orang</a:t>
            </a:r>
            <a:r>
              <a:rPr lang="en-US" sz="2400" b="1" dirty="0" smtClean="0">
                <a:solidFill>
                  <a:schemeClr val="bg1"/>
                </a:solidFill>
              </a:rPr>
              <a:t> lain : </a:t>
            </a:r>
            <a:r>
              <a:rPr lang="en-US" sz="2400" dirty="0" err="1" smtClean="0">
                <a:solidFill>
                  <a:schemeClr val="bg1"/>
                </a:solidFill>
              </a:rPr>
              <a:t>berbagai</a:t>
            </a:r>
            <a:r>
              <a:rPr lang="en-US" sz="2400" dirty="0" smtClean="0">
                <a:solidFill>
                  <a:schemeClr val="bg1"/>
                </a:solidFill>
              </a:rPr>
              <a:t> </a:t>
            </a:r>
            <a:r>
              <a:rPr lang="en-US" sz="2400" dirty="0" err="1" smtClean="0">
                <a:solidFill>
                  <a:schemeClr val="bg1"/>
                </a:solidFill>
              </a:rPr>
              <a:t>tindakan</a:t>
            </a:r>
            <a:r>
              <a:rPr lang="en-US" sz="2400" dirty="0" smtClean="0">
                <a:solidFill>
                  <a:schemeClr val="bg1"/>
                </a:solidFill>
              </a:rPr>
              <a:t> </a:t>
            </a:r>
            <a:r>
              <a:rPr lang="en-US" sz="2400" dirty="0" err="1" smtClean="0">
                <a:solidFill>
                  <a:schemeClr val="bg1"/>
                </a:solidFill>
              </a:rPr>
              <a:t>orang</a:t>
            </a:r>
            <a:r>
              <a:rPr lang="en-US" sz="2400" dirty="0" smtClean="0">
                <a:solidFill>
                  <a:schemeClr val="bg1"/>
                </a:solidFill>
              </a:rPr>
              <a:t> </a:t>
            </a:r>
            <a:r>
              <a:rPr lang="en-US" sz="2400" dirty="0" err="1" smtClean="0">
                <a:solidFill>
                  <a:schemeClr val="bg1"/>
                </a:solidFill>
              </a:rPr>
              <a:t>di</a:t>
            </a:r>
            <a:r>
              <a:rPr lang="en-US" sz="2400" dirty="0" smtClean="0">
                <a:solidFill>
                  <a:schemeClr val="bg1"/>
                </a:solidFill>
              </a:rPr>
              <a:t> </a:t>
            </a:r>
            <a:r>
              <a:rPr lang="en-US" sz="2400" dirty="0" err="1" smtClean="0">
                <a:solidFill>
                  <a:schemeClr val="bg1"/>
                </a:solidFill>
              </a:rPr>
              <a:t>luar</a:t>
            </a:r>
            <a:r>
              <a:rPr lang="en-US" sz="2400" dirty="0" smtClean="0">
                <a:solidFill>
                  <a:schemeClr val="bg1"/>
                </a:solidFill>
              </a:rPr>
              <a:t> </a:t>
            </a:r>
            <a:r>
              <a:rPr lang="en-US" sz="2400" dirty="0" err="1" smtClean="0">
                <a:solidFill>
                  <a:schemeClr val="bg1"/>
                </a:solidFill>
              </a:rPr>
              <a:t>organisasi</a:t>
            </a:r>
            <a:r>
              <a:rPr lang="en-US" sz="2400" dirty="0" smtClean="0">
                <a:solidFill>
                  <a:schemeClr val="bg1"/>
                </a:solidFill>
              </a:rPr>
              <a:t> </a:t>
            </a:r>
            <a:r>
              <a:rPr lang="en-US" sz="2400" dirty="0" err="1" smtClean="0">
                <a:solidFill>
                  <a:schemeClr val="bg1"/>
                </a:solidFill>
              </a:rPr>
              <a:t>bisa</a:t>
            </a:r>
            <a:r>
              <a:rPr lang="en-US" sz="2400" dirty="0" smtClean="0">
                <a:solidFill>
                  <a:schemeClr val="bg1"/>
                </a:solidFill>
              </a:rPr>
              <a:t> </a:t>
            </a:r>
            <a:r>
              <a:rPr lang="en-US" sz="2400" dirty="0" err="1" smtClean="0">
                <a:solidFill>
                  <a:schemeClr val="bg1"/>
                </a:solidFill>
              </a:rPr>
              <a:t>menjadi</a:t>
            </a:r>
            <a:r>
              <a:rPr lang="en-US" sz="2400" dirty="0" smtClean="0">
                <a:solidFill>
                  <a:schemeClr val="bg1"/>
                </a:solidFill>
              </a:rPr>
              <a:t> </a:t>
            </a:r>
            <a:r>
              <a:rPr lang="en-US" sz="2400" dirty="0" err="1" smtClean="0">
                <a:solidFill>
                  <a:schemeClr val="bg1"/>
                </a:solidFill>
              </a:rPr>
              <a:t>petunjuk</a:t>
            </a:r>
            <a:r>
              <a:rPr lang="en-US" sz="2400" dirty="0" smtClean="0">
                <a:solidFill>
                  <a:schemeClr val="bg1"/>
                </a:solidFill>
              </a:rPr>
              <a:t> </a:t>
            </a:r>
            <a:r>
              <a:rPr lang="en-US" sz="2400" dirty="0" err="1" smtClean="0">
                <a:solidFill>
                  <a:schemeClr val="bg1"/>
                </a:solidFill>
              </a:rPr>
              <a:t>adanya</a:t>
            </a:r>
            <a:r>
              <a:rPr lang="en-US" sz="2400" dirty="0" smtClean="0">
                <a:solidFill>
                  <a:schemeClr val="bg1"/>
                </a:solidFill>
              </a:rPr>
              <a:t> </a:t>
            </a:r>
            <a:r>
              <a:rPr lang="en-US" sz="2400" dirty="0" err="1" smtClean="0">
                <a:solidFill>
                  <a:schemeClr val="bg1"/>
                </a:solidFill>
              </a:rPr>
              <a:t>masalah</a:t>
            </a:r>
            <a:r>
              <a:rPr lang="en-US" sz="2400" dirty="0" smtClean="0">
                <a:solidFill>
                  <a:schemeClr val="bg1"/>
                </a:solidFill>
              </a:rPr>
              <a:t> , (</a:t>
            </a:r>
            <a:r>
              <a:rPr lang="en-US" sz="2400" dirty="0" err="1" smtClean="0">
                <a:solidFill>
                  <a:schemeClr val="bg1"/>
                </a:solidFill>
              </a:rPr>
              <a:t>Pemerintah</a:t>
            </a:r>
            <a:r>
              <a:rPr lang="en-US" sz="2400" dirty="0" smtClean="0">
                <a:solidFill>
                  <a:schemeClr val="bg1"/>
                </a:solidFill>
              </a:rPr>
              <a:t>  </a:t>
            </a:r>
            <a:r>
              <a:rPr lang="en-US" sz="2400" dirty="0" err="1" smtClean="0">
                <a:solidFill>
                  <a:schemeClr val="bg1"/>
                </a:solidFill>
              </a:rPr>
              <a:t>memberikan</a:t>
            </a:r>
            <a:r>
              <a:rPr lang="en-US" sz="2400" dirty="0" smtClean="0">
                <a:solidFill>
                  <a:schemeClr val="bg1"/>
                </a:solidFill>
              </a:rPr>
              <a:t> </a:t>
            </a:r>
            <a:r>
              <a:rPr lang="en-US" sz="2400" dirty="0" err="1" smtClean="0">
                <a:solidFill>
                  <a:schemeClr val="bg1"/>
                </a:solidFill>
              </a:rPr>
              <a:t>tindakan</a:t>
            </a:r>
            <a:r>
              <a:rPr lang="en-US" sz="2400" dirty="0" smtClean="0">
                <a:solidFill>
                  <a:schemeClr val="bg1"/>
                </a:solidFill>
              </a:rPr>
              <a:t>, </a:t>
            </a:r>
            <a:r>
              <a:rPr lang="en-US" sz="2400" dirty="0" err="1" smtClean="0">
                <a:solidFill>
                  <a:schemeClr val="bg1"/>
                </a:solidFill>
              </a:rPr>
              <a:t>pelanggan</a:t>
            </a:r>
            <a:r>
              <a:rPr lang="en-US" sz="2400" dirty="0" smtClean="0">
                <a:solidFill>
                  <a:schemeClr val="bg1"/>
                </a:solidFill>
              </a:rPr>
              <a:t> </a:t>
            </a:r>
            <a:r>
              <a:rPr lang="en-US" sz="2400" dirty="0" err="1" smtClean="0">
                <a:solidFill>
                  <a:schemeClr val="bg1"/>
                </a:solidFill>
              </a:rPr>
              <a:t>tidak</a:t>
            </a:r>
            <a:r>
              <a:rPr lang="en-US" sz="2400" dirty="0" smtClean="0">
                <a:solidFill>
                  <a:schemeClr val="bg1"/>
                </a:solidFill>
              </a:rPr>
              <a:t> </a:t>
            </a:r>
            <a:r>
              <a:rPr lang="en-US" sz="2400" dirty="0" err="1" smtClean="0">
                <a:solidFill>
                  <a:schemeClr val="bg1"/>
                </a:solidFill>
              </a:rPr>
              <a:t>puas</a:t>
            </a:r>
            <a:r>
              <a:rPr lang="en-US" sz="2400" dirty="0" smtClean="0">
                <a:solidFill>
                  <a:schemeClr val="bg1"/>
                </a:solidFill>
              </a:rPr>
              <a:t>, </a:t>
            </a:r>
            <a:r>
              <a:rPr lang="en-US" sz="2400" dirty="0" err="1" smtClean="0">
                <a:solidFill>
                  <a:schemeClr val="bg1"/>
                </a:solidFill>
              </a:rPr>
              <a:t>keluhan</a:t>
            </a:r>
            <a:r>
              <a:rPr lang="en-US" sz="2400" dirty="0" smtClean="0">
                <a:solidFill>
                  <a:schemeClr val="bg1"/>
                </a:solidFill>
              </a:rPr>
              <a:t> </a:t>
            </a:r>
            <a:r>
              <a:rPr lang="en-US" sz="2400" dirty="0" err="1" smtClean="0">
                <a:solidFill>
                  <a:schemeClr val="bg1"/>
                </a:solidFill>
              </a:rPr>
              <a:t>buruh</a:t>
            </a:r>
            <a:r>
              <a:rPr lang="en-US" sz="2400" dirty="0" smtClean="0">
                <a:solidFill>
                  <a:schemeClr val="bg1"/>
                </a:solidFill>
              </a:rPr>
              <a:t>,)</a:t>
            </a:r>
          </a:p>
          <a:p>
            <a:pPr marL="457200" indent="-457200">
              <a:buFont typeface="+mj-lt"/>
              <a:buAutoNum type="arabicPeriod"/>
            </a:pPr>
            <a:r>
              <a:rPr lang="en-US" sz="2400" b="1" dirty="0" err="1" smtClean="0">
                <a:solidFill>
                  <a:schemeClr val="bg1"/>
                </a:solidFill>
              </a:rPr>
              <a:t>Lingkungan</a:t>
            </a:r>
            <a:r>
              <a:rPr lang="en-US" sz="2400" b="1" dirty="0" smtClean="0">
                <a:solidFill>
                  <a:schemeClr val="bg1"/>
                </a:solidFill>
              </a:rPr>
              <a:t> :</a:t>
            </a:r>
            <a:r>
              <a:rPr lang="en-US" sz="2400" dirty="0" smtClean="0">
                <a:solidFill>
                  <a:schemeClr val="bg1"/>
                </a:solidFill>
              </a:rPr>
              <a:t> </a:t>
            </a:r>
            <a:r>
              <a:rPr lang="en-US" sz="2400" dirty="0" err="1" smtClean="0">
                <a:solidFill>
                  <a:schemeClr val="bg1"/>
                </a:solidFill>
              </a:rPr>
              <a:t>dapat</a:t>
            </a:r>
            <a:r>
              <a:rPr lang="en-US" sz="2400" dirty="0" smtClean="0">
                <a:solidFill>
                  <a:schemeClr val="bg1"/>
                </a:solidFill>
              </a:rPr>
              <a:t> </a:t>
            </a:r>
            <a:r>
              <a:rPr lang="en-US" sz="2400" dirty="0" err="1" smtClean="0">
                <a:solidFill>
                  <a:schemeClr val="bg1"/>
                </a:solidFill>
              </a:rPr>
              <a:t>memberikan</a:t>
            </a:r>
            <a:r>
              <a:rPr lang="en-US" sz="2400" dirty="0" smtClean="0">
                <a:solidFill>
                  <a:schemeClr val="bg1"/>
                </a:solidFill>
              </a:rPr>
              <a:t> </a:t>
            </a:r>
            <a:r>
              <a:rPr lang="en-US" sz="2400" dirty="0" err="1" smtClean="0">
                <a:solidFill>
                  <a:schemeClr val="bg1"/>
                </a:solidFill>
              </a:rPr>
              <a:t>informasi</a:t>
            </a:r>
            <a:r>
              <a:rPr lang="en-US" sz="2400" dirty="0" smtClean="0">
                <a:solidFill>
                  <a:schemeClr val="bg1"/>
                </a:solidFill>
              </a:rPr>
              <a:t> </a:t>
            </a:r>
            <a:r>
              <a:rPr lang="en-US" sz="2400" dirty="0" err="1" smtClean="0">
                <a:solidFill>
                  <a:schemeClr val="bg1"/>
                </a:solidFill>
              </a:rPr>
              <a:t>masalah</a:t>
            </a:r>
            <a:r>
              <a:rPr lang="en-US" sz="2400" dirty="0" smtClean="0">
                <a:solidFill>
                  <a:schemeClr val="bg1"/>
                </a:solidFill>
              </a:rPr>
              <a:t> </a:t>
            </a:r>
            <a:r>
              <a:rPr lang="en-US" sz="2400" dirty="0" err="1" smtClean="0">
                <a:solidFill>
                  <a:schemeClr val="bg1"/>
                </a:solidFill>
              </a:rPr>
              <a:t>melalui</a:t>
            </a:r>
            <a:r>
              <a:rPr lang="en-US" sz="2400" dirty="0" smtClean="0">
                <a:solidFill>
                  <a:schemeClr val="bg1"/>
                </a:solidFill>
              </a:rPr>
              <a:t> </a:t>
            </a:r>
            <a:r>
              <a:rPr lang="en-US" sz="2400" dirty="0" err="1" smtClean="0">
                <a:solidFill>
                  <a:schemeClr val="bg1"/>
                </a:solidFill>
              </a:rPr>
              <a:t>berbagai</a:t>
            </a:r>
            <a:r>
              <a:rPr lang="en-US" sz="2400" dirty="0" smtClean="0">
                <a:solidFill>
                  <a:schemeClr val="bg1"/>
                </a:solidFill>
              </a:rPr>
              <a:t> </a:t>
            </a:r>
            <a:r>
              <a:rPr lang="en-US" sz="2400" dirty="0" err="1" smtClean="0">
                <a:solidFill>
                  <a:schemeClr val="bg1"/>
                </a:solidFill>
              </a:rPr>
              <a:t>cara</a:t>
            </a:r>
            <a:r>
              <a:rPr lang="en-US" sz="2400" dirty="0" smtClean="0">
                <a:solidFill>
                  <a:schemeClr val="bg1"/>
                </a:solidFill>
              </a:rPr>
              <a:t>. </a:t>
            </a:r>
            <a:r>
              <a:rPr lang="en-US" sz="2400" dirty="0" err="1" smtClean="0">
                <a:solidFill>
                  <a:schemeClr val="bg1"/>
                </a:solidFill>
              </a:rPr>
              <a:t>Contoh</a:t>
            </a:r>
            <a:r>
              <a:rPr lang="en-US" sz="2400" dirty="0" smtClean="0">
                <a:solidFill>
                  <a:schemeClr val="bg1"/>
                </a:solidFill>
              </a:rPr>
              <a:t> : </a:t>
            </a:r>
            <a:r>
              <a:rPr lang="en-US" sz="2400" dirty="0" err="1" smtClean="0">
                <a:solidFill>
                  <a:schemeClr val="bg1"/>
                </a:solidFill>
              </a:rPr>
              <a:t>jika</a:t>
            </a:r>
            <a:r>
              <a:rPr lang="en-US" sz="2400" dirty="0" smtClean="0">
                <a:solidFill>
                  <a:schemeClr val="bg1"/>
                </a:solidFill>
              </a:rPr>
              <a:t> </a:t>
            </a:r>
            <a:r>
              <a:rPr lang="en-US" sz="2400" dirty="0" err="1" smtClean="0">
                <a:solidFill>
                  <a:schemeClr val="bg1"/>
                </a:solidFill>
              </a:rPr>
              <a:t>pesaing</a:t>
            </a:r>
            <a:r>
              <a:rPr lang="en-US" sz="2400" dirty="0" smtClean="0">
                <a:solidFill>
                  <a:schemeClr val="bg1"/>
                </a:solidFill>
              </a:rPr>
              <a:t> </a:t>
            </a:r>
            <a:r>
              <a:rPr lang="en-US" sz="2400" dirty="0" err="1" smtClean="0">
                <a:solidFill>
                  <a:schemeClr val="bg1"/>
                </a:solidFill>
              </a:rPr>
              <a:t>sukses</a:t>
            </a:r>
            <a:r>
              <a:rPr lang="en-US" sz="2400" dirty="0" smtClean="0">
                <a:solidFill>
                  <a:schemeClr val="bg1"/>
                </a:solidFill>
              </a:rPr>
              <a:t> </a:t>
            </a:r>
            <a:r>
              <a:rPr lang="en-US" sz="2400" dirty="0" err="1" smtClean="0">
                <a:solidFill>
                  <a:schemeClr val="bg1"/>
                </a:solidFill>
              </a:rPr>
              <a:t>dalam</a:t>
            </a:r>
            <a:r>
              <a:rPr lang="en-US" sz="2400" dirty="0" smtClean="0">
                <a:solidFill>
                  <a:schemeClr val="bg1"/>
                </a:solidFill>
              </a:rPr>
              <a:t> </a:t>
            </a:r>
            <a:r>
              <a:rPr lang="en-US" sz="2400" dirty="0" err="1" smtClean="0">
                <a:solidFill>
                  <a:schemeClr val="bg1"/>
                </a:solidFill>
              </a:rPr>
              <a:t>meluncurkan</a:t>
            </a:r>
            <a:r>
              <a:rPr lang="en-US" sz="2400" dirty="0" smtClean="0">
                <a:solidFill>
                  <a:schemeClr val="bg1"/>
                </a:solidFill>
              </a:rPr>
              <a:t> </a:t>
            </a:r>
            <a:r>
              <a:rPr lang="en-US" sz="2400" dirty="0" err="1" smtClean="0">
                <a:solidFill>
                  <a:schemeClr val="bg1"/>
                </a:solidFill>
              </a:rPr>
              <a:t>produk</a:t>
            </a:r>
            <a:r>
              <a:rPr lang="en-US" sz="2400" dirty="0" smtClean="0">
                <a:solidFill>
                  <a:schemeClr val="bg1"/>
                </a:solidFill>
              </a:rPr>
              <a:t> </a:t>
            </a:r>
            <a:r>
              <a:rPr lang="en-US" sz="2400" dirty="0" err="1" smtClean="0">
                <a:solidFill>
                  <a:schemeClr val="bg1"/>
                </a:solidFill>
              </a:rPr>
              <a:t>baru</a:t>
            </a:r>
            <a:r>
              <a:rPr lang="en-US" sz="2400" dirty="0" smtClean="0">
                <a:solidFill>
                  <a:schemeClr val="bg1"/>
                </a:solidFill>
              </a:rPr>
              <a:t>.</a:t>
            </a:r>
          </a:p>
          <a:p>
            <a:pPr marL="457200" indent="-457200">
              <a:buFont typeface="+mj-lt"/>
              <a:buAutoNum type="arabicPeriod"/>
            </a:pPr>
            <a:endParaRPr lang="en-US" sz="2400" b="1" dirty="0">
              <a:solidFill>
                <a:schemeClr val="bg1"/>
              </a:solidFill>
            </a:endParaRPr>
          </a:p>
        </p:txBody>
      </p:sp>
    </p:spTree>
  </p:cSld>
  <p:clrMapOvr>
    <a:masterClrMapping/>
  </p:clrMapOvr>
  <p:transition spd="slow">
    <p:randomBar/>
    <p:sndAc>
      <p:stSnd>
        <p:snd r:embed="rId3" name="explode.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
            <a:ext cx="9144000" cy="439718"/>
          </a:xfrm>
          <a:solidFill>
            <a:srgbClr val="FFFF66"/>
          </a:solidFill>
        </p:spPr>
        <p:txBody>
          <a:bodyPr>
            <a:noAutofit/>
          </a:bodyPr>
          <a:lstStyle/>
          <a:p>
            <a:pPr algn="l"/>
            <a:r>
              <a:rPr lang="en-US" sz="2400" dirty="0" err="1" smtClean="0"/>
              <a:t>Lanjutan</a:t>
            </a:r>
            <a:r>
              <a:rPr lang="en-US" sz="2400" dirty="0" smtClean="0"/>
              <a:t>  : </a:t>
            </a:r>
            <a:r>
              <a:rPr lang="en-US" sz="2400" b="1" dirty="0" err="1" smtClean="0"/>
              <a:t>Tipe-tipe</a:t>
            </a:r>
            <a:r>
              <a:rPr lang="en-US" sz="2400" b="1" dirty="0" smtClean="0"/>
              <a:t> </a:t>
            </a:r>
            <a:r>
              <a:rPr lang="en-US" sz="2400" b="1" dirty="0" err="1" smtClean="0"/>
              <a:t>masalah</a:t>
            </a:r>
            <a:endParaRPr lang="en-US" sz="2400" dirty="0"/>
          </a:p>
        </p:txBody>
      </p:sp>
      <p:sp>
        <p:nvSpPr>
          <p:cNvPr id="3" name="Content Placeholder 2"/>
          <p:cNvSpPr>
            <a:spLocks noGrp="1"/>
          </p:cNvSpPr>
          <p:nvPr>
            <p:ph idx="1"/>
          </p:nvPr>
        </p:nvSpPr>
        <p:spPr>
          <a:xfrm>
            <a:off x="0" y="500042"/>
            <a:ext cx="9144000" cy="6357958"/>
          </a:xfrm>
          <a:solidFill>
            <a:schemeClr val="accent6">
              <a:lumMod val="50000"/>
            </a:schemeClr>
          </a:solidFill>
        </p:spPr>
        <p:txBody>
          <a:bodyPr>
            <a:normAutofit fontScale="85000" lnSpcReduction="20000"/>
          </a:bodyPr>
          <a:lstStyle/>
          <a:p>
            <a:pPr>
              <a:buNone/>
            </a:pPr>
            <a:r>
              <a:rPr lang="en-US" b="1" dirty="0" err="1" smtClean="0">
                <a:solidFill>
                  <a:schemeClr val="bg1"/>
                </a:solidFill>
              </a:rPr>
              <a:t>Setiap</a:t>
            </a:r>
            <a:r>
              <a:rPr lang="en-US" b="1" dirty="0" smtClean="0">
                <a:solidFill>
                  <a:schemeClr val="bg1"/>
                </a:solidFill>
              </a:rPr>
              <a:t> </a:t>
            </a:r>
            <a:r>
              <a:rPr lang="en-US" b="1" dirty="0" err="1" smtClean="0">
                <a:solidFill>
                  <a:schemeClr val="bg1"/>
                </a:solidFill>
              </a:rPr>
              <a:t>hari</a:t>
            </a:r>
            <a:r>
              <a:rPr lang="en-US" b="1" dirty="0" smtClean="0">
                <a:solidFill>
                  <a:schemeClr val="bg1"/>
                </a:solidFill>
              </a:rPr>
              <a:t> </a:t>
            </a:r>
            <a:r>
              <a:rPr lang="en-US" b="1" dirty="0" err="1" smtClean="0">
                <a:solidFill>
                  <a:schemeClr val="bg1"/>
                </a:solidFill>
              </a:rPr>
              <a:t>seeorang</a:t>
            </a:r>
            <a:r>
              <a:rPr lang="en-US" b="1" dirty="0" smtClean="0">
                <a:solidFill>
                  <a:schemeClr val="bg1"/>
                </a:solidFill>
              </a:rPr>
              <a:t> </a:t>
            </a:r>
            <a:r>
              <a:rPr lang="en-US" b="1" dirty="0" err="1" smtClean="0">
                <a:solidFill>
                  <a:schemeClr val="bg1"/>
                </a:solidFill>
              </a:rPr>
              <a:t>manajer</a:t>
            </a:r>
            <a:r>
              <a:rPr lang="en-US" b="1" dirty="0" smtClean="0">
                <a:solidFill>
                  <a:schemeClr val="bg1"/>
                </a:solidFill>
              </a:rPr>
              <a:t> </a:t>
            </a:r>
            <a:r>
              <a:rPr lang="en-US" b="1" dirty="0" err="1" smtClean="0">
                <a:solidFill>
                  <a:schemeClr val="bg1"/>
                </a:solidFill>
              </a:rPr>
              <a:t>selalu</a:t>
            </a:r>
            <a:r>
              <a:rPr lang="en-US" b="1" dirty="0" smtClean="0">
                <a:solidFill>
                  <a:schemeClr val="bg1"/>
                </a:solidFill>
              </a:rPr>
              <a:t> </a:t>
            </a:r>
            <a:r>
              <a:rPr lang="en-US" b="1" dirty="0" err="1" smtClean="0">
                <a:solidFill>
                  <a:schemeClr val="bg1"/>
                </a:solidFill>
              </a:rPr>
              <a:t>menghadapi</a:t>
            </a:r>
            <a:r>
              <a:rPr lang="en-US" b="1" dirty="0" smtClean="0">
                <a:solidFill>
                  <a:schemeClr val="bg1"/>
                </a:solidFill>
              </a:rPr>
              <a:t> </a:t>
            </a:r>
            <a:r>
              <a:rPr lang="en-US" b="1" dirty="0" err="1" smtClean="0">
                <a:solidFill>
                  <a:schemeClr val="bg1"/>
                </a:solidFill>
              </a:rPr>
              <a:t>permasalahan-permasalahan</a:t>
            </a:r>
            <a:r>
              <a:rPr lang="en-US" b="1" dirty="0" smtClean="0">
                <a:solidFill>
                  <a:schemeClr val="bg1"/>
                </a:solidFill>
              </a:rPr>
              <a:t> </a:t>
            </a:r>
            <a:r>
              <a:rPr lang="en-US" b="1" dirty="0" err="1" smtClean="0">
                <a:solidFill>
                  <a:schemeClr val="bg1"/>
                </a:solidFill>
              </a:rPr>
              <a:t>pekerjaan</a:t>
            </a:r>
            <a:r>
              <a:rPr lang="en-US" b="1" dirty="0" smtClean="0">
                <a:solidFill>
                  <a:schemeClr val="bg1"/>
                </a:solidFill>
              </a:rPr>
              <a:t>. </a:t>
            </a:r>
            <a:r>
              <a:rPr lang="en-US" b="1" dirty="0" err="1" smtClean="0">
                <a:solidFill>
                  <a:schemeClr val="bg1"/>
                </a:solidFill>
              </a:rPr>
              <a:t>Masalah</a:t>
            </a:r>
            <a:r>
              <a:rPr lang="en-US" b="1" dirty="0" smtClean="0">
                <a:solidFill>
                  <a:schemeClr val="bg1"/>
                </a:solidFill>
              </a:rPr>
              <a:t> </a:t>
            </a:r>
            <a:r>
              <a:rPr lang="en-US" b="1" dirty="0" err="1" smtClean="0">
                <a:solidFill>
                  <a:schemeClr val="bg1"/>
                </a:solidFill>
              </a:rPr>
              <a:t>ini</a:t>
            </a:r>
            <a:r>
              <a:rPr lang="en-US" b="1" dirty="0" smtClean="0">
                <a:solidFill>
                  <a:schemeClr val="bg1"/>
                </a:solidFill>
              </a:rPr>
              <a:t> </a:t>
            </a:r>
            <a:r>
              <a:rPr lang="en-US" b="1" dirty="0" err="1" smtClean="0">
                <a:solidFill>
                  <a:schemeClr val="bg1"/>
                </a:solidFill>
              </a:rPr>
              <a:t>muncul</a:t>
            </a:r>
            <a:r>
              <a:rPr lang="en-US" b="1" dirty="0" smtClean="0">
                <a:solidFill>
                  <a:schemeClr val="bg1"/>
                </a:solidFill>
              </a:rPr>
              <a:t> </a:t>
            </a:r>
            <a:r>
              <a:rPr lang="en-US" b="1" dirty="0" err="1" smtClean="0">
                <a:solidFill>
                  <a:schemeClr val="bg1"/>
                </a:solidFill>
              </a:rPr>
              <a:t>dengan</a:t>
            </a:r>
            <a:r>
              <a:rPr lang="en-US" b="1" dirty="0" smtClean="0">
                <a:solidFill>
                  <a:schemeClr val="bg1"/>
                </a:solidFill>
              </a:rPr>
              <a:t> </a:t>
            </a:r>
            <a:r>
              <a:rPr lang="en-US" b="1" dirty="0" err="1" smtClean="0">
                <a:solidFill>
                  <a:schemeClr val="bg1"/>
                </a:solidFill>
              </a:rPr>
              <a:t>cepat</a:t>
            </a:r>
            <a:r>
              <a:rPr lang="en-US" b="1" dirty="0" smtClean="0">
                <a:solidFill>
                  <a:schemeClr val="bg1"/>
                </a:solidFill>
              </a:rPr>
              <a:t> </a:t>
            </a:r>
            <a:r>
              <a:rPr lang="en-US" b="1" dirty="0" err="1" smtClean="0">
                <a:solidFill>
                  <a:schemeClr val="bg1"/>
                </a:solidFill>
              </a:rPr>
              <a:t>dalam</a:t>
            </a:r>
            <a:r>
              <a:rPr lang="en-US" b="1" dirty="0" smtClean="0">
                <a:solidFill>
                  <a:schemeClr val="bg1"/>
                </a:solidFill>
              </a:rPr>
              <a:t> </a:t>
            </a:r>
            <a:r>
              <a:rPr lang="en-US" b="1" dirty="0" err="1" smtClean="0">
                <a:solidFill>
                  <a:schemeClr val="bg1"/>
                </a:solidFill>
              </a:rPr>
              <a:t>situasi</a:t>
            </a:r>
            <a:r>
              <a:rPr lang="en-US" b="1" dirty="0" smtClean="0">
                <a:solidFill>
                  <a:schemeClr val="bg1"/>
                </a:solidFill>
              </a:rPr>
              <a:t> yang </a:t>
            </a:r>
            <a:r>
              <a:rPr lang="en-US" b="1" dirty="0" err="1" smtClean="0">
                <a:solidFill>
                  <a:schemeClr val="bg1"/>
                </a:solidFill>
              </a:rPr>
              <a:t>komplek</a:t>
            </a:r>
            <a:r>
              <a:rPr lang="en-US" b="1" dirty="0" smtClean="0">
                <a:solidFill>
                  <a:schemeClr val="bg1"/>
                </a:solidFill>
              </a:rPr>
              <a:t> </a:t>
            </a:r>
            <a:r>
              <a:rPr lang="en-US" b="1" dirty="0" err="1" smtClean="0">
                <a:solidFill>
                  <a:schemeClr val="bg1"/>
                </a:solidFill>
              </a:rPr>
              <a:t>dan</a:t>
            </a:r>
            <a:r>
              <a:rPr lang="en-US" b="1" dirty="0" smtClean="0">
                <a:solidFill>
                  <a:schemeClr val="bg1"/>
                </a:solidFill>
              </a:rPr>
              <a:t> </a:t>
            </a:r>
            <a:r>
              <a:rPr lang="en-US" b="1" dirty="0" err="1" smtClean="0">
                <a:solidFill>
                  <a:schemeClr val="bg1"/>
                </a:solidFill>
              </a:rPr>
              <a:t>membutuhkan</a:t>
            </a:r>
            <a:r>
              <a:rPr lang="en-US" b="1" dirty="0" smtClean="0">
                <a:solidFill>
                  <a:schemeClr val="bg1"/>
                </a:solidFill>
              </a:rPr>
              <a:t> </a:t>
            </a:r>
            <a:r>
              <a:rPr lang="en-US" b="1" dirty="0" err="1" smtClean="0">
                <a:solidFill>
                  <a:schemeClr val="bg1"/>
                </a:solidFill>
              </a:rPr>
              <a:t>tipe-tipe</a:t>
            </a:r>
            <a:r>
              <a:rPr lang="en-US" b="1" dirty="0" smtClean="0">
                <a:solidFill>
                  <a:schemeClr val="bg1"/>
                </a:solidFill>
              </a:rPr>
              <a:t> </a:t>
            </a:r>
            <a:r>
              <a:rPr lang="en-US" b="1" dirty="0" err="1" smtClean="0">
                <a:solidFill>
                  <a:schemeClr val="bg1"/>
                </a:solidFill>
              </a:rPr>
              <a:t>keputusan</a:t>
            </a:r>
            <a:r>
              <a:rPr lang="en-US" b="1" dirty="0" smtClean="0">
                <a:solidFill>
                  <a:schemeClr val="bg1"/>
                </a:solidFill>
              </a:rPr>
              <a:t> yang </a:t>
            </a:r>
            <a:r>
              <a:rPr lang="en-US" b="1" dirty="0" err="1" smtClean="0">
                <a:solidFill>
                  <a:schemeClr val="bg1"/>
                </a:solidFill>
              </a:rPr>
              <a:t>berbeda-beda</a:t>
            </a:r>
            <a:r>
              <a:rPr lang="en-US" b="1" dirty="0" smtClean="0">
                <a:solidFill>
                  <a:schemeClr val="bg1"/>
                </a:solidFill>
              </a:rPr>
              <a:t>. </a:t>
            </a:r>
            <a:r>
              <a:rPr lang="en-US" b="1" dirty="0" err="1" smtClean="0">
                <a:solidFill>
                  <a:schemeClr val="bg1"/>
                </a:solidFill>
              </a:rPr>
              <a:t>Sesara</a:t>
            </a:r>
            <a:r>
              <a:rPr lang="en-US" b="1" dirty="0" smtClean="0">
                <a:solidFill>
                  <a:schemeClr val="bg1"/>
                </a:solidFill>
              </a:rPr>
              <a:t> </a:t>
            </a:r>
            <a:r>
              <a:rPr lang="en-US" b="1" dirty="0" err="1" smtClean="0">
                <a:solidFill>
                  <a:schemeClr val="bg1"/>
                </a:solidFill>
              </a:rPr>
              <a:t>umum</a:t>
            </a:r>
            <a:r>
              <a:rPr lang="en-US" b="1" dirty="0" smtClean="0">
                <a:solidFill>
                  <a:schemeClr val="bg1"/>
                </a:solidFill>
              </a:rPr>
              <a:t> </a:t>
            </a:r>
            <a:r>
              <a:rPr lang="en-US" b="1" dirty="0" err="1" smtClean="0">
                <a:solidFill>
                  <a:schemeClr val="bg1"/>
                </a:solidFill>
              </a:rPr>
              <a:t>masalah</a:t>
            </a:r>
            <a:r>
              <a:rPr lang="en-US" b="1" dirty="0" smtClean="0">
                <a:solidFill>
                  <a:schemeClr val="bg1"/>
                </a:solidFill>
              </a:rPr>
              <a:t> </a:t>
            </a:r>
            <a:r>
              <a:rPr lang="en-US" b="1" dirty="0" err="1" smtClean="0">
                <a:solidFill>
                  <a:schemeClr val="bg1"/>
                </a:solidFill>
              </a:rPr>
              <a:t>dapat</a:t>
            </a:r>
            <a:r>
              <a:rPr lang="en-US" b="1" dirty="0" smtClean="0">
                <a:solidFill>
                  <a:schemeClr val="bg1"/>
                </a:solidFill>
              </a:rPr>
              <a:t> </a:t>
            </a:r>
            <a:r>
              <a:rPr lang="en-US" b="1" dirty="0" err="1" smtClean="0">
                <a:solidFill>
                  <a:schemeClr val="bg1"/>
                </a:solidFill>
              </a:rPr>
              <a:t>digolongkan</a:t>
            </a:r>
            <a:r>
              <a:rPr lang="en-US" b="1" dirty="0" smtClean="0">
                <a:solidFill>
                  <a:schemeClr val="bg1"/>
                </a:solidFill>
              </a:rPr>
              <a:t> </a:t>
            </a:r>
            <a:r>
              <a:rPr lang="en-US" b="1" dirty="0" err="1" smtClean="0">
                <a:solidFill>
                  <a:schemeClr val="bg1"/>
                </a:solidFill>
              </a:rPr>
              <a:t>diantaranya</a:t>
            </a:r>
            <a:r>
              <a:rPr lang="en-US" b="1" dirty="0" smtClean="0">
                <a:solidFill>
                  <a:schemeClr val="bg1"/>
                </a:solidFill>
              </a:rPr>
              <a:t> :</a:t>
            </a:r>
          </a:p>
          <a:p>
            <a:pPr marL="514350" indent="-514350">
              <a:buFont typeface="+mj-lt"/>
              <a:buAutoNum type="arabicPeriod"/>
            </a:pPr>
            <a:r>
              <a:rPr lang="en-US" b="1" dirty="0" err="1" smtClean="0">
                <a:solidFill>
                  <a:schemeClr val="bg1"/>
                </a:solidFill>
              </a:rPr>
              <a:t>Masalah</a:t>
            </a:r>
            <a:r>
              <a:rPr lang="en-US" b="1" dirty="0" smtClean="0">
                <a:solidFill>
                  <a:schemeClr val="bg1"/>
                </a:solidFill>
              </a:rPr>
              <a:t> </a:t>
            </a:r>
            <a:r>
              <a:rPr lang="en-US" b="1" dirty="0" err="1" smtClean="0">
                <a:solidFill>
                  <a:schemeClr val="bg1"/>
                </a:solidFill>
              </a:rPr>
              <a:t>tersetruktur</a:t>
            </a:r>
            <a:r>
              <a:rPr lang="en-US" b="1" dirty="0" smtClean="0">
                <a:solidFill>
                  <a:schemeClr val="bg1"/>
                </a:solidFill>
              </a:rPr>
              <a:t> (</a:t>
            </a:r>
            <a:r>
              <a:rPr lang="en-US" b="1" dirty="0" err="1" smtClean="0">
                <a:solidFill>
                  <a:schemeClr val="bg1"/>
                </a:solidFill>
              </a:rPr>
              <a:t>merupakan</a:t>
            </a:r>
            <a:r>
              <a:rPr lang="en-US" b="1" dirty="0" smtClean="0">
                <a:solidFill>
                  <a:schemeClr val="bg1"/>
                </a:solidFill>
              </a:rPr>
              <a:t> </a:t>
            </a:r>
            <a:r>
              <a:rPr lang="en-US" b="1" dirty="0" err="1" smtClean="0">
                <a:solidFill>
                  <a:schemeClr val="bg1"/>
                </a:solidFill>
              </a:rPr>
              <a:t>masalah</a:t>
            </a:r>
            <a:r>
              <a:rPr lang="en-US" b="1" dirty="0" smtClean="0">
                <a:solidFill>
                  <a:schemeClr val="bg1"/>
                </a:solidFill>
              </a:rPr>
              <a:t> </a:t>
            </a:r>
            <a:r>
              <a:rPr lang="en-US" b="1" dirty="0" err="1" smtClean="0">
                <a:solidFill>
                  <a:schemeClr val="bg1"/>
                </a:solidFill>
              </a:rPr>
              <a:t>pada</a:t>
            </a:r>
            <a:r>
              <a:rPr lang="en-US" b="1" dirty="0" smtClean="0">
                <a:solidFill>
                  <a:schemeClr val="bg1"/>
                </a:solidFill>
              </a:rPr>
              <a:t> </a:t>
            </a:r>
            <a:r>
              <a:rPr lang="en-US" b="1" dirty="0" err="1" smtClean="0">
                <a:solidFill>
                  <a:schemeClr val="bg1"/>
                </a:solidFill>
              </a:rPr>
              <a:t>umumnya</a:t>
            </a:r>
            <a:r>
              <a:rPr lang="en-US" b="1" dirty="0" smtClean="0">
                <a:solidFill>
                  <a:schemeClr val="bg1"/>
                </a:solidFill>
              </a:rPr>
              <a:t> ,</a:t>
            </a:r>
            <a:r>
              <a:rPr lang="en-US" b="1" dirty="0" err="1" smtClean="0">
                <a:solidFill>
                  <a:schemeClr val="bg1"/>
                </a:solidFill>
              </a:rPr>
              <a:t>terus</a:t>
            </a:r>
            <a:r>
              <a:rPr lang="en-US" b="1" dirty="0" smtClean="0">
                <a:solidFill>
                  <a:schemeClr val="bg1"/>
                </a:solidFill>
              </a:rPr>
              <a:t> </a:t>
            </a:r>
            <a:r>
              <a:rPr lang="en-US" b="1" dirty="0" err="1" smtClean="0">
                <a:solidFill>
                  <a:schemeClr val="bg1"/>
                </a:solidFill>
              </a:rPr>
              <a:t>terang</a:t>
            </a:r>
            <a:r>
              <a:rPr lang="en-US" b="1" dirty="0" smtClean="0">
                <a:solidFill>
                  <a:schemeClr val="bg1"/>
                </a:solidFill>
              </a:rPr>
              <a:t> </a:t>
            </a:r>
            <a:r>
              <a:rPr lang="en-US" b="1" dirty="0" err="1" smtClean="0">
                <a:solidFill>
                  <a:schemeClr val="bg1"/>
                </a:solidFill>
              </a:rPr>
              <a:t>dan</a:t>
            </a:r>
            <a:r>
              <a:rPr lang="en-US" b="1" dirty="0" smtClean="0">
                <a:solidFill>
                  <a:schemeClr val="bg1"/>
                </a:solidFill>
              </a:rPr>
              <a:t> </a:t>
            </a:r>
            <a:r>
              <a:rPr lang="en-US" b="1" dirty="0" err="1" smtClean="0">
                <a:solidFill>
                  <a:schemeClr val="bg1"/>
                </a:solidFill>
              </a:rPr>
              <a:t>jelas</a:t>
            </a:r>
            <a:r>
              <a:rPr lang="en-US" b="1" dirty="0" smtClean="0">
                <a:solidFill>
                  <a:schemeClr val="bg1"/>
                </a:solidFill>
              </a:rPr>
              <a:t> </a:t>
            </a:r>
            <a:r>
              <a:rPr lang="en-US" b="1" dirty="0" err="1" smtClean="0">
                <a:solidFill>
                  <a:schemeClr val="bg1"/>
                </a:solidFill>
              </a:rPr>
              <a:t>dalam</a:t>
            </a:r>
            <a:r>
              <a:rPr lang="en-US" b="1" dirty="0" smtClean="0">
                <a:solidFill>
                  <a:schemeClr val="bg1"/>
                </a:solidFill>
              </a:rPr>
              <a:t> </a:t>
            </a:r>
            <a:r>
              <a:rPr lang="en-US" b="1" dirty="0" err="1" smtClean="0">
                <a:solidFill>
                  <a:schemeClr val="bg1"/>
                </a:solidFill>
              </a:rPr>
              <a:t>hal</a:t>
            </a:r>
            <a:r>
              <a:rPr lang="en-US" b="1" dirty="0" smtClean="0">
                <a:solidFill>
                  <a:schemeClr val="bg1"/>
                </a:solidFill>
              </a:rPr>
              <a:t> </a:t>
            </a:r>
            <a:r>
              <a:rPr lang="en-US" b="1" dirty="0" err="1" smtClean="0">
                <a:solidFill>
                  <a:schemeClr val="bg1"/>
                </a:solidFill>
              </a:rPr>
              <a:t>informasi</a:t>
            </a:r>
            <a:r>
              <a:rPr lang="en-US" b="1" dirty="0" smtClean="0">
                <a:solidFill>
                  <a:schemeClr val="bg1"/>
                </a:solidFill>
              </a:rPr>
              <a:t> yang </a:t>
            </a:r>
            <a:r>
              <a:rPr lang="en-US" b="1" dirty="0" err="1" smtClean="0">
                <a:solidFill>
                  <a:schemeClr val="bg1"/>
                </a:solidFill>
              </a:rPr>
              <a:t>dibutuhkan</a:t>
            </a:r>
            <a:r>
              <a:rPr lang="en-US" b="1" dirty="0" smtClean="0">
                <a:solidFill>
                  <a:schemeClr val="bg1"/>
                </a:solidFill>
              </a:rPr>
              <a:t> </a:t>
            </a:r>
            <a:r>
              <a:rPr lang="en-US" b="1" dirty="0" err="1" smtClean="0">
                <a:solidFill>
                  <a:schemeClr val="bg1"/>
                </a:solidFill>
              </a:rPr>
              <a:t>untk</a:t>
            </a:r>
            <a:r>
              <a:rPr lang="en-US" b="1" dirty="0" smtClean="0">
                <a:solidFill>
                  <a:schemeClr val="bg1"/>
                </a:solidFill>
              </a:rPr>
              <a:t> </a:t>
            </a:r>
            <a:r>
              <a:rPr lang="en-US" b="1" dirty="0" err="1" smtClean="0">
                <a:solidFill>
                  <a:schemeClr val="bg1"/>
                </a:solidFill>
              </a:rPr>
              <a:t>menyelesaikannya</a:t>
            </a:r>
            <a:r>
              <a:rPr lang="id-ID" b="1" dirty="0" smtClean="0">
                <a:solidFill>
                  <a:schemeClr val="bg1"/>
                </a:solidFill>
              </a:rPr>
              <a:t>)</a:t>
            </a:r>
            <a:endParaRPr lang="en-US" b="1" dirty="0" smtClean="0">
              <a:solidFill>
                <a:schemeClr val="bg1"/>
              </a:solidFill>
            </a:endParaRPr>
          </a:p>
          <a:p>
            <a:pPr marL="514350" indent="-514350">
              <a:buFont typeface="+mj-lt"/>
              <a:buAutoNum type="arabicPeriod"/>
            </a:pPr>
            <a:r>
              <a:rPr lang="en-US" b="1" dirty="0" err="1" smtClean="0">
                <a:solidFill>
                  <a:schemeClr val="bg1"/>
                </a:solidFill>
              </a:rPr>
              <a:t>Masalah</a:t>
            </a:r>
            <a:r>
              <a:rPr lang="en-US" b="1" dirty="0" smtClean="0">
                <a:solidFill>
                  <a:schemeClr val="bg1"/>
                </a:solidFill>
              </a:rPr>
              <a:t> </a:t>
            </a:r>
            <a:r>
              <a:rPr lang="en-US" b="1" dirty="0" err="1" smtClean="0">
                <a:solidFill>
                  <a:schemeClr val="bg1"/>
                </a:solidFill>
              </a:rPr>
              <a:t>tidak</a:t>
            </a:r>
            <a:r>
              <a:rPr lang="en-US" b="1" dirty="0" smtClean="0">
                <a:solidFill>
                  <a:schemeClr val="bg1"/>
                </a:solidFill>
              </a:rPr>
              <a:t> </a:t>
            </a:r>
            <a:r>
              <a:rPr lang="en-US" b="1" dirty="0" err="1" smtClean="0">
                <a:solidFill>
                  <a:schemeClr val="bg1"/>
                </a:solidFill>
              </a:rPr>
              <a:t>terstruktur</a:t>
            </a:r>
            <a:r>
              <a:rPr lang="en-US" b="1" dirty="0" smtClean="0">
                <a:solidFill>
                  <a:schemeClr val="bg1"/>
                </a:solidFill>
              </a:rPr>
              <a:t> (unstructured problem) </a:t>
            </a:r>
            <a:r>
              <a:rPr lang="en-US" b="1" dirty="0" err="1" smtClean="0">
                <a:solidFill>
                  <a:schemeClr val="bg1"/>
                </a:solidFill>
              </a:rPr>
              <a:t>merupakan</a:t>
            </a:r>
            <a:r>
              <a:rPr lang="en-US" b="1" dirty="0" smtClean="0">
                <a:solidFill>
                  <a:schemeClr val="bg1"/>
                </a:solidFill>
              </a:rPr>
              <a:t> </a:t>
            </a:r>
            <a:r>
              <a:rPr lang="en-US" b="1" dirty="0" err="1" smtClean="0">
                <a:solidFill>
                  <a:schemeClr val="bg1"/>
                </a:solidFill>
              </a:rPr>
              <a:t>masalah</a:t>
            </a:r>
            <a:r>
              <a:rPr lang="en-US" b="1" dirty="0" smtClean="0">
                <a:solidFill>
                  <a:schemeClr val="bg1"/>
                </a:solidFill>
              </a:rPr>
              <a:t> yang </a:t>
            </a:r>
            <a:r>
              <a:rPr lang="en-US" b="1" dirty="0" err="1" smtClean="0">
                <a:solidFill>
                  <a:schemeClr val="bg1"/>
                </a:solidFill>
              </a:rPr>
              <a:t>membingungkan</a:t>
            </a:r>
            <a:r>
              <a:rPr lang="en-US" b="1" dirty="0" smtClean="0">
                <a:solidFill>
                  <a:schemeClr val="bg1"/>
                </a:solidFill>
              </a:rPr>
              <a:t> </a:t>
            </a:r>
            <a:r>
              <a:rPr lang="en-US" b="1" dirty="0" err="1" smtClean="0">
                <a:solidFill>
                  <a:schemeClr val="bg1"/>
                </a:solidFill>
              </a:rPr>
              <a:t>dan</a:t>
            </a:r>
            <a:r>
              <a:rPr lang="en-US" b="1" dirty="0" smtClean="0">
                <a:solidFill>
                  <a:schemeClr val="bg1"/>
                </a:solidFill>
              </a:rPr>
              <a:t> </a:t>
            </a:r>
            <a:r>
              <a:rPr lang="en-US" b="1" dirty="0" err="1" smtClean="0">
                <a:solidFill>
                  <a:schemeClr val="bg1"/>
                </a:solidFill>
              </a:rPr>
              <a:t>memilki</a:t>
            </a:r>
            <a:r>
              <a:rPr lang="en-US" b="1" dirty="0" smtClean="0">
                <a:solidFill>
                  <a:schemeClr val="bg1"/>
                </a:solidFill>
              </a:rPr>
              <a:t> </a:t>
            </a:r>
            <a:r>
              <a:rPr lang="en-US" b="1" dirty="0" err="1" smtClean="0">
                <a:solidFill>
                  <a:schemeClr val="bg1"/>
                </a:solidFill>
              </a:rPr>
              <a:t>informasi</a:t>
            </a:r>
            <a:r>
              <a:rPr lang="en-US" b="1" dirty="0" smtClean="0">
                <a:solidFill>
                  <a:schemeClr val="bg1"/>
                </a:solidFill>
              </a:rPr>
              <a:t> yang </a:t>
            </a:r>
            <a:r>
              <a:rPr lang="en-US" b="1" dirty="0" err="1" smtClean="0">
                <a:solidFill>
                  <a:schemeClr val="bg1"/>
                </a:solidFill>
              </a:rPr>
              <a:t>terbatas</a:t>
            </a:r>
            <a:r>
              <a:rPr lang="en-US" b="1" dirty="0" smtClean="0">
                <a:solidFill>
                  <a:schemeClr val="bg1"/>
                </a:solidFill>
              </a:rPr>
              <a:t> </a:t>
            </a:r>
            <a:r>
              <a:rPr lang="en-US" b="1" dirty="0" err="1" smtClean="0">
                <a:solidFill>
                  <a:schemeClr val="bg1"/>
                </a:solidFill>
              </a:rPr>
              <a:t>dalam</a:t>
            </a:r>
            <a:r>
              <a:rPr lang="en-US" b="1" dirty="0" smtClean="0">
                <a:solidFill>
                  <a:schemeClr val="bg1"/>
                </a:solidFill>
              </a:rPr>
              <a:t> </a:t>
            </a:r>
            <a:r>
              <a:rPr lang="en-US" b="1" dirty="0" err="1" smtClean="0">
                <a:solidFill>
                  <a:schemeClr val="bg1"/>
                </a:solidFill>
              </a:rPr>
              <a:t>situasi</a:t>
            </a:r>
            <a:r>
              <a:rPr lang="en-US" b="1" dirty="0" smtClean="0">
                <a:solidFill>
                  <a:schemeClr val="bg1"/>
                </a:solidFill>
              </a:rPr>
              <a:t> </a:t>
            </a:r>
            <a:r>
              <a:rPr lang="en-US" b="1" dirty="0" err="1" smtClean="0">
                <a:solidFill>
                  <a:schemeClr val="bg1"/>
                </a:solidFill>
              </a:rPr>
              <a:t>baru</a:t>
            </a:r>
            <a:r>
              <a:rPr lang="en-US" b="1" dirty="0" smtClean="0">
                <a:solidFill>
                  <a:schemeClr val="bg1"/>
                </a:solidFill>
              </a:rPr>
              <a:t> </a:t>
            </a:r>
            <a:r>
              <a:rPr lang="en-US" b="1" dirty="0" err="1" smtClean="0">
                <a:solidFill>
                  <a:schemeClr val="bg1"/>
                </a:solidFill>
              </a:rPr>
              <a:t>dan</a:t>
            </a:r>
            <a:r>
              <a:rPr lang="en-US" b="1" dirty="0" smtClean="0">
                <a:solidFill>
                  <a:schemeClr val="bg1"/>
                </a:solidFill>
              </a:rPr>
              <a:t> </a:t>
            </a:r>
            <a:r>
              <a:rPr lang="en-US" b="1" dirty="0" err="1" smtClean="0">
                <a:solidFill>
                  <a:schemeClr val="bg1"/>
                </a:solidFill>
              </a:rPr>
              <a:t>tidak</a:t>
            </a:r>
            <a:r>
              <a:rPr lang="en-US" b="1" dirty="0" smtClean="0">
                <a:solidFill>
                  <a:schemeClr val="bg1"/>
                </a:solidFill>
              </a:rPr>
              <a:t> </a:t>
            </a:r>
            <a:r>
              <a:rPr lang="en-US" b="1" dirty="0" err="1" smtClean="0">
                <a:solidFill>
                  <a:schemeClr val="bg1"/>
                </a:solidFill>
              </a:rPr>
              <a:t>terduga</a:t>
            </a:r>
            <a:endParaRPr lang="en-US" b="1" dirty="0" smtClean="0">
              <a:solidFill>
                <a:schemeClr val="bg1"/>
              </a:solidFill>
            </a:endParaRPr>
          </a:p>
          <a:p>
            <a:pPr marL="514350" indent="-514350">
              <a:buFont typeface="+mj-lt"/>
              <a:buAutoNum type="arabicPeriod"/>
            </a:pPr>
            <a:r>
              <a:rPr lang="en-US" b="1" dirty="0" err="1" smtClean="0">
                <a:solidFill>
                  <a:schemeClr val="bg1"/>
                </a:solidFill>
              </a:rPr>
              <a:t>Masalah</a:t>
            </a:r>
            <a:r>
              <a:rPr lang="en-US" b="1" dirty="0" smtClean="0">
                <a:solidFill>
                  <a:schemeClr val="bg1"/>
                </a:solidFill>
              </a:rPr>
              <a:t> </a:t>
            </a:r>
            <a:r>
              <a:rPr lang="en-US" b="1" dirty="0" err="1" smtClean="0">
                <a:solidFill>
                  <a:schemeClr val="bg1"/>
                </a:solidFill>
              </a:rPr>
              <a:t>menghadapi</a:t>
            </a:r>
            <a:r>
              <a:rPr lang="en-US" b="1" dirty="0" smtClean="0">
                <a:solidFill>
                  <a:schemeClr val="bg1"/>
                </a:solidFill>
              </a:rPr>
              <a:t> </a:t>
            </a:r>
            <a:r>
              <a:rPr lang="en-US" b="1" dirty="0" err="1" smtClean="0">
                <a:solidFill>
                  <a:schemeClr val="bg1"/>
                </a:solidFill>
              </a:rPr>
              <a:t>krisis</a:t>
            </a:r>
            <a:r>
              <a:rPr lang="en-US" b="1" dirty="0" smtClean="0">
                <a:solidFill>
                  <a:schemeClr val="bg1"/>
                </a:solidFill>
              </a:rPr>
              <a:t> : (</a:t>
            </a:r>
            <a:r>
              <a:rPr lang="en-US" b="1" dirty="0" err="1" smtClean="0">
                <a:solidFill>
                  <a:schemeClr val="bg1"/>
                </a:solidFill>
              </a:rPr>
              <a:t>masalah</a:t>
            </a:r>
            <a:r>
              <a:rPr lang="en-US" b="1" dirty="0" smtClean="0">
                <a:solidFill>
                  <a:schemeClr val="bg1"/>
                </a:solidFill>
              </a:rPr>
              <a:t> </a:t>
            </a:r>
            <a:r>
              <a:rPr lang="en-US" b="1" dirty="0" err="1" smtClean="0">
                <a:solidFill>
                  <a:schemeClr val="bg1"/>
                </a:solidFill>
              </a:rPr>
              <a:t>krisis</a:t>
            </a:r>
            <a:r>
              <a:rPr lang="en-US" b="1" dirty="0" smtClean="0">
                <a:solidFill>
                  <a:schemeClr val="bg1"/>
                </a:solidFill>
              </a:rPr>
              <a:t> </a:t>
            </a:r>
            <a:r>
              <a:rPr lang="en-US" b="1" dirty="0" err="1" smtClean="0">
                <a:solidFill>
                  <a:schemeClr val="bg1"/>
                </a:solidFill>
              </a:rPr>
              <a:t>ini</a:t>
            </a:r>
            <a:r>
              <a:rPr lang="en-US" b="1" dirty="0" smtClean="0">
                <a:solidFill>
                  <a:schemeClr val="bg1"/>
                </a:solidFill>
              </a:rPr>
              <a:t> </a:t>
            </a:r>
            <a:r>
              <a:rPr lang="en-US" b="1" dirty="0" err="1" smtClean="0">
                <a:solidFill>
                  <a:schemeClr val="bg1"/>
                </a:solidFill>
              </a:rPr>
              <a:t>datangnya</a:t>
            </a:r>
            <a:r>
              <a:rPr lang="en-US" b="1" dirty="0" smtClean="0">
                <a:solidFill>
                  <a:schemeClr val="bg1"/>
                </a:solidFill>
              </a:rPr>
              <a:t> </a:t>
            </a:r>
            <a:r>
              <a:rPr lang="en-US" b="1" dirty="0" err="1" smtClean="0">
                <a:solidFill>
                  <a:schemeClr val="bg1"/>
                </a:solidFill>
              </a:rPr>
              <a:t>tidak</a:t>
            </a:r>
            <a:r>
              <a:rPr lang="en-US" b="1" dirty="0" smtClean="0">
                <a:solidFill>
                  <a:schemeClr val="bg1"/>
                </a:solidFill>
              </a:rPr>
              <a:t> </a:t>
            </a:r>
            <a:r>
              <a:rPr lang="en-US" b="1" dirty="0" err="1" smtClean="0">
                <a:solidFill>
                  <a:schemeClr val="bg1"/>
                </a:solidFill>
              </a:rPr>
              <a:t>terduga</a:t>
            </a:r>
            <a:r>
              <a:rPr lang="en-US" b="1" dirty="0" smtClean="0">
                <a:solidFill>
                  <a:schemeClr val="bg1"/>
                </a:solidFill>
              </a:rPr>
              <a:t> </a:t>
            </a:r>
            <a:r>
              <a:rPr lang="en-US" b="1" dirty="0" err="1" smtClean="0">
                <a:solidFill>
                  <a:schemeClr val="bg1"/>
                </a:solidFill>
              </a:rPr>
              <a:t>dan</a:t>
            </a:r>
            <a:r>
              <a:rPr lang="en-US" b="1" dirty="0" smtClean="0">
                <a:solidFill>
                  <a:schemeClr val="bg1"/>
                </a:solidFill>
              </a:rPr>
              <a:t> </a:t>
            </a:r>
            <a:r>
              <a:rPr lang="en-US" b="1" dirty="0" err="1" smtClean="0">
                <a:solidFill>
                  <a:schemeClr val="bg1"/>
                </a:solidFill>
              </a:rPr>
              <a:t>dapat</a:t>
            </a:r>
            <a:r>
              <a:rPr lang="en-US" b="1" dirty="0" smtClean="0">
                <a:solidFill>
                  <a:schemeClr val="bg1"/>
                </a:solidFill>
              </a:rPr>
              <a:t> </a:t>
            </a:r>
            <a:r>
              <a:rPr lang="en-US" b="1" dirty="0" err="1" smtClean="0">
                <a:solidFill>
                  <a:schemeClr val="bg1"/>
                </a:solidFill>
              </a:rPr>
              <a:t>menhancurkan</a:t>
            </a:r>
            <a:r>
              <a:rPr lang="en-US" b="1" dirty="0" smtClean="0">
                <a:solidFill>
                  <a:schemeClr val="bg1"/>
                </a:solidFill>
              </a:rPr>
              <a:t> </a:t>
            </a:r>
            <a:r>
              <a:rPr lang="en-US" b="1" dirty="0" err="1" smtClean="0">
                <a:solidFill>
                  <a:schemeClr val="bg1"/>
                </a:solidFill>
              </a:rPr>
              <a:t>jika</a:t>
            </a:r>
            <a:r>
              <a:rPr lang="en-US" b="1" dirty="0" smtClean="0">
                <a:solidFill>
                  <a:schemeClr val="bg1"/>
                </a:solidFill>
              </a:rPr>
              <a:t> </a:t>
            </a:r>
            <a:r>
              <a:rPr lang="en-US" b="1" dirty="0" err="1" smtClean="0">
                <a:solidFill>
                  <a:schemeClr val="bg1"/>
                </a:solidFill>
              </a:rPr>
              <a:t>tidak</a:t>
            </a:r>
            <a:r>
              <a:rPr lang="en-US" b="1" dirty="0" smtClean="0">
                <a:solidFill>
                  <a:schemeClr val="bg1"/>
                </a:solidFill>
              </a:rPr>
              <a:t> </a:t>
            </a:r>
            <a:r>
              <a:rPr lang="en-US" b="1" dirty="0" err="1" smtClean="0">
                <a:solidFill>
                  <a:schemeClr val="bg1"/>
                </a:solidFill>
              </a:rPr>
              <a:t>ditangani</a:t>
            </a:r>
            <a:r>
              <a:rPr lang="en-US" b="1" dirty="0" smtClean="0">
                <a:solidFill>
                  <a:schemeClr val="bg1"/>
                </a:solidFill>
              </a:rPr>
              <a:t> </a:t>
            </a:r>
            <a:r>
              <a:rPr lang="en-US" b="1" dirty="0" err="1" smtClean="0">
                <a:solidFill>
                  <a:schemeClr val="bg1"/>
                </a:solidFill>
              </a:rPr>
              <a:t>dengan</a:t>
            </a:r>
            <a:r>
              <a:rPr lang="en-US" b="1" dirty="0" smtClean="0">
                <a:solidFill>
                  <a:schemeClr val="bg1"/>
                </a:solidFill>
              </a:rPr>
              <a:t> </a:t>
            </a:r>
            <a:r>
              <a:rPr lang="en-US" b="1" dirty="0" err="1" smtClean="0">
                <a:solidFill>
                  <a:schemeClr val="bg1"/>
                </a:solidFill>
              </a:rPr>
              <a:t>cepat.Para</a:t>
            </a:r>
            <a:r>
              <a:rPr lang="en-US" b="1" dirty="0" smtClean="0">
                <a:solidFill>
                  <a:schemeClr val="bg1"/>
                </a:solidFill>
              </a:rPr>
              <a:t> </a:t>
            </a:r>
            <a:r>
              <a:rPr lang="en-US" b="1" dirty="0" err="1" smtClean="0">
                <a:solidFill>
                  <a:schemeClr val="bg1"/>
                </a:solidFill>
              </a:rPr>
              <a:t>manjer</a:t>
            </a:r>
            <a:r>
              <a:rPr lang="en-US" b="1" dirty="0" smtClean="0">
                <a:solidFill>
                  <a:schemeClr val="bg1"/>
                </a:solidFill>
              </a:rPr>
              <a:t> </a:t>
            </a:r>
            <a:r>
              <a:rPr lang="en-US" b="1" dirty="0" err="1" smtClean="0">
                <a:solidFill>
                  <a:schemeClr val="bg1"/>
                </a:solidFill>
              </a:rPr>
              <a:t>dalam</a:t>
            </a:r>
            <a:r>
              <a:rPr lang="en-US" b="1" dirty="0" smtClean="0">
                <a:solidFill>
                  <a:schemeClr val="bg1"/>
                </a:solidFill>
              </a:rPr>
              <a:t> </a:t>
            </a:r>
            <a:r>
              <a:rPr lang="en-US" b="1" dirty="0" err="1" smtClean="0">
                <a:solidFill>
                  <a:schemeClr val="bg1"/>
                </a:solidFill>
              </a:rPr>
              <a:t>organisasi</a:t>
            </a:r>
            <a:r>
              <a:rPr lang="en-US" b="1" dirty="0" smtClean="0">
                <a:solidFill>
                  <a:schemeClr val="bg1"/>
                </a:solidFill>
              </a:rPr>
              <a:t> yang </a:t>
            </a:r>
            <a:r>
              <a:rPr lang="en-US" b="1" dirty="0" err="1" smtClean="0">
                <a:solidFill>
                  <a:schemeClr val="bg1"/>
                </a:solidFill>
              </a:rPr>
              <a:t>lebih</a:t>
            </a:r>
            <a:r>
              <a:rPr lang="en-US" b="1" dirty="0" smtClean="0">
                <a:solidFill>
                  <a:schemeClr val="bg1"/>
                </a:solidFill>
              </a:rPr>
              <a:t> </a:t>
            </a:r>
            <a:r>
              <a:rPr lang="en-US" b="1" dirty="0" err="1" smtClean="0">
                <a:solidFill>
                  <a:schemeClr val="bg1"/>
                </a:solidFill>
              </a:rPr>
              <a:t>maju</a:t>
            </a:r>
            <a:r>
              <a:rPr lang="en-US" b="1" dirty="0" smtClean="0">
                <a:solidFill>
                  <a:schemeClr val="bg1"/>
                </a:solidFill>
              </a:rPr>
              <a:t> </a:t>
            </a:r>
            <a:r>
              <a:rPr lang="en-US" b="1" dirty="0" err="1" smtClean="0">
                <a:solidFill>
                  <a:schemeClr val="bg1"/>
                </a:solidFill>
              </a:rPr>
              <a:t>saat</a:t>
            </a:r>
            <a:r>
              <a:rPr lang="en-US" b="1" dirty="0" smtClean="0">
                <a:solidFill>
                  <a:schemeClr val="bg1"/>
                </a:solidFill>
              </a:rPr>
              <a:t> </a:t>
            </a:r>
            <a:r>
              <a:rPr lang="en-US" b="1" dirty="0" err="1" smtClean="0">
                <a:solidFill>
                  <a:schemeClr val="bg1"/>
                </a:solidFill>
              </a:rPr>
              <a:t>ini</a:t>
            </a:r>
            <a:r>
              <a:rPr lang="en-US" b="1" dirty="0" smtClean="0">
                <a:solidFill>
                  <a:schemeClr val="bg1"/>
                </a:solidFill>
              </a:rPr>
              <a:t> </a:t>
            </a:r>
            <a:r>
              <a:rPr lang="en-US" b="1" dirty="0" err="1" smtClean="0">
                <a:solidFill>
                  <a:schemeClr val="bg1"/>
                </a:solidFill>
              </a:rPr>
              <a:t>menghadapi</a:t>
            </a:r>
            <a:r>
              <a:rPr lang="en-US" b="1" dirty="0" smtClean="0">
                <a:solidFill>
                  <a:schemeClr val="bg1"/>
                </a:solidFill>
              </a:rPr>
              <a:t> </a:t>
            </a:r>
            <a:r>
              <a:rPr lang="en-US" b="1" dirty="0" err="1" smtClean="0">
                <a:solidFill>
                  <a:schemeClr val="bg1"/>
                </a:solidFill>
              </a:rPr>
              <a:t>soal</a:t>
            </a:r>
            <a:r>
              <a:rPr lang="en-US" b="1" dirty="0" smtClean="0">
                <a:solidFill>
                  <a:schemeClr val="bg1"/>
                </a:solidFill>
              </a:rPr>
              <a:t> </a:t>
            </a:r>
            <a:r>
              <a:rPr lang="en-US" b="1" dirty="0" err="1" smtClean="0">
                <a:solidFill>
                  <a:schemeClr val="bg1"/>
                </a:solidFill>
              </a:rPr>
              <a:t>krisis</a:t>
            </a:r>
            <a:r>
              <a:rPr lang="en-US" b="1" dirty="0" smtClean="0">
                <a:solidFill>
                  <a:schemeClr val="bg1"/>
                </a:solidFill>
              </a:rPr>
              <a:t> </a:t>
            </a:r>
            <a:r>
              <a:rPr lang="en-US" b="1" dirty="0" err="1" smtClean="0">
                <a:solidFill>
                  <a:schemeClr val="bg1"/>
                </a:solidFill>
              </a:rPr>
              <a:t>itu</a:t>
            </a:r>
            <a:r>
              <a:rPr lang="en-US" b="1" dirty="0" smtClean="0">
                <a:solidFill>
                  <a:schemeClr val="bg1"/>
                </a:solidFill>
              </a:rPr>
              <a:t> </a:t>
            </a:r>
            <a:r>
              <a:rPr lang="en-US" b="1" dirty="0" err="1" smtClean="0">
                <a:solidFill>
                  <a:schemeClr val="bg1"/>
                </a:solidFill>
              </a:rPr>
              <a:t>dengan</a:t>
            </a:r>
            <a:r>
              <a:rPr lang="en-US" b="1" dirty="0" smtClean="0">
                <a:solidFill>
                  <a:schemeClr val="bg1"/>
                </a:solidFill>
              </a:rPr>
              <a:t> </a:t>
            </a:r>
            <a:r>
              <a:rPr lang="en-US" b="1" dirty="0" err="1" smtClean="0">
                <a:solidFill>
                  <a:schemeClr val="bg1"/>
                </a:solidFill>
              </a:rPr>
              <a:t>membentuk</a:t>
            </a:r>
            <a:r>
              <a:rPr lang="en-US" b="1" dirty="0" smtClean="0">
                <a:solidFill>
                  <a:schemeClr val="bg1"/>
                </a:solidFill>
              </a:rPr>
              <a:t> </a:t>
            </a:r>
            <a:r>
              <a:rPr lang="en-US" b="1" dirty="0" err="1" smtClean="0">
                <a:solidFill>
                  <a:schemeClr val="bg1"/>
                </a:solidFill>
              </a:rPr>
              <a:t>sistem</a:t>
            </a:r>
            <a:r>
              <a:rPr lang="en-US" b="1" dirty="0" smtClean="0">
                <a:solidFill>
                  <a:schemeClr val="bg1"/>
                </a:solidFill>
              </a:rPr>
              <a:t> </a:t>
            </a:r>
            <a:r>
              <a:rPr lang="en-US" b="1" dirty="0" err="1" smtClean="0">
                <a:solidFill>
                  <a:schemeClr val="bg1"/>
                </a:solidFill>
              </a:rPr>
              <a:t>informasi</a:t>
            </a:r>
            <a:r>
              <a:rPr lang="en-US" b="1" dirty="0" smtClean="0">
                <a:solidFill>
                  <a:schemeClr val="bg1"/>
                </a:solidFill>
              </a:rPr>
              <a:t> </a:t>
            </a:r>
            <a:r>
              <a:rPr lang="en-US" b="1" dirty="0" err="1" smtClean="0">
                <a:solidFill>
                  <a:schemeClr val="bg1"/>
                </a:solidFill>
              </a:rPr>
              <a:t>krisis</a:t>
            </a:r>
            <a:r>
              <a:rPr lang="en-US" b="1" dirty="0" smtClean="0">
                <a:solidFill>
                  <a:schemeClr val="bg1"/>
                </a:solidFill>
              </a:rPr>
              <a:t>.</a:t>
            </a:r>
            <a:r>
              <a:rPr lang="id-ID" b="1" dirty="0" smtClean="0">
                <a:solidFill>
                  <a:schemeClr val="bg1"/>
                </a:solidFill>
              </a:rPr>
              <a:t>)</a:t>
            </a:r>
            <a:endParaRPr lang="en-US" b="1" dirty="0">
              <a:solidFill>
                <a:schemeClr val="bg1"/>
              </a:solidFill>
            </a:endParaRPr>
          </a:p>
        </p:txBody>
      </p:sp>
    </p:spTree>
  </p:cSld>
  <p:clrMapOvr>
    <a:masterClrMapping/>
  </p:clrMapOvr>
  <p:transition spd="slow">
    <p:randomBar/>
    <p:sndAc>
      <p:stSnd>
        <p:snd r:embed="rId3" name="explode.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1414"/>
            <a:ext cx="9144000" cy="511156"/>
          </a:xfrm>
          <a:solidFill>
            <a:srgbClr val="FFC000"/>
          </a:solidFill>
        </p:spPr>
        <p:txBody>
          <a:bodyPr>
            <a:noAutofit/>
          </a:bodyPr>
          <a:lstStyle/>
          <a:p>
            <a:pPr algn="l"/>
            <a:r>
              <a:rPr lang="en-US" sz="2400" b="1" dirty="0" err="1" smtClean="0"/>
              <a:t>Tahap</a:t>
            </a:r>
            <a:r>
              <a:rPr lang="en-US" sz="2400" b="1" dirty="0" smtClean="0"/>
              <a:t> 2. </a:t>
            </a:r>
            <a:r>
              <a:rPr lang="en-US" sz="2400" b="1" dirty="0" err="1" smtClean="0"/>
              <a:t>Mengembangkan</a:t>
            </a:r>
            <a:r>
              <a:rPr lang="en-US" sz="2400" b="1" dirty="0" smtClean="0"/>
              <a:t> </a:t>
            </a:r>
            <a:r>
              <a:rPr lang="en-US" sz="2400" b="1" dirty="0" err="1" smtClean="0"/>
              <a:t>alternatif</a:t>
            </a:r>
            <a:r>
              <a:rPr lang="en-US" sz="2400" b="1" dirty="0" smtClean="0"/>
              <a:t> </a:t>
            </a:r>
            <a:r>
              <a:rPr lang="en-US" sz="2400" b="1" dirty="0" err="1" smtClean="0"/>
              <a:t>pemecahan</a:t>
            </a:r>
            <a:r>
              <a:rPr lang="en-US" sz="2400" b="1" dirty="0" smtClean="0"/>
              <a:t> :</a:t>
            </a:r>
            <a:endParaRPr lang="en-US" sz="2400" b="1" dirty="0"/>
          </a:p>
        </p:txBody>
      </p:sp>
      <p:sp>
        <p:nvSpPr>
          <p:cNvPr id="3" name="Content Placeholder 2"/>
          <p:cNvSpPr>
            <a:spLocks noGrp="1"/>
          </p:cNvSpPr>
          <p:nvPr>
            <p:ph idx="1"/>
          </p:nvPr>
        </p:nvSpPr>
        <p:spPr>
          <a:xfrm>
            <a:off x="0" y="642918"/>
            <a:ext cx="9144000" cy="6429420"/>
          </a:xfrm>
          <a:solidFill>
            <a:srgbClr val="CC6600"/>
          </a:solidFill>
        </p:spPr>
        <p:txBody>
          <a:bodyPr>
            <a:normAutofit/>
          </a:bodyPr>
          <a:lstStyle/>
          <a:p>
            <a:pPr>
              <a:buNone/>
            </a:pPr>
            <a:r>
              <a:rPr lang="en-US" sz="2400" b="1" dirty="0" err="1" smtClean="0">
                <a:solidFill>
                  <a:srgbClr val="FFFF00"/>
                </a:solidFill>
              </a:rPr>
              <a:t>Sebelum</a:t>
            </a:r>
            <a:r>
              <a:rPr lang="en-US" sz="2400" b="1" dirty="0" smtClean="0">
                <a:solidFill>
                  <a:srgbClr val="FFFF00"/>
                </a:solidFill>
              </a:rPr>
              <a:t> </a:t>
            </a:r>
            <a:r>
              <a:rPr lang="en-US" sz="2400" b="1" dirty="0" err="1" smtClean="0">
                <a:solidFill>
                  <a:srgbClr val="FFFF00"/>
                </a:solidFill>
              </a:rPr>
              <a:t>melakukan</a:t>
            </a:r>
            <a:r>
              <a:rPr lang="en-US" sz="2400" b="1" dirty="0" smtClean="0">
                <a:solidFill>
                  <a:srgbClr val="FFFF00"/>
                </a:solidFill>
              </a:rPr>
              <a:t> </a:t>
            </a:r>
            <a:r>
              <a:rPr lang="en-US" sz="2400" b="1" dirty="0" err="1" smtClean="0">
                <a:solidFill>
                  <a:srgbClr val="FFFF00"/>
                </a:solidFill>
              </a:rPr>
              <a:t>pengambilan</a:t>
            </a:r>
            <a:r>
              <a:rPr lang="en-US" sz="2400" b="1" dirty="0" smtClean="0">
                <a:solidFill>
                  <a:srgbClr val="FFFF00"/>
                </a:solidFill>
              </a:rPr>
              <a:t>  </a:t>
            </a:r>
            <a:r>
              <a:rPr lang="en-US" sz="2400" b="1" dirty="0" err="1" smtClean="0">
                <a:solidFill>
                  <a:srgbClr val="FFFF00"/>
                </a:solidFill>
              </a:rPr>
              <a:t>kepeutusan</a:t>
            </a:r>
            <a:r>
              <a:rPr lang="en-US" sz="2400" b="1" dirty="0" smtClean="0">
                <a:solidFill>
                  <a:srgbClr val="FFFF00"/>
                </a:solidFill>
              </a:rPr>
              <a:t> </a:t>
            </a:r>
            <a:r>
              <a:rPr lang="en-US" sz="2400" b="1" dirty="0" err="1" smtClean="0">
                <a:solidFill>
                  <a:srgbClr val="FFFF00"/>
                </a:solidFill>
              </a:rPr>
              <a:t>perlu</a:t>
            </a:r>
            <a:r>
              <a:rPr lang="en-US" sz="2400" b="1" dirty="0" smtClean="0">
                <a:solidFill>
                  <a:srgbClr val="FFFF00"/>
                </a:solidFill>
              </a:rPr>
              <a:t> </a:t>
            </a:r>
            <a:r>
              <a:rPr lang="en-US" sz="2400" b="1" dirty="0" err="1" smtClean="0">
                <a:solidFill>
                  <a:srgbClr val="FFFF00"/>
                </a:solidFill>
              </a:rPr>
              <a:t>dikembangkan</a:t>
            </a:r>
            <a:r>
              <a:rPr lang="en-US" sz="2400" b="1" dirty="0" smtClean="0">
                <a:solidFill>
                  <a:srgbClr val="FFFF00"/>
                </a:solidFill>
              </a:rPr>
              <a:t> </a:t>
            </a:r>
            <a:r>
              <a:rPr lang="en-US" sz="2400" b="1" dirty="0" err="1" smtClean="0">
                <a:solidFill>
                  <a:srgbClr val="FFFF00"/>
                </a:solidFill>
              </a:rPr>
              <a:t>beberap</a:t>
            </a:r>
            <a:r>
              <a:rPr lang="en-US" sz="2400" b="1" dirty="0" smtClean="0">
                <a:solidFill>
                  <a:srgbClr val="FFFF00"/>
                </a:solidFill>
              </a:rPr>
              <a:t> </a:t>
            </a:r>
            <a:r>
              <a:rPr lang="en-US" sz="2400" b="1" dirty="0" err="1" smtClean="0">
                <a:solidFill>
                  <a:srgbClr val="FFFF00"/>
                </a:solidFill>
              </a:rPr>
              <a:t>alternatif</a:t>
            </a:r>
            <a:r>
              <a:rPr lang="en-US" sz="2400" b="1" dirty="0" smtClean="0">
                <a:solidFill>
                  <a:srgbClr val="FFFF00"/>
                </a:solidFill>
              </a:rPr>
              <a:t> yang </a:t>
            </a:r>
            <a:r>
              <a:rPr lang="en-US" sz="2400" b="1" dirty="0" err="1" smtClean="0">
                <a:solidFill>
                  <a:srgbClr val="FFFF00"/>
                </a:solidFill>
              </a:rPr>
              <a:t>dapat</a:t>
            </a:r>
            <a:r>
              <a:rPr lang="en-US" sz="2400" b="1" dirty="0" smtClean="0">
                <a:solidFill>
                  <a:srgbClr val="FFFF00"/>
                </a:solidFill>
              </a:rPr>
              <a:t> </a:t>
            </a:r>
            <a:r>
              <a:rPr lang="en-US" sz="2400" b="1" dirty="0" err="1" smtClean="0">
                <a:solidFill>
                  <a:srgbClr val="FFFF00"/>
                </a:solidFill>
              </a:rPr>
              <a:t>dilaksanakan</a:t>
            </a:r>
            <a:r>
              <a:rPr lang="en-US" sz="2400" b="1" dirty="0" smtClean="0">
                <a:solidFill>
                  <a:srgbClr val="FFFF00"/>
                </a:solidFill>
              </a:rPr>
              <a:t> </a:t>
            </a:r>
            <a:r>
              <a:rPr lang="en-US" sz="2400" b="1" dirty="0" err="1" smtClean="0">
                <a:solidFill>
                  <a:srgbClr val="FFFF00"/>
                </a:solidFill>
              </a:rPr>
              <a:t>dan</a:t>
            </a:r>
            <a:r>
              <a:rPr lang="en-US" sz="2400" b="1" dirty="0" smtClean="0">
                <a:solidFill>
                  <a:srgbClr val="FFFF00"/>
                </a:solidFill>
              </a:rPr>
              <a:t> </a:t>
            </a:r>
            <a:r>
              <a:rPr lang="en-US" sz="2400" b="1" dirty="0" err="1" smtClean="0">
                <a:solidFill>
                  <a:srgbClr val="FFFF00"/>
                </a:solidFill>
              </a:rPr>
              <a:t>harus</a:t>
            </a:r>
            <a:r>
              <a:rPr lang="en-US" sz="2400" b="1" dirty="0" smtClean="0">
                <a:solidFill>
                  <a:srgbClr val="FFFF00"/>
                </a:solidFill>
              </a:rPr>
              <a:t> </a:t>
            </a:r>
            <a:r>
              <a:rPr lang="en-US" sz="2400" b="1" dirty="0" err="1" smtClean="0">
                <a:solidFill>
                  <a:srgbClr val="FFFF00"/>
                </a:solidFill>
              </a:rPr>
              <a:t>dipertimbangkan</a:t>
            </a:r>
            <a:r>
              <a:rPr lang="en-US" sz="2400" b="1" dirty="0" smtClean="0">
                <a:solidFill>
                  <a:srgbClr val="FFFF00"/>
                </a:solidFill>
              </a:rPr>
              <a:t> </a:t>
            </a:r>
            <a:r>
              <a:rPr lang="en-US" sz="2400" b="1" dirty="0" err="1" smtClean="0">
                <a:solidFill>
                  <a:srgbClr val="FFFF00"/>
                </a:solidFill>
              </a:rPr>
              <a:t>beberap</a:t>
            </a:r>
            <a:r>
              <a:rPr lang="en-US" sz="2400" b="1" dirty="0" smtClean="0">
                <a:solidFill>
                  <a:srgbClr val="FFFF00"/>
                </a:solidFill>
              </a:rPr>
              <a:t> </a:t>
            </a:r>
            <a:r>
              <a:rPr lang="en-US" sz="2400" b="1" dirty="0" err="1" smtClean="0">
                <a:solidFill>
                  <a:srgbClr val="FFFF00"/>
                </a:solidFill>
              </a:rPr>
              <a:t>alternatif</a:t>
            </a:r>
            <a:r>
              <a:rPr lang="en-US" sz="2400" b="1" dirty="0" smtClean="0">
                <a:solidFill>
                  <a:srgbClr val="FFFF00"/>
                </a:solidFill>
              </a:rPr>
              <a:t> yang </a:t>
            </a:r>
            <a:r>
              <a:rPr lang="en-US" sz="2400" b="1" dirty="0" err="1" smtClean="0">
                <a:solidFill>
                  <a:srgbClr val="FFFF00"/>
                </a:solidFill>
              </a:rPr>
              <a:t>dapat</a:t>
            </a:r>
            <a:r>
              <a:rPr lang="en-US" sz="2400" b="1" dirty="0" smtClean="0">
                <a:solidFill>
                  <a:srgbClr val="FFFF00"/>
                </a:solidFill>
              </a:rPr>
              <a:t> </a:t>
            </a:r>
            <a:r>
              <a:rPr lang="en-US" sz="2400" b="1" dirty="0" err="1" smtClean="0">
                <a:solidFill>
                  <a:srgbClr val="FFFF00"/>
                </a:solidFill>
              </a:rPr>
              <a:t>dilaksanakan</a:t>
            </a:r>
            <a:r>
              <a:rPr lang="en-US" sz="2400" b="1" dirty="0" smtClean="0">
                <a:solidFill>
                  <a:srgbClr val="FFFF00"/>
                </a:solidFill>
              </a:rPr>
              <a:t> </a:t>
            </a:r>
            <a:r>
              <a:rPr lang="en-US" sz="2400" b="1" dirty="0" err="1" smtClean="0">
                <a:solidFill>
                  <a:srgbClr val="FFFF00"/>
                </a:solidFill>
              </a:rPr>
              <a:t>dan</a:t>
            </a:r>
            <a:r>
              <a:rPr lang="en-US" sz="2400" b="1" dirty="0" smtClean="0">
                <a:solidFill>
                  <a:srgbClr val="FFFF00"/>
                </a:solidFill>
              </a:rPr>
              <a:t> </a:t>
            </a:r>
            <a:r>
              <a:rPr lang="en-US" sz="2400" b="1" dirty="0" err="1" smtClean="0">
                <a:solidFill>
                  <a:srgbClr val="FFFF00"/>
                </a:solidFill>
              </a:rPr>
              <a:t>harus</a:t>
            </a:r>
            <a:r>
              <a:rPr lang="en-US" sz="2400" b="1" dirty="0" smtClean="0">
                <a:solidFill>
                  <a:srgbClr val="FFFF00"/>
                </a:solidFill>
              </a:rPr>
              <a:t> </a:t>
            </a:r>
            <a:r>
              <a:rPr lang="en-US" sz="2400" b="1" dirty="0" err="1" smtClean="0">
                <a:solidFill>
                  <a:srgbClr val="FFFF00"/>
                </a:solidFill>
              </a:rPr>
              <a:t>dipertimbangkan</a:t>
            </a:r>
            <a:r>
              <a:rPr lang="en-US" sz="2400" b="1" dirty="0" smtClean="0">
                <a:solidFill>
                  <a:srgbClr val="FFFF00"/>
                </a:solidFill>
              </a:rPr>
              <a:t> </a:t>
            </a:r>
            <a:r>
              <a:rPr lang="en-US" sz="2400" b="1" dirty="0" err="1" smtClean="0">
                <a:solidFill>
                  <a:srgbClr val="FFFF00"/>
                </a:solidFill>
              </a:rPr>
              <a:t>konsekwensinya</a:t>
            </a:r>
            <a:r>
              <a:rPr lang="en-US" sz="2400" b="1" dirty="0" smtClean="0">
                <a:solidFill>
                  <a:srgbClr val="FFFF00"/>
                </a:solidFill>
              </a:rPr>
              <a:t> yang </a:t>
            </a:r>
            <a:r>
              <a:rPr lang="en-US" sz="2400" b="1" dirty="0" err="1" smtClean="0">
                <a:solidFill>
                  <a:srgbClr val="FFFF00"/>
                </a:solidFill>
              </a:rPr>
              <a:t>mungkin</a:t>
            </a:r>
            <a:r>
              <a:rPr lang="en-US" sz="2400" b="1" dirty="0" smtClean="0">
                <a:solidFill>
                  <a:srgbClr val="FFFF00"/>
                </a:solidFill>
              </a:rPr>
              <a:t> </a:t>
            </a:r>
            <a:r>
              <a:rPr lang="en-US" sz="2400" b="1" dirty="0" err="1" smtClean="0">
                <a:solidFill>
                  <a:srgbClr val="FFFF00"/>
                </a:solidFill>
              </a:rPr>
              <a:t>dari</a:t>
            </a:r>
            <a:r>
              <a:rPr lang="en-US" sz="2400" b="1" dirty="0" smtClean="0">
                <a:solidFill>
                  <a:srgbClr val="FFFF00"/>
                </a:solidFill>
              </a:rPr>
              <a:t> </a:t>
            </a:r>
            <a:r>
              <a:rPr lang="en-US" sz="2400" b="1" dirty="0" err="1" smtClean="0">
                <a:solidFill>
                  <a:srgbClr val="FFFF00"/>
                </a:solidFill>
              </a:rPr>
              <a:t>masing-masing</a:t>
            </a:r>
            <a:r>
              <a:rPr lang="en-US" sz="2400" b="1" dirty="0" smtClean="0">
                <a:solidFill>
                  <a:srgbClr val="FFFF00"/>
                </a:solidFill>
              </a:rPr>
              <a:t> </a:t>
            </a:r>
            <a:r>
              <a:rPr lang="en-US" sz="2400" b="1" dirty="0" err="1" smtClean="0">
                <a:solidFill>
                  <a:srgbClr val="FFFF00"/>
                </a:solidFill>
              </a:rPr>
              <a:t>alternatif</a:t>
            </a:r>
            <a:r>
              <a:rPr lang="en-US" sz="2400" b="1" dirty="0" smtClean="0">
                <a:solidFill>
                  <a:srgbClr val="FFFF00"/>
                </a:solidFill>
              </a:rPr>
              <a:t>. (</a:t>
            </a:r>
            <a:r>
              <a:rPr lang="en-US" sz="2400" b="1" dirty="0" err="1" smtClean="0">
                <a:solidFill>
                  <a:srgbClr val="FFFF00"/>
                </a:solidFill>
              </a:rPr>
              <a:t>Ketebatasan</a:t>
            </a:r>
            <a:r>
              <a:rPr lang="en-US" sz="2400" b="1" dirty="0" smtClean="0">
                <a:solidFill>
                  <a:srgbClr val="FFFF00"/>
                </a:solidFill>
              </a:rPr>
              <a:t> </a:t>
            </a:r>
            <a:r>
              <a:rPr lang="en-US" sz="2400" b="1" dirty="0" err="1" smtClean="0">
                <a:solidFill>
                  <a:srgbClr val="FFFF00"/>
                </a:solidFill>
              </a:rPr>
              <a:t>setiap</a:t>
            </a:r>
            <a:r>
              <a:rPr lang="en-US" sz="2400" b="1" dirty="0" smtClean="0">
                <a:solidFill>
                  <a:srgbClr val="FFFF00"/>
                </a:solidFill>
              </a:rPr>
              <a:t> </a:t>
            </a:r>
            <a:r>
              <a:rPr lang="en-US" sz="2400" b="1" dirty="0" err="1" smtClean="0">
                <a:solidFill>
                  <a:srgbClr val="FFFF00"/>
                </a:solidFill>
              </a:rPr>
              <a:t>alternatif</a:t>
            </a:r>
            <a:r>
              <a:rPr lang="en-US" sz="2400" b="1" dirty="0" smtClean="0">
                <a:solidFill>
                  <a:srgbClr val="FFFF00"/>
                </a:solidFill>
              </a:rPr>
              <a:t>. </a:t>
            </a:r>
            <a:r>
              <a:rPr lang="en-US" sz="2400" b="1" dirty="0" err="1" smtClean="0">
                <a:solidFill>
                  <a:srgbClr val="FFFF00"/>
                </a:solidFill>
              </a:rPr>
              <a:t>Seprti</a:t>
            </a:r>
            <a:r>
              <a:rPr lang="en-US" sz="2400" b="1" dirty="0" smtClean="0">
                <a:solidFill>
                  <a:srgbClr val="FFFF00"/>
                </a:solidFill>
              </a:rPr>
              <a:t> </a:t>
            </a:r>
            <a:r>
              <a:rPr lang="en-US" sz="2400" b="1" dirty="0" err="1" smtClean="0">
                <a:solidFill>
                  <a:srgbClr val="FFFF00"/>
                </a:solidFill>
              </a:rPr>
              <a:t>hukum</a:t>
            </a:r>
            <a:r>
              <a:rPr lang="en-US" sz="2400" b="1" dirty="0" smtClean="0">
                <a:solidFill>
                  <a:srgbClr val="FFFF00"/>
                </a:solidFill>
              </a:rPr>
              <a:t>, </a:t>
            </a:r>
            <a:r>
              <a:rPr lang="en-US" sz="2400" b="1" dirty="0" err="1" smtClean="0">
                <a:solidFill>
                  <a:srgbClr val="FFFF00"/>
                </a:solidFill>
              </a:rPr>
              <a:t>organisasi</a:t>
            </a:r>
            <a:r>
              <a:rPr lang="en-US" sz="2400" b="1" dirty="0" smtClean="0">
                <a:solidFill>
                  <a:srgbClr val="FFFF00"/>
                </a:solidFill>
              </a:rPr>
              <a:t> </a:t>
            </a:r>
            <a:r>
              <a:rPr lang="en-US" sz="2400" b="1" dirty="0" err="1" smtClean="0">
                <a:solidFill>
                  <a:srgbClr val="FFFF00"/>
                </a:solidFill>
              </a:rPr>
              <a:t>itu</a:t>
            </a:r>
            <a:r>
              <a:rPr lang="en-US" sz="2400" b="1" dirty="0" smtClean="0">
                <a:solidFill>
                  <a:srgbClr val="FFFF00"/>
                </a:solidFill>
              </a:rPr>
              <a:t> </a:t>
            </a:r>
            <a:r>
              <a:rPr lang="en-US" sz="2400" b="1" dirty="0" err="1" smtClean="0">
                <a:solidFill>
                  <a:srgbClr val="FFFF00"/>
                </a:solidFill>
              </a:rPr>
              <a:t>sendiri</a:t>
            </a:r>
            <a:r>
              <a:rPr lang="en-US" sz="2400" b="1" dirty="0" smtClean="0">
                <a:solidFill>
                  <a:srgbClr val="FFFF00"/>
                </a:solidFill>
              </a:rPr>
              <a:t>, </a:t>
            </a:r>
            <a:r>
              <a:rPr lang="en-US" sz="2400" b="1" dirty="0" err="1" smtClean="0">
                <a:solidFill>
                  <a:srgbClr val="FFFF00"/>
                </a:solidFill>
              </a:rPr>
              <a:t>keterbatasan</a:t>
            </a:r>
            <a:r>
              <a:rPr lang="en-US" sz="2400" b="1" dirty="0" smtClean="0">
                <a:solidFill>
                  <a:srgbClr val="FFFF00"/>
                </a:solidFill>
              </a:rPr>
              <a:t> </a:t>
            </a:r>
            <a:r>
              <a:rPr lang="en-US" sz="2400" b="1" dirty="0" err="1" smtClean="0">
                <a:solidFill>
                  <a:srgbClr val="FFFF00"/>
                </a:solidFill>
              </a:rPr>
              <a:t>sumber</a:t>
            </a:r>
            <a:r>
              <a:rPr lang="en-US" sz="2400" b="1" dirty="0" smtClean="0">
                <a:solidFill>
                  <a:srgbClr val="FFFF00"/>
                </a:solidFill>
              </a:rPr>
              <a:t> </a:t>
            </a:r>
            <a:r>
              <a:rPr lang="en-US" sz="2400" b="1" dirty="0" err="1" smtClean="0">
                <a:solidFill>
                  <a:srgbClr val="FFFF00"/>
                </a:solidFill>
              </a:rPr>
              <a:t>daya</a:t>
            </a:r>
            <a:r>
              <a:rPr lang="en-US" sz="2400" b="1" dirty="0" smtClean="0">
                <a:solidFill>
                  <a:srgbClr val="FFFF00"/>
                </a:solidFill>
              </a:rPr>
              <a:t>, </a:t>
            </a:r>
            <a:r>
              <a:rPr lang="en-US" sz="2400" b="1" dirty="0" err="1" smtClean="0">
                <a:solidFill>
                  <a:srgbClr val="FFFF00"/>
                </a:solidFill>
              </a:rPr>
              <a:t>keterbatasan</a:t>
            </a:r>
            <a:r>
              <a:rPr lang="en-US" sz="2400" b="1" dirty="0" smtClean="0">
                <a:solidFill>
                  <a:srgbClr val="FFFF00"/>
                </a:solidFill>
              </a:rPr>
              <a:t> </a:t>
            </a:r>
            <a:r>
              <a:rPr lang="en-US" sz="2400" b="1" dirty="0" err="1" smtClean="0">
                <a:solidFill>
                  <a:srgbClr val="FFFF00"/>
                </a:solidFill>
              </a:rPr>
              <a:t>tersebut</a:t>
            </a:r>
            <a:r>
              <a:rPr lang="en-US" sz="2400" b="1" dirty="0" smtClean="0">
                <a:solidFill>
                  <a:srgbClr val="FFFF00"/>
                </a:solidFill>
              </a:rPr>
              <a:t> </a:t>
            </a:r>
            <a:r>
              <a:rPr lang="en-US" sz="2400" b="1" dirty="0" err="1" smtClean="0">
                <a:solidFill>
                  <a:srgbClr val="FFFF00"/>
                </a:solidFill>
              </a:rPr>
              <a:t>harus</a:t>
            </a:r>
            <a:r>
              <a:rPr lang="en-US" sz="2400" b="1" dirty="0" smtClean="0">
                <a:solidFill>
                  <a:srgbClr val="FFFF00"/>
                </a:solidFill>
              </a:rPr>
              <a:t> </a:t>
            </a:r>
            <a:r>
              <a:rPr lang="en-US" sz="2400" b="1" dirty="0" err="1" smtClean="0">
                <a:solidFill>
                  <a:srgbClr val="FFFF00"/>
                </a:solidFill>
              </a:rPr>
              <a:t>dimasukan</a:t>
            </a:r>
            <a:r>
              <a:rPr lang="en-US" sz="2400" b="1" dirty="0" smtClean="0">
                <a:solidFill>
                  <a:srgbClr val="FFFF00"/>
                </a:solidFill>
              </a:rPr>
              <a:t> </a:t>
            </a:r>
            <a:r>
              <a:rPr lang="en-US" sz="2400" b="1" dirty="0" err="1" smtClean="0">
                <a:solidFill>
                  <a:srgbClr val="FFFF00"/>
                </a:solidFill>
              </a:rPr>
              <a:t>kedalam</a:t>
            </a:r>
            <a:r>
              <a:rPr lang="en-US" sz="2400" b="1" dirty="0" smtClean="0">
                <a:solidFill>
                  <a:srgbClr val="FFFF00"/>
                </a:solidFill>
              </a:rPr>
              <a:t> </a:t>
            </a:r>
            <a:r>
              <a:rPr lang="en-US" sz="2400" b="1" dirty="0" err="1" smtClean="0">
                <a:solidFill>
                  <a:srgbClr val="FFFF00"/>
                </a:solidFill>
              </a:rPr>
              <a:t>pertimbangan</a:t>
            </a:r>
            <a:r>
              <a:rPr lang="en-US" sz="2400" b="1" dirty="0" smtClean="0">
                <a:solidFill>
                  <a:srgbClr val="FFFF00"/>
                </a:solidFill>
              </a:rPr>
              <a:t> </a:t>
            </a:r>
            <a:r>
              <a:rPr lang="en-US" sz="2400" b="1" dirty="0" err="1" smtClean="0">
                <a:solidFill>
                  <a:srgbClr val="FFFF00"/>
                </a:solidFill>
              </a:rPr>
              <a:t>altertnatif</a:t>
            </a:r>
            <a:r>
              <a:rPr lang="en-US" sz="2400" b="1" dirty="0" smtClean="0">
                <a:solidFill>
                  <a:srgbClr val="FFFF00"/>
                </a:solidFill>
              </a:rPr>
              <a:t> </a:t>
            </a:r>
            <a:r>
              <a:rPr lang="en-US" sz="2400" b="1" dirty="0" err="1" smtClean="0">
                <a:solidFill>
                  <a:srgbClr val="FFFF00"/>
                </a:solidFill>
              </a:rPr>
              <a:t>tersebut</a:t>
            </a:r>
            <a:r>
              <a:rPr lang="en-US" sz="2400" b="1" dirty="0" smtClean="0">
                <a:solidFill>
                  <a:srgbClr val="FFFF00"/>
                </a:solidFill>
              </a:rPr>
              <a:t>)</a:t>
            </a:r>
          </a:p>
          <a:p>
            <a:pPr>
              <a:buNone/>
            </a:pPr>
            <a:r>
              <a:rPr lang="en-US" sz="2400" b="1" dirty="0" err="1" smtClean="0"/>
              <a:t>Tahap</a:t>
            </a:r>
            <a:r>
              <a:rPr lang="en-US" sz="2400" b="1" dirty="0" smtClean="0"/>
              <a:t> 3.</a:t>
            </a:r>
            <a:r>
              <a:rPr lang="en-US" sz="2400" b="1" dirty="0" smtClean="0">
                <a:solidFill>
                  <a:srgbClr val="FFFF00"/>
                </a:solidFill>
              </a:rPr>
              <a:t> </a:t>
            </a:r>
            <a:r>
              <a:rPr lang="en-US" sz="2400" b="1" dirty="0" err="1" smtClean="0">
                <a:solidFill>
                  <a:srgbClr val="FFFF00"/>
                </a:solidFill>
              </a:rPr>
              <a:t>Evaluasi</a:t>
            </a:r>
            <a:r>
              <a:rPr lang="en-US" sz="2400" b="1" dirty="0" smtClean="0">
                <a:solidFill>
                  <a:srgbClr val="FFFF00"/>
                </a:solidFill>
              </a:rPr>
              <a:t> </a:t>
            </a:r>
            <a:r>
              <a:rPr lang="en-US" sz="2400" b="1" dirty="0" err="1" smtClean="0">
                <a:solidFill>
                  <a:srgbClr val="FFFF00"/>
                </a:solidFill>
              </a:rPr>
              <a:t>alternatif</a:t>
            </a:r>
            <a:r>
              <a:rPr lang="en-US" sz="2400" b="1" dirty="0" smtClean="0">
                <a:solidFill>
                  <a:srgbClr val="FFFF00"/>
                </a:solidFill>
              </a:rPr>
              <a:t> </a:t>
            </a:r>
            <a:r>
              <a:rPr lang="en-US" sz="2400" b="1" dirty="0" err="1" smtClean="0">
                <a:solidFill>
                  <a:srgbClr val="FFFF00"/>
                </a:solidFill>
              </a:rPr>
              <a:t>pemecahan</a:t>
            </a:r>
            <a:r>
              <a:rPr lang="en-US" sz="2400" b="1" dirty="0" smtClean="0">
                <a:solidFill>
                  <a:srgbClr val="FFFF00"/>
                </a:solidFill>
              </a:rPr>
              <a:t> : </a:t>
            </a:r>
            <a:r>
              <a:rPr lang="en-US" sz="2400" b="1" dirty="0" err="1" smtClean="0">
                <a:solidFill>
                  <a:srgbClr val="FFFF00"/>
                </a:solidFill>
              </a:rPr>
              <a:t>Setelah</a:t>
            </a:r>
            <a:r>
              <a:rPr lang="en-US" sz="2400" b="1" dirty="0" smtClean="0">
                <a:solidFill>
                  <a:srgbClr val="FFFF00"/>
                </a:solidFill>
              </a:rPr>
              <a:t> </a:t>
            </a:r>
            <a:r>
              <a:rPr lang="en-US" sz="2400" b="1" dirty="0" err="1" smtClean="0">
                <a:solidFill>
                  <a:srgbClr val="FFFF00"/>
                </a:solidFill>
              </a:rPr>
              <a:t>alternatif</a:t>
            </a:r>
            <a:r>
              <a:rPr lang="en-US" sz="2400" b="1" dirty="0" smtClean="0">
                <a:solidFill>
                  <a:srgbClr val="FFFF00"/>
                </a:solidFill>
              </a:rPr>
              <a:t> </a:t>
            </a:r>
            <a:r>
              <a:rPr lang="en-US" sz="2400" b="1" dirty="0" err="1" smtClean="0">
                <a:solidFill>
                  <a:srgbClr val="FFFF00"/>
                </a:solidFill>
              </a:rPr>
              <a:t>itu</a:t>
            </a:r>
            <a:r>
              <a:rPr lang="en-US" sz="2400" b="1" dirty="0" smtClean="0">
                <a:solidFill>
                  <a:srgbClr val="FFFF00"/>
                </a:solidFill>
              </a:rPr>
              <a:t> </a:t>
            </a:r>
            <a:r>
              <a:rPr lang="en-US" sz="2400" b="1" dirty="0" err="1" smtClean="0">
                <a:solidFill>
                  <a:srgbClr val="FFFF00"/>
                </a:solidFill>
              </a:rPr>
              <a:t>dikembangkan,maka</a:t>
            </a:r>
            <a:r>
              <a:rPr lang="en-US" sz="2400" b="1" dirty="0" smtClean="0">
                <a:solidFill>
                  <a:srgbClr val="FFFF00"/>
                </a:solidFill>
              </a:rPr>
              <a:t> </a:t>
            </a:r>
            <a:r>
              <a:rPr lang="en-US" sz="2400" b="1" dirty="0" err="1" smtClean="0">
                <a:solidFill>
                  <a:srgbClr val="FFFF00"/>
                </a:solidFill>
              </a:rPr>
              <a:t>alternatif</a:t>
            </a:r>
            <a:r>
              <a:rPr lang="en-US" sz="2400" b="1" dirty="0" smtClean="0">
                <a:solidFill>
                  <a:srgbClr val="FFFF00"/>
                </a:solidFill>
              </a:rPr>
              <a:t> – </a:t>
            </a:r>
            <a:r>
              <a:rPr lang="en-US" sz="2400" b="1" dirty="0" err="1" smtClean="0">
                <a:solidFill>
                  <a:srgbClr val="FFFF00"/>
                </a:solidFill>
              </a:rPr>
              <a:t>alternatif</a:t>
            </a:r>
            <a:r>
              <a:rPr lang="en-US" sz="2400" b="1" dirty="0" smtClean="0">
                <a:solidFill>
                  <a:srgbClr val="FFFF00"/>
                </a:solidFill>
              </a:rPr>
              <a:t>  </a:t>
            </a:r>
            <a:r>
              <a:rPr lang="en-US" sz="2400" b="1" dirty="0" err="1" smtClean="0">
                <a:solidFill>
                  <a:srgbClr val="FFFF00"/>
                </a:solidFill>
              </a:rPr>
              <a:t>tersebut</a:t>
            </a:r>
            <a:r>
              <a:rPr lang="en-US" sz="2400" b="1" dirty="0" smtClean="0">
                <a:solidFill>
                  <a:srgbClr val="FFFF00"/>
                </a:solidFill>
              </a:rPr>
              <a:t> </a:t>
            </a:r>
            <a:r>
              <a:rPr lang="en-US" sz="2400" b="1" dirty="0" err="1" smtClean="0">
                <a:solidFill>
                  <a:srgbClr val="FFFF00"/>
                </a:solidFill>
              </a:rPr>
              <a:t>Harus</a:t>
            </a:r>
            <a:r>
              <a:rPr lang="en-US" sz="2400" b="1" dirty="0" smtClean="0">
                <a:solidFill>
                  <a:srgbClr val="FFFF00"/>
                </a:solidFill>
              </a:rPr>
              <a:t> </a:t>
            </a:r>
            <a:r>
              <a:rPr lang="en-US" sz="2400" b="1" dirty="0" err="1" smtClean="0">
                <a:solidFill>
                  <a:srgbClr val="FFFF00"/>
                </a:solidFill>
              </a:rPr>
              <a:t>dievaluasi</a:t>
            </a:r>
            <a:r>
              <a:rPr lang="en-US" sz="2400" b="1" dirty="0" smtClean="0">
                <a:solidFill>
                  <a:srgbClr val="FFFF00"/>
                </a:solidFill>
              </a:rPr>
              <a:t> </a:t>
            </a:r>
            <a:r>
              <a:rPr lang="en-US" sz="2400" b="1" dirty="0" err="1" smtClean="0">
                <a:solidFill>
                  <a:srgbClr val="FFFF00"/>
                </a:solidFill>
              </a:rPr>
              <a:t>dan</a:t>
            </a:r>
            <a:r>
              <a:rPr lang="en-US" sz="2400" b="1" dirty="0" smtClean="0">
                <a:solidFill>
                  <a:srgbClr val="FFFF00"/>
                </a:solidFill>
              </a:rPr>
              <a:t> </a:t>
            </a:r>
            <a:r>
              <a:rPr lang="en-US" sz="2400" b="1" dirty="0" err="1" smtClean="0">
                <a:solidFill>
                  <a:srgbClr val="FFFF00"/>
                </a:solidFill>
              </a:rPr>
              <a:t>dibandingkan.Oleh</a:t>
            </a:r>
            <a:r>
              <a:rPr lang="en-US" sz="2400" b="1" dirty="0" smtClean="0">
                <a:solidFill>
                  <a:srgbClr val="FFFF00"/>
                </a:solidFill>
              </a:rPr>
              <a:t> </a:t>
            </a:r>
            <a:r>
              <a:rPr lang="en-US" sz="2400" b="1" dirty="0" err="1" smtClean="0">
                <a:solidFill>
                  <a:srgbClr val="FFFF00"/>
                </a:solidFill>
              </a:rPr>
              <a:t>karena</a:t>
            </a:r>
            <a:r>
              <a:rPr lang="en-US" sz="2400" b="1" dirty="0" smtClean="0">
                <a:solidFill>
                  <a:srgbClr val="FFFF00"/>
                </a:solidFill>
              </a:rPr>
              <a:t> </a:t>
            </a:r>
            <a:r>
              <a:rPr lang="en-US" sz="2400" b="1" dirty="0" err="1" smtClean="0">
                <a:solidFill>
                  <a:srgbClr val="FFFF00"/>
                </a:solidFill>
              </a:rPr>
              <a:t>itu</a:t>
            </a:r>
            <a:r>
              <a:rPr lang="en-US" sz="2400" b="1" dirty="0" smtClean="0">
                <a:solidFill>
                  <a:srgbClr val="FFFF00"/>
                </a:solidFill>
              </a:rPr>
              <a:t> </a:t>
            </a:r>
            <a:r>
              <a:rPr lang="en-US" sz="2400" b="1" dirty="0" err="1" smtClean="0">
                <a:solidFill>
                  <a:srgbClr val="FFFF00"/>
                </a:solidFill>
              </a:rPr>
              <a:t>hubungan</a:t>
            </a:r>
            <a:r>
              <a:rPr lang="en-US" sz="2400" b="1" dirty="0" smtClean="0">
                <a:solidFill>
                  <a:srgbClr val="FFFF00"/>
                </a:solidFill>
              </a:rPr>
              <a:t> </a:t>
            </a:r>
            <a:r>
              <a:rPr lang="en-US" sz="2400" b="1" dirty="0" err="1" smtClean="0">
                <a:solidFill>
                  <a:srgbClr val="FFFF00"/>
                </a:solidFill>
              </a:rPr>
              <a:t>antara</a:t>
            </a:r>
            <a:r>
              <a:rPr lang="en-US" sz="2400" b="1" dirty="0" smtClean="0">
                <a:solidFill>
                  <a:srgbClr val="FFFF00"/>
                </a:solidFill>
              </a:rPr>
              <a:t> </a:t>
            </a:r>
            <a:r>
              <a:rPr lang="en-US" sz="2400" b="1" dirty="0" err="1" smtClean="0">
                <a:solidFill>
                  <a:srgbClr val="FFFF00"/>
                </a:solidFill>
              </a:rPr>
              <a:t>alternatif</a:t>
            </a:r>
            <a:r>
              <a:rPr lang="en-US" sz="2400" b="1" dirty="0" smtClean="0">
                <a:solidFill>
                  <a:srgbClr val="FFFF00"/>
                </a:solidFill>
              </a:rPr>
              <a:t> </a:t>
            </a:r>
            <a:r>
              <a:rPr lang="en-US" sz="2400" b="1" dirty="0" err="1" smtClean="0">
                <a:solidFill>
                  <a:srgbClr val="FFFF00"/>
                </a:solidFill>
              </a:rPr>
              <a:t>keluaran</a:t>
            </a:r>
            <a:r>
              <a:rPr lang="en-US" sz="2400" b="1" dirty="0" smtClean="0">
                <a:solidFill>
                  <a:srgbClr val="FFFF00"/>
                </a:solidFill>
              </a:rPr>
              <a:t> </a:t>
            </a:r>
            <a:r>
              <a:rPr lang="en-US" sz="2400" b="1" dirty="0" err="1" smtClean="0">
                <a:solidFill>
                  <a:srgbClr val="FFFF00"/>
                </a:solidFill>
              </a:rPr>
              <a:t>didasarkan</a:t>
            </a:r>
            <a:r>
              <a:rPr lang="en-US" sz="2400" b="1" dirty="0" smtClean="0">
                <a:solidFill>
                  <a:srgbClr val="FFFF00"/>
                </a:solidFill>
              </a:rPr>
              <a:t> </a:t>
            </a:r>
            <a:r>
              <a:rPr lang="en-US" sz="2400" b="1" dirty="0" err="1" smtClean="0">
                <a:solidFill>
                  <a:srgbClr val="FFFF00"/>
                </a:solidFill>
              </a:rPr>
              <a:t>pada</a:t>
            </a:r>
            <a:r>
              <a:rPr lang="en-US" sz="2400" b="1" dirty="0" smtClean="0">
                <a:solidFill>
                  <a:srgbClr val="FFFF00"/>
                </a:solidFill>
              </a:rPr>
              <a:t> </a:t>
            </a:r>
            <a:r>
              <a:rPr lang="en-US" sz="2400" b="1" dirty="0" err="1" smtClean="0">
                <a:solidFill>
                  <a:srgbClr val="FFFF00"/>
                </a:solidFill>
              </a:rPr>
              <a:t>tiga</a:t>
            </a:r>
            <a:r>
              <a:rPr lang="en-US" sz="2400" b="1" dirty="0" smtClean="0">
                <a:solidFill>
                  <a:srgbClr val="FFFF00"/>
                </a:solidFill>
              </a:rPr>
              <a:t> </a:t>
            </a:r>
            <a:r>
              <a:rPr lang="en-US" sz="2400" b="1" dirty="0" err="1" smtClean="0">
                <a:solidFill>
                  <a:srgbClr val="FFFF00"/>
                </a:solidFill>
              </a:rPr>
              <a:t>kondisi</a:t>
            </a:r>
            <a:r>
              <a:rPr lang="en-US" sz="2400" b="1" dirty="0" smtClean="0">
                <a:solidFill>
                  <a:srgbClr val="FFFF00"/>
                </a:solidFill>
              </a:rPr>
              <a:t> </a:t>
            </a:r>
            <a:r>
              <a:rPr lang="en-US" sz="2400" b="1" dirty="0" err="1" smtClean="0">
                <a:solidFill>
                  <a:srgbClr val="FFFF00"/>
                </a:solidFill>
              </a:rPr>
              <a:t>daintaranya</a:t>
            </a:r>
            <a:r>
              <a:rPr lang="en-US" sz="2400" b="1" dirty="0" smtClean="0">
                <a:solidFill>
                  <a:srgbClr val="FFFF00"/>
                </a:solidFill>
              </a:rPr>
              <a:t> :</a:t>
            </a:r>
          </a:p>
          <a:p>
            <a:pPr marL="457200" indent="-457200">
              <a:buFont typeface="+mj-lt"/>
              <a:buAutoNum type="arabicPeriod"/>
            </a:pPr>
            <a:r>
              <a:rPr lang="en-US" sz="2400" b="1" dirty="0" err="1" smtClean="0">
                <a:solidFill>
                  <a:srgbClr val="FFFF00"/>
                </a:solidFill>
              </a:rPr>
              <a:t>Kondisi</a:t>
            </a:r>
            <a:r>
              <a:rPr lang="en-US" sz="2400" b="1" dirty="0" smtClean="0">
                <a:solidFill>
                  <a:srgbClr val="FFFF00"/>
                </a:solidFill>
              </a:rPr>
              <a:t> </a:t>
            </a:r>
            <a:r>
              <a:rPr lang="en-US" sz="2400" b="1" dirty="0" err="1" smtClean="0">
                <a:solidFill>
                  <a:srgbClr val="FFFF00"/>
                </a:solidFill>
              </a:rPr>
              <a:t>kepastian</a:t>
            </a:r>
            <a:r>
              <a:rPr lang="en-US" sz="2400" b="1" dirty="0" smtClean="0">
                <a:solidFill>
                  <a:srgbClr val="FFFF00"/>
                </a:solidFill>
              </a:rPr>
              <a:t> : (</a:t>
            </a:r>
            <a:r>
              <a:rPr lang="en-US" sz="2400" b="1" dirty="0" err="1" smtClean="0">
                <a:solidFill>
                  <a:srgbClr val="FFFF00"/>
                </a:solidFill>
              </a:rPr>
              <a:t>Menajer</a:t>
            </a:r>
            <a:r>
              <a:rPr lang="en-US" sz="2400" b="1" dirty="0" smtClean="0">
                <a:solidFill>
                  <a:srgbClr val="FFFF00"/>
                </a:solidFill>
              </a:rPr>
              <a:t> </a:t>
            </a:r>
            <a:r>
              <a:rPr lang="en-US" sz="2400" b="1" dirty="0" err="1" smtClean="0">
                <a:solidFill>
                  <a:srgbClr val="FFFF00"/>
                </a:solidFill>
              </a:rPr>
              <a:t>memilki</a:t>
            </a:r>
            <a:r>
              <a:rPr lang="en-US" sz="2400" b="1" dirty="0" smtClean="0">
                <a:solidFill>
                  <a:srgbClr val="FFFF00"/>
                </a:solidFill>
              </a:rPr>
              <a:t> </a:t>
            </a:r>
            <a:r>
              <a:rPr lang="en-US" sz="2400" b="1" dirty="0" err="1" smtClean="0">
                <a:solidFill>
                  <a:srgbClr val="FFFF00"/>
                </a:solidFill>
              </a:rPr>
              <a:t>informasi</a:t>
            </a:r>
            <a:r>
              <a:rPr lang="en-US" sz="2400" b="1" dirty="0" smtClean="0">
                <a:solidFill>
                  <a:srgbClr val="FFFF00"/>
                </a:solidFill>
              </a:rPr>
              <a:t> yang </a:t>
            </a:r>
            <a:r>
              <a:rPr lang="en-US" sz="2400" b="1" dirty="0" err="1" smtClean="0">
                <a:solidFill>
                  <a:srgbClr val="FFFF00"/>
                </a:solidFill>
              </a:rPr>
              <a:t>cukup</a:t>
            </a:r>
            <a:r>
              <a:rPr lang="en-US" sz="2400" b="1" dirty="0" smtClean="0">
                <a:solidFill>
                  <a:srgbClr val="FFFF00"/>
                </a:solidFill>
              </a:rPr>
              <a:t>)</a:t>
            </a:r>
            <a:r>
              <a:rPr lang="en-US" sz="2400" dirty="0" smtClean="0">
                <a:solidFill>
                  <a:srgbClr val="FFFF00"/>
                </a:solidFill>
              </a:rPr>
              <a:t> </a:t>
            </a:r>
          </a:p>
          <a:p>
            <a:pPr marL="457200" indent="-457200">
              <a:buFont typeface="+mj-lt"/>
              <a:buAutoNum type="arabicPeriod"/>
            </a:pPr>
            <a:r>
              <a:rPr lang="en-US" sz="2400" b="1" dirty="0" err="1" smtClean="0">
                <a:solidFill>
                  <a:srgbClr val="FFFF00"/>
                </a:solidFill>
              </a:rPr>
              <a:t>Kondisi</a:t>
            </a:r>
            <a:r>
              <a:rPr lang="en-US" sz="2400" b="1" dirty="0" smtClean="0">
                <a:solidFill>
                  <a:srgbClr val="FFFF00"/>
                </a:solidFill>
              </a:rPr>
              <a:t> </a:t>
            </a:r>
            <a:r>
              <a:rPr lang="en-US" sz="2400" b="1" dirty="0" err="1" smtClean="0">
                <a:solidFill>
                  <a:srgbClr val="FFFF00"/>
                </a:solidFill>
              </a:rPr>
              <a:t>risiko</a:t>
            </a:r>
            <a:r>
              <a:rPr lang="en-US" sz="2400" b="1" dirty="0" smtClean="0">
                <a:solidFill>
                  <a:srgbClr val="FFFF00"/>
                </a:solidFill>
              </a:rPr>
              <a:t>: (</a:t>
            </a:r>
            <a:r>
              <a:rPr lang="en-US" sz="2400" b="1" dirty="0" err="1" smtClean="0">
                <a:solidFill>
                  <a:srgbClr val="FFFF00"/>
                </a:solidFill>
              </a:rPr>
              <a:t>Kekuranga</a:t>
            </a:r>
            <a:r>
              <a:rPr lang="en-US" sz="2400" b="1" dirty="0" smtClean="0">
                <a:solidFill>
                  <a:srgbClr val="FFFF00"/>
                </a:solidFill>
              </a:rPr>
              <a:t> </a:t>
            </a:r>
            <a:r>
              <a:rPr lang="en-US" sz="2400" b="1" dirty="0" err="1" smtClean="0">
                <a:solidFill>
                  <a:srgbClr val="FFFF00"/>
                </a:solidFill>
              </a:rPr>
              <a:t>informasi</a:t>
            </a:r>
            <a:r>
              <a:rPr lang="en-US" sz="2400" b="1" dirty="0" smtClean="0">
                <a:solidFill>
                  <a:srgbClr val="FFFF00"/>
                </a:solidFill>
              </a:rPr>
              <a:t> yang </a:t>
            </a:r>
            <a:r>
              <a:rPr lang="en-US" sz="2400" b="1" dirty="0" err="1" smtClean="0">
                <a:solidFill>
                  <a:srgbClr val="FFFF00"/>
                </a:solidFill>
              </a:rPr>
              <a:t>cukup</a:t>
            </a:r>
            <a:r>
              <a:rPr lang="en-US" sz="2400" b="1" dirty="0" smtClean="0">
                <a:solidFill>
                  <a:srgbClr val="FFFF00"/>
                </a:solidFill>
              </a:rPr>
              <a:t>)</a:t>
            </a:r>
          </a:p>
          <a:p>
            <a:pPr marL="457200" indent="-457200">
              <a:buFont typeface="+mj-lt"/>
              <a:buAutoNum type="arabicPeriod"/>
            </a:pPr>
            <a:r>
              <a:rPr lang="en-US" sz="2400" b="1" dirty="0" err="1" smtClean="0">
                <a:solidFill>
                  <a:srgbClr val="FFFF00"/>
                </a:solidFill>
              </a:rPr>
              <a:t>Kondisi</a:t>
            </a:r>
            <a:r>
              <a:rPr lang="en-US" sz="2400" b="1" dirty="0" smtClean="0">
                <a:solidFill>
                  <a:srgbClr val="FFFF00"/>
                </a:solidFill>
              </a:rPr>
              <a:t> </a:t>
            </a:r>
            <a:r>
              <a:rPr lang="en-US" sz="2400" b="1" dirty="0" err="1" smtClean="0">
                <a:solidFill>
                  <a:srgbClr val="FFFF00"/>
                </a:solidFill>
              </a:rPr>
              <a:t>ketidak</a:t>
            </a:r>
            <a:r>
              <a:rPr lang="en-US" sz="2400" b="1" dirty="0" smtClean="0">
                <a:solidFill>
                  <a:srgbClr val="FFFF00"/>
                </a:solidFill>
              </a:rPr>
              <a:t> </a:t>
            </a:r>
            <a:r>
              <a:rPr lang="en-US" sz="2400" b="1" dirty="0" err="1" smtClean="0">
                <a:solidFill>
                  <a:srgbClr val="FFFF00"/>
                </a:solidFill>
              </a:rPr>
              <a:t>pastian</a:t>
            </a:r>
            <a:r>
              <a:rPr lang="en-US" sz="2400" b="1" dirty="0" smtClean="0">
                <a:solidFill>
                  <a:srgbClr val="FFFF00"/>
                </a:solidFill>
              </a:rPr>
              <a:t> : (</a:t>
            </a:r>
            <a:r>
              <a:rPr lang="en-US" sz="2400" b="1" dirty="0" err="1" smtClean="0">
                <a:solidFill>
                  <a:srgbClr val="FFFF00"/>
                </a:solidFill>
              </a:rPr>
              <a:t>ketidak</a:t>
            </a:r>
            <a:r>
              <a:rPr lang="en-US" sz="2400" b="1" dirty="0" smtClean="0">
                <a:solidFill>
                  <a:srgbClr val="FFFF00"/>
                </a:solidFill>
              </a:rPr>
              <a:t> </a:t>
            </a:r>
            <a:r>
              <a:rPr lang="en-US" sz="2400" b="1" dirty="0" err="1" smtClean="0">
                <a:solidFill>
                  <a:srgbClr val="FFFF00"/>
                </a:solidFill>
              </a:rPr>
              <a:t>pastian</a:t>
            </a:r>
            <a:r>
              <a:rPr lang="en-US" sz="2400" b="1" dirty="0" smtClean="0">
                <a:solidFill>
                  <a:srgbClr val="FFFF00"/>
                </a:solidFill>
              </a:rPr>
              <a:t> </a:t>
            </a:r>
            <a:r>
              <a:rPr lang="en-US" sz="2400" b="1" dirty="0" err="1" smtClean="0">
                <a:solidFill>
                  <a:srgbClr val="FFFF00"/>
                </a:solidFill>
              </a:rPr>
              <a:t>mendorong</a:t>
            </a:r>
            <a:r>
              <a:rPr lang="en-US" sz="2400" b="1" dirty="0" smtClean="0">
                <a:solidFill>
                  <a:srgbClr val="FFFF00"/>
                </a:solidFill>
              </a:rPr>
              <a:t> </a:t>
            </a:r>
            <a:r>
              <a:rPr lang="en-US" sz="2400" b="1" dirty="0" err="1" smtClean="0">
                <a:solidFill>
                  <a:srgbClr val="FFFF00"/>
                </a:solidFill>
              </a:rPr>
              <a:t>para</a:t>
            </a:r>
            <a:r>
              <a:rPr lang="en-US" sz="2400" b="1" dirty="0" smtClean="0">
                <a:solidFill>
                  <a:srgbClr val="FFFF00"/>
                </a:solidFill>
              </a:rPr>
              <a:t> </a:t>
            </a:r>
            <a:r>
              <a:rPr lang="en-US" sz="2400" b="1" dirty="0" err="1" smtClean="0">
                <a:solidFill>
                  <a:srgbClr val="FFFF00"/>
                </a:solidFill>
              </a:rPr>
              <a:t>manajer</a:t>
            </a:r>
            <a:r>
              <a:rPr lang="en-US" sz="2400" b="1" dirty="0" smtClean="0">
                <a:solidFill>
                  <a:srgbClr val="FFFF00"/>
                </a:solidFill>
              </a:rPr>
              <a:t> </a:t>
            </a:r>
            <a:r>
              <a:rPr lang="en-US" sz="2400" b="1" dirty="0" err="1" smtClean="0"/>
              <a:t>untuk</a:t>
            </a:r>
            <a:r>
              <a:rPr lang="en-US" sz="2400" b="1" dirty="0" smtClean="0"/>
              <a:t> </a:t>
            </a:r>
            <a:r>
              <a:rPr lang="en-US" sz="2400" b="1" dirty="0" err="1" smtClean="0"/>
              <a:t>melaksanakan</a:t>
            </a:r>
            <a:r>
              <a:rPr lang="en-US" sz="2400" b="1" dirty="0" smtClean="0"/>
              <a:t> </a:t>
            </a:r>
            <a:r>
              <a:rPr lang="en-US" sz="2400" b="1" dirty="0" err="1" smtClean="0"/>
              <a:t>kreativitas</a:t>
            </a:r>
            <a:r>
              <a:rPr lang="en-US" sz="2400" b="1" dirty="0" smtClean="0"/>
              <a:t> </a:t>
            </a:r>
            <a:r>
              <a:rPr lang="en-US" sz="2400" b="1" dirty="0" err="1" smtClean="0"/>
              <a:t>dalam</a:t>
            </a:r>
            <a:r>
              <a:rPr lang="en-US" sz="2400" b="1" dirty="0" smtClean="0"/>
              <a:t> </a:t>
            </a:r>
            <a:r>
              <a:rPr lang="en-US" sz="2400" b="1" dirty="0" err="1" smtClean="0"/>
              <a:t>pemecahan</a:t>
            </a:r>
            <a:r>
              <a:rPr lang="en-US" sz="2400" b="1" dirty="0" smtClean="0"/>
              <a:t> </a:t>
            </a:r>
            <a:r>
              <a:rPr lang="en-US" sz="2400" b="1" dirty="0" err="1" smtClean="0"/>
              <a:t>permasalahan</a:t>
            </a:r>
            <a:r>
              <a:rPr lang="en-US" sz="2400" b="1" dirty="0" smtClean="0"/>
              <a:t>)</a:t>
            </a:r>
          </a:p>
          <a:p>
            <a:pPr marL="457200" indent="-457200">
              <a:buNone/>
            </a:pPr>
            <a:endParaRPr lang="en-US" sz="2400" b="1" dirty="0" smtClean="0"/>
          </a:p>
          <a:p>
            <a:pPr marL="457200" indent="-457200">
              <a:buNone/>
            </a:pPr>
            <a:endParaRPr lang="en-US" sz="2400" b="1" dirty="0" smtClean="0"/>
          </a:p>
          <a:p>
            <a:pPr>
              <a:buNone/>
            </a:pPr>
            <a:endParaRPr lang="en-US" sz="2400" b="1" dirty="0"/>
          </a:p>
        </p:txBody>
      </p:sp>
    </p:spTree>
  </p:cSld>
  <p:clrMapOvr>
    <a:masterClrMapping/>
  </p:clrMapOvr>
  <p:transition spd="slow">
    <p:cover dir="lu"/>
    <p:sndAc>
      <p:stSnd>
        <p:snd r:embed="rId3" name="whoosh.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00042"/>
          </a:xfrm>
          <a:solidFill>
            <a:srgbClr val="CC0066"/>
          </a:solidFill>
        </p:spPr>
        <p:txBody>
          <a:bodyPr>
            <a:normAutofit/>
          </a:bodyPr>
          <a:lstStyle/>
          <a:p>
            <a:pPr algn="l"/>
            <a:r>
              <a:rPr lang="en-US" sz="2400" b="1" dirty="0" err="1" smtClean="0">
                <a:solidFill>
                  <a:srgbClr val="FFFF00"/>
                </a:solidFill>
                <a:latin typeface="Arial" pitchFamily="34" charset="0"/>
                <a:cs typeface="Arial" pitchFamily="34" charset="0"/>
              </a:rPr>
              <a:t>Tahap</a:t>
            </a:r>
            <a:r>
              <a:rPr lang="en-US" sz="2400" b="1" dirty="0" smtClean="0">
                <a:solidFill>
                  <a:srgbClr val="FFFF00"/>
                </a:solidFill>
                <a:latin typeface="Arial" pitchFamily="34" charset="0"/>
                <a:cs typeface="Arial" pitchFamily="34" charset="0"/>
              </a:rPr>
              <a:t>. 4 </a:t>
            </a:r>
            <a:r>
              <a:rPr lang="en-US" sz="2400" b="1" dirty="0" err="1" smtClean="0">
                <a:solidFill>
                  <a:srgbClr val="FFFF00"/>
                </a:solidFill>
                <a:latin typeface="Arial" pitchFamily="34" charset="0"/>
                <a:cs typeface="Arial" pitchFamily="34" charset="0"/>
              </a:rPr>
              <a:t>Memilih</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alternatif</a:t>
            </a:r>
            <a:endParaRPr lang="en-US" sz="24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0" y="500042"/>
            <a:ext cx="9144000" cy="6357958"/>
          </a:xfrm>
          <a:solidFill>
            <a:schemeClr val="tx1"/>
          </a:solidFill>
        </p:spPr>
        <p:txBody>
          <a:bodyPr>
            <a:normAutofit fontScale="77500" lnSpcReduction="20000"/>
          </a:bodyPr>
          <a:lstStyle/>
          <a:p>
            <a:pPr>
              <a:buNone/>
            </a:pPr>
            <a:r>
              <a:rPr lang="en-US" sz="2700" b="1" dirty="0" err="1" smtClean="0">
                <a:solidFill>
                  <a:srgbClr val="FFFF00"/>
                </a:solidFill>
                <a:latin typeface="Arial" pitchFamily="34" charset="0"/>
                <a:cs typeface="Arial" pitchFamily="34" charset="0"/>
              </a:rPr>
              <a:t>Yaitu</a:t>
            </a:r>
            <a:r>
              <a:rPr lang="id-ID"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memilih</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alternatif</a:t>
            </a:r>
            <a:r>
              <a:rPr lang="en-US" sz="2700" b="1" dirty="0" smtClean="0">
                <a:solidFill>
                  <a:srgbClr val="FFFF00"/>
                </a:solidFill>
                <a:latin typeface="Arial" pitchFamily="34" charset="0"/>
                <a:cs typeface="Arial" pitchFamily="34" charset="0"/>
              </a:rPr>
              <a:t> </a:t>
            </a:r>
            <a:r>
              <a:rPr lang="id-ID"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terbaik</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di</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antara</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alternatif</a:t>
            </a:r>
            <a:r>
              <a:rPr lang="en-US" sz="2700" b="1" dirty="0" smtClean="0">
                <a:solidFill>
                  <a:srgbClr val="FFFF00"/>
                </a:solidFill>
                <a:latin typeface="Arial" pitchFamily="34" charset="0"/>
                <a:cs typeface="Arial" pitchFamily="34" charset="0"/>
              </a:rPr>
              <a:t>-</a:t>
            </a:r>
            <a:endParaRPr lang="id-ID" sz="2700" b="1" dirty="0" smtClean="0">
              <a:solidFill>
                <a:srgbClr val="FFFF00"/>
              </a:solidFill>
              <a:latin typeface="Arial" pitchFamily="34" charset="0"/>
              <a:cs typeface="Arial" pitchFamily="34" charset="0"/>
            </a:endParaRPr>
          </a:p>
          <a:p>
            <a:pPr>
              <a:buNone/>
            </a:pPr>
            <a:r>
              <a:rPr lang="en-US" sz="2700" b="1" dirty="0" err="1" smtClean="0">
                <a:solidFill>
                  <a:srgbClr val="FFFF00"/>
                </a:solidFill>
                <a:latin typeface="Arial" pitchFamily="34" charset="0"/>
                <a:cs typeface="Arial" pitchFamily="34" charset="0"/>
              </a:rPr>
              <a:t>alternatif</a:t>
            </a:r>
            <a:r>
              <a:rPr lang="id-ID" sz="2700" b="1" dirty="0" smtClean="0">
                <a:solidFill>
                  <a:srgbClr val="FFFF00"/>
                </a:solidFill>
                <a:latin typeface="Arial" pitchFamily="34" charset="0"/>
                <a:cs typeface="Arial" pitchFamily="34" charset="0"/>
              </a:rPr>
              <a:t> </a:t>
            </a:r>
            <a:r>
              <a:rPr lang="en-US" sz="2700" b="1" dirty="0" smtClean="0">
                <a:solidFill>
                  <a:srgbClr val="FFFF00"/>
                </a:solidFill>
                <a:latin typeface="Arial" pitchFamily="34" charset="0"/>
                <a:cs typeface="Arial" pitchFamily="34" charset="0"/>
              </a:rPr>
              <a:t> yang </a:t>
            </a:r>
            <a:r>
              <a:rPr lang="en-US" sz="2700" b="1" dirty="0" err="1" smtClean="0">
                <a:solidFill>
                  <a:srgbClr val="FFFF00"/>
                </a:solidFill>
                <a:latin typeface="Arial" pitchFamily="34" charset="0"/>
                <a:cs typeface="Arial" pitchFamily="34" charset="0"/>
              </a:rPr>
              <a:t>telah</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dinilai</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dan</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di</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evaliasi</a:t>
            </a:r>
            <a:r>
              <a:rPr lang="en-US" sz="2700" b="1" dirty="0" smtClean="0">
                <a:solidFill>
                  <a:srgbClr val="FFFF00"/>
                </a:solidFill>
                <a:latin typeface="Arial" pitchFamily="34" charset="0"/>
                <a:cs typeface="Arial" pitchFamily="34" charset="0"/>
              </a:rPr>
              <a:t>.</a:t>
            </a:r>
            <a:r>
              <a:rPr lang="id-ID" sz="2700" b="1" dirty="0" smtClean="0">
                <a:solidFill>
                  <a:srgbClr val="FFFF00"/>
                </a:solidFill>
                <a:latin typeface="Arial" pitchFamily="34" charset="0"/>
                <a:cs typeface="Arial" pitchFamily="34" charset="0"/>
              </a:rPr>
              <a:t> </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Tujuan</a:t>
            </a:r>
            <a:r>
              <a:rPr lang="en-US" sz="2700" b="1" dirty="0" smtClean="0">
                <a:solidFill>
                  <a:srgbClr val="FFFF00"/>
                </a:solidFill>
                <a:latin typeface="Arial" pitchFamily="34" charset="0"/>
                <a:cs typeface="Arial" pitchFamily="34" charset="0"/>
              </a:rPr>
              <a:t> </a:t>
            </a:r>
            <a:endParaRPr lang="id-ID" sz="2700" b="1" dirty="0" smtClean="0">
              <a:solidFill>
                <a:srgbClr val="FFFF00"/>
              </a:solidFill>
              <a:latin typeface="Arial" pitchFamily="34" charset="0"/>
              <a:cs typeface="Arial" pitchFamily="34" charset="0"/>
            </a:endParaRPr>
          </a:p>
          <a:p>
            <a:pPr>
              <a:buNone/>
            </a:pPr>
            <a:r>
              <a:rPr lang="en-US" sz="2700" b="1" dirty="0" err="1" smtClean="0">
                <a:solidFill>
                  <a:srgbClr val="FFFF00"/>
                </a:solidFill>
                <a:latin typeface="Arial" pitchFamily="34" charset="0"/>
                <a:cs typeface="Arial" pitchFamily="34" charset="0"/>
              </a:rPr>
              <a:t>Pemeilihan</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alternatif</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adalah</a:t>
            </a:r>
            <a:r>
              <a:rPr lang="id-ID" sz="2700" b="1" dirty="0" smtClean="0">
                <a:solidFill>
                  <a:srgbClr val="FFFF00"/>
                </a:solidFill>
                <a:latin typeface="Arial" pitchFamily="34" charset="0"/>
                <a:cs typeface="Arial" pitchFamily="34" charset="0"/>
              </a:rPr>
              <a:t> </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memecah</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kan</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masalah</a:t>
            </a:r>
            <a:r>
              <a:rPr lang="en-US" sz="2700" b="1" dirty="0" smtClean="0">
                <a:solidFill>
                  <a:srgbClr val="FFFF00"/>
                </a:solidFill>
                <a:latin typeface="Arial" pitchFamily="34" charset="0"/>
                <a:cs typeface="Arial" pitchFamily="34" charset="0"/>
              </a:rPr>
              <a:t> </a:t>
            </a:r>
            <a:endParaRPr lang="id-ID" sz="2700" b="1" dirty="0" smtClean="0">
              <a:solidFill>
                <a:srgbClr val="FFFF00"/>
              </a:solidFill>
              <a:latin typeface="Arial" pitchFamily="34" charset="0"/>
              <a:cs typeface="Arial" pitchFamily="34" charset="0"/>
            </a:endParaRPr>
          </a:p>
          <a:p>
            <a:pPr>
              <a:buNone/>
            </a:pPr>
            <a:r>
              <a:rPr lang="en-US" sz="2700" b="1" dirty="0" smtClean="0">
                <a:solidFill>
                  <a:srgbClr val="FFFF00"/>
                </a:solidFill>
                <a:latin typeface="Arial" pitchFamily="34" charset="0"/>
                <a:cs typeface="Arial" pitchFamily="34" charset="0"/>
              </a:rPr>
              <a:t>agar </a:t>
            </a:r>
            <a:r>
              <a:rPr lang="en-US" sz="2700" b="1" dirty="0" err="1" smtClean="0">
                <a:solidFill>
                  <a:srgbClr val="FFFF00"/>
                </a:solidFill>
                <a:latin typeface="Arial" pitchFamily="34" charset="0"/>
                <a:cs typeface="Arial" pitchFamily="34" charset="0"/>
              </a:rPr>
              <a:t>dapat</a:t>
            </a:r>
            <a:r>
              <a:rPr lang="id-ID" sz="2700" b="1" dirty="0" smtClean="0">
                <a:solidFill>
                  <a:srgbClr val="FFFF00"/>
                </a:solidFill>
                <a:latin typeface="Arial" pitchFamily="34" charset="0"/>
                <a:cs typeface="Arial" pitchFamily="34" charset="0"/>
              </a:rPr>
              <a:t> </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mencapai</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tujuan</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dan</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sasaran</a:t>
            </a:r>
            <a:r>
              <a:rPr lang="en-US" sz="2700" b="1" dirty="0" smtClean="0">
                <a:solidFill>
                  <a:srgbClr val="FFFF00"/>
                </a:solidFill>
                <a:latin typeface="Arial" pitchFamily="34" charset="0"/>
                <a:cs typeface="Arial" pitchFamily="34" charset="0"/>
              </a:rPr>
              <a:t> yang</a:t>
            </a:r>
            <a:r>
              <a:rPr lang="id-ID" sz="2700" b="1" dirty="0" smtClean="0">
                <a:solidFill>
                  <a:srgbClr val="FFFF00"/>
                </a:solidFill>
                <a:latin typeface="Arial" pitchFamily="34" charset="0"/>
                <a:cs typeface="Arial" pitchFamily="34" charset="0"/>
              </a:rPr>
              <a:t> </a:t>
            </a:r>
            <a:r>
              <a:rPr lang="en-US" sz="2700" b="1" dirty="0" smtClean="0">
                <a:solidFill>
                  <a:srgbClr val="FFFF00"/>
                </a:solidFill>
                <a:latin typeface="Arial" pitchFamily="34" charset="0"/>
                <a:cs typeface="Arial" pitchFamily="34" charset="0"/>
              </a:rPr>
              <a:t> </a:t>
            </a:r>
            <a:endParaRPr lang="id-ID" sz="2700" b="1" dirty="0" smtClean="0">
              <a:solidFill>
                <a:srgbClr val="FFFF00"/>
              </a:solidFill>
              <a:latin typeface="Arial" pitchFamily="34" charset="0"/>
              <a:cs typeface="Arial" pitchFamily="34" charset="0"/>
            </a:endParaRPr>
          </a:p>
          <a:p>
            <a:pPr>
              <a:buNone/>
            </a:pPr>
            <a:r>
              <a:rPr lang="en-US" sz="2700" b="1" dirty="0" err="1" smtClean="0">
                <a:solidFill>
                  <a:srgbClr val="FFFF00"/>
                </a:solidFill>
                <a:latin typeface="Arial" pitchFamily="34" charset="0"/>
                <a:cs typeface="Arial" pitchFamily="34" charset="0"/>
              </a:rPr>
              <a:t>telah</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ditentuka</a:t>
            </a:r>
            <a:r>
              <a:rPr lang="en-US" sz="2700" b="1" dirty="0" smtClean="0">
                <a:solidFill>
                  <a:srgbClr val="FFFF00"/>
                </a:solidFill>
                <a:latin typeface="Arial" pitchFamily="34" charset="0"/>
                <a:cs typeface="Arial" pitchFamily="34" charset="0"/>
              </a:rPr>
              <a:t> </a:t>
            </a:r>
            <a:r>
              <a:rPr lang="id-ID"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sebelumnya</a:t>
            </a:r>
            <a:r>
              <a:rPr lang="en-US" sz="2700" b="1" dirty="0" smtClean="0">
                <a:solidFill>
                  <a:srgbClr val="FFFF00"/>
                </a:solidFill>
                <a:latin typeface="Arial" pitchFamily="34" charset="0"/>
                <a:cs typeface="Arial" pitchFamily="34" charset="0"/>
              </a:rPr>
              <a:t>.</a:t>
            </a:r>
            <a:r>
              <a:rPr lang="id-ID" sz="2700" b="1" dirty="0" smtClean="0">
                <a:solidFill>
                  <a:srgbClr val="FFFF00"/>
                </a:solidFill>
                <a:latin typeface="Arial" pitchFamily="34" charset="0"/>
                <a:cs typeface="Arial" pitchFamily="34" charset="0"/>
              </a:rPr>
              <a:t> </a:t>
            </a:r>
            <a:endParaRPr lang="en-US" sz="2700" b="1" dirty="0" smtClean="0">
              <a:solidFill>
                <a:srgbClr val="FFFF00"/>
              </a:solidFill>
              <a:latin typeface="Arial" pitchFamily="34" charset="0"/>
              <a:cs typeface="Arial" pitchFamily="34" charset="0"/>
            </a:endParaRPr>
          </a:p>
          <a:p>
            <a:pPr>
              <a:buNone/>
            </a:pPr>
            <a:r>
              <a:rPr lang="en-US" sz="3400" b="1" dirty="0" smtClean="0">
                <a:solidFill>
                  <a:srgbClr val="FFFF00"/>
                </a:solidFill>
                <a:latin typeface="Arial" pitchFamily="34" charset="0"/>
                <a:cs typeface="Arial" pitchFamily="34" charset="0"/>
              </a:rPr>
              <a:t>Tahap.5.</a:t>
            </a:r>
            <a:r>
              <a:rPr lang="id-ID" sz="3400" b="1" dirty="0" smtClean="0">
                <a:solidFill>
                  <a:srgbClr val="FFFF00"/>
                </a:solidFill>
                <a:latin typeface="Arial" pitchFamily="34" charset="0"/>
                <a:cs typeface="Arial" pitchFamily="34" charset="0"/>
              </a:rPr>
              <a:t> </a:t>
            </a:r>
            <a:r>
              <a:rPr lang="en-US" sz="3400" b="1" dirty="0" err="1" smtClean="0">
                <a:solidFill>
                  <a:srgbClr val="FFFF00"/>
                </a:solidFill>
                <a:latin typeface="Arial" pitchFamily="34" charset="0"/>
                <a:cs typeface="Arial" pitchFamily="34" charset="0"/>
              </a:rPr>
              <a:t>Implentasi</a:t>
            </a:r>
            <a:r>
              <a:rPr lang="en-US" sz="3400" b="1" dirty="0" smtClean="0">
                <a:solidFill>
                  <a:srgbClr val="FFFF00"/>
                </a:solidFill>
                <a:latin typeface="Arial" pitchFamily="34" charset="0"/>
                <a:cs typeface="Arial" pitchFamily="34" charset="0"/>
              </a:rPr>
              <a:t> </a:t>
            </a:r>
            <a:r>
              <a:rPr lang="en-US" sz="3400" b="1" dirty="0" err="1" smtClean="0">
                <a:solidFill>
                  <a:srgbClr val="FFFF00"/>
                </a:solidFill>
                <a:latin typeface="Arial" pitchFamily="34" charset="0"/>
                <a:cs typeface="Arial" pitchFamily="34" charset="0"/>
              </a:rPr>
              <a:t>Keputusan</a:t>
            </a:r>
            <a:r>
              <a:rPr lang="en-US" sz="3400" b="1" dirty="0" smtClean="0">
                <a:solidFill>
                  <a:srgbClr val="FFFF00"/>
                </a:solidFill>
                <a:latin typeface="Arial" pitchFamily="34" charset="0"/>
                <a:cs typeface="Arial" pitchFamily="34" charset="0"/>
              </a:rPr>
              <a:t> :</a:t>
            </a:r>
            <a:r>
              <a:rPr lang="en-US" sz="2700" b="1" dirty="0" smtClean="0">
                <a:solidFill>
                  <a:srgbClr val="FFFF00"/>
                </a:solidFill>
                <a:latin typeface="Arial" pitchFamily="34" charset="0"/>
                <a:cs typeface="Arial" pitchFamily="34" charset="0"/>
              </a:rPr>
              <a:t> </a:t>
            </a:r>
          </a:p>
          <a:p>
            <a:pPr>
              <a:buNone/>
            </a:pPr>
            <a:r>
              <a:rPr lang="en-US" sz="2700" b="1" dirty="0" err="1" smtClean="0">
                <a:solidFill>
                  <a:srgbClr val="FFFF00"/>
                </a:solidFill>
                <a:latin typeface="Arial" pitchFamily="34" charset="0"/>
                <a:cs typeface="Arial" pitchFamily="34" charset="0"/>
              </a:rPr>
              <a:t>Implentasi</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mencakup</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penyampaian</a:t>
            </a:r>
            <a:r>
              <a:rPr lang="id-ID"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keputusan</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itu</a:t>
            </a:r>
            <a:r>
              <a:rPr lang="en-US" sz="2700" b="1" dirty="0" smtClean="0">
                <a:solidFill>
                  <a:srgbClr val="FFFF00"/>
                </a:solidFill>
                <a:latin typeface="Arial" pitchFamily="34" charset="0"/>
                <a:cs typeface="Arial" pitchFamily="34" charset="0"/>
              </a:rPr>
              <a:t> </a:t>
            </a:r>
            <a:endParaRPr lang="id-ID" sz="2700" b="1" dirty="0" smtClean="0">
              <a:solidFill>
                <a:srgbClr val="FFFF00"/>
              </a:solidFill>
              <a:latin typeface="Arial" pitchFamily="34" charset="0"/>
              <a:cs typeface="Arial" pitchFamily="34" charset="0"/>
            </a:endParaRPr>
          </a:p>
          <a:p>
            <a:pPr>
              <a:buNone/>
            </a:pPr>
            <a:r>
              <a:rPr lang="en-US" sz="2700" b="1" dirty="0" err="1" smtClean="0">
                <a:solidFill>
                  <a:srgbClr val="FFFF00"/>
                </a:solidFill>
                <a:latin typeface="Arial" pitchFamily="34" charset="0"/>
                <a:cs typeface="Arial" pitchFamily="34" charset="0"/>
              </a:rPr>
              <a:t>kepada</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orang-orang</a:t>
            </a:r>
            <a:r>
              <a:rPr lang="en-US" sz="2700" b="1" dirty="0" smtClean="0">
                <a:solidFill>
                  <a:srgbClr val="FFFF00"/>
                </a:solidFill>
                <a:latin typeface="Arial" pitchFamily="34" charset="0"/>
                <a:cs typeface="Arial" pitchFamily="34" charset="0"/>
              </a:rPr>
              <a:t> </a:t>
            </a:r>
            <a:r>
              <a:rPr lang="id-ID" sz="2700" b="1" dirty="0" smtClean="0">
                <a:solidFill>
                  <a:srgbClr val="FFFF00"/>
                </a:solidFill>
                <a:latin typeface="Arial" pitchFamily="34" charset="0"/>
                <a:cs typeface="Arial" pitchFamily="34" charset="0"/>
              </a:rPr>
              <a:t> </a:t>
            </a:r>
            <a:r>
              <a:rPr lang="en-US" sz="2700" b="1" dirty="0" smtClean="0">
                <a:solidFill>
                  <a:srgbClr val="FFFF00"/>
                </a:solidFill>
                <a:latin typeface="Arial" pitchFamily="34" charset="0"/>
                <a:cs typeface="Arial" pitchFamily="34" charset="0"/>
              </a:rPr>
              <a:t>yang </a:t>
            </a:r>
            <a:r>
              <a:rPr lang="en-US" sz="2700" b="1" dirty="0" err="1" smtClean="0">
                <a:solidFill>
                  <a:srgbClr val="FFFF00"/>
                </a:solidFill>
                <a:latin typeface="Arial" pitchFamily="34" charset="0"/>
                <a:cs typeface="Arial" pitchFamily="34" charset="0"/>
              </a:rPr>
              <a:t>terkait</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dan</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mendapatkan</a:t>
            </a:r>
            <a:r>
              <a:rPr lang="en-US" sz="2700" b="1" dirty="0" smtClean="0">
                <a:solidFill>
                  <a:srgbClr val="FFFF00"/>
                </a:solidFill>
                <a:latin typeface="Arial" pitchFamily="34" charset="0"/>
                <a:cs typeface="Arial" pitchFamily="34" charset="0"/>
              </a:rPr>
              <a:t> </a:t>
            </a:r>
            <a:endParaRPr lang="id-ID" sz="2700" b="1" dirty="0" smtClean="0">
              <a:solidFill>
                <a:srgbClr val="FFFF00"/>
              </a:solidFill>
              <a:latin typeface="Arial" pitchFamily="34" charset="0"/>
              <a:cs typeface="Arial" pitchFamily="34" charset="0"/>
            </a:endParaRPr>
          </a:p>
          <a:p>
            <a:pPr>
              <a:buNone/>
            </a:pPr>
            <a:r>
              <a:rPr lang="en-US" sz="2700" b="1" dirty="0" err="1" smtClean="0">
                <a:solidFill>
                  <a:srgbClr val="FFFF00"/>
                </a:solidFill>
                <a:latin typeface="Arial" pitchFamily="34" charset="0"/>
                <a:cs typeface="Arial" pitchFamily="34" charset="0"/>
              </a:rPr>
              <a:t>Komitmen</a:t>
            </a:r>
            <a:r>
              <a:rPr lang="id-ID" sz="2700" b="1" dirty="0" smtClean="0">
                <a:solidFill>
                  <a:srgbClr val="FFFF00"/>
                </a:solidFill>
                <a:latin typeface="Arial" pitchFamily="34" charset="0"/>
                <a:cs typeface="Arial" pitchFamily="34" charset="0"/>
              </a:rPr>
              <a:t> </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mereka</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pada</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keputusan</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tersebut</a:t>
            </a:r>
            <a:r>
              <a:rPr lang="en-US" sz="2700" b="1" dirty="0" smtClean="0">
                <a:solidFill>
                  <a:srgbClr val="FFFF00"/>
                </a:solidFill>
                <a:latin typeface="Arial" pitchFamily="34" charset="0"/>
                <a:cs typeface="Arial" pitchFamily="34" charset="0"/>
              </a:rPr>
              <a:t>. </a:t>
            </a:r>
            <a:endParaRPr lang="id-ID" sz="2700" b="1" dirty="0" smtClean="0">
              <a:solidFill>
                <a:srgbClr val="FFFF00"/>
              </a:solidFill>
              <a:latin typeface="Arial" pitchFamily="34" charset="0"/>
              <a:cs typeface="Arial" pitchFamily="34" charset="0"/>
            </a:endParaRPr>
          </a:p>
          <a:p>
            <a:pPr>
              <a:buNone/>
            </a:pPr>
            <a:r>
              <a:rPr lang="en-US" sz="2700" b="1" dirty="0" err="1" smtClean="0">
                <a:solidFill>
                  <a:srgbClr val="FFFF00"/>
                </a:solidFill>
                <a:latin typeface="Arial" pitchFamily="34" charset="0"/>
                <a:cs typeface="Arial" pitchFamily="34" charset="0"/>
              </a:rPr>
              <a:t>Meskipun</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keputusan</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dapat</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baik</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dari</a:t>
            </a:r>
            <a:r>
              <a:rPr lang="en-US" sz="2700" b="1" dirty="0" smtClean="0">
                <a:solidFill>
                  <a:srgbClr val="FFFF00"/>
                </a:solidFill>
                <a:latin typeface="Arial" pitchFamily="34" charset="0"/>
                <a:cs typeface="Arial" pitchFamily="34" charset="0"/>
              </a:rPr>
              <a:t> </a:t>
            </a:r>
            <a:r>
              <a:rPr lang="id-ID"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segi</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tehnis</a:t>
            </a:r>
            <a:r>
              <a:rPr lang="en-US" sz="2700" b="1" dirty="0" smtClean="0">
                <a:solidFill>
                  <a:srgbClr val="FFFF00"/>
                </a:solidFill>
                <a:latin typeface="Arial" pitchFamily="34" charset="0"/>
                <a:cs typeface="Arial" pitchFamily="34" charset="0"/>
              </a:rPr>
              <a:t>, </a:t>
            </a:r>
            <a:endParaRPr lang="id-ID" sz="2700" b="1" dirty="0" smtClean="0">
              <a:solidFill>
                <a:srgbClr val="FFFF00"/>
              </a:solidFill>
              <a:latin typeface="Arial" pitchFamily="34" charset="0"/>
              <a:cs typeface="Arial" pitchFamily="34" charset="0"/>
            </a:endParaRPr>
          </a:p>
          <a:p>
            <a:pPr>
              <a:buNone/>
            </a:pPr>
            <a:r>
              <a:rPr lang="en-US" sz="2700" b="1" dirty="0" err="1" smtClean="0">
                <a:solidFill>
                  <a:srgbClr val="FFFF00"/>
                </a:solidFill>
                <a:latin typeface="Arial" pitchFamily="34" charset="0"/>
                <a:cs typeface="Arial" pitchFamily="34" charset="0"/>
              </a:rPr>
              <a:t>tetapi</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keputusan</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dapat</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di</a:t>
            </a:r>
            <a:r>
              <a:rPr lang="id-ID" sz="2700" b="1" dirty="0" smtClean="0">
                <a:solidFill>
                  <a:srgbClr val="FFFF00"/>
                </a:solidFill>
                <a:latin typeface="Arial" pitchFamily="34" charset="0"/>
                <a:cs typeface="Arial" pitchFamily="34" charset="0"/>
              </a:rPr>
              <a:t> </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rusak</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oleh</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karyawan</a:t>
            </a:r>
            <a:r>
              <a:rPr lang="en-US" sz="2700" b="1" dirty="0" smtClean="0">
                <a:solidFill>
                  <a:srgbClr val="FFFF00"/>
                </a:solidFill>
                <a:latin typeface="Arial" pitchFamily="34" charset="0"/>
                <a:cs typeface="Arial" pitchFamily="34" charset="0"/>
              </a:rPr>
              <a:t> </a:t>
            </a:r>
            <a:endParaRPr lang="id-ID" sz="2700" b="1" dirty="0" smtClean="0">
              <a:solidFill>
                <a:srgbClr val="FFFF00"/>
              </a:solidFill>
              <a:latin typeface="Arial" pitchFamily="34" charset="0"/>
              <a:cs typeface="Arial" pitchFamily="34" charset="0"/>
            </a:endParaRPr>
          </a:p>
          <a:p>
            <a:pPr>
              <a:buNone/>
            </a:pPr>
            <a:r>
              <a:rPr lang="en-US" sz="2700" b="1" dirty="0" smtClean="0">
                <a:solidFill>
                  <a:srgbClr val="FFFF00"/>
                </a:solidFill>
                <a:latin typeface="Arial" pitchFamily="34" charset="0"/>
                <a:cs typeface="Arial" pitchFamily="34" charset="0"/>
              </a:rPr>
              <a:t>yang </a:t>
            </a:r>
            <a:r>
              <a:rPr lang="en-US" sz="2700" b="1" dirty="0" err="1" smtClean="0">
                <a:solidFill>
                  <a:srgbClr val="FFFF00"/>
                </a:solidFill>
                <a:latin typeface="Arial" pitchFamily="34" charset="0"/>
                <a:cs typeface="Arial" pitchFamily="34" charset="0"/>
              </a:rPr>
              <a:t>tidak</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puas</a:t>
            </a:r>
            <a:r>
              <a:rPr lang="en-US" sz="2700" b="1" dirty="0" smtClean="0">
                <a:solidFill>
                  <a:srgbClr val="FFFF00"/>
                </a:solidFill>
                <a:latin typeface="Arial" pitchFamily="34" charset="0"/>
                <a:cs typeface="Arial" pitchFamily="34" charset="0"/>
              </a:rPr>
              <a:t>.</a:t>
            </a:r>
            <a:r>
              <a:rPr lang="id-ID" sz="2700" b="1" dirty="0" smtClean="0">
                <a:solidFill>
                  <a:srgbClr val="FFFF00"/>
                </a:solidFill>
                <a:latin typeface="Arial" pitchFamily="34" charset="0"/>
                <a:cs typeface="Arial" pitchFamily="34" charset="0"/>
              </a:rPr>
              <a:t> </a:t>
            </a:r>
          </a:p>
          <a:p>
            <a:pPr>
              <a:buNone/>
            </a:pPr>
            <a:r>
              <a:rPr lang="en-US" sz="3400" b="1" dirty="0" err="1" smtClean="0">
                <a:solidFill>
                  <a:srgbClr val="FFFF00"/>
                </a:solidFill>
                <a:latin typeface="Arial" pitchFamily="34" charset="0"/>
                <a:cs typeface="Arial" pitchFamily="34" charset="0"/>
              </a:rPr>
              <a:t>Tahap</a:t>
            </a:r>
            <a:r>
              <a:rPr lang="en-US" sz="3400" b="1" dirty="0" smtClean="0">
                <a:solidFill>
                  <a:srgbClr val="FFFF00"/>
                </a:solidFill>
                <a:latin typeface="Arial" pitchFamily="34" charset="0"/>
                <a:cs typeface="Arial" pitchFamily="34" charset="0"/>
              </a:rPr>
              <a:t>. 6. </a:t>
            </a:r>
            <a:r>
              <a:rPr lang="en-US" sz="3400" b="1" dirty="0" err="1" smtClean="0">
                <a:solidFill>
                  <a:srgbClr val="FFFF00"/>
                </a:solidFill>
                <a:latin typeface="Arial" pitchFamily="34" charset="0"/>
                <a:cs typeface="Arial" pitchFamily="34" charset="0"/>
              </a:rPr>
              <a:t>Evalusai</a:t>
            </a:r>
            <a:r>
              <a:rPr lang="en-US" sz="3400" b="1" dirty="0" smtClean="0">
                <a:solidFill>
                  <a:srgbClr val="FFFF00"/>
                </a:solidFill>
                <a:latin typeface="Arial" pitchFamily="34" charset="0"/>
                <a:cs typeface="Arial" pitchFamily="34" charset="0"/>
              </a:rPr>
              <a:t> </a:t>
            </a:r>
            <a:r>
              <a:rPr lang="en-US" sz="3400" b="1" dirty="0" err="1" smtClean="0">
                <a:solidFill>
                  <a:srgbClr val="FFFF00"/>
                </a:solidFill>
                <a:latin typeface="Arial" pitchFamily="34" charset="0"/>
                <a:cs typeface="Arial" pitchFamily="34" charset="0"/>
              </a:rPr>
              <a:t>dan</a:t>
            </a:r>
            <a:r>
              <a:rPr lang="en-US" sz="3400" b="1" dirty="0" smtClean="0">
                <a:solidFill>
                  <a:srgbClr val="FFFF00"/>
                </a:solidFill>
                <a:latin typeface="Arial" pitchFamily="34" charset="0"/>
                <a:cs typeface="Arial" pitchFamily="34" charset="0"/>
              </a:rPr>
              <a:t> </a:t>
            </a:r>
            <a:r>
              <a:rPr lang="en-US" sz="3400" b="1" dirty="0" err="1" smtClean="0">
                <a:solidFill>
                  <a:srgbClr val="FFFF00"/>
                </a:solidFill>
                <a:latin typeface="Arial" pitchFamily="34" charset="0"/>
                <a:cs typeface="Arial" pitchFamily="34" charset="0"/>
              </a:rPr>
              <a:t>pengendalian</a:t>
            </a:r>
            <a:r>
              <a:rPr lang="en-US" sz="3400" b="1" dirty="0" smtClean="0">
                <a:solidFill>
                  <a:srgbClr val="FFFF00"/>
                </a:solidFill>
                <a:latin typeface="Arial" pitchFamily="34" charset="0"/>
                <a:cs typeface="Arial" pitchFamily="34" charset="0"/>
              </a:rPr>
              <a:t> :</a:t>
            </a:r>
          </a:p>
          <a:p>
            <a:pPr>
              <a:buNone/>
            </a:pPr>
            <a:r>
              <a:rPr lang="en-US" sz="2700" b="1" dirty="0" err="1" smtClean="0">
                <a:solidFill>
                  <a:srgbClr val="FFFF00"/>
                </a:solidFill>
                <a:latin typeface="Arial" pitchFamily="34" charset="0"/>
                <a:cs typeface="Arial" pitchFamily="34" charset="0"/>
              </a:rPr>
              <a:t>Tahap</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terahir</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adalah</a:t>
            </a:r>
            <a:r>
              <a:rPr lang="en-US" sz="2700" b="1" dirty="0" smtClean="0">
                <a:solidFill>
                  <a:srgbClr val="FFFF00"/>
                </a:solidFill>
                <a:latin typeface="Arial" pitchFamily="34" charset="0"/>
                <a:cs typeface="Arial" pitchFamily="34" charset="0"/>
              </a:rPr>
              <a:t> monitor </a:t>
            </a:r>
            <a:r>
              <a:rPr lang="en-US" sz="2700" b="1" dirty="0" err="1" smtClean="0">
                <a:solidFill>
                  <a:srgbClr val="FFFF00"/>
                </a:solidFill>
                <a:latin typeface="Arial" pitchFamily="34" charset="0"/>
                <a:cs typeface="Arial" pitchFamily="34" charset="0"/>
              </a:rPr>
              <a:t>dan</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evaluasi</a:t>
            </a:r>
            <a:r>
              <a:rPr lang="en-US" sz="2700" b="1" dirty="0" smtClean="0">
                <a:solidFill>
                  <a:srgbClr val="FFFF00"/>
                </a:solidFill>
                <a:latin typeface="Arial" pitchFamily="34" charset="0"/>
                <a:cs typeface="Arial" pitchFamily="34" charset="0"/>
              </a:rPr>
              <a:t>, </a:t>
            </a:r>
            <a:r>
              <a:rPr lang="id-ID"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tahap</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ini</a:t>
            </a:r>
            <a:r>
              <a:rPr lang="en-US" sz="2700" b="1" dirty="0" smtClean="0">
                <a:solidFill>
                  <a:srgbClr val="FFFF00"/>
                </a:solidFill>
                <a:latin typeface="Arial" pitchFamily="34" charset="0"/>
                <a:cs typeface="Arial" pitchFamily="34" charset="0"/>
              </a:rPr>
              <a:t> </a:t>
            </a:r>
            <a:endParaRPr lang="id-ID" sz="2700" b="1" dirty="0" smtClean="0">
              <a:solidFill>
                <a:srgbClr val="FFFF00"/>
              </a:solidFill>
              <a:latin typeface="Arial" pitchFamily="34" charset="0"/>
              <a:cs typeface="Arial" pitchFamily="34" charset="0"/>
            </a:endParaRPr>
          </a:p>
          <a:p>
            <a:pPr>
              <a:buNone/>
            </a:pPr>
            <a:r>
              <a:rPr lang="en-US" sz="2700" b="1" dirty="0" err="1" smtClean="0">
                <a:solidFill>
                  <a:srgbClr val="FFFF00"/>
                </a:solidFill>
                <a:latin typeface="Arial" pitchFamily="34" charset="0"/>
                <a:cs typeface="Arial" pitchFamily="34" charset="0"/>
              </a:rPr>
              <a:t>dilakukan</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untuk</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memastikan</a:t>
            </a:r>
            <a:r>
              <a:rPr lang="en-US" sz="2700" b="1" dirty="0" smtClean="0">
                <a:solidFill>
                  <a:srgbClr val="FFFF00"/>
                </a:solidFill>
                <a:latin typeface="Arial" pitchFamily="34" charset="0"/>
                <a:cs typeface="Arial" pitchFamily="34" charset="0"/>
              </a:rPr>
              <a:t> </a:t>
            </a:r>
            <a:r>
              <a:rPr lang="id-ID"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bahwa</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pelaksanaan</a:t>
            </a:r>
            <a:endParaRPr lang="id-ID" sz="2700" b="1" dirty="0" smtClean="0">
              <a:solidFill>
                <a:srgbClr val="FFFF00"/>
              </a:solidFill>
              <a:latin typeface="Arial" pitchFamily="34" charset="0"/>
              <a:cs typeface="Arial" pitchFamily="34" charset="0"/>
            </a:endParaRPr>
          </a:p>
          <a:p>
            <a:pPr>
              <a:buNone/>
            </a:pP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keputusan</a:t>
            </a:r>
            <a:r>
              <a:rPr lang="en-US" sz="2700" b="1" dirty="0" smtClean="0">
                <a:solidFill>
                  <a:srgbClr val="FFFF00"/>
                </a:solidFill>
                <a:latin typeface="Arial" pitchFamily="34" charset="0"/>
                <a:cs typeface="Arial" pitchFamily="34" charset="0"/>
              </a:rPr>
              <a:t> yang </a:t>
            </a:r>
            <a:r>
              <a:rPr lang="en-US" sz="2700" b="1" dirty="0" err="1" smtClean="0">
                <a:solidFill>
                  <a:srgbClr val="FFFF00"/>
                </a:solidFill>
                <a:latin typeface="Arial" pitchFamily="34" charset="0"/>
                <a:cs typeface="Arial" pitchFamily="34" charset="0"/>
              </a:rPr>
              <a:t>diambil</a:t>
            </a:r>
            <a:r>
              <a:rPr lang="en-US" sz="2700" b="1" dirty="0" smtClean="0">
                <a:solidFill>
                  <a:srgbClr val="FFFF00"/>
                </a:solidFill>
                <a:latin typeface="Arial" pitchFamily="34" charset="0"/>
                <a:cs typeface="Arial" pitchFamily="34" charset="0"/>
              </a:rPr>
              <a:t> </a:t>
            </a:r>
            <a:r>
              <a:rPr lang="id-ID"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Mengenai</a:t>
            </a:r>
            <a:r>
              <a:rPr lang="id-ID"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sasran</a:t>
            </a:r>
            <a:r>
              <a:rPr lang="en-US"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atau</a:t>
            </a:r>
            <a:r>
              <a:rPr lang="en-US" sz="2700" b="1" dirty="0" smtClean="0">
                <a:solidFill>
                  <a:srgbClr val="FFFF00"/>
                </a:solidFill>
                <a:latin typeface="Arial" pitchFamily="34" charset="0"/>
                <a:cs typeface="Arial" pitchFamily="34" charset="0"/>
              </a:rPr>
              <a:t> </a:t>
            </a:r>
            <a:endParaRPr lang="id-ID" sz="2700" b="1" dirty="0" smtClean="0">
              <a:solidFill>
                <a:srgbClr val="FFFF00"/>
              </a:solidFill>
              <a:latin typeface="Arial" pitchFamily="34" charset="0"/>
              <a:cs typeface="Arial" pitchFamily="34" charset="0"/>
            </a:endParaRPr>
          </a:p>
          <a:p>
            <a:pPr>
              <a:buNone/>
            </a:pPr>
            <a:r>
              <a:rPr lang="en-US" sz="2700" b="1" dirty="0" err="1" smtClean="0">
                <a:solidFill>
                  <a:srgbClr val="FFFF00"/>
                </a:solidFill>
                <a:latin typeface="Arial" pitchFamily="34" charset="0"/>
                <a:cs typeface="Arial" pitchFamily="34" charset="0"/>
              </a:rPr>
              <a:t>tujuan</a:t>
            </a:r>
            <a:r>
              <a:rPr lang="en-US" sz="2700" b="1" dirty="0" smtClean="0">
                <a:solidFill>
                  <a:srgbClr val="FFFF00"/>
                </a:solidFill>
                <a:latin typeface="Arial" pitchFamily="34" charset="0"/>
                <a:cs typeface="Arial" pitchFamily="34" charset="0"/>
              </a:rPr>
              <a:t> yang </a:t>
            </a:r>
            <a:r>
              <a:rPr lang="en-US" sz="2700" b="1" dirty="0" err="1" smtClean="0">
                <a:solidFill>
                  <a:srgbClr val="FFFF00"/>
                </a:solidFill>
                <a:latin typeface="Arial" pitchFamily="34" charset="0"/>
                <a:cs typeface="Arial" pitchFamily="34" charset="0"/>
              </a:rPr>
              <a:t>ingin</a:t>
            </a:r>
            <a:r>
              <a:rPr lang="en-US" sz="2700" b="1" dirty="0" smtClean="0">
                <a:solidFill>
                  <a:srgbClr val="FFFF00"/>
                </a:solidFill>
                <a:latin typeface="Arial" pitchFamily="34" charset="0"/>
                <a:cs typeface="Arial" pitchFamily="34" charset="0"/>
              </a:rPr>
              <a:t> </a:t>
            </a:r>
            <a:r>
              <a:rPr lang="id-ID" sz="2700" b="1" dirty="0" smtClean="0">
                <a:solidFill>
                  <a:srgbClr val="FFFF00"/>
                </a:solidFill>
                <a:latin typeface="Arial" pitchFamily="34" charset="0"/>
                <a:cs typeface="Arial" pitchFamily="34" charset="0"/>
              </a:rPr>
              <a:t> </a:t>
            </a:r>
            <a:r>
              <a:rPr lang="en-US" sz="2700" b="1" dirty="0" err="1" smtClean="0">
                <a:solidFill>
                  <a:srgbClr val="FFFF00"/>
                </a:solidFill>
                <a:latin typeface="Arial" pitchFamily="34" charset="0"/>
                <a:cs typeface="Arial" pitchFamily="34" charset="0"/>
              </a:rPr>
              <a:t>dicapai</a:t>
            </a:r>
            <a:r>
              <a:rPr lang="en-US" sz="2700" b="1" dirty="0" smtClean="0">
                <a:solidFill>
                  <a:srgbClr val="FFFF00"/>
                </a:solidFill>
                <a:latin typeface="Arial" pitchFamily="34" charset="0"/>
                <a:cs typeface="Arial" pitchFamily="34" charset="0"/>
              </a:rPr>
              <a:t> .</a:t>
            </a:r>
          </a:p>
          <a:p>
            <a:pPr>
              <a:buNone/>
            </a:pPr>
            <a:r>
              <a:rPr lang="en-US" sz="2700" b="1" dirty="0" smtClean="0">
                <a:solidFill>
                  <a:srgbClr val="FFFF00"/>
                </a:solidFill>
                <a:latin typeface="Arial" pitchFamily="34" charset="0"/>
                <a:cs typeface="Arial" pitchFamily="34" charset="0"/>
              </a:rPr>
              <a:t>  </a:t>
            </a:r>
            <a:endParaRPr lang="en-US" sz="2700" b="1" dirty="0">
              <a:solidFill>
                <a:srgbClr val="FFFF00"/>
              </a:solidFill>
              <a:latin typeface="Arial" pitchFamily="34" charset="0"/>
              <a:cs typeface="Arial" pitchFamily="34" charset="0"/>
            </a:endParaRPr>
          </a:p>
        </p:txBody>
      </p:sp>
      <p:pic>
        <p:nvPicPr>
          <p:cNvPr id="4" name="Picture 4" descr="E:\wewenang dan delegasi.jpg"/>
          <p:cNvPicPr>
            <a:picLocks noChangeAspect="1" noChangeArrowheads="1"/>
          </p:cNvPicPr>
          <p:nvPr/>
        </p:nvPicPr>
        <p:blipFill>
          <a:blip r:embed="rId4" cstate="print"/>
          <a:srcRect/>
          <a:stretch>
            <a:fillRect/>
          </a:stretch>
        </p:blipFill>
        <p:spPr bwMode="auto">
          <a:xfrm>
            <a:off x="6804248" y="0"/>
            <a:ext cx="2339752" cy="6858000"/>
          </a:xfrm>
          <a:prstGeom prst="rect">
            <a:avLst/>
          </a:prstGeom>
          <a:noFill/>
        </p:spPr>
      </p:pic>
    </p:spTree>
  </p:cSld>
  <p:clrMapOvr>
    <a:masterClrMapping/>
  </p:clrMapOvr>
  <p:transition spd="slow">
    <p:newsflash/>
    <p:sndAc>
      <p:stSnd>
        <p:snd r:embed="rId3" name="wind.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E:\motivasi 4.jpg"/>
          <p:cNvPicPr>
            <a:picLocks noGrp="1" noChangeAspect="1" noChangeArrowheads="1"/>
          </p:cNvPicPr>
          <p:nvPr>
            <p:ph idx="4294967295"/>
          </p:nvPr>
        </p:nvPicPr>
        <p:blipFill>
          <a:blip r:embed="rId2" cstate="print"/>
          <a:srcRect/>
          <a:stretch>
            <a:fillRect/>
          </a:stretch>
        </p:blipFill>
        <p:spPr bwMode="auto">
          <a:xfrm>
            <a:off x="-1" y="0"/>
            <a:ext cx="2267745" cy="6858000"/>
          </a:xfrm>
          <a:prstGeom prst="rect">
            <a:avLst/>
          </a:prstGeom>
          <a:noFill/>
        </p:spPr>
      </p:pic>
      <p:sp>
        <p:nvSpPr>
          <p:cNvPr id="6" name="Rectangle 5"/>
          <p:cNvSpPr/>
          <p:nvPr/>
        </p:nvSpPr>
        <p:spPr>
          <a:xfrm>
            <a:off x="395536" y="-27384"/>
            <a:ext cx="6876256" cy="492443"/>
          </a:xfrm>
          <a:prstGeom prst="rect">
            <a:avLst/>
          </a:prstGeom>
        </p:spPr>
        <p:txBody>
          <a:bodyPr wrap="square">
            <a:spAutoFit/>
          </a:bodyPr>
          <a:lstStyle/>
          <a:p>
            <a:r>
              <a:rPr lang="en-US" sz="2600" b="1" u="sng" dirty="0" smtClean="0">
                <a:latin typeface="Arial" pitchFamily="34" charset="0"/>
                <a:cs typeface="Arial" pitchFamily="34" charset="0"/>
              </a:rPr>
              <a:t>D. GAYA PENGAMBILAN KEPUTUSAN :</a:t>
            </a:r>
            <a:endParaRPr lang="id-ID" sz="2600" u="sng" dirty="0">
              <a:latin typeface="Arial" pitchFamily="34" charset="0"/>
              <a:cs typeface="Arial" pitchFamily="34" charset="0"/>
            </a:endParaRPr>
          </a:p>
        </p:txBody>
      </p:sp>
      <p:sp>
        <p:nvSpPr>
          <p:cNvPr id="7" name="Rectangle 6"/>
          <p:cNvSpPr/>
          <p:nvPr/>
        </p:nvSpPr>
        <p:spPr>
          <a:xfrm>
            <a:off x="2195736" y="404664"/>
            <a:ext cx="8190656" cy="6309420"/>
          </a:xfrm>
          <a:prstGeom prst="rect">
            <a:avLst/>
          </a:prstGeom>
        </p:spPr>
        <p:txBody>
          <a:bodyPr wrap="square">
            <a:spAutoFit/>
          </a:bodyPr>
          <a:lstStyle/>
          <a:p>
            <a:pPr>
              <a:buNone/>
            </a:pPr>
            <a:r>
              <a:rPr lang="en-US" sz="2200" b="1" dirty="0" err="1" smtClean="0">
                <a:latin typeface="Arial" pitchFamily="34" charset="0"/>
                <a:cs typeface="Arial" pitchFamily="34" charset="0"/>
              </a:rPr>
              <a:t>Manajer</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dalam</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pengambilan</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keputusan</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dapat</a:t>
            </a:r>
            <a:endParaRPr lang="id-ID" sz="2200" b="1" dirty="0" smtClean="0">
              <a:latin typeface="Arial" pitchFamily="34" charset="0"/>
              <a:cs typeface="Arial" pitchFamily="34" charset="0"/>
            </a:endParaRPr>
          </a:p>
          <a:p>
            <a:pPr>
              <a:buNone/>
            </a:pP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berperan</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dalam</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berb</a:t>
            </a:r>
            <a:r>
              <a:rPr lang="id-ID" sz="2200" b="1" dirty="0" smtClean="0">
                <a:latin typeface="Arial" pitchFamily="34" charset="0"/>
                <a:cs typeface="Arial" pitchFamily="34" charset="0"/>
              </a:rPr>
              <a:t>a</a:t>
            </a:r>
            <a:r>
              <a:rPr lang="en-US" sz="2200" b="1" dirty="0" err="1" smtClean="0">
                <a:latin typeface="Arial" pitchFamily="34" charset="0"/>
                <a:cs typeface="Arial" pitchFamily="34" charset="0"/>
              </a:rPr>
              <a:t>gai</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gaya</a:t>
            </a:r>
            <a:r>
              <a:rPr lang="id-ID" sz="2200" b="1" dirty="0" smtClean="0">
                <a:latin typeface="Arial" pitchFamily="34" charset="0"/>
                <a:cs typeface="Arial" pitchFamily="34" charset="0"/>
              </a:rPr>
              <a:t>. </a:t>
            </a:r>
            <a:r>
              <a:rPr lang="en-US" sz="2200" b="1" dirty="0" smtClean="0">
                <a:latin typeface="Arial" pitchFamily="34" charset="0"/>
                <a:cs typeface="Arial" pitchFamily="34" charset="0"/>
              </a:rPr>
              <a:t>Gaya </a:t>
            </a:r>
            <a:r>
              <a:rPr lang="en-US" sz="2200" b="1" dirty="0" err="1" smtClean="0">
                <a:latin typeface="Arial" pitchFamily="34" charset="0"/>
                <a:cs typeface="Arial" pitchFamily="34" charset="0"/>
              </a:rPr>
              <a:t>manajer</a:t>
            </a:r>
            <a:r>
              <a:rPr lang="en-US" sz="2200" b="1" dirty="0" smtClean="0">
                <a:latin typeface="Arial" pitchFamily="34" charset="0"/>
                <a:cs typeface="Arial" pitchFamily="34" charset="0"/>
              </a:rPr>
              <a:t> </a:t>
            </a:r>
            <a:endParaRPr lang="id-ID" sz="2200" b="1" dirty="0" smtClean="0">
              <a:latin typeface="Arial" pitchFamily="34" charset="0"/>
              <a:cs typeface="Arial" pitchFamily="34" charset="0"/>
            </a:endParaRPr>
          </a:p>
          <a:p>
            <a:pPr>
              <a:buNone/>
            </a:pPr>
            <a:r>
              <a:rPr lang="en-US" sz="2200" b="1" dirty="0" err="1" smtClean="0">
                <a:latin typeface="Arial" pitchFamily="34" charset="0"/>
                <a:cs typeface="Arial" pitchFamily="34" charset="0"/>
              </a:rPr>
              <a:t>dalam</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pengambilan</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keputusan</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akan</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banyak</a:t>
            </a:r>
            <a:r>
              <a:rPr lang="en-US" sz="2200" b="1" dirty="0" smtClean="0">
                <a:latin typeface="Arial" pitchFamily="34" charset="0"/>
                <a:cs typeface="Arial" pitchFamily="34" charset="0"/>
              </a:rPr>
              <a:t> </a:t>
            </a:r>
            <a:endParaRPr lang="id-ID" sz="2200" b="1" dirty="0" smtClean="0">
              <a:latin typeface="Arial" pitchFamily="34" charset="0"/>
              <a:cs typeface="Arial" pitchFamily="34" charset="0"/>
            </a:endParaRPr>
          </a:p>
          <a:p>
            <a:pPr>
              <a:buNone/>
            </a:pPr>
            <a:r>
              <a:rPr lang="en-US" sz="2200" b="1" dirty="0" err="1" smtClean="0">
                <a:latin typeface="Arial" pitchFamily="34" charset="0"/>
                <a:cs typeface="Arial" pitchFamily="34" charset="0"/>
              </a:rPr>
              <a:t>diwarnai</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oleh</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beberapa</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hal</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seperti</a:t>
            </a:r>
            <a:r>
              <a:rPr lang="en-US" sz="2200" b="1" dirty="0" smtClean="0">
                <a:latin typeface="Arial" pitchFamily="34" charset="0"/>
                <a:cs typeface="Arial" pitchFamily="34" charset="0"/>
              </a:rPr>
              <a:t> </a:t>
            </a:r>
            <a:r>
              <a:rPr lang="en-US" sz="2200" b="1" u="sng" dirty="0" err="1" smtClean="0">
                <a:latin typeface="Arial" pitchFamily="34" charset="0"/>
                <a:cs typeface="Arial" pitchFamily="34" charset="0"/>
              </a:rPr>
              <a:t>latar</a:t>
            </a:r>
            <a:r>
              <a:rPr lang="en-US" sz="2200" b="1" u="sng" dirty="0" smtClean="0">
                <a:latin typeface="Arial" pitchFamily="34" charset="0"/>
                <a:cs typeface="Arial" pitchFamily="34" charset="0"/>
              </a:rPr>
              <a:t> </a:t>
            </a:r>
            <a:r>
              <a:rPr lang="en-US" sz="2200" b="1" u="sng" dirty="0" err="1" smtClean="0">
                <a:latin typeface="Arial" pitchFamily="34" charset="0"/>
                <a:cs typeface="Arial" pitchFamily="34" charset="0"/>
              </a:rPr>
              <a:t>belakang</a:t>
            </a:r>
            <a:r>
              <a:rPr lang="en-US" sz="2200" b="1" u="sng" dirty="0" smtClean="0">
                <a:latin typeface="Arial" pitchFamily="34" charset="0"/>
                <a:cs typeface="Arial" pitchFamily="34" charset="0"/>
              </a:rPr>
              <a:t> </a:t>
            </a:r>
            <a:r>
              <a:rPr lang="en-US" sz="2200" b="1" u="sng" dirty="0" err="1" smtClean="0">
                <a:latin typeface="Arial" pitchFamily="34" charset="0"/>
                <a:cs typeface="Arial" pitchFamily="34" charset="0"/>
              </a:rPr>
              <a:t>pengetahuan</a:t>
            </a:r>
            <a:r>
              <a:rPr lang="en-US" sz="2200" b="1" u="sng" dirty="0" smtClean="0">
                <a:latin typeface="Arial" pitchFamily="34" charset="0"/>
                <a:cs typeface="Arial" pitchFamily="34" charset="0"/>
              </a:rPr>
              <a:t>, </a:t>
            </a:r>
            <a:r>
              <a:rPr lang="en-US" sz="2200" b="1" u="sng" dirty="0" err="1" smtClean="0">
                <a:latin typeface="Arial" pitchFamily="34" charset="0"/>
                <a:cs typeface="Arial" pitchFamily="34" charset="0"/>
              </a:rPr>
              <a:t>perilku</a:t>
            </a:r>
            <a:r>
              <a:rPr lang="en-US" sz="2200" b="1" u="sng" dirty="0" smtClean="0">
                <a:latin typeface="Arial" pitchFamily="34" charset="0"/>
                <a:cs typeface="Arial" pitchFamily="34" charset="0"/>
              </a:rPr>
              <a:t>, </a:t>
            </a:r>
            <a:r>
              <a:rPr lang="en-US" sz="2200" b="1" u="sng" dirty="0" err="1" smtClean="0">
                <a:latin typeface="Arial" pitchFamily="34" charset="0"/>
                <a:cs typeface="Arial" pitchFamily="34" charset="0"/>
              </a:rPr>
              <a:t>pengalaman</a:t>
            </a:r>
            <a:r>
              <a:rPr lang="en-US" sz="2200" b="1" u="sng" dirty="0" smtClean="0">
                <a:latin typeface="Arial" pitchFamily="34" charset="0"/>
                <a:cs typeface="Arial" pitchFamily="34" charset="0"/>
              </a:rPr>
              <a:t>,</a:t>
            </a:r>
            <a:r>
              <a:rPr lang="id-ID" sz="2200" b="1" u="sng" dirty="0" smtClean="0">
                <a:latin typeface="Arial" pitchFamily="34" charset="0"/>
                <a:cs typeface="Arial" pitchFamily="34" charset="0"/>
              </a:rPr>
              <a:t> </a:t>
            </a:r>
            <a:r>
              <a:rPr lang="en-US" sz="2200" b="1" u="sng" dirty="0" smtClean="0">
                <a:latin typeface="Arial" pitchFamily="34" charset="0"/>
                <a:cs typeface="Arial" pitchFamily="34" charset="0"/>
              </a:rPr>
              <a:t> </a:t>
            </a:r>
            <a:r>
              <a:rPr lang="en-US" sz="2200" b="1" u="sng" dirty="0" err="1" smtClean="0">
                <a:latin typeface="Arial" pitchFamily="34" charset="0"/>
                <a:cs typeface="Arial" pitchFamily="34" charset="0"/>
              </a:rPr>
              <a:t>dan</a:t>
            </a:r>
            <a:r>
              <a:rPr lang="en-US" sz="2200" b="1" u="sng" dirty="0" smtClean="0">
                <a:latin typeface="Arial" pitchFamily="34" charset="0"/>
                <a:cs typeface="Arial" pitchFamily="34" charset="0"/>
              </a:rPr>
              <a:t> </a:t>
            </a:r>
            <a:r>
              <a:rPr lang="en-US" sz="2200" b="1" u="sng" dirty="0" err="1" smtClean="0">
                <a:latin typeface="Arial" pitchFamily="34" charset="0"/>
                <a:cs typeface="Arial" pitchFamily="34" charset="0"/>
              </a:rPr>
              <a:t>sejenisny</a:t>
            </a:r>
            <a:r>
              <a:rPr lang="en-US" sz="2200" b="1" dirty="0" err="1" smtClean="0">
                <a:latin typeface="Arial" pitchFamily="34" charset="0"/>
                <a:cs typeface="Arial" pitchFamily="34" charset="0"/>
              </a:rPr>
              <a:t>a</a:t>
            </a:r>
            <a:r>
              <a:rPr lang="en-US" sz="2200" b="1" dirty="0" smtClean="0">
                <a:latin typeface="Arial" pitchFamily="34" charset="0"/>
                <a:cs typeface="Arial" pitchFamily="34" charset="0"/>
              </a:rPr>
              <a:t>.</a:t>
            </a:r>
            <a:r>
              <a:rPr lang="id-ID" sz="2200" b="1" dirty="0" smtClean="0">
                <a:latin typeface="Arial" pitchFamily="34" charset="0"/>
                <a:cs typeface="Arial" pitchFamily="34" charset="0"/>
              </a:rPr>
              <a:t> </a:t>
            </a:r>
          </a:p>
          <a:p>
            <a:pPr>
              <a:buNone/>
            </a:pPr>
            <a:r>
              <a:rPr lang="en-US" sz="2100" b="1" dirty="0" err="1" smtClean="0">
                <a:latin typeface="Arial" pitchFamily="34" charset="0"/>
                <a:cs typeface="Arial" pitchFamily="34" charset="0"/>
              </a:rPr>
              <a:t>Ada</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tiga</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cara</a:t>
            </a:r>
            <a:r>
              <a:rPr lang="en-US" sz="2100" b="1" dirty="0" smtClean="0">
                <a:latin typeface="Arial" pitchFamily="34" charset="0"/>
                <a:cs typeface="Arial" pitchFamily="34" charset="0"/>
              </a:rPr>
              <a:t> yang </a:t>
            </a:r>
            <a:r>
              <a:rPr lang="en-US" sz="2100" b="1" dirty="0" err="1" smtClean="0">
                <a:latin typeface="Arial" pitchFamily="34" charset="0"/>
                <a:cs typeface="Arial" pitchFamily="34" charset="0"/>
              </a:rPr>
              <a:t>berbeda</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di</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mana</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para</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manjer</a:t>
            </a:r>
            <a:r>
              <a:rPr lang="en-US" sz="2100" b="1" dirty="0" smtClean="0">
                <a:latin typeface="Arial" pitchFamily="34" charset="0"/>
                <a:cs typeface="Arial" pitchFamily="34" charset="0"/>
              </a:rPr>
              <a:t> </a:t>
            </a:r>
            <a:endParaRPr lang="id-ID" sz="2100" b="1" dirty="0" smtClean="0">
              <a:latin typeface="Arial" pitchFamily="34" charset="0"/>
              <a:cs typeface="Arial" pitchFamily="34" charset="0"/>
            </a:endParaRPr>
          </a:p>
          <a:p>
            <a:pPr>
              <a:buNone/>
            </a:pPr>
            <a:r>
              <a:rPr lang="en-US" sz="2100" b="1" dirty="0" err="1" smtClean="0">
                <a:latin typeface="Arial" pitchFamily="34" charset="0"/>
                <a:cs typeface="Arial" pitchFamily="34" charset="0"/>
              </a:rPr>
              <a:t>mendekati</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maslah-masalah</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di</a:t>
            </a:r>
            <a:r>
              <a:rPr lang="id-ID" sz="2100" b="1" dirty="0" smtClean="0">
                <a:latin typeface="Arial" pitchFamily="34" charset="0"/>
                <a:cs typeface="Arial" pitchFamily="34" charset="0"/>
              </a:rPr>
              <a:t> </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tempat</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kerja</a:t>
            </a:r>
            <a:r>
              <a:rPr lang="en-US" sz="2100" b="1" dirty="0" smtClean="0">
                <a:latin typeface="Arial" pitchFamily="34" charset="0"/>
                <a:cs typeface="Arial" pitchFamily="34" charset="0"/>
              </a:rPr>
              <a:t> :</a:t>
            </a:r>
          </a:p>
          <a:p>
            <a:pPr marL="457200" indent="-457200">
              <a:buFont typeface="+mj-lt"/>
              <a:buAutoNum type="arabicParenR"/>
            </a:pPr>
            <a:r>
              <a:rPr lang="en-US" sz="2100" b="1" dirty="0" err="1" smtClean="0">
                <a:latin typeface="Arial" pitchFamily="34" charset="0"/>
                <a:cs typeface="Arial" pitchFamily="34" charset="0"/>
              </a:rPr>
              <a:t>Menghindari</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masalah</a:t>
            </a:r>
            <a:r>
              <a:rPr lang="en-US" sz="2100" b="1" dirty="0" smtClean="0">
                <a:latin typeface="Arial" pitchFamily="34" charset="0"/>
                <a:cs typeface="Arial" pitchFamily="34" charset="0"/>
              </a:rPr>
              <a:t> : (</a:t>
            </a:r>
            <a:r>
              <a:rPr lang="en-US" sz="2100" b="1" dirty="0" err="1" smtClean="0">
                <a:latin typeface="Arial" pitchFamily="34" charset="0"/>
                <a:cs typeface="Arial" pitchFamily="34" charset="0"/>
              </a:rPr>
              <a:t>seorang</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menghidari</a:t>
            </a:r>
            <a:endParaRPr lang="id-ID" sz="2100" b="1" dirty="0" smtClean="0">
              <a:latin typeface="Arial" pitchFamily="34" charset="0"/>
              <a:cs typeface="Arial" pitchFamily="34" charset="0"/>
            </a:endParaRPr>
          </a:p>
          <a:p>
            <a:pPr marL="457200" indent="-457200"/>
            <a:r>
              <a:rPr lang="id-ID" sz="2100" b="1" dirty="0" smtClean="0">
                <a:latin typeface="Arial" pitchFamily="34" charset="0"/>
                <a:cs typeface="Arial" pitchFamily="34" charset="0"/>
              </a:rPr>
              <a:t>     </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masalah</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mengabaikan</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informasi</a:t>
            </a:r>
            <a:r>
              <a:rPr lang="en-US" sz="2100" b="1" dirty="0" smtClean="0">
                <a:latin typeface="Arial" pitchFamily="34" charset="0"/>
                <a:cs typeface="Arial" pitchFamily="34" charset="0"/>
              </a:rPr>
              <a:t> yang m</a:t>
            </a:r>
            <a:r>
              <a:rPr lang="id-ID" sz="2100" b="1" dirty="0" smtClean="0">
                <a:latin typeface="Arial" pitchFamily="34" charset="0"/>
                <a:cs typeface="Arial" pitchFamily="34" charset="0"/>
              </a:rPr>
              <a:t>e</a:t>
            </a:r>
            <a:r>
              <a:rPr lang="en-US" sz="2100" b="1" dirty="0" err="1" smtClean="0">
                <a:latin typeface="Arial" pitchFamily="34" charset="0"/>
                <a:cs typeface="Arial" pitchFamily="34" charset="0"/>
              </a:rPr>
              <a:t>nunjuk</a:t>
            </a:r>
            <a:r>
              <a:rPr lang="en-US" sz="2100" b="1" dirty="0" smtClean="0">
                <a:latin typeface="Arial" pitchFamily="34" charset="0"/>
                <a:cs typeface="Arial" pitchFamily="34" charset="0"/>
              </a:rPr>
              <a:t> </a:t>
            </a:r>
            <a:endParaRPr lang="id-ID" sz="2100" b="1" dirty="0" smtClean="0">
              <a:latin typeface="Arial" pitchFamily="34" charset="0"/>
              <a:cs typeface="Arial" pitchFamily="34" charset="0"/>
            </a:endParaRPr>
          </a:p>
          <a:p>
            <a:pPr marL="457200" indent="-457200"/>
            <a:r>
              <a:rPr lang="id-ID" sz="2100" b="1" dirty="0" smtClean="0">
                <a:latin typeface="Arial" pitchFamily="34" charset="0"/>
                <a:cs typeface="Arial" pitchFamily="34" charset="0"/>
              </a:rPr>
              <a:t>      </a:t>
            </a:r>
            <a:r>
              <a:rPr lang="en-US" sz="2100" b="1" dirty="0" err="1" smtClean="0">
                <a:latin typeface="Arial" pitchFamily="34" charset="0"/>
                <a:cs typeface="Arial" pitchFamily="34" charset="0"/>
              </a:rPr>
              <a:t>ke</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sebuah</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masalah</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para</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penghindar</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masalah</a:t>
            </a:r>
            <a:endParaRPr lang="id-ID" sz="2100" b="1" dirty="0" smtClean="0">
              <a:latin typeface="Arial" pitchFamily="34" charset="0"/>
              <a:cs typeface="Arial" pitchFamily="34" charset="0"/>
            </a:endParaRPr>
          </a:p>
          <a:p>
            <a:pPr marL="457200" indent="-457200"/>
            <a:r>
              <a:rPr lang="id-ID" sz="2100" b="1" dirty="0" smtClean="0">
                <a:latin typeface="Arial" pitchFamily="34" charset="0"/>
                <a:cs typeface="Arial" pitchFamily="34" charset="0"/>
              </a:rPr>
              <a:t>     </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ini</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tidak</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aktif</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dan</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tidak</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ingin</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menghadapi</a:t>
            </a:r>
            <a:r>
              <a:rPr lang="en-US" sz="2100" b="1" dirty="0" smtClean="0">
                <a:latin typeface="Arial" pitchFamily="34" charset="0"/>
                <a:cs typeface="Arial" pitchFamily="34" charset="0"/>
              </a:rPr>
              <a:t> </a:t>
            </a:r>
            <a:endParaRPr lang="id-ID" sz="2100" b="1" dirty="0" smtClean="0">
              <a:latin typeface="Arial" pitchFamily="34" charset="0"/>
              <a:cs typeface="Arial" pitchFamily="34" charset="0"/>
            </a:endParaRPr>
          </a:p>
          <a:p>
            <a:pPr marL="457200" indent="-457200"/>
            <a:r>
              <a:rPr lang="id-ID" sz="2100" b="1" dirty="0" smtClean="0">
                <a:latin typeface="Arial" pitchFamily="34" charset="0"/>
                <a:cs typeface="Arial" pitchFamily="34" charset="0"/>
              </a:rPr>
              <a:t>       </a:t>
            </a:r>
            <a:r>
              <a:rPr lang="en-US" sz="2100" b="1" dirty="0" err="1" smtClean="0">
                <a:latin typeface="Arial" pitchFamily="34" charset="0"/>
                <a:cs typeface="Arial" pitchFamily="34" charset="0"/>
              </a:rPr>
              <a:t>masalah</a:t>
            </a:r>
            <a:r>
              <a:rPr lang="en-US" sz="2100" b="1" dirty="0" smtClean="0">
                <a:latin typeface="Arial" pitchFamily="34" charset="0"/>
                <a:cs typeface="Arial" pitchFamily="34" charset="0"/>
              </a:rPr>
              <a:t>.)</a:t>
            </a:r>
          </a:p>
          <a:p>
            <a:pPr marL="457200" indent="-457200"/>
            <a:r>
              <a:rPr lang="id-ID" sz="2100" b="1" dirty="0" smtClean="0">
                <a:latin typeface="Arial" pitchFamily="34" charset="0"/>
                <a:cs typeface="Arial" pitchFamily="34" charset="0"/>
              </a:rPr>
              <a:t>2)   </a:t>
            </a:r>
            <a:r>
              <a:rPr lang="en-US" sz="2100" b="1" dirty="0" err="1" smtClean="0">
                <a:latin typeface="Arial" pitchFamily="34" charset="0"/>
                <a:cs typeface="Arial" pitchFamily="34" charset="0"/>
              </a:rPr>
              <a:t>Penyelesaian</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masalah</a:t>
            </a:r>
            <a:r>
              <a:rPr lang="en-US" sz="2100" b="1" dirty="0" smtClean="0">
                <a:latin typeface="Arial" pitchFamily="34" charset="0"/>
                <a:cs typeface="Arial" pitchFamily="34" charset="0"/>
              </a:rPr>
              <a:t> : (</a:t>
            </a:r>
            <a:r>
              <a:rPr lang="en-US" sz="2100" b="1" dirty="0" err="1" smtClean="0">
                <a:latin typeface="Arial" pitchFamily="34" charset="0"/>
                <a:cs typeface="Arial" pitchFamily="34" charset="0"/>
              </a:rPr>
              <a:t>Seorang</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penyelesaian</a:t>
            </a:r>
            <a:endParaRPr lang="id-ID" sz="2100" b="1" dirty="0" smtClean="0">
              <a:latin typeface="Arial" pitchFamily="34" charset="0"/>
              <a:cs typeface="Arial" pitchFamily="34" charset="0"/>
            </a:endParaRPr>
          </a:p>
          <a:p>
            <a:pPr marL="457200" indent="-457200"/>
            <a:r>
              <a:rPr lang="id-ID" sz="2100" b="1" dirty="0" smtClean="0">
                <a:latin typeface="Arial" pitchFamily="34" charset="0"/>
                <a:cs typeface="Arial" pitchFamily="34" charset="0"/>
              </a:rPr>
              <a:t>     </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masalah</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mencoba</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menyelesaikan</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masalah</a:t>
            </a:r>
            <a:r>
              <a:rPr lang="en-US" sz="2100" b="1" dirty="0" smtClean="0">
                <a:latin typeface="Arial" pitchFamily="34" charset="0"/>
                <a:cs typeface="Arial" pitchFamily="34" charset="0"/>
              </a:rPr>
              <a:t>-</a:t>
            </a:r>
            <a:endParaRPr lang="id-ID" sz="2100" b="1" dirty="0" smtClean="0">
              <a:latin typeface="Arial" pitchFamily="34" charset="0"/>
              <a:cs typeface="Arial" pitchFamily="34" charset="0"/>
            </a:endParaRPr>
          </a:p>
          <a:p>
            <a:pPr marL="457200" indent="-457200"/>
            <a:r>
              <a:rPr lang="id-ID" sz="2100" b="1" dirty="0" smtClean="0">
                <a:latin typeface="Arial" pitchFamily="34" charset="0"/>
                <a:cs typeface="Arial" pitchFamily="34" charset="0"/>
              </a:rPr>
              <a:t>       </a:t>
            </a:r>
            <a:r>
              <a:rPr lang="en-US" sz="2100" b="1" dirty="0" err="1" smtClean="0">
                <a:latin typeface="Arial" pitchFamily="34" charset="0"/>
                <a:cs typeface="Arial" pitchFamily="34" charset="0"/>
              </a:rPr>
              <a:t>masalah</a:t>
            </a:r>
            <a:r>
              <a:rPr lang="en-US" sz="2100" b="1" dirty="0" smtClean="0">
                <a:latin typeface="Arial" pitchFamily="34" charset="0"/>
                <a:cs typeface="Arial" pitchFamily="34" charset="0"/>
              </a:rPr>
              <a:t> yang </a:t>
            </a:r>
            <a:r>
              <a:rPr lang="en-US" sz="2100" b="1" dirty="0" err="1" smtClean="0">
                <a:latin typeface="Arial" pitchFamily="34" charset="0"/>
                <a:cs typeface="Arial" pitchFamily="34" charset="0"/>
              </a:rPr>
              <a:t>muncul</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Mereka</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bersikap</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reaktif</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menghadapi</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masalah-masalah</a:t>
            </a:r>
            <a:r>
              <a:rPr lang="en-US" sz="2100" b="1" dirty="0" smtClean="0">
                <a:latin typeface="Arial" pitchFamily="34" charset="0"/>
                <a:cs typeface="Arial" pitchFamily="34" charset="0"/>
              </a:rPr>
              <a:t> yang </a:t>
            </a:r>
            <a:r>
              <a:rPr lang="en-US" sz="2100" b="1" dirty="0" err="1" smtClean="0">
                <a:latin typeface="Arial" pitchFamily="34" charset="0"/>
                <a:cs typeface="Arial" pitchFamily="34" charset="0"/>
              </a:rPr>
              <a:t>timbul</a:t>
            </a:r>
            <a:r>
              <a:rPr lang="en-US" sz="2100" b="1" dirty="0" smtClean="0">
                <a:latin typeface="Arial" pitchFamily="34" charset="0"/>
                <a:cs typeface="Arial" pitchFamily="34" charset="0"/>
              </a:rPr>
              <a:t>).</a:t>
            </a:r>
          </a:p>
          <a:p>
            <a:pPr marL="457200" indent="-457200"/>
            <a:r>
              <a:rPr lang="id-ID" sz="2100" b="1" dirty="0" smtClean="0">
                <a:latin typeface="Arial" pitchFamily="34" charset="0"/>
                <a:cs typeface="Arial" pitchFamily="34" charset="0"/>
              </a:rPr>
              <a:t>3)   </a:t>
            </a:r>
            <a:r>
              <a:rPr lang="en-US" sz="2100" b="1" dirty="0" err="1" smtClean="0">
                <a:latin typeface="Arial" pitchFamily="34" charset="0"/>
                <a:cs typeface="Arial" pitchFamily="34" charset="0"/>
              </a:rPr>
              <a:t>Pencari</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masalah</a:t>
            </a:r>
            <a:r>
              <a:rPr lang="en-US" sz="2100" b="1" dirty="0" smtClean="0">
                <a:latin typeface="Arial" pitchFamily="34" charset="0"/>
                <a:cs typeface="Arial" pitchFamily="34" charset="0"/>
              </a:rPr>
              <a:t> : (</a:t>
            </a:r>
            <a:r>
              <a:rPr lang="en-US" sz="2100" b="1" dirty="0" err="1" smtClean="0">
                <a:latin typeface="Arial" pitchFamily="34" charset="0"/>
                <a:cs typeface="Arial" pitchFamily="34" charset="0"/>
              </a:rPr>
              <a:t>seorang</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pencari</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masalah</a:t>
            </a:r>
            <a:endParaRPr lang="id-ID" sz="2100" b="1" dirty="0" smtClean="0">
              <a:latin typeface="Arial" pitchFamily="34" charset="0"/>
              <a:cs typeface="Arial" pitchFamily="34" charset="0"/>
            </a:endParaRPr>
          </a:p>
          <a:p>
            <a:pPr marL="457200" indent="-457200"/>
            <a:r>
              <a:rPr lang="id-ID" sz="2100" b="1" dirty="0" smtClean="0">
                <a:latin typeface="Arial" pitchFamily="34" charset="0"/>
                <a:cs typeface="Arial" pitchFamily="34" charset="0"/>
              </a:rPr>
              <a:t>     </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secara</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aktif</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mencari</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masalah-masalah</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guna</a:t>
            </a:r>
            <a:r>
              <a:rPr lang="en-US" sz="2100" b="1" dirty="0" smtClean="0">
                <a:latin typeface="Arial" pitchFamily="34" charset="0"/>
                <a:cs typeface="Arial" pitchFamily="34" charset="0"/>
              </a:rPr>
              <a:t> </a:t>
            </a:r>
            <a:endParaRPr lang="id-ID" sz="2100" b="1" dirty="0" smtClean="0">
              <a:latin typeface="Arial" pitchFamily="34" charset="0"/>
              <a:cs typeface="Arial" pitchFamily="34" charset="0"/>
            </a:endParaRPr>
          </a:p>
          <a:p>
            <a:pPr marL="457200" indent="-457200"/>
            <a:r>
              <a:rPr lang="id-ID" sz="2100" b="1" dirty="0" smtClean="0">
                <a:latin typeface="Arial" pitchFamily="34" charset="0"/>
                <a:cs typeface="Arial" pitchFamily="34" charset="0"/>
              </a:rPr>
              <a:t>      </a:t>
            </a:r>
            <a:r>
              <a:rPr lang="en-US" sz="2100" b="1" dirty="0" err="1" smtClean="0">
                <a:latin typeface="Arial" pitchFamily="34" charset="0"/>
                <a:cs typeface="Arial" pitchFamily="34" charset="0"/>
              </a:rPr>
              <a:t>diselesaikan</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atau</a:t>
            </a:r>
            <a:r>
              <a:rPr lang="en-US" sz="2100" b="1" dirty="0" smtClean="0">
                <a:latin typeface="Arial" pitchFamily="34" charset="0"/>
                <a:cs typeface="Arial" pitchFamily="34" charset="0"/>
              </a:rPr>
              <a:t> men</a:t>
            </a:r>
            <a:r>
              <a:rPr lang="id-ID" sz="2100" b="1" dirty="0" smtClean="0">
                <a:latin typeface="Arial" pitchFamily="34" charset="0"/>
                <a:cs typeface="Arial" pitchFamily="34" charset="0"/>
              </a:rPr>
              <a:t>ca</a:t>
            </a:r>
            <a:r>
              <a:rPr lang="en-US" sz="2100" b="1" dirty="0" err="1" smtClean="0">
                <a:latin typeface="Arial" pitchFamily="34" charset="0"/>
                <a:cs typeface="Arial" pitchFamily="34" charset="0"/>
              </a:rPr>
              <a:t>ri</a:t>
            </a:r>
            <a:r>
              <a:rPr lang="en-US" sz="2100" b="1" dirty="0" smtClean="0">
                <a:latin typeface="Arial" pitchFamily="34" charset="0"/>
                <a:cs typeface="Arial" pitchFamily="34" charset="0"/>
              </a:rPr>
              <a:t> </a:t>
            </a:r>
            <a:r>
              <a:rPr lang="en-US" sz="2100" b="1" dirty="0" err="1" smtClean="0">
                <a:latin typeface="Arial" pitchFamily="34" charset="0"/>
                <a:cs typeface="Arial" pitchFamily="34" charset="0"/>
              </a:rPr>
              <a:t>peluang-peluang</a:t>
            </a:r>
            <a:r>
              <a:rPr lang="en-US" sz="2100" b="1" dirty="0" smtClean="0">
                <a:latin typeface="Arial" pitchFamily="34" charset="0"/>
                <a:cs typeface="Arial" pitchFamily="34" charset="0"/>
              </a:rPr>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71480"/>
          </a:xfrm>
          <a:solidFill>
            <a:srgbClr val="000066"/>
          </a:solidFill>
        </p:spPr>
        <p:txBody>
          <a:bodyPr>
            <a:normAutofit/>
          </a:bodyPr>
          <a:lstStyle/>
          <a:p>
            <a:pPr algn="l"/>
            <a:r>
              <a:rPr lang="en-US" sz="2400" b="1" dirty="0" smtClean="0">
                <a:solidFill>
                  <a:srgbClr val="FFFF00"/>
                </a:solidFill>
              </a:rPr>
              <a:t>Gaya pen</a:t>
            </a:r>
            <a:r>
              <a:rPr lang="id-ID" sz="2400" b="1" dirty="0" smtClean="0">
                <a:solidFill>
                  <a:srgbClr val="FFFF00"/>
                </a:solidFill>
              </a:rPr>
              <a:t>ga</a:t>
            </a:r>
            <a:r>
              <a:rPr lang="en-US" sz="2400" b="1" dirty="0" err="1" smtClean="0">
                <a:solidFill>
                  <a:srgbClr val="FFFF00"/>
                </a:solidFill>
              </a:rPr>
              <a:t>mbilan</a:t>
            </a:r>
            <a:r>
              <a:rPr lang="en-US" sz="2400" b="1" dirty="0" smtClean="0">
                <a:solidFill>
                  <a:srgbClr val="FFFF00"/>
                </a:solidFill>
              </a:rPr>
              <a:t> </a:t>
            </a:r>
            <a:r>
              <a:rPr lang="en-US" sz="2400" b="1" dirty="0" err="1" smtClean="0">
                <a:solidFill>
                  <a:srgbClr val="FFFF00"/>
                </a:solidFill>
              </a:rPr>
              <a:t>keputusan</a:t>
            </a:r>
            <a:r>
              <a:rPr lang="en-US" sz="2400" b="1" dirty="0" smtClean="0">
                <a:solidFill>
                  <a:srgbClr val="FFFF00"/>
                </a:solidFill>
              </a:rPr>
              <a:t> </a:t>
            </a:r>
            <a:r>
              <a:rPr lang="en-US" sz="2400" b="1" dirty="0" err="1" smtClean="0">
                <a:solidFill>
                  <a:srgbClr val="FFFF00"/>
                </a:solidFill>
              </a:rPr>
              <a:t>manajer</a:t>
            </a:r>
            <a:r>
              <a:rPr lang="en-US" sz="2400" b="1" dirty="0" smtClean="0">
                <a:solidFill>
                  <a:srgbClr val="FFFF00"/>
                </a:solidFill>
              </a:rPr>
              <a:t>  S.P. Robin  </a:t>
            </a:r>
            <a:r>
              <a:rPr lang="en-US" sz="2400" b="1" dirty="0" err="1" smtClean="0">
                <a:solidFill>
                  <a:srgbClr val="FFFF00"/>
                </a:solidFill>
              </a:rPr>
              <a:t>dan</a:t>
            </a:r>
            <a:r>
              <a:rPr lang="en-US" sz="2400" b="1" dirty="0" smtClean="0">
                <a:solidFill>
                  <a:srgbClr val="FFFF00"/>
                </a:solidFill>
              </a:rPr>
              <a:t> DA. </a:t>
            </a:r>
            <a:r>
              <a:rPr lang="en-US" sz="2400" b="1" dirty="0" err="1" smtClean="0">
                <a:solidFill>
                  <a:srgbClr val="FFFF00"/>
                </a:solidFill>
              </a:rPr>
              <a:t>DeCenzo</a:t>
            </a:r>
            <a:r>
              <a:rPr lang="en-US" sz="2400" b="1" dirty="0" smtClean="0">
                <a:solidFill>
                  <a:srgbClr val="FFFF00"/>
                </a:solidFill>
              </a:rPr>
              <a:t>.</a:t>
            </a:r>
            <a:endParaRPr lang="en-US" sz="2400" b="1" dirty="0">
              <a:solidFill>
                <a:srgbClr val="FFFF00"/>
              </a:solidFill>
            </a:endParaRPr>
          </a:p>
        </p:txBody>
      </p:sp>
      <p:sp>
        <p:nvSpPr>
          <p:cNvPr id="3" name="Content Placeholder 2"/>
          <p:cNvSpPr>
            <a:spLocks noGrp="1"/>
          </p:cNvSpPr>
          <p:nvPr>
            <p:ph idx="1"/>
          </p:nvPr>
        </p:nvSpPr>
        <p:spPr>
          <a:xfrm>
            <a:off x="0" y="571480"/>
            <a:ext cx="9144000" cy="6286520"/>
          </a:xfrm>
          <a:solidFill>
            <a:srgbClr val="3366FF"/>
          </a:solidFill>
        </p:spPr>
        <p:txBody>
          <a:bodyPr>
            <a:normAutofit/>
          </a:bodyPr>
          <a:lstStyle/>
          <a:p>
            <a:pPr>
              <a:buNone/>
            </a:pPr>
            <a:r>
              <a:rPr lang="en-US" sz="2400" b="1" dirty="0" err="1" smtClean="0">
                <a:solidFill>
                  <a:srgbClr val="FFFF00"/>
                </a:solidFill>
              </a:rPr>
              <a:t>Empat</a:t>
            </a:r>
            <a:r>
              <a:rPr lang="en-US" sz="2400" b="1" dirty="0" smtClean="0">
                <a:solidFill>
                  <a:srgbClr val="FFFF00"/>
                </a:solidFill>
              </a:rPr>
              <a:t> </a:t>
            </a:r>
            <a:r>
              <a:rPr lang="en-US" sz="2400" b="1" dirty="0" err="1" smtClean="0">
                <a:solidFill>
                  <a:srgbClr val="FFFF00"/>
                </a:solidFill>
              </a:rPr>
              <a:t>gaya</a:t>
            </a:r>
            <a:r>
              <a:rPr lang="en-US" sz="2400" b="1" dirty="0" smtClean="0">
                <a:solidFill>
                  <a:srgbClr val="FFFF00"/>
                </a:solidFill>
              </a:rPr>
              <a:t> </a:t>
            </a:r>
            <a:r>
              <a:rPr lang="id-ID" sz="2400" b="1" dirty="0" smtClean="0">
                <a:solidFill>
                  <a:srgbClr val="FFFF00"/>
                </a:solidFill>
              </a:rPr>
              <a:t>pengambian </a:t>
            </a:r>
            <a:r>
              <a:rPr lang="en-US" sz="2400" b="1" dirty="0" err="1" smtClean="0">
                <a:solidFill>
                  <a:srgbClr val="FFFF00"/>
                </a:solidFill>
              </a:rPr>
              <a:t>keputusan</a:t>
            </a:r>
            <a:r>
              <a:rPr lang="en-US" sz="2400" b="1" dirty="0" smtClean="0">
                <a:solidFill>
                  <a:srgbClr val="FFFF00"/>
                </a:solidFill>
              </a:rPr>
              <a:t>  </a:t>
            </a:r>
            <a:r>
              <a:rPr lang="id-ID" sz="2400" b="1" dirty="0" smtClean="0">
                <a:solidFill>
                  <a:srgbClr val="FFFF00"/>
                </a:solidFill>
              </a:rPr>
              <a:t>:</a:t>
            </a:r>
            <a:endParaRPr lang="en-US" sz="2400" b="1" dirty="0">
              <a:solidFill>
                <a:srgbClr val="FFFF00"/>
              </a:solidFill>
            </a:endParaRPr>
          </a:p>
        </p:txBody>
      </p:sp>
      <p:sp>
        <p:nvSpPr>
          <p:cNvPr id="4" name="Rectangle 3"/>
          <p:cNvSpPr/>
          <p:nvPr/>
        </p:nvSpPr>
        <p:spPr>
          <a:xfrm>
            <a:off x="1785918" y="1285860"/>
            <a:ext cx="7000924" cy="4357718"/>
          </a:xfrm>
          <a:prstGeom prst="rect">
            <a:avLst/>
          </a:prstGeom>
          <a:solidFill>
            <a:srgbClr val="FFFF00"/>
          </a:solidFill>
          <a:ln w="571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6" name="Straight Connector 5"/>
          <p:cNvCxnSpPr>
            <a:stCxn id="4" idx="1"/>
            <a:endCxn id="4" idx="3"/>
          </p:cNvCxnSpPr>
          <p:nvPr/>
        </p:nvCxnSpPr>
        <p:spPr>
          <a:xfrm rot="10800000" flipH="1">
            <a:off x="1785918" y="3464719"/>
            <a:ext cx="7000924" cy="1588"/>
          </a:xfrm>
          <a:prstGeom prst="line">
            <a:avLst/>
          </a:prstGeom>
        </p:spPr>
        <p:style>
          <a:lnRef idx="3">
            <a:schemeClr val="dk1"/>
          </a:lnRef>
          <a:fillRef idx="0">
            <a:schemeClr val="dk1"/>
          </a:fillRef>
          <a:effectRef idx="2">
            <a:schemeClr val="dk1"/>
          </a:effectRef>
          <a:fontRef idx="minor">
            <a:schemeClr val="tx1"/>
          </a:fontRef>
        </p:style>
      </p:cxnSp>
      <p:cxnSp>
        <p:nvCxnSpPr>
          <p:cNvPr id="8" name="Straight Connector 7"/>
          <p:cNvCxnSpPr>
            <a:stCxn id="4" idx="0"/>
            <a:endCxn id="4" idx="2"/>
          </p:cNvCxnSpPr>
          <p:nvPr/>
        </p:nvCxnSpPr>
        <p:spPr>
          <a:xfrm rot="16200000" flipH="1">
            <a:off x="3107521" y="3464719"/>
            <a:ext cx="4357718" cy="1588"/>
          </a:xfrm>
          <a:prstGeom prst="line">
            <a:avLst/>
          </a:prstGeom>
        </p:spPr>
        <p:style>
          <a:lnRef idx="3">
            <a:schemeClr val="dk1"/>
          </a:lnRef>
          <a:fillRef idx="0">
            <a:schemeClr val="dk1"/>
          </a:fillRef>
          <a:effectRef idx="2">
            <a:schemeClr val="dk1"/>
          </a:effectRef>
          <a:fontRef idx="minor">
            <a:schemeClr val="tx1"/>
          </a:fontRef>
        </p:style>
      </p:cxnSp>
      <p:cxnSp>
        <p:nvCxnSpPr>
          <p:cNvPr id="10" name="Straight Arrow Connector 9"/>
          <p:cNvCxnSpPr/>
          <p:nvPr/>
        </p:nvCxnSpPr>
        <p:spPr>
          <a:xfrm>
            <a:off x="2357422" y="6213494"/>
            <a:ext cx="600079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2" name="Straight Arrow Connector 11"/>
          <p:cNvCxnSpPr/>
          <p:nvPr/>
        </p:nvCxnSpPr>
        <p:spPr>
          <a:xfrm rot="5400000" flipH="1" flipV="1">
            <a:off x="-249271" y="3536157"/>
            <a:ext cx="350046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3" name="TextBox 12"/>
          <p:cNvSpPr txBox="1"/>
          <p:nvPr/>
        </p:nvSpPr>
        <p:spPr>
          <a:xfrm>
            <a:off x="142844" y="1785926"/>
            <a:ext cx="947054" cy="461665"/>
          </a:xfrm>
          <a:prstGeom prst="rect">
            <a:avLst/>
          </a:prstGeom>
          <a:noFill/>
        </p:spPr>
        <p:txBody>
          <a:bodyPr wrap="none" rtlCol="0">
            <a:spAutoFit/>
          </a:bodyPr>
          <a:lstStyle/>
          <a:p>
            <a:r>
              <a:rPr lang="en-US" sz="2400" b="1" dirty="0" err="1" smtClean="0"/>
              <a:t>Tinggi</a:t>
            </a:r>
            <a:endParaRPr lang="en-US" sz="2400" b="1" dirty="0"/>
          </a:p>
        </p:txBody>
      </p:sp>
      <p:sp>
        <p:nvSpPr>
          <p:cNvPr id="14" name="TextBox 13"/>
          <p:cNvSpPr txBox="1"/>
          <p:nvPr/>
        </p:nvSpPr>
        <p:spPr>
          <a:xfrm>
            <a:off x="71406" y="4824723"/>
            <a:ext cx="1156407" cy="461665"/>
          </a:xfrm>
          <a:prstGeom prst="rect">
            <a:avLst/>
          </a:prstGeom>
          <a:noFill/>
        </p:spPr>
        <p:txBody>
          <a:bodyPr wrap="none" rtlCol="0">
            <a:spAutoFit/>
          </a:bodyPr>
          <a:lstStyle/>
          <a:p>
            <a:r>
              <a:rPr lang="en-US" sz="2400" b="1" dirty="0" err="1" smtClean="0"/>
              <a:t>Rendah</a:t>
            </a:r>
            <a:endParaRPr lang="en-US" sz="2400" b="1" dirty="0"/>
          </a:p>
        </p:txBody>
      </p:sp>
      <p:sp>
        <p:nvSpPr>
          <p:cNvPr id="15" name="TextBox 14"/>
          <p:cNvSpPr txBox="1"/>
          <p:nvPr/>
        </p:nvSpPr>
        <p:spPr>
          <a:xfrm>
            <a:off x="71406" y="3286124"/>
            <a:ext cx="1324722" cy="461665"/>
          </a:xfrm>
          <a:prstGeom prst="rect">
            <a:avLst/>
          </a:prstGeom>
          <a:noFill/>
        </p:spPr>
        <p:txBody>
          <a:bodyPr wrap="none" rtlCol="0">
            <a:spAutoFit/>
          </a:bodyPr>
          <a:lstStyle/>
          <a:p>
            <a:r>
              <a:rPr lang="en-US" sz="2400" b="1" dirty="0" err="1" smtClean="0"/>
              <a:t>Toleransi</a:t>
            </a:r>
            <a:endParaRPr lang="en-US" sz="2400" b="1" dirty="0"/>
          </a:p>
        </p:txBody>
      </p:sp>
      <p:sp>
        <p:nvSpPr>
          <p:cNvPr id="16" name="TextBox 15"/>
          <p:cNvSpPr txBox="1"/>
          <p:nvPr/>
        </p:nvSpPr>
        <p:spPr>
          <a:xfrm>
            <a:off x="7286644" y="5672096"/>
            <a:ext cx="910057" cy="400110"/>
          </a:xfrm>
          <a:prstGeom prst="rect">
            <a:avLst/>
          </a:prstGeom>
          <a:noFill/>
        </p:spPr>
        <p:txBody>
          <a:bodyPr wrap="none" rtlCol="0">
            <a:spAutoFit/>
          </a:bodyPr>
          <a:lstStyle/>
          <a:p>
            <a:r>
              <a:rPr lang="en-US" sz="2000" b="1" dirty="0" err="1" smtClean="0"/>
              <a:t>Intuitif</a:t>
            </a:r>
            <a:endParaRPr lang="en-US" sz="2000" b="1" dirty="0"/>
          </a:p>
        </p:txBody>
      </p:sp>
      <p:sp>
        <p:nvSpPr>
          <p:cNvPr id="17" name="TextBox 16"/>
          <p:cNvSpPr txBox="1"/>
          <p:nvPr/>
        </p:nvSpPr>
        <p:spPr>
          <a:xfrm>
            <a:off x="2339062" y="5672096"/>
            <a:ext cx="1027012" cy="400110"/>
          </a:xfrm>
          <a:prstGeom prst="rect">
            <a:avLst/>
          </a:prstGeom>
          <a:noFill/>
        </p:spPr>
        <p:txBody>
          <a:bodyPr wrap="none" rtlCol="0">
            <a:spAutoFit/>
          </a:bodyPr>
          <a:lstStyle/>
          <a:p>
            <a:r>
              <a:rPr lang="en-US" sz="2000" b="1" dirty="0" err="1" smtClean="0"/>
              <a:t>rasional</a:t>
            </a:r>
            <a:endParaRPr lang="en-US" sz="2000" b="1" dirty="0"/>
          </a:p>
        </p:txBody>
      </p:sp>
      <p:sp>
        <p:nvSpPr>
          <p:cNvPr id="18" name="TextBox 17"/>
          <p:cNvSpPr txBox="1"/>
          <p:nvPr/>
        </p:nvSpPr>
        <p:spPr>
          <a:xfrm>
            <a:off x="4500562" y="5672096"/>
            <a:ext cx="1492588" cy="400110"/>
          </a:xfrm>
          <a:prstGeom prst="rect">
            <a:avLst/>
          </a:prstGeom>
          <a:noFill/>
        </p:spPr>
        <p:txBody>
          <a:bodyPr wrap="none" rtlCol="0">
            <a:spAutoFit/>
          </a:bodyPr>
          <a:lstStyle/>
          <a:p>
            <a:r>
              <a:rPr lang="en-US" sz="2000" b="1" dirty="0" smtClean="0"/>
              <a:t>Cara </a:t>
            </a:r>
            <a:r>
              <a:rPr lang="en-US" sz="2000" b="1" dirty="0" err="1" smtClean="0"/>
              <a:t>Perfikir</a:t>
            </a:r>
            <a:endParaRPr lang="en-US" sz="2000" b="1" dirty="0"/>
          </a:p>
        </p:txBody>
      </p:sp>
      <p:sp>
        <p:nvSpPr>
          <p:cNvPr id="20" name="TextBox 19"/>
          <p:cNvSpPr txBox="1"/>
          <p:nvPr/>
        </p:nvSpPr>
        <p:spPr>
          <a:xfrm>
            <a:off x="1928794" y="1428736"/>
            <a:ext cx="3077744" cy="1692771"/>
          </a:xfrm>
          <a:prstGeom prst="rect">
            <a:avLst/>
          </a:prstGeom>
          <a:noFill/>
        </p:spPr>
        <p:txBody>
          <a:bodyPr wrap="square" rtlCol="0">
            <a:spAutoFit/>
          </a:bodyPr>
          <a:lstStyle/>
          <a:p>
            <a:r>
              <a:rPr lang="en-US" sz="2400" b="1" dirty="0" err="1" smtClean="0"/>
              <a:t>Analitis</a:t>
            </a:r>
            <a:r>
              <a:rPr lang="en-US" sz="2400" b="1" dirty="0" smtClean="0"/>
              <a:t> :</a:t>
            </a:r>
            <a:r>
              <a:rPr lang="en-US" sz="2000" dirty="0" smtClean="0"/>
              <a:t> </a:t>
            </a:r>
            <a:r>
              <a:rPr lang="en-US" sz="2000" b="1" dirty="0" err="1" smtClean="0"/>
              <a:t>mereka</a:t>
            </a:r>
            <a:r>
              <a:rPr lang="en-US" sz="2000" b="1" dirty="0" smtClean="0"/>
              <a:t> </a:t>
            </a:r>
            <a:r>
              <a:rPr lang="en-US" sz="2000" b="1" dirty="0" err="1" smtClean="0"/>
              <a:t>meng</a:t>
            </a:r>
            <a:r>
              <a:rPr lang="en-US" sz="2000" b="1" dirty="0" smtClean="0"/>
              <a:t>-</a:t>
            </a:r>
          </a:p>
          <a:p>
            <a:r>
              <a:rPr lang="en-US" sz="2000" b="1" dirty="0" err="1" smtClean="0"/>
              <a:t>inginkan</a:t>
            </a:r>
            <a:r>
              <a:rPr lang="en-US" sz="2000" b="1" dirty="0" smtClean="0"/>
              <a:t> </a:t>
            </a:r>
            <a:r>
              <a:rPr lang="en-US" sz="2000" b="1" dirty="0" err="1" smtClean="0"/>
              <a:t>lebi</a:t>
            </a:r>
            <a:r>
              <a:rPr lang="en-US" sz="2000" b="1" dirty="0" smtClean="0"/>
              <a:t> </a:t>
            </a:r>
            <a:r>
              <a:rPr lang="en-US" sz="2000" b="1" dirty="0" err="1" smtClean="0"/>
              <a:t>banyak</a:t>
            </a:r>
            <a:r>
              <a:rPr lang="en-US" sz="2000" b="1" dirty="0" smtClean="0"/>
              <a:t> </a:t>
            </a:r>
            <a:r>
              <a:rPr lang="en-US" sz="2000" b="1" dirty="0" err="1" smtClean="0"/>
              <a:t>infor</a:t>
            </a:r>
            <a:r>
              <a:rPr lang="en-US" sz="2000" b="1" dirty="0" smtClean="0"/>
              <a:t>-</a:t>
            </a:r>
          </a:p>
          <a:p>
            <a:r>
              <a:rPr lang="en-US" sz="2000" b="1" dirty="0" err="1" smtClean="0"/>
              <a:t>Masi</a:t>
            </a:r>
            <a:r>
              <a:rPr lang="en-US" sz="2000" b="1" dirty="0" smtClean="0"/>
              <a:t> </a:t>
            </a:r>
            <a:r>
              <a:rPr lang="en-US" sz="2000" b="1" dirty="0" err="1" smtClean="0"/>
              <a:t>Sebelum</a:t>
            </a:r>
            <a:r>
              <a:rPr lang="en-US" sz="2000" b="1" dirty="0" smtClean="0"/>
              <a:t> </a:t>
            </a:r>
            <a:r>
              <a:rPr lang="en-US" sz="2000" b="1" dirty="0" err="1" smtClean="0"/>
              <a:t>mengambil</a:t>
            </a:r>
            <a:r>
              <a:rPr lang="en-US" sz="2000" b="1" dirty="0" smtClean="0"/>
              <a:t> </a:t>
            </a:r>
          </a:p>
          <a:p>
            <a:r>
              <a:rPr lang="en-US" sz="2000" b="1" dirty="0" err="1" smtClean="0"/>
              <a:t>kepu</a:t>
            </a:r>
            <a:r>
              <a:rPr lang="id-ID" sz="2000" b="1" dirty="0" smtClean="0"/>
              <a:t>s</a:t>
            </a:r>
            <a:r>
              <a:rPr lang="en-US" sz="2000" b="1" dirty="0" smtClean="0"/>
              <a:t>an. (</a:t>
            </a:r>
            <a:r>
              <a:rPr lang="en-US" sz="2000" b="1" dirty="0" err="1" smtClean="0"/>
              <a:t>pengambilan</a:t>
            </a:r>
            <a:r>
              <a:rPr lang="en-US" sz="2000" b="1" dirty="0" smtClean="0"/>
              <a:t> </a:t>
            </a:r>
          </a:p>
          <a:p>
            <a:r>
              <a:rPr lang="en-US" sz="2000" b="1" dirty="0" err="1" smtClean="0"/>
              <a:t>keputu</a:t>
            </a:r>
            <a:r>
              <a:rPr lang="id-ID" sz="2000" b="1" dirty="0" smtClean="0"/>
              <a:t>s</a:t>
            </a:r>
            <a:r>
              <a:rPr lang="en-US" sz="2000" b="1" dirty="0" smtClean="0"/>
              <a:t>an </a:t>
            </a:r>
            <a:r>
              <a:rPr lang="en-US" sz="2000" b="1" dirty="0" err="1" smtClean="0"/>
              <a:t>secara</a:t>
            </a:r>
            <a:r>
              <a:rPr lang="en-US" sz="2000" b="1" dirty="0" smtClean="0"/>
              <a:t> </a:t>
            </a:r>
            <a:r>
              <a:rPr lang="en-US" sz="2000" b="1" dirty="0" err="1" smtClean="0"/>
              <a:t>hati-hati</a:t>
            </a:r>
            <a:r>
              <a:rPr lang="en-US" sz="2000" b="1" dirty="0" smtClean="0"/>
              <a:t>)</a:t>
            </a:r>
            <a:endParaRPr lang="en-US" sz="2000" b="1" dirty="0"/>
          </a:p>
        </p:txBody>
      </p:sp>
      <p:sp>
        <p:nvSpPr>
          <p:cNvPr id="21" name="TextBox 20"/>
          <p:cNvSpPr txBox="1"/>
          <p:nvPr/>
        </p:nvSpPr>
        <p:spPr>
          <a:xfrm>
            <a:off x="5555500" y="1500174"/>
            <a:ext cx="3159904" cy="1692771"/>
          </a:xfrm>
          <a:prstGeom prst="rect">
            <a:avLst/>
          </a:prstGeom>
          <a:noFill/>
        </p:spPr>
        <p:txBody>
          <a:bodyPr wrap="none" rtlCol="0">
            <a:spAutoFit/>
          </a:bodyPr>
          <a:lstStyle/>
          <a:p>
            <a:r>
              <a:rPr lang="en-US" sz="2400" b="1" dirty="0" err="1" smtClean="0"/>
              <a:t>Konseptual</a:t>
            </a:r>
            <a:r>
              <a:rPr lang="en-US" sz="2400" b="1" dirty="0" smtClean="0"/>
              <a:t> :</a:t>
            </a:r>
            <a:r>
              <a:rPr lang="en-US" sz="2000" b="1" dirty="0" smtClean="0"/>
              <a:t> </a:t>
            </a:r>
            <a:r>
              <a:rPr lang="en-US" sz="2000" b="1" dirty="0" err="1" smtClean="0"/>
              <a:t>Merek</a:t>
            </a:r>
            <a:r>
              <a:rPr lang="en-US" sz="2000" b="1" dirty="0" smtClean="0"/>
              <a:t> me-</a:t>
            </a:r>
          </a:p>
          <a:p>
            <a:r>
              <a:rPr lang="en-US" sz="2000" b="1" dirty="0" err="1" smtClean="0"/>
              <a:t>Musatkan</a:t>
            </a:r>
            <a:r>
              <a:rPr lang="en-US" sz="2000" b="1" dirty="0" smtClean="0"/>
              <a:t> </a:t>
            </a:r>
            <a:r>
              <a:rPr lang="en-US" sz="2000" b="1" dirty="0" err="1" smtClean="0"/>
              <a:t>perhatian</a:t>
            </a:r>
            <a:r>
              <a:rPr lang="en-US" sz="2000" b="1" dirty="0" smtClean="0"/>
              <a:t> </a:t>
            </a:r>
            <a:r>
              <a:rPr lang="en-US" sz="2000" b="1" dirty="0" err="1" smtClean="0"/>
              <a:t>dalam</a:t>
            </a:r>
            <a:endParaRPr lang="en-US" sz="2000" b="1" dirty="0" smtClean="0"/>
          </a:p>
          <a:p>
            <a:r>
              <a:rPr lang="en-US" sz="2000" b="1" dirty="0" err="1" smtClean="0"/>
              <a:t>Jangka</a:t>
            </a:r>
            <a:r>
              <a:rPr lang="en-US" sz="2000" b="1" dirty="0" smtClean="0"/>
              <a:t> </a:t>
            </a:r>
            <a:r>
              <a:rPr lang="en-US" sz="2000" b="1" dirty="0" err="1" smtClean="0"/>
              <a:t>panjang</a:t>
            </a:r>
            <a:r>
              <a:rPr lang="en-US" sz="2000" b="1" dirty="0" smtClean="0"/>
              <a:t> </a:t>
            </a:r>
            <a:r>
              <a:rPr lang="en-US" sz="2000" b="1" dirty="0" err="1" smtClean="0"/>
              <a:t>dan</a:t>
            </a:r>
            <a:r>
              <a:rPr lang="en-US" sz="2000" b="1" dirty="0" smtClean="0"/>
              <a:t> </a:t>
            </a:r>
            <a:r>
              <a:rPr lang="en-US" sz="2000" b="1" dirty="0" err="1" smtClean="0"/>
              <a:t>sangat</a:t>
            </a:r>
            <a:r>
              <a:rPr lang="en-US" sz="2000" b="1" dirty="0" smtClean="0"/>
              <a:t> </a:t>
            </a:r>
          </a:p>
          <a:p>
            <a:r>
              <a:rPr lang="id-ID" sz="2000" b="1" dirty="0" err="1" smtClean="0"/>
              <a:t>b</a:t>
            </a:r>
            <a:r>
              <a:rPr lang="en-US" sz="2000" b="1" dirty="0" err="1" smtClean="0"/>
              <a:t>aik</a:t>
            </a:r>
            <a:r>
              <a:rPr lang="en-US" sz="2000" b="1" dirty="0" smtClean="0"/>
              <a:t> </a:t>
            </a:r>
            <a:r>
              <a:rPr lang="en-US" sz="2000" b="1" dirty="0" err="1" smtClean="0"/>
              <a:t>dalam</a:t>
            </a:r>
            <a:r>
              <a:rPr lang="en-US" sz="2000" b="1" dirty="0" smtClean="0"/>
              <a:t> </a:t>
            </a:r>
            <a:r>
              <a:rPr lang="en-US" sz="2000" b="1" dirty="0" err="1" smtClean="0"/>
              <a:t>menemukan</a:t>
            </a:r>
            <a:r>
              <a:rPr lang="en-US" sz="2000" b="1" dirty="0" smtClean="0"/>
              <a:t> </a:t>
            </a:r>
            <a:r>
              <a:rPr lang="en-US" sz="2000" b="1" dirty="0" err="1" smtClean="0"/>
              <a:t>pe</a:t>
            </a:r>
            <a:r>
              <a:rPr lang="en-US" sz="2000" b="1" dirty="0" smtClean="0"/>
              <a:t>-</a:t>
            </a:r>
          </a:p>
          <a:p>
            <a:r>
              <a:rPr lang="en-US" sz="2000" b="1" dirty="0" err="1" smtClean="0"/>
              <a:t>Mecahan</a:t>
            </a:r>
            <a:r>
              <a:rPr lang="en-US" sz="2000" b="1" dirty="0" smtClean="0"/>
              <a:t> </a:t>
            </a:r>
            <a:r>
              <a:rPr lang="en-US" sz="2000" b="1" dirty="0" err="1" smtClean="0"/>
              <a:t>masalah</a:t>
            </a:r>
            <a:r>
              <a:rPr lang="en-US" sz="2000" b="1" dirty="0" smtClean="0"/>
              <a:t>.</a:t>
            </a:r>
          </a:p>
        </p:txBody>
      </p:sp>
      <p:sp>
        <p:nvSpPr>
          <p:cNvPr id="22" name="TextBox 21"/>
          <p:cNvSpPr txBox="1"/>
          <p:nvPr/>
        </p:nvSpPr>
        <p:spPr>
          <a:xfrm>
            <a:off x="1928794" y="3571876"/>
            <a:ext cx="3228961" cy="2062103"/>
          </a:xfrm>
          <a:prstGeom prst="rect">
            <a:avLst/>
          </a:prstGeom>
          <a:noFill/>
        </p:spPr>
        <p:txBody>
          <a:bodyPr wrap="none" rtlCol="0">
            <a:spAutoFit/>
          </a:bodyPr>
          <a:lstStyle/>
          <a:p>
            <a:r>
              <a:rPr lang="en-US" sz="2400" b="1" dirty="0" err="1" smtClean="0"/>
              <a:t>Direktif</a:t>
            </a:r>
            <a:r>
              <a:rPr lang="en-US" sz="2400" b="1" dirty="0" smtClean="0"/>
              <a:t> : </a:t>
            </a:r>
            <a:r>
              <a:rPr lang="en-US" sz="2000" b="1" dirty="0" err="1" smtClean="0"/>
              <a:t>Kecepatan</a:t>
            </a:r>
            <a:r>
              <a:rPr lang="en-US" sz="2000" b="1" dirty="0" smtClean="0"/>
              <a:t> </a:t>
            </a:r>
            <a:r>
              <a:rPr lang="en-US" sz="2000" b="1" dirty="0" err="1" smtClean="0"/>
              <a:t>dan</a:t>
            </a:r>
            <a:endParaRPr lang="en-US" sz="2000" b="1" dirty="0" smtClean="0"/>
          </a:p>
          <a:p>
            <a:r>
              <a:rPr lang="en-US" sz="2000" b="1" dirty="0" err="1" smtClean="0"/>
              <a:t>Efesinsi</a:t>
            </a:r>
            <a:r>
              <a:rPr lang="en-US" sz="2000" b="1" dirty="0" smtClean="0"/>
              <a:t> </a:t>
            </a:r>
            <a:r>
              <a:rPr lang="en-US" sz="2000" b="1" dirty="0" err="1" smtClean="0"/>
              <a:t>mereka</a:t>
            </a:r>
            <a:r>
              <a:rPr lang="en-US" sz="2000" b="1" dirty="0" smtClean="0"/>
              <a:t> </a:t>
            </a:r>
            <a:r>
              <a:rPr lang="en-US" sz="2000" b="1" dirty="0" err="1" smtClean="0"/>
              <a:t>dalam</a:t>
            </a:r>
            <a:r>
              <a:rPr lang="en-US" sz="2000" b="1" dirty="0" smtClean="0"/>
              <a:t> </a:t>
            </a:r>
            <a:r>
              <a:rPr lang="en-US" sz="2000" b="1" dirty="0" err="1" smtClean="0"/>
              <a:t>mem</a:t>
            </a:r>
            <a:endParaRPr lang="en-US" sz="2000" b="1" dirty="0" smtClean="0"/>
          </a:p>
          <a:p>
            <a:r>
              <a:rPr lang="en-US" sz="2000" b="1" dirty="0" err="1" smtClean="0"/>
              <a:t>Buat</a:t>
            </a:r>
            <a:r>
              <a:rPr lang="en-US" sz="2000" b="1" dirty="0" smtClean="0"/>
              <a:t> </a:t>
            </a:r>
            <a:r>
              <a:rPr lang="en-US" sz="2000" b="1" dirty="0" err="1" smtClean="0"/>
              <a:t>keputusan</a:t>
            </a:r>
            <a:r>
              <a:rPr lang="en-US" sz="2000" b="1" dirty="0" smtClean="0"/>
              <a:t> </a:t>
            </a:r>
            <a:r>
              <a:rPr lang="en-US" sz="2000" b="1" dirty="0" err="1" smtClean="0"/>
              <a:t>sering</a:t>
            </a:r>
            <a:r>
              <a:rPr lang="en-US" sz="2000" b="1" dirty="0" smtClean="0"/>
              <a:t> kali </a:t>
            </a:r>
          </a:p>
          <a:p>
            <a:r>
              <a:rPr lang="en-US" sz="2000" b="1" dirty="0" err="1" smtClean="0"/>
              <a:t>Keputusan</a:t>
            </a:r>
            <a:r>
              <a:rPr lang="en-US" sz="2000" b="1" dirty="0" smtClean="0"/>
              <a:t> </a:t>
            </a:r>
            <a:r>
              <a:rPr lang="en-US" sz="2000" b="1" dirty="0" err="1" smtClean="0"/>
              <a:t>dengan</a:t>
            </a:r>
            <a:r>
              <a:rPr lang="en-US" sz="2000" b="1" dirty="0" smtClean="0"/>
              <a:t> </a:t>
            </a:r>
            <a:r>
              <a:rPr lang="en-US" sz="2000" b="1" dirty="0" err="1" smtClean="0"/>
              <a:t>informasi</a:t>
            </a:r>
            <a:endParaRPr lang="en-US" sz="2000" b="1" dirty="0" smtClean="0"/>
          </a:p>
          <a:p>
            <a:r>
              <a:rPr lang="en-US" sz="2000" b="1" dirty="0" smtClean="0"/>
              <a:t>Minimum </a:t>
            </a:r>
            <a:r>
              <a:rPr lang="en-US" sz="2000" b="1" dirty="0" err="1" smtClean="0"/>
              <a:t>dan</a:t>
            </a:r>
            <a:r>
              <a:rPr lang="en-US" sz="2000" b="1" dirty="0" smtClean="0"/>
              <a:t> </a:t>
            </a:r>
            <a:r>
              <a:rPr lang="en-US" sz="2000" b="1" dirty="0" err="1" smtClean="0"/>
              <a:t>sedikit</a:t>
            </a:r>
            <a:r>
              <a:rPr lang="en-US" sz="2000" b="1" dirty="0" smtClean="0"/>
              <a:t> alter-</a:t>
            </a:r>
          </a:p>
          <a:p>
            <a:r>
              <a:rPr lang="id-ID" sz="2000" b="1" dirty="0" err="1" smtClean="0"/>
              <a:t>n</a:t>
            </a:r>
            <a:r>
              <a:rPr lang="en-US" sz="2000" b="1" dirty="0" err="1" smtClean="0"/>
              <a:t>atif</a:t>
            </a:r>
            <a:r>
              <a:rPr lang="en-US" sz="2000" b="1" dirty="0" smtClean="0"/>
              <a:t>.</a:t>
            </a:r>
            <a:endParaRPr lang="en-US" sz="2400" b="1" dirty="0"/>
          </a:p>
        </p:txBody>
      </p:sp>
      <p:sp>
        <p:nvSpPr>
          <p:cNvPr id="31" name="TextBox 30"/>
          <p:cNvSpPr txBox="1"/>
          <p:nvPr/>
        </p:nvSpPr>
        <p:spPr>
          <a:xfrm>
            <a:off x="5482334" y="3571876"/>
            <a:ext cx="3409908" cy="2000548"/>
          </a:xfrm>
          <a:prstGeom prst="rect">
            <a:avLst/>
          </a:prstGeom>
          <a:noFill/>
        </p:spPr>
        <p:txBody>
          <a:bodyPr wrap="none" rtlCol="0">
            <a:spAutoFit/>
          </a:bodyPr>
          <a:lstStyle/>
          <a:p>
            <a:r>
              <a:rPr lang="en-US" sz="2400" b="1" dirty="0" err="1" smtClean="0"/>
              <a:t>Perilaku</a:t>
            </a:r>
            <a:r>
              <a:rPr lang="en-US" sz="2400" b="1" dirty="0" smtClean="0"/>
              <a:t> :</a:t>
            </a:r>
            <a:r>
              <a:rPr lang="en-US" sz="2000" b="1" dirty="0" smtClean="0"/>
              <a:t> </a:t>
            </a:r>
            <a:r>
              <a:rPr lang="en-US" sz="2000" b="1" dirty="0" err="1" smtClean="0"/>
              <a:t>mereka</a:t>
            </a:r>
            <a:r>
              <a:rPr lang="en-US" sz="2000" b="1" dirty="0" smtClean="0"/>
              <a:t> </a:t>
            </a:r>
            <a:r>
              <a:rPr lang="en-US" sz="2000" b="1" dirty="0" err="1" smtClean="0"/>
              <a:t>menaruh</a:t>
            </a:r>
            <a:r>
              <a:rPr lang="en-US" sz="2000" b="1" dirty="0" smtClean="0"/>
              <a:t> </a:t>
            </a:r>
          </a:p>
          <a:p>
            <a:r>
              <a:rPr lang="en-US" sz="2000" b="1" dirty="0" err="1" smtClean="0"/>
              <a:t>Prhatian</a:t>
            </a:r>
            <a:r>
              <a:rPr lang="en-US" sz="2000" b="1" dirty="0" smtClean="0"/>
              <a:t> </a:t>
            </a:r>
            <a:r>
              <a:rPr lang="en-US" sz="2000" b="1" dirty="0" err="1" smtClean="0"/>
              <a:t>terhadap</a:t>
            </a:r>
            <a:r>
              <a:rPr lang="en-US" sz="2000" b="1" dirty="0" smtClean="0"/>
              <a:t> </a:t>
            </a:r>
            <a:r>
              <a:rPr lang="en-US" sz="2000" b="1" dirty="0" err="1" smtClean="0"/>
              <a:t>prestasi</a:t>
            </a:r>
            <a:r>
              <a:rPr lang="en-US" sz="2000" b="1" dirty="0" smtClean="0"/>
              <a:t> </a:t>
            </a:r>
          </a:p>
          <a:p>
            <a:r>
              <a:rPr lang="en-US" sz="2000" b="1" dirty="0" err="1" smtClean="0"/>
              <a:t>Anak</a:t>
            </a:r>
            <a:r>
              <a:rPr lang="en-US" sz="2000" b="1" dirty="0" smtClean="0"/>
              <a:t> </a:t>
            </a:r>
            <a:r>
              <a:rPr lang="en-US" sz="2000" b="1" dirty="0" err="1" smtClean="0"/>
              <a:t>buah</a:t>
            </a:r>
            <a:r>
              <a:rPr lang="en-US" sz="2000" b="1" dirty="0" smtClean="0"/>
              <a:t> </a:t>
            </a:r>
            <a:r>
              <a:rPr lang="en-US" sz="2000" b="1" dirty="0" err="1" smtClean="0"/>
              <a:t>dan</a:t>
            </a:r>
            <a:r>
              <a:rPr lang="en-US" sz="2000" b="1" dirty="0" smtClean="0"/>
              <a:t> </a:t>
            </a:r>
            <a:r>
              <a:rPr lang="en-US" sz="2000" b="1" dirty="0" err="1" smtClean="0"/>
              <a:t>rela</a:t>
            </a:r>
            <a:r>
              <a:rPr lang="en-US" sz="2000" b="1" dirty="0" smtClean="0"/>
              <a:t> </a:t>
            </a:r>
            <a:r>
              <a:rPr lang="en-US" sz="2000" b="1" dirty="0" err="1" smtClean="0"/>
              <a:t>menerima</a:t>
            </a:r>
            <a:endParaRPr lang="en-US" sz="2000" b="1" dirty="0" smtClean="0"/>
          </a:p>
          <a:p>
            <a:r>
              <a:rPr lang="en-US" sz="2000" b="1" dirty="0" smtClean="0"/>
              <a:t>Saran , </a:t>
            </a:r>
            <a:r>
              <a:rPr lang="en-US" sz="2000" b="1" dirty="0" err="1" smtClean="0"/>
              <a:t>menghidarkan</a:t>
            </a:r>
            <a:r>
              <a:rPr lang="en-US" sz="2000" b="1" dirty="0" smtClean="0"/>
              <a:t> </a:t>
            </a:r>
            <a:r>
              <a:rPr lang="en-US" sz="2000" b="1" dirty="0" err="1" smtClean="0"/>
              <a:t>komplik</a:t>
            </a:r>
            <a:endParaRPr lang="en-US" sz="2000" b="1" dirty="0" smtClean="0"/>
          </a:p>
          <a:p>
            <a:r>
              <a:rPr lang="en-US" sz="2000" b="1" dirty="0" err="1" smtClean="0"/>
              <a:t>Penerimaan</a:t>
            </a:r>
            <a:r>
              <a:rPr lang="en-US" sz="2000" b="1" dirty="0" smtClean="0"/>
              <a:t> </a:t>
            </a:r>
            <a:r>
              <a:rPr lang="en-US" sz="2000" b="1" dirty="0" err="1" smtClean="0"/>
              <a:t>orang</a:t>
            </a:r>
            <a:r>
              <a:rPr lang="en-US" sz="2000" b="1" dirty="0" smtClean="0"/>
              <a:t> lain </a:t>
            </a:r>
            <a:r>
              <a:rPr lang="en-US" sz="2000" b="1" dirty="0" err="1" smtClean="0"/>
              <a:t>itu</a:t>
            </a:r>
            <a:r>
              <a:rPr lang="en-US" sz="2000" b="1" dirty="0" smtClean="0"/>
              <a:t> </a:t>
            </a:r>
          </a:p>
          <a:p>
            <a:r>
              <a:rPr lang="en-US" sz="2000" b="1" dirty="0" err="1" smtClean="0"/>
              <a:t>Penting</a:t>
            </a:r>
            <a:r>
              <a:rPr lang="en-US" sz="2000" b="1" dirty="0" smtClean="0"/>
              <a:t> </a:t>
            </a:r>
            <a:r>
              <a:rPr lang="en-US" sz="2000" b="1" dirty="0" err="1" smtClean="0"/>
              <a:t>bagi</a:t>
            </a:r>
            <a:r>
              <a:rPr lang="en-US" sz="2000" b="1" dirty="0" smtClean="0"/>
              <a:t> </a:t>
            </a:r>
            <a:r>
              <a:rPr lang="en-US" sz="2000" b="1" dirty="0" err="1" smtClean="0"/>
              <a:t>pengambil</a:t>
            </a:r>
            <a:r>
              <a:rPr lang="en-US" sz="2000" b="1" dirty="0" smtClean="0"/>
              <a:t> </a:t>
            </a:r>
            <a:r>
              <a:rPr lang="en-US" sz="2000" b="1" dirty="0" err="1" smtClean="0"/>
              <a:t>kep</a:t>
            </a:r>
            <a:r>
              <a:rPr lang="en-US" sz="2000" b="1" dirty="0" smtClean="0"/>
              <a:t>.</a:t>
            </a:r>
            <a:endParaRPr lang="en-US" sz="2400" b="1" dirty="0"/>
          </a:p>
        </p:txBody>
      </p:sp>
    </p:spTree>
  </p:cSld>
  <p:clrMapOvr>
    <a:masterClrMapping/>
  </p:clrMapOvr>
  <p:transition spd="slow">
    <p:checker/>
    <p:sndAc>
      <p:stSnd>
        <p:snd r:embed="rId3" name="coin.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
            <a:ext cx="9144000" cy="439718"/>
          </a:xfrm>
          <a:solidFill>
            <a:srgbClr val="FFC000"/>
          </a:solidFill>
        </p:spPr>
        <p:txBody>
          <a:bodyPr>
            <a:noAutofit/>
          </a:bodyPr>
          <a:lstStyle/>
          <a:p>
            <a:pPr algn="l"/>
            <a:r>
              <a:rPr lang="en-US" sz="2400" b="1" dirty="0" smtClean="0">
                <a:latin typeface="Arial" pitchFamily="34" charset="0"/>
                <a:cs typeface="Arial" pitchFamily="34" charset="0"/>
              </a:rPr>
              <a:t>E. MODEL PENGAMBILAN KEPUTUSAN ;</a:t>
            </a:r>
            <a:endParaRPr lang="en-US" sz="2400" b="1" dirty="0">
              <a:latin typeface="Arial" pitchFamily="34" charset="0"/>
              <a:cs typeface="Arial" pitchFamily="34" charset="0"/>
            </a:endParaRPr>
          </a:p>
        </p:txBody>
      </p:sp>
      <p:sp>
        <p:nvSpPr>
          <p:cNvPr id="3" name="Content Placeholder 2"/>
          <p:cNvSpPr>
            <a:spLocks noGrp="1"/>
          </p:cNvSpPr>
          <p:nvPr>
            <p:ph idx="1"/>
          </p:nvPr>
        </p:nvSpPr>
        <p:spPr>
          <a:xfrm>
            <a:off x="0" y="428604"/>
            <a:ext cx="9144000" cy="6643734"/>
          </a:xfrm>
          <a:solidFill>
            <a:srgbClr val="CC6600"/>
          </a:solidFill>
        </p:spPr>
        <p:txBody>
          <a:bodyPr>
            <a:normAutofit fontScale="92500" lnSpcReduction="10000"/>
          </a:bodyPr>
          <a:lstStyle/>
          <a:p>
            <a:pPr>
              <a:buNone/>
            </a:pPr>
            <a:r>
              <a:rPr lang="en-US" sz="2400" b="1" dirty="0" err="1" smtClean="0">
                <a:latin typeface="Arial" pitchFamily="34" charset="0"/>
                <a:cs typeface="Arial" pitchFamily="34" charset="0"/>
              </a:rPr>
              <a:t>Tiori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manajemen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mengenal</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perbedaan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antara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dua</a:t>
            </a:r>
            <a:r>
              <a:rPr lang="en-US" sz="2400" b="1" dirty="0" smtClean="0">
                <a:latin typeface="Arial" pitchFamily="34" charset="0"/>
                <a:cs typeface="Arial" pitchFamily="34" charset="0"/>
              </a:rPr>
              <a:t> model </a:t>
            </a:r>
            <a:r>
              <a:rPr lang="en-US" sz="2400" b="1" dirty="0" err="1" smtClean="0">
                <a:latin typeface="Arial" pitchFamily="34" charset="0"/>
                <a:cs typeface="Arial" pitchFamily="34" charset="0"/>
              </a:rPr>
              <a:t>utama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dalam</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perbuatan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keputusan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kedua</a:t>
            </a:r>
            <a:r>
              <a:rPr lang="en-US" sz="2400" b="1" dirty="0" smtClean="0">
                <a:latin typeface="Arial" pitchFamily="34" charset="0"/>
                <a:cs typeface="Arial" pitchFamily="34" charset="0"/>
              </a:rPr>
              <a:t> model </a:t>
            </a:r>
            <a:r>
              <a:rPr lang="en-US" sz="2400" b="1" dirty="0" err="1" smtClean="0">
                <a:latin typeface="Arial" pitchFamily="34" charset="0"/>
                <a:cs typeface="Arial" pitchFamily="34" charset="0"/>
              </a:rPr>
              <a:t>tersebut</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adalah</a:t>
            </a:r>
            <a:r>
              <a:rPr lang="en-US" sz="2400" b="1" dirty="0" smtClean="0">
                <a:latin typeface="Arial" pitchFamily="34" charset="0"/>
                <a:cs typeface="Arial" pitchFamily="34" charset="0"/>
              </a:rPr>
              <a:t> model </a:t>
            </a:r>
            <a:r>
              <a:rPr lang="en-US" sz="2400" b="1" dirty="0" err="1" smtClean="0">
                <a:latin typeface="Arial" pitchFamily="34" charset="0"/>
                <a:cs typeface="Arial" pitchFamily="34" charset="0"/>
              </a:rPr>
              <a:t>klasik</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dan</a:t>
            </a:r>
            <a:r>
              <a:rPr lang="en-US" sz="2400" b="1" dirty="0" smtClean="0">
                <a:latin typeface="Arial" pitchFamily="34" charset="0"/>
                <a:cs typeface="Arial" pitchFamily="34" charset="0"/>
              </a:rPr>
              <a:t> model </a:t>
            </a:r>
            <a:r>
              <a:rPr lang="en-US" sz="2400" b="1" dirty="0" err="1" smtClean="0">
                <a:latin typeface="Arial" pitchFamily="34" charset="0"/>
                <a:cs typeface="Arial" pitchFamily="34" charset="0"/>
              </a:rPr>
              <a:t>prilaku</a:t>
            </a:r>
            <a:r>
              <a:rPr lang="en-US" sz="2400" b="1" dirty="0" smtClean="0">
                <a:latin typeface="Arial" pitchFamily="34" charset="0"/>
                <a:cs typeface="Arial" pitchFamily="34" charset="0"/>
              </a:rPr>
              <a:t>.</a:t>
            </a:r>
          </a:p>
          <a:p>
            <a:pPr marL="457200" indent="-457200">
              <a:buFont typeface="+mj-lt"/>
              <a:buAutoNum type="arabicPeriod"/>
            </a:pPr>
            <a:r>
              <a:rPr lang="en-US" sz="2400" b="1" dirty="0" smtClean="0">
                <a:latin typeface="Arial" pitchFamily="34" charset="0"/>
                <a:cs typeface="Arial" pitchFamily="34" charset="0"/>
              </a:rPr>
              <a:t>Model </a:t>
            </a:r>
            <a:r>
              <a:rPr lang="en-US" sz="2400" b="1" dirty="0" err="1" smtClean="0">
                <a:latin typeface="Arial" pitchFamily="34" charset="0"/>
                <a:cs typeface="Arial" pitchFamily="34" charset="0"/>
              </a:rPr>
              <a:t>keputusan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klasik</a:t>
            </a:r>
            <a:r>
              <a:rPr lang="en-US" sz="2400" b="1" dirty="0" smtClean="0">
                <a:latin typeface="Arial" pitchFamily="34" charset="0"/>
                <a:cs typeface="Arial" pitchFamily="34" charset="0"/>
              </a:rPr>
              <a:t> : (Classical decision model)  </a:t>
            </a:r>
            <a:r>
              <a:rPr lang="en-US" sz="2400" b="1" dirty="0" err="1" smtClean="0">
                <a:latin typeface="Arial" pitchFamily="34" charset="0"/>
                <a:cs typeface="Arial" pitchFamily="34" charset="0"/>
              </a:rPr>
              <a:t>perpandangan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bahwa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manajer</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bertindak</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dalam</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kepastian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Manajer</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menghadapi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masalah</a:t>
            </a:r>
            <a:r>
              <a:rPr lang="en-US" sz="2400" b="1" dirty="0" smtClean="0">
                <a:latin typeface="Arial" pitchFamily="34" charset="0"/>
                <a:cs typeface="Arial" pitchFamily="34" charset="0"/>
              </a:rPr>
              <a:t> yang </a:t>
            </a:r>
            <a:r>
              <a:rPr lang="en-US" sz="2400" b="1" dirty="0" err="1" smtClean="0">
                <a:latin typeface="Arial" pitchFamily="34" charset="0"/>
                <a:cs typeface="Arial" pitchFamily="34" charset="0"/>
              </a:rPr>
              <a:t>terdefinisikan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dengan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jelas</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mengetahui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kemungkinan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semua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alternatif</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tindakan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konsekwensinya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Akibatnya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keputusan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optimis</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terbuat</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yaitu</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manajer</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memilih</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alternatif</a:t>
            </a:r>
            <a:r>
              <a:rPr lang="en-US" sz="2400" b="1" dirty="0" smtClean="0">
                <a:latin typeface="Arial" pitchFamily="34" charset="0"/>
                <a:cs typeface="Arial" pitchFamily="34" charset="0"/>
              </a:rPr>
              <a:t> yang </a:t>
            </a:r>
            <a:r>
              <a:rPr lang="en-US" sz="2400" b="1" dirty="0" err="1" smtClean="0">
                <a:latin typeface="Arial" pitchFamily="34" charset="0"/>
                <a:cs typeface="Arial" pitchFamily="34" charset="0"/>
              </a:rPr>
              <a:t>memberi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solusi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masalah</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terbaik</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Pendekatan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klasik</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ini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merupakan</a:t>
            </a:r>
            <a:r>
              <a:rPr lang="en-US" sz="2400" b="1" dirty="0" smtClean="0">
                <a:latin typeface="Arial" pitchFamily="34" charset="0"/>
                <a:cs typeface="Arial" pitchFamily="34" charset="0"/>
              </a:rPr>
              <a:t> model yang </a:t>
            </a:r>
            <a:r>
              <a:rPr lang="en-US" sz="2400" b="1" dirty="0" err="1" smtClean="0">
                <a:latin typeface="Arial" pitchFamily="34" charset="0"/>
                <a:cs typeface="Arial" pitchFamily="34" charset="0"/>
              </a:rPr>
              <a:t>sangat</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rasional</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untuk</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pembuatan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keputusan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manajerial</a:t>
            </a:r>
            <a:r>
              <a:rPr lang="en-US" sz="2400" b="1" dirty="0" smtClean="0">
                <a:latin typeface="Arial" pitchFamily="34" charset="0"/>
                <a:cs typeface="Arial" pitchFamily="34" charset="0"/>
              </a:rPr>
              <a:t>.</a:t>
            </a:r>
          </a:p>
          <a:p>
            <a:pPr marL="457200" indent="-457200">
              <a:buFont typeface="+mj-lt"/>
              <a:buAutoNum type="arabicPeriod"/>
            </a:pPr>
            <a:r>
              <a:rPr lang="en-US" sz="2400" b="1" dirty="0" smtClean="0">
                <a:latin typeface="Arial" pitchFamily="34" charset="0"/>
                <a:cs typeface="Arial" pitchFamily="34" charset="0"/>
              </a:rPr>
              <a:t>Model </a:t>
            </a:r>
            <a:r>
              <a:rPr lang="en-US" sz="2400" b="1" dirty="0" err="1" smtClean="0">
                <a:latin typeface="Arial" pitchFamily="34" charset="0"/>
                <a:cs typeface="Arial" pitchFamily="34" charset="0"/>
              </a:rPr>
              <a:t>keputusan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Adminitratif</a:t>
            </a:r>
            <a:r>
              <a:rPr lang="en-US" sz="2400" b="1" dirty="0" smtClean="0">
                <a:latin typeface="Arial" pitchFamily="34" charset="0"/>
                <a:cs typeface="Arial" pitchFamily="34" charset="0"/>
              </a:rPr>
              <a:t>.:(Hebert Simon</a:t>
            </a:r>
            <a:r>
              <a:rPr lang="id-ID" sz="2400" b="1" dirty="0" smtClean="0">
                <a:latin typeface="Arial" pitchFamily="34" charset="0"/>
                <a:cs typeface="Arial" pitchFamily="34" charset="0"/>
              </a:rPr>
              <a:t>)</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Mencoba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menjelaskan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pengambilan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keputusan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dari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sisi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prilaku</a:t>
            </a:r>
            <a:r>
              <a:rPr lang="en-US" sz="2400" b="1" dirty="0" smtClean="0">
                <a:latin typeface="Arial" pitchFamily="34" charset="0"/>
                <a:cs typeface="Arial" pitchFamily="34" charset="0"/>
              </a:rPr>
              <a:t> (behavior)</a:t>
            </a:r>
            <a:r>
              <a:rPr lang="en-US" sz="2400" b="1" dirty="0" err="1" smtClean="0">
                <a:latin typeface="Arial" pitchFamily="34" charset="0"/>
                <a:cs typeface="Arial" pitchFamily="34" charset="0"/>
              </a:rPr>
              <a:t>pengambilan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keputusan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menghadapi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tiga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kondsisi</a:t>
            </a:r>
            <a:r>
              <a:rPr lang="en-US" sz="2400" b="1" dirty="0" smtClean="0">
                <a:latin typeface="Arial" pitchFamily="34" charset="0"/>
                <a:cs typeface="Arial" pitchFamily="34" charset="0"/>
              </a:rPr>
              <a:t> </a:t>
            </a:r>
          </a:p>
          <a:p>
            <a:pPr marL="457200" indent="-457200">
              <a:buNone/>
            </a:pPr>
            <a:r>
              <a:rPr lang="en-US" sz="2400" b="1" dirty="0" smtClean="0">
                <a:latin typeface="Arial" pitchFamily="34" charset="0"/>
                <a:cs typeface="Arial" pitchFamily="34" charset="0"/>
              </a:rPr>
              <a:t>      a) </a:t>
            </a:r>
            <a:r>
              <a:rPr lang="en-US" sz="2400" b="1" dirty="0" err="1" smtClean="0">
                <a:latin typeface="Arial" pitchFamily="34" charset="0"/>
                <a:cs typeface="Arial" pitchFamily="34" charset="0"/>
              </a:rPr>
              <a:t>informasi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tidak</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sempurna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tidak</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lengkap</a:t>
            </a:r>
            <a:endParaRPr lang="id-ID" sz="2400" b="1" dirty="0" smtClean="0">
              <a:latin typeface="Arial" pitchFamily="34" charset="0"/>
              <a:cs typeface="Arial" pitchFamily="34" charset="0"/>
            </a:endParaRPr>
          </a:p>
          <a:p>
            <a:pPr marL="457200" indent="-457200">
              <a:buNone/>
            </a:pPr>
            <a:r>
              <a:rPr lang="id-ID" sz="2400" b="1" dirty="0" smtClean="0">
                <a:latin typeface="Arial" pitchFamily="34" charset="0"/>
                <a:cs typeface="Arial" pitchFamily="34" charset="0"/>
              </a:rPr>
              <a:t>     </a:t>
            </a:r>
            <a:r>
              <a:rPr lang="en-US" sz="2400" b="1" dirty="0" smtClean="0">
                <a:latin typeface="Arial" pitchFamily="34" charset="0"/>
                <a:cs typeface="Arial" pitchFamily="34" charset="0"/>
              </a:rPr>
              <a:t> b)</a:t>
            </a:r>
            <a:r>
              <a:rPr lang="en-US" sz="2400" b="1" dirty="0" err="1" smtClean="0">
                <a:latin typeface="Arial" pitchFamily="34" charset="0"/>
                <a:cs typeface="Arial" pitchFamily="34" charset="0"/>
              </a:rPr>
              <a:t>rasionalitas</a:t>
            </a:r>
            <a:r>
              <a:rPr lang="en-US" sz="2400" b="1" dirty="0" smtClean="0">
                <a:latin typeface="Arial" pitchFamily="34" charset="0"/>
                <a:cs typeface="Arial" pitchFamily="34" charset="0"/>
              </a:rPr>
              <a:t> yang </a:t>
            </a:r>
            <a:r>
              <a:rPr lang="en-US" sz="2400" b="1" dirty="0" err="1" smtClean="0">
                <a:latin typeface="Arial" pitchFamily="34" charset="0"/>
                <a:cs typeface="Arial" pitchFamily="34" charset="0"/>
              </a:rPr>
              <a:t>terbatas</a:t>
            </a:r>
            <a:r>
              <a:rPr lang="en-US" sz="2400" b="1" dirty="0" smtClean="0">
                <a:latin typeface="Arial" pitchFamily="34" charset="0"/>
                <a:cs typeface="Arial" pitchFamily="34" charset="0"/>
              </a:rPr>
              <a:t> (bounded </a:t>
            </a:r>
            <a:r>
              <a:rPr lang="en-US" sz="2400" b="1" dirty="0" err="1" smtClean="0">
                <a:latin typeface="Arial" pitchFamily="34" charset="0"/>
                <a:cs typeface="Arial" pitchFamily="34" charset="0"/>
              </a:rPr>
              <a:t>rasionality</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dan</a:t>
            </a:r>
            <a:r>
              <a:rPr lang="en-US" sz="2400" b="1" dirty="0" smtClean="0">
                <a:latin typeface="Arial" pitchFamily="34" charset="0"/>
                <a:cs typeface="Arial" pitchFamily="34" charset="0"/>
              </a:rPr>
              <a:t>  </a:t>
            </a:r>
            <a:endParaRPr lang="id-ID" sz="2400" b="1" dirty="0" smtClean="0">
              <a:latin typeface="Arial" pitchFamily="34" charset="0"/>
              <a:cs typeface="Arial" pitchFamily="34" charset="0"/>
            </a:endParaRPr>
          </a:p>
          <a:p>
            <a:pPr marL="457200" indent="-457200">
              <a:buNone/>
            </a:pPr>
            <a:r>
              <a:rPr lang="id-ID" sz="2400" b="1" dirty="0" smtClean="0">
                <a:latin typeface="Arial" pitchFamily="34" charset="0"/>
                <a:cs typeface="Arial" pitchFamily="34" charset="0"/>
              </a:rPr>
              <a:t>      </a:t>
            </a:r>
            <a:r>
              <a:rPr lang="en-US" sz="2400" b="1" dirty="0" smtClean="0">
                <a:latin typeface="Arial" pitchFamily="34" charset="0"/>
                <a:cs typeface="Arial" pitchFamily="34" charset="0"/>
              </a:rPr>
              <a:t>c)</a:t>
            </a:r>
            <a:r>
              <a:rPr lang="en-US" sz="2400" b="1" dirty="0" err="1" smtClean="0">
                <a:latin typeface="Arial" pitchFamily="34" charset="0"/>
                <a:cs typeface="Arial" pitchFamily="34" charset="0"/>
              </a:rPr>
              <a:t>cepat</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puas</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saticfice</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kondisi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ini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memberatkan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manajer</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untuk</a:t>
            </a:r>
            <a:endParaRPr lang="id-ID" sz="2400" b="1" dirty="0" smtClean="0">
              <a:latin typeface="Arial" pitchFamily="34" charset="0"/>
              <a:cs typeface="Arial" pitchFamily="34" charset="0"/>
            </a:endParaRPr>
          </a:p>
          <a:p>
            <a:pPr marL="457200" indent="-457200">
              <a:buNone/>
            </a:pPr>
            <a:r>
              <a:rPr lang="id-ID" sz="2400" b="1" dirty="0" smtClean="0">
                <a:latin typeface="Arial" pitchFamily="34" charset="0"/>
                <a:cs typeface="Arial" pitchFamily="34" charset="0"/>
              </a:rPr>
              <a:t>        </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membuat</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keputusan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rasional</a:t>
            </a:r>
            <a:r>
              <a:rPr lang="en-US" sz="2400" b="1" dirty="0" smtClean="0">
                <a:latin typeface="Arial" pitchFamily="34" charset="0"/>
                <a:cs typeface="Arial" pitchFamily="34" charset="0"/>
              </a:rPr>
              <a:t> yang </a:t>
            </a:r>
            <a:r>
              <a:rPr lang="en-US" sz="2400" b="1" dirty="0" err="1" smtClean="0">
                <a:latin typeface="Arial" pitchFamily="34" charset="0"/>
                <a:cs typeface="Arial" pitchFamily="34" charset="0"/>
              </a:rPr>
              <a:t>sempurna</a:t>
            </a:r>
            <a:r>
              <a:rPr lang="en-US" sz="2400" b="1" dirty="0" smtClean="0">
                <a:latin typeface="Arial" pitchFamily="34" charset="0"/>
                <a:cs typeface="Arial" pitchFamily="34" charset="0"/>
              </a:rPr>
              <a:t>.</a:t>
            </a:r>
            <a:r>
              <a:rPr lang="en-US" sz="2400" dirty="0" smtClean="0">
                <a:solidFill>
                  <a:schemeClr val="bg1"/>
                </a:solidFill>
                <a:latin typeface="Arial" pitchFamily="34" charset="0"/>
                <a:cs typeface="Arial" pitchFamily="34" charset="0"/>
              </a:rPr>
              <a:t>  </a:t>
            </a:r>
            <a:endParaRPr lang="en-US" sz="2400" b="1" dirty="0" smtClean="0">
              <a:solidFill>
                <a:schemeClr val="bg1"/>
              </a:solidFill>
              <a:latin typeface="Arial" pitchFamily="34" charset="0"/>
              <a:cs typeface="Arial" pitchFamily="34" charset="0"/>
            </a:endParaRPr>
          </a:p>
          <a:p>
            <a:pPr marL="457200" indent="-457200">
              <a:buNone/>
            </a:pPr>
            <a:r>
              <a:rPr lang="en-US" sz="2400" dirty="0" smtClean="0">
                <a:solidFill>
                  <a:schemeClr val="bg1"/>
                </a:solidFill>
                <a:latin typeface="Arial" pitchFamily="34" charset="0"/>
                <a:cs typeface="Arial" pitchFamily="34" charset="0"/>
              </a:rPr>
              <a:t> </a:t>
            </a:r>
            <a:endParaRPr lang="en-US" sz="2400" dirty="0">
              <a:solidFill>
                <a:schemeClr val="bg1"/>
              </a:solidFill>
              <a:latin typeface="Arial" pitchFamily="34" charset="0"/>
              <a:cs typeface="Arial" pitchFamily="34" charset="0"/>
            </a:endParaRPr>
          </a:p>
        </p:txBody>
      </p:sp>
    </p:spTree>
  </p:cSld>
  <p:clrMapOvr>
    <a:masterClrMapping/>
  </p:clrMapOvr>
  <p:transition>
    <p:wheel spokes="8"/>
    <p:sndAc>
      <p:stSnd>
        <p:snd r:embed="rId3" name="chimes.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kepimpinan4.jpg"/>
          <p:cNvPicPr>
            <a:picLocks noChangeAspect="1" noChangeArrowheads="1"/>
          </p:cNvPicPr>
          <p:nvPr/>
        </p:nvPicPr>
        <p:blipFill>
          <a:blip r:embed="rId3" cstate="print"/>
          <a:srcRect/>
          <a:stretch>
            <a:fillRect/>
          </a:stretch>
        </p:blipFill>
        <p:spPr bwMode="auto">
          <a:xfrm>
            <a:off x="-972617" y="0"/>
            <a:ext cx="3528393" cy="6858000"/>
          </a:xfrm>
          <a:prstGeom prst="rect">
            <a:avLst/>
          </a:prstGeom>
          <a:noFill/>
        </p:spPr>
      </p:pic>
      <p:sp>
        <p:nvSpPr>
          <p:cNvPr id="6" name="Rectangle 5"/>
          <p:cNvSpPr/>
          <p:nvPr/>
        </p:nvSpPr>
        <p:spPr>
          <a:xfrm>
            <a:off x="2411760" y="-27384"/>
            <a:ext cx="6912768" cy="6801862"/>
          </a:xfrm>
          <a:prstGeom prst="rect">
            <a:avLst/>
          </a:prstGeom>
          <a:solidFill>
            <a:srgbClr val="FFFF00"/>
          </a:solidFill>
        </p:spPr>
        <p:txBody>
          <a:bodyPr wrap="square">
            <a:spAutoFit/>
          </a:bodyPr>
          <a:lstStyle/>
          <a:p>
            <a:pPr>
              <a:buNone/>
            </a:pPr>
            <a:r>
              <a:rPr lang="id-ID" sz="2800" b="1" dirty="0" smtClean="0">
                <a:solidFill>
                  <a:srgbClr val="FF0000"/>
                </a:solidFill>
                <a:latin typeface="Arial" pitchFamily="34" charset="0"/>
                <a:cs typeface="Arial" pitchFamily="34" charset="0"/>
              </a:rPr>
              <a:t>U</a:t>
            </a:r>
            <a:r>
              <a:rPr lang="en-US" sz="2800" b="1" dirty="0" err="1" smtClean="0">
                <a:solidFill>
                  <a:srgbClr val="FF0000"/>
                </a:solidFill>
                <a:latin typeface="Arial" pitchFamily="34" charset="0"/>
                <a:cs typeface="Arial" pitchFamily="34" charset="0"/>
              </a:rPr>
              <a:t>ntuk</a:t>
            </a:r>
            <a:r>
              <a:rPr lang="en-US" sz="2800" b="1" dirty="0" smtClean="0">
                <a:solidFill>
                  <a:srgbClr val="FF0000"/>
                </a:solidFill>
                <a:latin typeface="Arial" pitchFamily="34" charset="0"/>
                <a:cs typeface="Arial" pitchFamily="34" charset="0"/>
              </a:rPr>
              <a:t> </a:t>
            </a:r>
            <a:r>
              <a:rPr lang="en-US" sz="2800" b="1" dirty="0" err="1" smtClean="0">
                <a:solidFill>
                  <a:srgbClr val="FF0000"/>
                </a:solidFill>
                <a:latin typeface="Arial" pitchFamily="34" charset="0"/>
                <a:cs typeface="Arial" pitchFamily="34" charset="0"/>
              </a:rPr>
              <a:t>mengurangi</a:t>
            </a:r>
            <a:r>
              <a:rPr lang="en-US" sz="2800" b="1" dirty="0" smtClean="0">
                <a:solidFill>
                  <a:srgbClr val="FF0000"/>
                </a:solidFill>
                <a:latin typeface="Arial" pitchFamily="34" charset="0"/>
                <a:cs typeface="Arial" pitchFamily="34" charset="0"/>
              </a:rPr>
              <a:t> </a:t>
            </a:r>
            <a:r>
              <a:rPr lang="id-ID" sz="2800" b="1" dirty="0" smtClean="0">
                <a:solidFill>
                  <a:srgbClr val="FF0000"/>
                </a:solidFill>
                <a:latin typeface="Arial" pitchFamily="34" charset="0"/>
                <a:cs typeface="Arial" pitchFamily="34" charset="0"/>
              </a:rPr>
              <a:t>ke</a:t>
            </a:r>
            <a:r>
              <a:rPr lang="en-US" sz="2800" b="1" dirty="0" err="1" smtClean="0">
                <a:solidFill>
                  <a:srgbClr val="FF0000"/>
                </a:solidFill>
                <a:latin typeface="Arial" pitchFamily="34" charset="0"/>
                <a:cs typeface="Arial" pitchFamily="34" charset="0"/>
              </a:rPr>
              <a:t>tidak</a:t>
            </a:r>
            <a:r>
              <a:rPr lang="en-US" sz="2800" b="1" dirty="0" smtClean="0">
                <a:solidFill>
                  <a:srgbClr val="FF0000"/>
                </a:solidFill>
                <a:latin typeface="Arial" pitchFamily="34" charset="0"/>
                <a:cs typeface="Arial" pitchFamily="34" charset="0"/>
              </a:rPr>
              <a:t> </a:t>
            </a:r>
            <a:r>
              <a:rPr lang="en-US" sz="2800" b="1" dirty="0" err="1" smtClean="0">
                <a:solidFill>
                  <a:srgbClr val="FF0000"/>
                </a:solidFill>
                <a:latin typeface="Arial" pitchFamily="34" charset="0"/>
                <a:cs typeface="Arial" pitchFamily="34" charset="0"/>
              </a:rPr>
              <a:t>cocok</a:t>
            </a:r>
            <a:endParaRPr lang="id-ID" sz="2800" b="1" dirty="0" smtClean="0">
              <a:solidFill>
                <a:srgbClr val="FF0000"/>
              </a:solidFill>
              <a:latin typeface="Arial" pitchFamily="34" charset="0"/>
              <a:cs typeface="Arial" pitchFamily="34" charset="0"/>
            </a:endParaRPr>
          </a:p>
          <a:p>
            <a:pPr>
              <a:buNone/>
            </a:pPr>
            <a:r>
              <a:rPr lang="id-ID" sz="2400" b="1" dirty="0" smtClean="0">
                <a:latin typeface="Arial" pitchFamily="34" charset="0"/>
                <a:cs typeface="Arial" pitchFamily="34" charset="0"/>
              </a:rPr>
              <a:t>Apa</a:t>
            </a:r>
            <a:r>
              <a:rPr lang="id-ID" sz="2400" b="1" dirty="0" smtClean="0">
                <a:solidFill>
                  <a:schemeClr val="tx1">
                    <a:lumMod val="95000"/>
                    <a:lumOff val="5000"/>
                  </a:schemeClr>
                </a:solidFill>
                <a:latin typeface="Arial" pitchFamily="34" charset="0"/>
                <a:cs typeface="Arial" pitchFamily="34" charset="0"/>
              </a:rPr>
              <a:t> bila terjadi ketidak cocokan, dapat </a:t>
            </a:r>
            <a:r>
              <a:rPr lang="id-ID" sz="2400" b="1" u="sng" dirty="0" smtClean="0">
                <a:solidFill>
                  <a:schemeClr val="tx1">
                    <a:lumMod val="95000"/>
                    <a:lumOff val="5000"/>
                  </a:schemeClr>
                </a:solidFill>
                <a:latin typeface="Arial" pitchFamily="34" charset="0"/>
                <a:cs typeface="Arial" pitchFamily="34" charset="0"/>
              </a:rPr>
              <a:t>dikurangi dengan mengakui bahwa terjadi kesalahan</a:t>
            </a:r>
            <a:r>
              <a:rPr lang="id-ID" sz="2400" b="1" dirty="0" smtClean="0">
                <a:solidFill>
                  <a:schemeClr val="tx1">
                    <a:lumMod val="95000"/>
                    <a:lumOff val="5000"/>
                  </a:schemeClr>
                </a:solidFill>
                <a:latin typeface="Arial" pitchFamily="34" charset="0"/>
                <a:cs typeface="Arial" pitchFamily="34" charset="0"/>
              </a:rPr>
              <a:t>. Dan bisa juga dilakukan menggunakan salah satu atau beberapa methode sebagai berikut : </a:t>
            </a:r>
          </a:p>
          <a:p>
            <a:pPr marL="457200" indent="-457200">
              <a:buAutoNum type="arabicPeriod"/>
            </a:pPr>
            <a:r>
              <a:rPr lang="en-US" sz="2400" b="1" dirty="0" err="1" smtClean="0">
                <a:solidFill>
                  <a:schemeClr val="tx1">
                    <a:lumMod val="95000"/>
                    <a:lumOff val="5000"/>
                  </a:schemeClr>
                </a:solidFill>
                <a:latin typeface="Arial" pitchFamily="34" charset="0"/>
                <a:cs typeface="Arial" pitchFamily="34" charset="0"/>
              </a:rPr>
              <a:t>Mencari</a:t>
            </a:r>
            <a:r>
              <a:rPr lang="en-US" sz="2400" b="1" dirty="0" smtClean="0">
                <a:solidFill>
                  <a:schemeClr val="tx1">
                    <a:lumMod val="95000"/>
                    <a:lumOff val="5000"/>
                  </a:schemeClr>
                </a:solidFill>
                <a:latin typeface="Arial" pitchFamily="34" charset="0"/>
                <a:cs typeface="Arial" pitchFamily="34" charset="0"/>
              </a:rPr>
              <a:t> </a:t>
            </a:r>
            <a:r>
              <a:rPr lang="en-US" sz="2400" b="1" dirty="0" err="1" smtClean="0">
                <a:solidFill>
                  <a:schemeClr val="tx1">
                    <a:lumMod val="95000"/>
                    <a:lumOff val="5000"/>
                  </a:schemeClr>
                </a:solidFill>
                <a:latin typeface="Arial" pitchFamily="34" charset="0"/>
                <a:cs typeface="Arial" pitchFamily="34" charset="0"/>
              </a:rPr>
              <a:t>informasi</a:t>
            </a:r>
            <a:r>
              <a:rPr lang="en-US" sz="2400" b="1" dirty="0" smtClean="0">
                <a:solidFill>
                  <a:schemeClr val="tx1">
                    <a:lumMod val="95000"/>
                    <a:lumOff val="5000"/>
                  </a:schemeClr>
                </a:solidFill>
                <a:latin typeface="Arial" pitchFamily="34" charset="0"/>
                <a:cs typeface="Arial" pitchFamily="34" charset="0"/>
              </a:rPr>
              <a:t> yang</a:t>
            </a:r>
            <a:r>
              <a:rPr lang="id-ID" sz="2400" b="1" dirty="0" smtClean="0">
                <a:solidFill>
                  <a:schemeClr val="tx1">
                    <a:lumMod val="95000"/>
                    <a:lumOff val="5000"/>
                  </a:schemeClr>
                </a:solidFill>
                <a:latin typeface="Arial" pitchFamily="34" charset="0"/>
                <a:cs typeface="Arial" pitchFamily="34" charset="0"/>
              </a:rPr>
              <a:t> </a:t>
            </a:r>
            <a:r>
              <a:rPr lang="en-US" sz="2400" b="1" dirty="0" err="1" smtClean="0">
                <a:solidFill>
                  <a:schemeClr val="tx1">
                    <a:lumMod val="95000"/>
                    <a:lumOff val="5000"/>
                  </a:schemeClr>
                </a:solidFill>
                <a:latin typeface="Arial" pitchFamily="34" charset="0"/>
                <a:cs typeface="Arial" pitchFamily="34" charset="0"/>
              </a:rPr>
              <a:t>mendukung</a:t>
            </a:r>
            <a:r>
              <a:rPr lang="en-US" sz="2400" b="1" dirty="0" smtClean="0">
                <a:solidFill>
                  <a:schemeClr val="tx1">
                    <a:lumMod val="95000"/>
                    <a:lumOff val="5000"/>
                  </a:schemeClr>
                </a:solidFill>
                <a:latin typeface="Arial" pitchFamily="34" charset="0"/>
                <a:cs typeface="Arial" pitchFamily="34" charset="0"/>
              </a:rPr>
              <a:t> </a:t>
            </a:r>
            <a:endParaRPr lang="id-ID" sz="2400" b="1" dirty="0" smtClean="0">
              <a:solidFill>
                <a:schemeClr val="tx1">
                  <a:lumMod val="95000"/>
                  <a:lumOff val="5000"/>
                </a:schemeClr>
              </a:solidFill>
              <a:latin typeface="Arial" pitchFamily="34" charset="0"/>
              <a:cs typeface="Arial" pitchFamily="34" charset="0"/>
            </a:endParaRPr>
          </a:p>
          <a:p>
            <a:pPr marL="457200" indent="-457200"/>
            <a:r>
              <a:rPr lang="id-ID" sz="2400" b="1" dirty="0" smtClean="0">
                <a:solidFill>
                  <a:schemeClr val="tx1">
                    <a:lumMod val="95000"/>
                    <a:lumOff val="5000"/>
                  </a:schemeClr>
                </a:solidFill>
                <a:latin typeface="Arial" pitchFamily="34" charset="0"/>
                <a:cs typeface="Arial" pitchFamily="34" charset="0"/>
              </a:rPr>
              <a:t>     </a:t>
            </a:r>
            <a:r>
              <a:rPr lang="en-US" sz="2400" b="1" dirty="0" err="1" smtClean="0">
                <a:solidFill>
                  <a:schemeClr val="tx1">
                    <a:lumMod val="95000"/>
                    <a:lumOff val="5000"/>
                  </a:schemeClr>
                </a:solidFill>
                <a:latin typeface="Arial" pitchFamily="34" charset="0"/>
                <a:cs typeface="Arial" pitchFamily="34" charset="0"/>
              </a:rPr>
              <a:t>kebijaksanaan</a:t>
            </a:r>
            <a:r>
              <a:rPr lang="en-US" sz="2400" b="1" dirty="0" smtClean="0">
                <a:solidFill>
                  <a:schemeClr val="tx1">
                    <a:lumMod val="95000"/>
                    <a:lumOff val="5000"/>
                  </a:schemeClr>
                </a:solidFill>
                <a:latin typeface="Arial" pitchFamily="34" charset="0"/>
                <a:cs typeface="Arial" pitchFamily="34" charset="0"/>
              </a:rPr>
              <a:t> </a:t>
            </a:r>
            <a:r>
              <a:rPr lang="en-US" sz="2400" b="1" dirty="0" err="1" smtClean="0">
                <a:solidFill>
                  <a:schemeClr val="tx1">
                    <a:lumMod val="95000"/>
                    <a:lumOff val="5000"/>
                  </a:schemeClr>
                </a:solidFill>
                <a:latin typeface="Arial" pitchFamily="34" charset="0"/>
                <a:cs typeface="Arial" pitchFamily="34" charset="0"/>
              </a:rPr>
              <a:t>dari</a:t>
            </a:r>
            <a:r>
              <a:rPr lang="id-ID" sz="2400" b="1" dirty="0" smtClean="0">
                <a:solidFill>
                  <a:schemeClr val="tx1">
                    <a:lumMod val="95000"/>
                    <a:lumOff val="5000"/>
                  </a:schemeClr>
                </a:solidFill>
                <a:latin typeface="Arial" pitchFamily="34" charset="0"/>
                <a:cs typeface="Arial" pitchFamily="34" charset="0"/>
              </a:rPr>
              <a:t> </a:t>
            </a:r>
            <a:r>
              <a:rPr lang="en-US" sz="2400" b="1" dirty="0" err="1" smtClean="0">
                <a:solidFill>
                  <a:schemeClr val="tx1">
                    <a:lumMod val="95000"/>
                    <a:lumOff val="5000"/>
                  </a:schemeClr>
                </a:solidFill>
                <a:latin typeface="Arial" pitchFamily="34" charset="0"/>
                <a:cs typeface="Arial" pitchFamily="34" charset="0"/>
              </a:rPr>
              <a:t>keputusan</a:t>
            </a:r>
            <a:r>
              <a:rPr lang="en-US" sz="2400" b="1" dirty="0" smtClean="0">
                <a:solidFill>
                  <a:schemeClr val="tx1">
                    <a:lumMod val="95000"/>
                    <a:lumOff val="5000"/>
                  </a:schemeClr>
                </a:solidFill>
                <a:latin typeface="Arial" pitchFamily="34" charset="0"/>
                <a:cs typeface="Arial" pitchFamily="34" charset="0"/>
              </a:rPr>
              <a:t> </a:t>
            </a:r>
            <a:r>
              <a:rPr lang="en-US" sz="2400" b="1" dirty="0" err="1" smtClean="0">
                <a:solidFill>
                  <a:schemeClr val="tx1">
                    <a:lumMod val="95000"/>
                    <a:lumOff val="5000"/>
                  </a:schemeClr>
                </a:solidFill>
                <a:latin typeface="Arial" pitchFamily="34" charset="0"/>
                <a:cs typeface="Arial" pitchFamily="34" charset="0"/>
              </a:rPr>
              <a:t>mereka</a:t>
            </a:r>
            <a:r>
              <a:rPr lang="en-US" sz="2400" b="1" dirty="0" smtClean="0">
                <a:solidFill>
                  <a:schemeClr val="tx1">
                    <a:lumMod val="95000"/>
                    <a:lumOff val="5000"/>
                  </a:schemeClr>
                </a:solidFill>
                <a:latin typeface="Arial" pitchFamily="34" charset="0"/>
                <a:cs typeface="Arial" pitchFamily="34" charset="0"/>
              </a:rPr>
              <a:t>.</a:t>
            </a:r>
          </a:p>
          <a:p>
            <a:pPr marL="457200" indent="-457200">
              <a:buAutoNum type="arabicPeriod" startAt="2"/>
            </a:pPr>
            <a:r>
              <a:rPr lang="en-US" sz="2400" b="1" dirty="0" err="1" smtClean="0">
                <a:solidFill>
                  <a:schemeClr val="tx1">
                    <a:lumMod val="95000"/>
                    <a:lumOff val="5000"/>
                  </a:schemeClr>
                </a:solidFill>
                <a:latin typeface="Arial" pitchFamily="34" charset="0"/>
                <a:cs typeface="Arial" pitchFamily="34" charset="0"/>
              </a:rPr>
              <a:t>Secara</a:t>
            </a:r>
            <a:r>
              <a:rPr lang="en-US" sz="2400" b="1" dirty="0" smtClean="0">
                <a:solidFill>
                  <a:schemeClr val="tx1">
                    <a:lumMod val="95000"/>
                    <a:lumOff val="5000"/>
                  </a:schemeClr>
                </a:solidFill>
                <a:latin typeface="Arial" pitchFamily="34" charset="0"/>
                <a:cs typeface="Arial" pitchFamily="34" charset="0"/>
              </a:rPr>
              <a:t> </a:t>
            </a:r>
            <a:r>
              <a:rPr lang="en-US" sz="2400" b="1" dirty="0" err="1" smtClean="0">
                <a:solidFill>
                  <a:schemeClr val="tx1">
                    <a:lumMod val="95000"/>
                    <a:lumOff val="5000"/>
                  </a:schemeClr>
                </a:solidFill>
                <a:latin typeface="Arial" pitchFamily="34" charset="0"/>
                <a:cs typeface="Arial" pitchFamily="34" charset="0"/>
              </a:rPr>
              <a:t>selektif</a:t>
            </a:r>
            <a:r>
              <a:rPr lang="en-US" sz="2400" b="1" dirty="0" smtClean="0">
                <a:solidFill>
                  <a:schemeClr val="tx1">
                    <a:lumMod val="95000"/>
                    <a:lumOff val="5000"/>
                  </a:schemeClr>
                </a:solidFill>
                <a:latin typeface="Arial" pitchFamily="34" charset="0"/>
                <a:cs typeface="Arial" pitchFamily="34" charset="0"/>
              </a:rPr>
              <a:t>  </a:t>
            </a:r>
            <a:r>
              <a:rPr lang="en-US" sz="2400" b="1" dirty="0" err="1" smtClean="0">
                <a:solidFill>
                  <a:schemeClr val="tx1">
                    <a:lumMod val="95000"/>
                    <a:lumOff val="5000"/>
                  </a:schemeClr>
                </a:solidFill>
                <a:latin typeface="Arial" pitchFamily="34" charset="0"/>
                <a:cs typeface="Arial" pitchFamily="34" charset="0"/>
              </a:rPr>
              <a:t>mem</a:t>
            </a:r>
            <a:r>
              <a:rPr lang="id-ID" sz="2400" b="1" dirty="0" smtClean="0">
                <a:solidFill>
                  <a:schemeClr val="tx1">
                    <a:lumMod val="95000"/>
                    <a:lumOff val="5000"/>
                  </a:schemeClr>
                </a:solidFill>
                <a:latin typeface="Arial" pitchFamily="34" charset="0"/>
                <a:cs typeface="Arial" pitchFamily="34" charset="0"/>
              </a:rPr>
              <a:t>a</a:t>
            </a:r>
            <a:r>
              <a:rPr lang="en-US" sz="2400" b="1" dirty="0" err="1" smtClean="0">
                <a:solidFill>
                  <a:schemeClr val="tx1">
                    <a:lumMod val="95000"/>
                    <a:lumOff val="5000"/>
                  </a:schemeClr>
                </a:solidFill>
                <a:latin typeface="Arial" pitchFamily="34" charset="0"/>
                <a:cs typeface="Arial" pitchFamily="34" charset="0"/>
              </a:rPr>
              <a:t>hami</a:t>
            </a:r>
            <a:r>
              <a:rPr lang="en-US" sz="2400" b="1" dirty="0" smtClean="0">
                <a:solidFill>
                  <a:schemeClr val="tx1">
                    <a:lumMod val="95000"/>
                    <a:lumOff val="5000"/>
                  </a:schemeClr>
                </a:solidFill>
                <a:latin typeface="Arial" pitchFamily="34" charset="0"/>
                <a:cs typeface="Arial" pitchFamily="34" charset="0"/>
              </a:rPr>
              <a:t> </a:t>
            </a:r>
            <a:r>
              <a:rPr lang="id-ID" sz="2400" b="1" dirty="0" smtClean="0">
                <a:solidFill>
                  <a:schemeClr val="tx1">
                    <a:lumMod val="95000"/>
                    <a:lumOff val="5000"/>
                  </a:schemeClr>
                </a:solidFill>
                <a:latin typeface="Arial" pitchFamily="34" charset="0"/>
                <a:cs typeface="Arial" pitchFamily="34" charset="0"/>
              </a:rPr>
              <a:t>(</a:t>
            </a:r>
            <a:r>
              <a:rPr lang="en-US" sz="2400" b="1" dirty="0" err="1" smtClean="0">
                <a:solidFill>
                  <a:schemeClr val="tx1">
                    <a:lumMod val="95000"/>
                    <a:lumOff val="5000"/>
                  </a:schemeClr>
                </a:solidFill>
                <a:latin typeface="Arial" pitchFamily="34" charset="0"/>
                <a:cs typeface="Arial" pitchFamily="34" charset="0"/>
              </a:rPr>
              <a:t>mengubah</a:t>
            </a:r>
            <a:r>
              <a:rPr lang="en-US" sz="2400" b="1" dirty="0" smtClean="0">
                <a:solidFill>
                  <a:schemeClr val="tx1">
                    <a:lumMod val="95000"/>
                    <a:lumOff val="5000"/>
                  </a:schemeClr>
                </a:solidFill>
                <a:latin typeface="Arial" pitchFamily="34" charset="0"/>
                <a:cs typeface="Arial" pitchFamily="34" charset="0"/>
              </a:rPr>
              <a:t>)</a:t>
            </a:r>
            <a:r>
              <a:rPr lang="id-ID" sz="2400" b="1" dirty="0" smtClean="0">
                <a:solidFill>
                  <a:schemeClr val="tx1">
                    <a:lumMod val="95000"/>
                    <a:lumOff val="5000"/>
                  </a:schemeClr>
                </a:solidFill>
                <a:latin typeface="Arial" pitchFamily="34" charset="0"/>
                <a:cs typeface="Arial" pitchFamily="34" charset="0"/>
              </a:rPr>
              <a:t>  </a:t>
            </a:r>
            <a:r>
              <a:rPr lang="en-US" sz="2400" b="1" dirty="0" err="1" smtClean="0">
                <a:solidFill>
                  <a:schemeClr val="tx1">
                    <a:lumMod val="95000"/>
                    <a:lumOff val="5000"/>
                  </a:schemeClr>
                </a:solidFill>
                <a:latin typeface="Arial" pitchFamily="34" charset="0"/>
                <a:cs typeface="Arial" pitchFamily="34" charset="0"/>
              </a:rPr>
              <a:t>informasi</a:t>
            </a:r>
            <a:r>
              <a:rPr lang="en-US" sz="2400" b="1" dirty="0" smtClean="0">
                <a:solidFill>
                  <a:schemeClr val="tx1">
                    <a:lumMod val="95000"/>
                    <a:lumOff val="5000"/>
                  </a:schemeClr>
                </a:solidFill>
                <a:latin typeface="Arial" pitchFamily="34" charset="0"/>
                <a:cs typeface="Arial" pitchFamily="34" charset="0"/>
              </a:rPr>
              <a:t> </a:t>
            </a:r>
            <a:r>
              <a:rPr lang="en-US" sz="2400" b="1" dirty="0" err="1" smtClean="0">
                <a:solidFill>
                  <a:schemeClr val="tx1">
                    <a:lumMod val="95000"/>
                    <a:lumOff val="5000"/>
                  </a:schemeClr>
                </a:solidFill>
                <a:latin typeface="Arial" pitchFamily="34" charset="0"/>
                <a:cs typeface="Arial" pitchFamily="34" charset="0"/>
              </a:rPr>
              <a:t>dengan</a:t>
            </a:r>
            <a:r>
              <a:rPr lang="id-ID" sz="2400" b="1" dirty="0" smtClean="0">
                <a:solidFill>
                  <a:schemeClr val="tx1">
                    <a:lumMod val="95000"/>
                    <a:lumOff val="5000"/>
                  </a:schemeClr>
                </a:solidFill>
                <a:latin typeface="Arial" pitchFamily="34" charset="0"/>
                <a:cs typeface="Arial" pitchFamily="34" charset="0"/>
              </a:rPr>
              <a:t> </a:t>
            </a:r>
            <a:r>
              <a:rPr lang="en-US" sz="2400" b="1" dirty="0" err="1" smtClean="0">
                <a:solidFill>
                  <a:schemeClr val="tx1">
                    <a:lumMod val="95000"/>
                    <a:lumOff val="5000"/>
                  </a:schemeClr>
                </a:solidFill>
                <a:latin typeface="Arial" pitchFamily="34" charset="0"/>
                <a:cs typeface="Arial" pitchFamily="34" charset="0"/>
              </a:rPr>
              <a:t>sesuatu</a:t>
            </a:r>
            <a:r>
              <a:rPr lang="en-US" sz="2400" b="1" dirty="0" smtClean="0">
                <a:solidFill>
                  <a:schemeClr val="tx1">
                    <a:lumMod val="95000"/>
                    <a:lumOff val="5000"/>
                  </a:schemeClr>
                </a:solidFill>
                <a:latin typeface="Arial" pitchFamily="34" charset="0"/>
                <a:cs typeface="Arial" pitchFamily="34" charset="0"/>
              </a:rPr>
              <a:t> </a:t>
            </a:r>
            <a:r>
              <a:rPr lang="en-US" sz="2400" b="1" dirty="0" err="1" smtClean="0">
                <a:solidFill>
                  <a:schemeClr val="tx1">
                    <a:lumMod val="95000"/>
                    <a:lumOff val="5000"/>
                  </a:schemeClr>
                </a:solidFill>
                <a:latin typeface="Arial" pitchFamily="34" charset="0"/>
                <a:cs typeface="Arial" pitchFamily="34" charset="0"/>
              </a:rPr>
              <a:t>cara</a:t>
            </a:r>
            <a:r>
              <a:rPr lang="en-US" sz="2400" b="1" dirty="0" smtClean="0">
                <a:solidFill>
                  <a:schemeClr val="tx1">
                    <a:lumMod val="95000"/>
                    <a:lumOff val="5000"/>
                  </a:schemeClr>
                </a:solidFill>
                <a:latin typeface="Arial" pitchFamily="34" charset="0"/>
                <a:cs typeface="Arial" pitchFamily="34" charset="0"/>
              </a:rPr>
              <a:t>  yang</a:t>
            </a:r>
            <a:r>
              <a:rPr lang="id-ID" sz="2400" b="1" dirty="0" smtClean="0">
                <a:solidFill>
                  <a:schemeClr val="tx1">
                    <a:lumMod val="95000"/>
                    <a:lumOff val="5000"/>
                  </a:schemeClr>
                </a:solidFill>
                <a:latin typeface="Arial" pitchFamily="34" charset="0"/>
                <a:cs typeface="Arial" pitchFamily="34" charset="0"/>
              </a:rPr>
              <a:t> </a:t>
            </a:r>
            <a:r>
              <a:rPr lang="en-US" sz="2400" b="1" dirty="0" err="1" smtClean="0">
                <a:solidFill>
                  <a:schemeClr val="tx1">
                    <a:lumMod val="95000"/>
                    <a:lumOff val="5000"/>
                  </a:schemeClr>
                </a:solidFill>
                <a:latin typeface="Arial" pitchFamily="34" charset="0"/>
                <a:cs typeface="Arial" pitchFamily="34" charset="0"/>
              </a:rPr>
              <a:t>mendukung</a:t>
            </a:r>
            <a:r>
              <a:rPr lang="en-US" sz="2400" b="1" dirty="0" smtClean="0">
                <a:solidFill>
                  <a:schemeClr val="tx1">
                    <a:lumMod val="95000"/>
                    <a:lumOff val="5000"/>
                  </a:schemeClr>
                </a:solidFill>
                <a:latin typeface="Arial" pitchFamily="34" charset="0"/>
                <a:cs typeface="Arial" pitchFamily="34" charset="0"/>
              </a:rPr>
              <a:t> </a:t>
            </a:r>
            <a:r>
              <a:rPr lang="id-ID" sz="2400" b="1" dirty="0" smtClean="0">
                <a:solidFill>
                  <a:schemeClr val="tx1">
                    <a:lumMod val="95000"/>
                    <a:lumOff val="5000"/>
                  </a:schemeClr>
                </a:solidFill>
                <a:latin typeface="Arial" pitchFamily="34" charset="0"/>
                <a:cs typeface="Arial" pitchFamily="34" charset="0"/>
              </a:rPr>
              <a:t> k</a:t>
            </a:r>
            <a:r>
              <a:rPr lang="en-US" sz="2400" b="1" dirty="0" err="1" smtClean="0">
                <a:solidFill>
                  <a:schemeClr val="tx1">
                    <a:lumMod val="95000"/>
                    <a:lumOff val="5000"/>
                  </a:schemeClr>
                </a:solidFill>
                <a:latin typeface="Arial" pitchFamily="34" charset="0"/>
                <a:cs typeface="Arial" pitchFamily="34" charset="0"/>
              </a:rPr>
              <a:t>eputusan</a:t>
            </a:r>
            <a:r>
              <a:rPr lang="en-US" sz="2400" b="1" dirty="0" smtClean="0">
                <a:solidFill>
                  <a:schemeClr val="tx1">
                    <a:lumMod val="95000"/>
                    <a:lumOff val="5000"/>
                  </a:schemeClr>
                </a:solidFill>
                <a:latin typeface="Arial" pitchFamily="34" charset="0"/>
                <a:cs typeface="Arial" pitchFamily="34" charset="0"/>
              </a:rPr>
              <a:t> </a:t>
            </a:r>
            <a:r>
              <a:rPr lang="en-US" sz="2400" b="1" dirty="0" err="1" smtClean="0">
                <a:solidFill>
                  <a:schemeClr val="tx1">
                    <a:lumMod val="95000"/>
                    <a:lumOff val="5000"/>
                  </a:schemeClr>
                </a:solidFill>
                <a:latin typeface="Arial" pitchFamily="34" charset="0"/>
                <a:cs typeface="Arial" pitchFamily="34" charset="0"/>
              </a:rPr>
              <a:t>mereka</a:t>
            </a:r>
            <a:r>
              <a:rPr lang="en-US" sz="2400" b="1" dirty="0" smtClean="0">
                <a:solidFill>
                  <a:schemeClr val="tx1">
                    <a:lumMod val="95000"/>
                    <a:lumOff val="5000"/>
                  </a:schemeClr>
                </a:solidFill>
                <a:latin typeface="Arial" pitchFamily="34" charset="0"/>
                <a:cs typeface="Arial" pitchFamily="34" charset="0"/>
              </a:rPr>
              <a:t>.</a:t>
            </a:r>
          </a:p>
          <a:p>
            <a:pPr marL="514350" indent="-514350">
              <a:buAutoNum type="arabicPeriod" startAt="3"/>
            </a:pPr>
            <a:r>
              <a:rPr lang="en-US" sz="2400" b="1" dirty="0" err="1" smtClean="0">
                <a:solidFill>
                  <a:schemeClr val="tx1">
                    <a:lumMod val="95000"/>
                    <a:lumOff val="5000"/>
                  </a:schemeClr>
                </a:solidFill>
                <a:latin typeface="Arial" pitchFamily="34" charset="0"/>
                <a:cs typeface="Arial" pitchFamily="34" charset="0"/>
              </a:rPr>
              <a:t>Mengubah</a:t>
            </a:r>
            <a:r>
              <a:rPr lang="en-US" sz="2400" b="1" dirty="0" smtClean="0">
                <a:solidFill>
                  <a:schemeClr val="tx1">
                    <a:lumMod val="95000"/>
                    <a:lumOff val="5000"/>
                  </a:schemeClr>
                </a:solidFill>
                <a:latin typeface="Arial" pitchFamily="34" charset="0"/>
                <a:cs typeface="Arial" pitchFamily="34" charset="0"/>
              </a:rPr>
              <a:t> </a:t>
            </a:r>
            <a:r>
              <a:rPr lang="en-US" sz="2400" b="1" dirty="0" err="1" smtClean="0">
                <a:solidFill>
                  <a:schemeClr val="tx1">
                    <a:lumMod val="95000"/>
                    <a:lumOff val="5000"/>
                  </a:schemeClr>
                </a:solidFill>
                <a:latin typeface="Arial" pitchFamily="34" charset="0"/>
                <a:cs typeface="Arial" pitchFamily="34" charset="0"/>
              </a:rPr>
              <a:t>sikap</a:t>
            </a:r>
            <a:r>
              <a:rPr lang="en-US" sz="2400" b="1" dirty="0" smtClean="0">
                <a:solidFill>
                  <a:schemeClr val="tx1">
                    <a:lumMod val="95000"/>
                    <a:lumOff val="5000"/>
                  </a:schemeClr>
                </a:solidFill>
                <a:latin typeface="Arial" pitchFamily="34" charset="0"/>
                <a:cs typeface="Arial" pitchFamily="34" charset="0"/>
              </a:rPr>
              <a:t> </a:t>
            </a:r>
            <a:r>
              <a:rPr lang="en-US" sz="2400" b="1" dirty="0" err="1" smtClean="0">
                <a:solidFill>
                  <a:schemeClr val="tx1">
                    <a:lumMod val="95000"/>
                    <a:lumOff val="5000"/>
                  </a:schemeClr>
                </a:solidFill>
                <a:latin typeface="Arial" pitchFamily="34" charset="0"/>
                <a:cs typeface="Arial" pitchFamily="34" charset="0"/>
              </a:rPr>
              <a:t>mereka</a:t>
            </a:r>
            <a:r>
              <a:rPr lang="en-US" sz="2400" b="1" dirty="0" smtClean="0">
                <a:solidFill>
                  <a:schemeClr val="tx1">
                    <a:lumMod val="95000"/>
                    <a:lumOff val="5000"/>
                  </a:schemeClr>
                </a:solidFill>
                <a:latin typeface="Arial" pitchFamily="34" charset="0"/>
                <a:cs typeface="Arial" pitchFamily="34" charset="0"/>
              </a:rPr>
              <a:t> </a:t>
            </a:r>
            <a:r>
              <a:rPr lang="en-US" sz="2400" b="1" dirty="0" err="1" smtClean="0">
                <a:solidFill>
                  <a:schemeClr val="tx1">
                    <a:lumMod val="95000"/>
                    <a:lumOff val="5000"/>
                  </a:schemeClr>
                </a:solidFill>
                <a:latin typeface="Arial" pitchFamily="34" charset="0"/>
                <a:cs typeface="Arial" pitchFamily="34" charset="0"/>
              </a:rPr>
              <a:t>sehingga</a:t>
            </a:r>
            <a:r>
              <a:rPr lang="id-ID" sz="2400" b="1" dirty="0" smtClean="0">
                <a:solidFill>
                  <a:schemeClr val="tx1">
                    <a:lumMod val="95000"/>
                    <a:lumOff val="5000"/>
                  </a:schemeClr>
                </a:solidFill>
                <a:latin typeface="Arial" pitchFamily="34" charset="0"/>
                <a:cs typeface="Arial" pitchFamily="34" charset="0"/>
              </a:rPr>
              <a:t> </a:t>
            </a:r>
            <a:r>
              <a:rPr lang="en-US" sz="2400" b="1" dirty="0" err="1" smtClean="0">
                <a:solidFill>
                  <a:schemeClr val="tx1">
                    <a:lumMod val="95000"/>
                    <a:lumOff val="5000"/>
                  </a:schemeClr>
                </a:solidFill>
                <a:latin typeface="Arial" pitchFamily="34" charset="0"/>
                <a:cs typeface="Arial" pitchFamily="34" charset="0"/>
              </a:rPr>
              <a:t>mereka</a:t>
            </a:r>
            <a:r>
              <a:rPr lang="en-US" sz="2400" b="1" dirty="0" smtClean="0">
                <a:solidFill>
                  <a:schemeClr val="tx1">
                    <a:lumMod val="95000"/>
                    <a:lumOff val="5000"/>
                  </a:schemeClr>
                </a:solidFill>
                <a:latin typeface="Arial" pitchFamily="34" charset="0"/>
                <a:cs typeface="Arial" pitchFamily="34" charset="0"/>
              </a:rPr>
              <a:t> </a:t>
            </a:r>
            <a:r>
              <a:rPr lang="en-US" sz="2400" b="1" dirty="0" err="1" smtClean="0">
                <a:solidFill>
                  <a:schemeClr val="tx1">
                    <a:lumMod val="95000"/>
                    <a:lumOff val="5000"/>
                  </a:schemeClr>
                </a:solidFill>
                <a:latin typeface="Arial" pitchFamily="34" charset="0"/>
                <a:cs typeface="Arial" pitchFamily="34" charset="0"/>
              </a:rPr>
              <a:t>memiliki</a:t>
            </a:r>
            <a:r>
              <a:rPr lang="en-US" sz="2400" b="1" dirty="0" smtClean="0">
                <a:solidFill>
                  <a:schemeClr val="tx1">
                    <a:lumMod val="95000"/>
                    <a:lumOff val="5000"/>
                  </a:schemeClr>
                </a:solidFill>
                <a:latin typeface="Arial" pitchFamily="34" charset="0"/>
                <a:cs typeface="Arial" pitchFamily="34" charset="0"/>
              </a:rPr>
              <a:t> </a:t>
            </a:r>
            <a:r>
              <a:rPr lang="id-ID" sz="2400" b="1" dirty="0" smtClean="0">
                <a:solidFill>
                  <a:schemeClr val="tx1">
                    <a:lumMod val="95000"/>
                    <a:lumOff val="5000"/>
                  </a:schemeClr>
                </a:solidFill>
                <a:latin typeface="Arial" pitchFamily="34" charset="0"/>
                <a:cs typeface="Arial" pitchFamily="34" charset="0"/>
              </a:rPr>
              <a:t> p</a:t>
            </a:r>
            <a:r>
              <a:rPr lang="en-US" sz="2400" b="1" dirty="0" err="1" smtClean="0">
                <a:solidFill>
                  <a:schemeClr val="tx1">
                    <a:lumMod val="95000"/>
                    <a:lumOff val="5000"/>
                  </a:schemeClr>
                </a:solidFill>
                <a:latin typeface="Arial" pitchFamily="34" charset="0"/>
                <a:cs typeface="Arial" pitchFamily="34" charset="0"/>
              </a:rPr>
              <a:t>andangan</a:t>
            </a:r>
            <a:r>
              <a:rPr lang="en-US" sz="2400" b="1" dirty="0" smtClean="0">
                <a:solidFill>
                  <a:schemeClr val="tx1">
                    <a:lumMod val="95000"/>
                    <a:lumOff val="5000"/>
                  </a:schemeClr>
                </a:solidFill>
                <a:latin typeface="Arial" pitchFamily="34" charset="0"/>
                <a:cs typeface="Arial" pitchFamily="34" charset="0"/>
              </a:rPr>
              <a:t> </a:t>
            </a:r>
            <a:r>
              <a:rPr lang="en-US" sz="2400" b="1" dirty="0" err="1" smtClean="0">
                <a:solidFill>
                  <a:schemeClr val="tx1">
                    <a:lumMod val="95000"/>
                    <a:lumOff val="5000"/>
                  </a:schemeClr>
                </a:solidFill>
                <a:latin typeface="Arial" pitchFamily="34" charset="0"/>
                <a:cs typeface="Arial" pitchFamily="34" charset="0"/>
              </a:rPr>
              <a:t>yan</a:t>
            </a:r>
            <a:r>
              <a:rPr lang="id-ID" sz="2400" b="1" dirty="0" smtClean="0">
                <a:solidFill>
                  <a:schemeClr val="tx1">
                    <a:lumMod val="95000"/>
                    <a:lumOff val="5000"/>
                  </a:schemeClr>
                </a:solidFill>
                <a:latin typeface="Arial" pitchFamily="34" charset="0"/>
                <a:cs typeface="Arial" pitchFamily="34" charset="0"/>
              </a:rPr>
              <a:t>g   </a:t>
            </a:r>
            <a:r>
              <a:rPr lang="en-US" sz="2400" b="1" dirty="0" err="1" smtClean="0">
                <a:solidFill>
                  <a:schemeClr val="tx1">
                    <a:lumMod val="95000"/>
                    <a:lumOff val="5000"/>
                  </a:schemeClr>
                </a:solidFill>
                <a:latin typeface="Arial" pitchFamily="34" charset="0"/>
                <a:cs typeface="Arial" pitchFamily="34" charset="0"/>
              </a:rPr>
              <a:t>baik</a:t>
            </a:r>
            <a:r>
              <a:rPr lang="en-US" sz="2400" b="1" dirty="0" smtClean="0">
                <a:solidFill>
                  <a:schemeClr val="tx1">
                    <a:lumMod val="95000"/>
                    <a:lumOff val="5000"/>
                  </a:schemeClr>
                </a:solidFill>
                <a:latin typeface="Arial" pitchFamily="34" charset="0"/>
                <a:cs typeface="Arial" pitchFamily="34" charset="0"/>
              </a:rPr>
              <a:t> </a:t>
            </a:r>
            <a:r>
              <a:rPr lang="en-US" sz="2400" b="1" dirty="0" err="1" smtClean="0">
                <a:solidFill>
                  <a:schemeClr val="tx1">
                    <a:lumMod val="95000"/>
                    <a:lumOff val="5000"/>
                  </a:schemeClr>
                </a:solidFill>
                <a:latin typeface="Arial" pitchFamily="34" charset="0"/>
                <a:cs typeface="Arial" pitchFamily="34" charset="0"/>
              </a:rPr>
              <a:t>terhadap</a:t>
            </a:r>
            <a:r>
              <a:rPr lang="en-US" sz="2400" b="1" dirty="0" smtClean="0">
                <a:solidFill>
                  <a:schemeClr val="tx1">
                    <a:lumMod val="95000"/>
                    <a:lumOff val="5000"/>
                  </a:schemeClr>
                </a:solidFill>
                <a:latin typeface="Arial" pitchFamily="34" charset="0"/>
                <a:cs typeface="Arial" pitchFamily="34" charset="0"/>
              </a:rPr>
              <a:t> </a:t>
            </a:r>
            <a:r>
              <a:rPr lang="en-US" sz="2400" b="1" dirty="0" err="1" smtClean="0">
                <a:solidFill>
                  <a:schemeClr val="tx1">
                    <a:lumMod val="95000"/>
                    <a:lumOff val="5000"/>
                  </a:schemeClr>
                </a:solidFill>
                <a:latin typeface="Arial" pitchFamily="34" charset="0"/>
                <a:cs typeface="Arial" pitchFamily="34" charset="0"/>
              </a:rPr>
              <a:t>alternatif</a:t>
            </a:r>
            <a:r>
              <a:rPr lang="en-US" sz="2400" b="1" dirty="0" smtClean="0">
                <a:solidFill>
                  <a:schemeClr val="tx1">
                    <a:lumMod val="95000"/>
                    <a:lumOff val="5000"/>
                  </a:schemeClr>
                </a:solidFill>
                <a:latin typeface="Arial" pitchFamily="34" charset="0"/>
                <a:cs typeface="Arial" pitchFamily="34" charset="0"/>
              </a:rPr>
              <a:t> yang </a:t>
            </a:r>
            <a:r>
              <a:rPr lang="en-US" sz="2400" b="1" dirty="0" err="1" smtClean="0">
                <a:solidFill>
                  <a:schemeClr val="tx1">
                    <a:lumMod val="95000"/>
                    <a:lumOff val="5000"/>
                  </a:schemeClr>
                </a:solidFill>
                <a:latin typeface="Arial" pitchFamily="34" charset="0"/>
                <a:cs typeface="Arial" pitchFamily="34" charset="0"/>
              </a:rPr>
              <a:t>telah</a:t>
            </a:r>
            <a:r>
              <a:rPr lang="en-US" sz="2400" b="1" dirty="0" smtClean="0">
                <a:solidFill>
                  <a:schemeClr val="tx1">
                    <a:lumMod val="95000"/>
                    <a:lumOff val="5000"/>
                  </a:schemeClr>
                </a:solidFill>
                <a:latin typeface="Arial" pitchFamily="34" charset="0"/>
                <a:cs typeface="Arial" pitchFamily="34" charset="0"/>
              </a:rPr>
              <a:t> </a:t>
            </a:r>
            <a:r>
              <a:rPr lang="en-US" sz="2400" b="1" dirty="0" err="1" smtClean="0">
                <a:solidFill>
                  <a:schemeClr val="tx1">
                    <a:lumMod val="95000"/>
                    <a:lumOff val="5000"/>
                  </a:schemeClr>
                </a:solidFill>
                <a:latin typeface="Arial" pitchFamily="34" charset="0"/>
                <a:cs typeface="Arial" pitchFamily="34" charset="0"/>
              </a:rPr>
              <a:t>ditetapkan</a:t>
            </a:r>
            <a:r>
              <a:rPr lang="id-ID" sz="2400" b="1" dirty="0" smtClean="0">
                <a:solidFill>
                  <a:schemeClr val="tx1">
                    <a:lumMod val="95000"/>
                    <a:lumOff val="5000"/>
                  </a:schemeClr>
                </a:solidFill>
                <a:latin typeface="Arial" pitchFamily="34" charset="0"/>
                <a:cs typeface="Arial" pitchFamily="34" charset="0"/>
              </a:rPr>
              <a:t> </a:t>
            </a:r>
            <a:r>
              <a:rPr lang="en-US" sz="2400" b="1" dirty="0" err="1" smtClean="0">
                <a:solidFill>
                  <a:schemeClr val="tx1">
                    <a:lumMod val="95000"/>
                    <a:lumOff val="5000"/>
                  </a:schemeClr>
                </a:solidFill>
                <a:latin typeface="Arial" pitchFamily="34" charset="0"/>
                <a:cs typeface="Arial" pitchFamily="34" charset="0"/>
              </a:rPr>
              <a:t>sebelu</a:t>
            </a:r>
            <a:r>
              <a:rPr lang="id-ID" sz="2400" b="1" dirty="0" smtClean="0">
                <a:solidFill>
                  <a:schemeClr val="tx1">
                    <a:lumMod val="95000"/>
                    <a:lumOff val="5000"/>
                  </a:schemeClr>
                </a:solidFill>
                <a:latin typeface="Arial" pitchFamily="34" charset="0"/>
                <a:cs typeface="Arial" pitchFamily="34" charset="0"/>
              </a:rPr>
              <a:t>mnya </a:t>
            </a:r>
          </a:p>
          <a:p>
            <a:pPr marL="457200" indent="-457200">
              <a:buAutoNum type="arabicPeriod" startAt="4"/>
            </a:pPr>
            <a:r>
              <a:rPr lang="en-US" sz="2400" b="1" dirty="0" smtClean="0">
                <a:solidFill>
                  <a:schemeClr val="tx1">
                    <a:lumMod val="95000"/>
                    <a:lumOff val="5000"/>
                  </a:schemeClr>
                </a:solidFill>
                <a:latin typeface="Arial" pitchFamily="34" charset="0"/>
                <a:cs typeface="Arial" pitchFamily="34" charset="0"/>
              </a:rPr>
              <a:t>Men</a:t>
            </a:r>
            <a:r>
              <a:rPr lang="id-ID" sz="2400" b="1" dirty="0" smtClean="0">
                <a:solidFill>
                  <a:schemeClr val="tx1">
                    <a:lumMod val="95000"/>
                    <a:lumOff val="5000"/>
                  </a:schemeClr>
                </a:solidFill>
                <a:latin typeface="Arial" pitchFamily="34" charset="0"/>
                <a:cs typeface="Arial" pitchFamily="34" charset="0"/>
              </a:rPr>
              <a:t>gelakan</a:t>
            </a:r>
            <a:r>
              <a:rPr lang="en-US" sz="2400" b="1" dirty="0" smtClean="0">
                <a:solidFill>
                  <a:schemeClr val="tx1">
                    <a:lumMod val="95000"/>
                    <a:lumOff val="5000"/>
                  </a:schemeClr>
                </a:solidFill>
                <a:latin typeface="Arial" pitchFamily="34" charset="0"/>
                <a:cs typeface="Arial" pitchFamily="34" charset="0"/>
              </a:rPr>
              <a:t> </a:t>
            </a:r>
            <a:r>
              <a:rPr lang="en-US" sz="2400" b="1" dirty="0" err="1" smtClean="0">
                <a:solidFill>
                  <a:schemeClr val="tx1">
                    <a:lumMod val="95000"/>
                    <a:lumOff val="5000"/>
                  </a:schemeClr>
                </a:solidFill>
                <a:latin typeface="Arial" pitchFamily="34" charset="0"/>
                <a:cs typeface="Arial" pitchFamily="34" charset="0"/>
              </a:rPr>
              <a:t>pentingnya</a:t>
            </a:r>
            <a:r>
              <a:rPr lang="en-US" sz="2400" b="1" dirty="0" smtClean="0">
                <a:solidFill>
                  <a:schemeClr val="tx1">
                    <a:lumMod val="95000"/>
                    <a:lumOff val="5000"/>
                  </a:schemeClr>
                </a:solidFill>
                <a:latin typeface="Arial" pitchFamily="34" charset="0"/>
                <a:cs typeface="Arial" pitchFamily="34" charset="0"/>
              </a:rPr>
              <a:t> </a:t>
            </a:r>
            <a:r>
              <a:rPr lang="en-US" sz="2400" b="1" dirty="0" err="1" smtClean="0">
                <a:solidFill>
                  <a:schemeClr val="tx1">
                    <a:lumMod val="95000"/>
                    <a:lumOff val="5000"/>
                  </a:schemeClr>
                </a:solidFill>
                <a:latin typeface="Arial" pitchFamily="34" charset="0"/>
                <a:cs typeface="Arial" pitchFamily="34" charset="0"/>
              </a:rPr>
              <a:t>segi-segi</a:t>
            </a:r>
            <a:r>
              <a:rPr lang="en-US" sz="2400" b="1" dirty="0" smtClean="0">
                <a:solidFill>
                  <a:schemeClr val="tx1">
                    <a:lumMod val="95000"/>
                    <a:lumOff val="5000"/>
                  </a:schemeClr>
                </a:solidFill>
                <a:latin typeface="Arial" pitchFamily="34" charset="0"/>
                <a:cs typeface="Arial" pitchFamily="34" charset="0"/>
              </a:rPr>
              <a:t> </a:t>
            </a:r>
            <a:r>
              <a:rPr lang="en-US" sz="2400" b="1" dirty="0" err="1" smtClean="0">
                <a:solidFill>
                  <a:schemeClr val="tx1">
                    <a:lumMod val="95000"/>
                    <a:lumOff val="5000"/>
                  </a:schemeClr>
                </a:solidFill>
                <a:latin typeface="Arial" pitchFamily="34" charset="0"/>
                <a:cs typeface="Arial" pitchFamily="34" charset="0"/>
              </a:rPr>
              <a:t>negatif</a:t>
            </a:r>
            <a:r>
              <a:rPr lang="en-US" sz="2400" b="1" dirty="0" smtClean="0">
                <a:solidFill>
                  <a:schemeClr val="tx1">
                    <a:lumMod val="95000"/>
                    <a:lumOff val="5000"/>
                  </a:schemeClr>
                </a:solidFill>
                <a:latin typeface="Arial" pitchFamily="34" charset="0"/>
                <a:cs typeface="Arial" pitchFamily="34" charset="0"/>
              </a:rPr>
              <a:t> </a:t>
            </a:r>
            <a:r>
              <a:rPr lang="en-US" sz="2400" b="1" dirty="0" err="1" smtClean="0">
                <a:solidFill>
                  <a:schemeClr val="tx1">
                    <a:lumMod val="95000"/>
                    <a:lumOff val="5000"/>
                  </a:schemeClr>
                </a:solidFill>
                <a:latin typeface="Arial" pitchFamily="34" charset="0"/>
                <a:cs typeface="Arial" pitchFamily="34" charset="0"/>
              </a:rPr>
              <a:t>dan</a:t>
            </a:r>
            <a:r>
              <a:rPr lang="id-ID" sz="2400" b="1" dirty="0" smtClean="0">
                <a:solidFill>
                  <a:schemeClr val="tx1">
                    <a:lumMod val="95000"/>
                    <a:lumOff val="5000"/>
                  </a:schemeClr>
                </a:solidFill>
                <a:latin typeface="Arial" pitchFamily="34" charset="0"/>
                <a:cs typeface="Arial" pitchFamily="34" charset="0"/>
              </a:rPr>
              <a:t> </a:t>
            </a:r>
            <a:r>
              <a:rPr lang="en-US" sz="2400" b="1" dirty="0" err="1" smtClean="0">
                <a:solidFill>
                  <a:schemeClr val="tx1">
                    <a:lumMod val="95000"/>
                    <a:lumOff val="5000"/>
                  </a:schemeClr>
                </a:solidFill>
                <a:latin typeface="Arial" pitchFamily="34" charset="0"/>
                <a:cs typeface="Arial" pitchFamily="34" charset="0"/>
              </a:rPr>
              <a:t>mempertinggi</a:t>
            </a:r>
            <a:r>
              <a:rPr lang="en-US" sz="2400" b="1" dirty="0" smtClean="0">
                <a:solidFill>
                  <a:schemeClr val="tx1">
                    <a:lumMod val="95000"/>
                    <a:lumOff val="5000"/>
                  </a:schemeClr>
                </a:solidFill>
                <a:latin typeface="Arial" pitchFamily="34" charset="0"/>
                <a:cs typeface="Arial" pitchFamily="34" charset="0"/>
              </a:rPr>
              <a:t> </a:t>
            </a:r>
            <a:r>
              <a:rPr lang="en-US" sz="2400" b="1" dirty="0" err="1" smtClean="0">
                <a:solidFill>
                  <a:schemeClr val="tx1">
                    <a:lumMod val="95000"/>
                    <a:lumOff val="5000"/>
                  </a:schemeClr>
                </a:solidFill>
                <a:latin typeface="Arial" pitchFamily="34" charset="0"/>
                <a:cs typeface="Arial" pitchFamily="34" charset="0"/>
              </a:rPr>
              <a:t>unsur-unsur</a:t>
            </a:r>
            <a:r>
              <a:rPr lang="en-US" sz="2400" b="1" dirty="0" smtClean="0">
                <a:solidFill>
                  <a:schemeClr val="tx1">
                    <a:lumMod val="95000"/>
                    <a:lumOff val="5000"/>
                  </a:schemeClr>
                </a:solidFill>
                <a:latin typeface="Arial" pitchFamily="34" charset="0"/>
                <a:cs typeface="Arial" pitchFamily="34" charset="0"/>
              </a:rPr>
              <a:t> </a:t>
            </a:r>
            <a:r>
              <a:rPr lang="en-US" sz="2400" b="1" dirty="0" err="1" smtClean="0">
                <a:solidFill>
                  <a:schemeClr val="tx1">
                    <a:lumMod val="95000"/>
                    <a:lumOff val="5000"/>
                  </a:schemeClr>
                </a:solidFill>
                <a:latin typeface="Arial" pitchFamily="34" charset="0"/>
                <a:cs typeface="Arial" pitchFamily="34" charset="0"/>
              </a:rPr>
              <a:t>positif</a:t>
            </a:r>
            <a:r>
              <a:rPr lang="en-US" sz="2400" b="1" dirty="0" smtClean="0">
                <a:solidFill>
                  <a:schemeClr val="tx1">
                    <a:lumMod val="95000"/>
                    <a:lumOff val="5000"/>
                  </a:schemeClr>
                </a:solidFill>
                <a:latin typeface="Arial" pitchFamily="34" charset="0"/>
                <a:cs typeface="Arial" pitchFamily="34" charset="0"/>
              </a:rPr>
              <a:t> </a:t>
            </a:r>
            <a:endParaRPr lang="id-ID" sz="2400" b="1" dirty="0" smtClean="0">
              <a:solidFill>
                <a:schemeClr val="tx1">
                  <a:lumMod val="95000"/>
                  <a:lumOff val="5000"/>
                </a:schemeClr>
              </a:solidFill>
              <a:latin typeface="Arial" pitchFamily="34" charset="0"/>
              <a:cs typeface="Arial" pitchFamily="34" charset="0"/>
            </a:endParaRPr>
          </a:p>
          <a:p>
            <a:pPr marL="457200" indent="-457200"/>
            <a:r>
              <a:rPr lang="id-ID" sz="2400" b="1" dirty="0" smtClean="0">
                <a:solidFill>
                  <a:schemeClr val="tx1">
                    <a:lumMod val="95000"/>
                    <a:lumOff val="5000"/>
                  </a:schemeClr>
                </a:solidFill>
                <a:latin typeface="Arial" pitchFamily="34" charset="0"/>
                <a:cs typeface="Arial" pitchFamily="34" charset="0"/>
              </a:rPr>
              <a:t>      </a:t>
            </a:r>
            <a:r>
              <a:rPr lang="en-US" sz="2400" b="1" dirty="0" err="1" smtClean="0">
                <a:solidFill>
                  <a:schemeClr val="tx1">
                    <a:lumMod val="95000"/>
                    <a:lumOff val="5000"/>
                  </a:schemeClr>
                </a:solidFill>
                <a:latin typeface="Arial" pitchFamily="34" charset="0"/>
                <a:cs typeface="Arial" pitchFamily="34" charset="0"/>
              </a:rPr>
              <a:t>dari</a:t>
            </a:r>
            <a:r>
              <a:rPr lang="id-ID" sz="2400" b="1" dirty="0" smtClean="0">
                <a:solidFill>
                  <a:schemeClr val="tx1">
                    <a:lumMod val="95000"/>
                    <a:lumOff val="5000"/>
                  </a:schemeClr>
                </a:solidFill>
                <a:latin typeface="Arial" pitchFamily="34" charset="0"/>
                <a:cs typeface="Arial" pitchFamily="34" charset="0"/>
              </a:rPr>
              <a:t> </a:t>
            </a:r>
            <a:r>
              <a:rPr lang="en-US" sz="2400" b="1" dirty="0" err="1" smtClean="0">
                <a:solidFill>
                  <a:schemeClr val="tx1">
                    <a:lumMod val="95000"/>
                    <a:lumOff val="5000"/>
                  </a:schemeClr>
                </a:solidFill>
                <a:latin typeface="Arial" pitchFamily="34" charset="0"/>
                <a:cs typeface="Arial" pitchFamily="34" charset="0"/>
              </a:rPr>
              <a:t>keputusan</a:t>
            </a:r>
            <a:r>
              <a:rPr lang="en-US" sz="2400" b="1" dirty="0" smtClean="0">
                <a:solidFill>
                  <a:schemeClr val="tx1">
                    <a:lumMod val="95000"/>
                    <a:lumOff val="5000"/>
                  </a:schemeClr>
                </a:solidFill>
                <a:latin typeface="Arial" pitchFamily="34" charset="0"/>
                <a:cs typeface="Arial" pitchFamily="34" charset="0"/>
              </a:rPr>
              <a:t>.</a:t>
            </a:r>
            <a:endParaRPr lang="en-US" sz="2400" b="1" dirty="0">
              <a:solidFill>
                <a:schemeClr val="tx1">
                  <a:lumMod val="95000"/>
                  <a:lumOff val="5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1+#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10"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00042"/>
          </a:xfrm>
          <a:solidFill>
            <a:srgbClr val="FF3B3B"/>
          </a:solidFill>
        </p:spPr>
        <p:txBody>
          <a:bodyPr>
            <a:normAutofit/>
          </a:bodyPr>
          <a:lstStyle/>
          <a:p>
            <a:pPr algn="l"/>
            <a:r>
              <a:rPr lang="en-US" sz="2400" b="1" dirty="0" smtClean="0">
                <a:latin typeface="Arial" pitchFamily="34" charset="0"/>
                <a:cs typeface="Arial" pitchFamily="34" charset="0"/>
              </a:rPr>
              <a:t>F. KEPUTUSAN INDIVIDU DAN KELOMPOK.</a:t>
            </a:r>
            <a:endParaRPr lang="en-US" sz="2400" b="1" dirty="0">
              <a:latin typeface="Arial" pitchFamily="34" charset="0"/>
              <a:cs typeface="Arial" pitchFamily="34" charset="0"/>
            </a:endParaRPr>
          </a:p>
        </p:txBody>
      </p:sp>
      <p:sp>
        <p:nvSpPr>
          <p:cNvPr id="3" name="Content Placeholder 2"/>
          <p:cNvSpPr>
            <a:spLocks noGrp="1"/>
          </p:cNvSpPr>
          <p:nvPr>
            <p:ph idx="1"/>
          </p:nvPr>
        </p:nvSpPr>
        <p:spPr>
          <a:xfrm>
            <a:off x="0" y="500042"/>
            <a:ext cx="9144000" cy="6357958"/>
          </a:xfrm>
          <a:solidFill>
            <a:srgbClr val="FF9966"/>
          </a:solidFill>
        </p:spPr>
        <p:txBody>
          <a:bodyPr>
            <a:normAutofit lnSpcReduction="10000"/>
          </a:bodyPr>
          <a:lstStyle/>
          <a:p>
            <a:pPr>
              <a:buNone/>
            </a:pPr>
            <a:r>
              <a:rPr lang="en-US" sz="2200" b="1" dirty="0" err="1" smtClean="0">
                <a:latin typeface="Arial" pitchFamily="34" charset="0"/>
                <a:cs typeface="Arial" pitchFamily="34" charset="0"/>
              </a:rPr>
              <a:t>Dalam</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keputusan</a:t>
            </a:r>
            <a:r>
              <a:rPr lang="en-US" sz="2200" b="1" dirty="0" smtClean="0">
                <a:latin typeface="Arial" pitchFamily="34" charset="0"/>
                <a:cs typeface="Arial" pitchFamily="34" charset="0"/>
              </a:rPr>
              <a:t> individual, </a:t>
            </a:r>
            <a:r>
              <a:rPr lang="en-US" sz="2200" b="1" dirty="0" err="1" smtClean="0">
                <a:latin typeface="Arial" pitchFamily="34" charset="0"/>
                <a:cs typeface="Arial" pitchFamily="34" charset="0"/>
              </a:rPr>
              <a:t>manajer</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membuat</a:t>
            </a:r>
            <a:r>
              <a:rPr lang="en-US" sz="2200" b="1" dirty="0" smtClean="0">
                <a:latin typeface="Arial" pitchFamily="34" charset="0"/>
                <a:cs typeface="Arial" pitchFamily="34" charset="0"/>
              </a:rPr>
              <a:t> </a:t>
            </a:r>
            <a:endParaRPr lang="id-ID" sz="2200" b="1" dirty="0" smtClean="0">
              <a:latin typeface="Arial" pitchFamily="34" charset="0"/>
              <a:cs typeface="Arial" pitchFamily="34" charset="0"/>
            </a:endParaRPr>
          </a:p>
          <a:p>
            <a:pPr>
              <a:buNone/>
            </a:pPr>
            <a:r>
              <a:rPr lang="id-ID" sz="2200" b="1" dirty="0" err="1" smtClean="0">
                <a:latin typeface="Arial" pitchFamily="34" charset="0"/>
                <a:cs typeface="Arial" pitchFamily="34" charset="0"/>
              </a:rPr>
              <a:t>p</a:t>
            </a:r>
            <a:r>
              <a:rPr lang="en-US" sz="2200" b="1" dirty="0" err="1" smtClean="0">
                <a:latin typeface="Arial" pitchFamily="34" charset="0"/>
                <a:cs typeface="Arial" pitchFamily="34" charset="0"/>
              </a:rPr>
              <a:t>ilihan</a:t>
            </a:r>
            <a:r>
              <a:rPr lang="id-ID" sz="2200" b="1" dirty="0" smtClean="0">
                <a:latin typeface="Arial" pitchFamily="34" charset="0"/>
                <a:cs typeface="Arial" pitchFamily="34" charset="0"/>
              </a:rPr>
              <a:t> </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tindakan</a:t>
            </a:r>
            <a:r>
              <a:rPr lang="en-US" sz="2200" b="1" dirty="0" smtClean="0">
                <a:latin typeface="Arial" pitchFamily="34" charset="0"/>
                <a:cs typeface="Arial" pitchFamily="34" charset="0"/>
              </a:rPr>
              <a:t> yang </a:t>
            </a:r>
            <a:r>
              <a:rPr lang="en-US" sz="2200" b="1" dirty="0" err="1" smtClean="0">
                <a:latin typeface="Arial" pitchFamily="34" charset="0"/>
                <a:cs typeface="Arial" pitchFamily="34" charset="0"/>
              </a:rPr>
              <a:t>disukai</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Keputusan</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ini</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di</a:t>
            </a:r>
            <a:endParaRPr lang="id-ID" sz="2200" b="1" dirty="0" smtClean="0">
              <a:latin typeface="Arial" pitchFamily="34" charset="0"/>
              <a:cs typeface="Arial" pitchFamily="34" charset="0"/>
            </a:endParaRPr>
          </a:p>
          <a:p>
            <a:pPr>
              <a:buNone/>
            </a:pP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buat</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sendiri</a:t>
            </a:r>
            <a:r>
              <a:rPr lang="en-US" sz="2200" b="1" dirty="0" smtClean="0">
                <a:latin typeface="Arial" pitchFamily="34" charset="0"/>
                <a:cs typeface="Arial" pitchFamily="34" charset="0"/>
              </a:rPr>
              <a:t>,</a:t>
            </a:r>
            <a:r>
              <a:rPr lang="id-ID" sz="2200" b="1" dirty="0" smtClean="0">
                <a:latin typeface="Arial" pitchFamily="34" charset="0"/>
                <a:cs typeface="Arial" pitchFamily="34" charset="0"/>
              </a:rPr>
              <a:t> </a:t>
            </a:r>
            <a:r>
              <a:rPr lang="en-US" sz="2200" b="1" dirty="0" err="1" smtClean="0">
                <a:latin typeface="Arial" pitchFamily="34" charset="0"/>
                <a:cs typeface="Arial" pitchFamily="34" charset="0"/>
              </a:rPr>
              <a:t>berdasarkan</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informasi</a:t>
            </a:r>
            <a:r>
              <a:rPr lang="en-US" sz="2200" b="1" dirty="0" smtClean="0">
                <a:latin typeface="Arial" pitchFamily="34" charset="0"/>
                <a:cs typeface="Arial" pitchFamily="34" charset="0"/>
              </a:rPr>
              <a:t> yang</a:t>
            </a:r>
            <a:endParaRPr lang="id-ID" sz="2200" b="1" dirty="0" smtClean="0">
              <a:latin typeface="Arial" pitchFamily="34" charset="0"/>
              <a:cs typeface="Arial" pitchFamily="34" charset="0"/>
            </a:endParaRPr>
          </a:p>
          <a:p>
            <a:pPr>
              <a:buNone/>
            </a:pP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dimilki</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oleh</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manajer</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dan</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tampa</a:t>
            </a:r>
            <a:r>
              <a:rPr lang="id-ID" sz="2200" b="1" dirty="0" smtClean="0">
                <a:latin typeface="Arial" pitchFamily="34" charset="0"/>
                <a:cs typeface="Arial" pitchFamily="34" charset="0"/>
              </a:rPr>
              <a:t> </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partisifasi</a:t>
            </a:r>
            <a:r>
              <a:rPr lang="en-US" sz="2200" b="1" dirty="0" smtClean="0">
                <a:latin typeface="Arial" pitchFamily="34" charset="0"/>
                <a:cs typeface="Arial" pitchFamily="34" charset="0"/>
              </a:rPr>
              <a:t> </a:t>
            </a:r>
            <a:endParaRPr lang="id-ID" sz="2200" b="1" dirty="0" smtClean="0">
              <a:latin typeface="Arial" pitchFamily="34" charset="0"/>
              <a:cs typeface="Arial" pitchFamily="34" charset="0"/>
            </a:endParaRPr>
          </a:p>
          <a:p>
            <a:pPr>
              <a:buNone/>
            </a:pPr>
            <a:r>
              <a:rPr lang="en-US" sz="2200" b="1" dirty="0" err="1" smtClean="0">
                <a:latin typeface="Arial" pitchFamily="34" charset="0"/>
                <a:cs typeface="Arial" pitchFamily="34" charset="0"/>
              </a:rPr>
              <a:t>orang</a:t>
            </a:r>
            <a:r>
              <a:rPr lang="en-US" sz="2200" b="1" dirty="0" smtClean="0">
                <a:latin typeface="Arial" pitchFamily="34" charset="0"/>
                <a:cs typeface="Arial" pitchFamily="34" charset="0"/>
              </a:rPr>
              <a:t> lain .</a:t>
            </a:r>
          </a:p>
          <a:p>
            <a:pPr>
              <a:buNone/>
            </a:pPr>
            <a:r>
              <a:rPr lang="en-US" sz="2200" b="1" dirty="0" err="1" smtClean="0">
                <a:latin typeface="Arial" pitchFamily="34" charset="0"/>
                <a:cs typeface="Arial" pitchFamily="34" charset="0"/>
              </a:rPr>
              <a:t>Beberapa</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perbedaan</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individu</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mempengaruhi</a:t>
            </a:r>
            <a:r>
              <a:rPr lang="en-US" sz="2200" b="1" dirty="0" smtClean="0">
                <a:latin typeface="Arial" pitchFamily="34" charset="0"/>
                <a:cs typeface="Arial" pitchFamily="34" charset="0"/>
              </a:rPr>
              <a:t> </a:t>
            </a:r>
            <a:endParaRPr lang="id-ID" sz="2200" b="1" dirty="0" smtClean="0">
              <a:latin typeface="Arial" pitchFamily="34" charset="0"/>
              <a:cs typeface="Arial" pitchFamily="34" charset="0"/>
            </a:endParaRPr>
          </a:p>
          <a:p>
            <a:pPr>
              <a:buNone/>
            </a:pPr>
            <a:r>
              <a:rPr lang="en-US" sz="2200" b="1" dirty="0" err="1" smtClean="0">
                <a:latin typeface="Arial" pitchFamily="34" charset="0"/>
                <a:cs typeface="Arial" pitchFamily="34" charset="0"/>
              </a:rPr>
              <a:t>pengambilan</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keputusan</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perbedaan</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tersebut</a:t>
            </a:r>
            <a:r>
              <a:rPr lang="en-US" sz="2200" b="1" dirty="0" smtClean="0">
                <a:latin typeface="Arial" pitchFamily="34" charset="0"/>
                <a:cs typeface="Arial" pitchFamily="34" charset="0"/>
              </a:rPr>
              <a:t> </a:t>
            </a:r>
            <a:endParaRPr lang="id-ID" sz="2200" b="1" dirty="0" smtClean="0">
              <a:latin typeface="Arial" pitchFamily="34" charset="0"/>
              <a:cs typeface="Arial" pitchFamily="34" charset="0"/>
            </a:endParaRPr>
          </a:p>
          <a:p>
            <a:pPr>
              <a:buNone/>
            </a:pPr>
            <a:r>
              <a:rPr lang="en-US" sz="2200" b="1" dirty="0" err="1" smtClean="0">
                <a:latin typeface="Arial" pitchFamily="34" charset="0"/>
                <a:cs typeface="Arial" pitchFamily="34" charset="0"/>
              </a:rPr>
              <a:t>menyangkut</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perbedaan</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dalam</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perilaku</a:t>
            </a:r>
            <a:endParaRPr lang="id-ID" sz="2200" b="1" dirty="0" smtClean="0">
              <a:latin typeface="Arial" pitchFamily="34" charset="0"/>
              <a:cs typeface="Arial" pitchFamily="34" charset="0"/>
            </a:endParaRPr>
          </a:p>
          <a:p>
            <a:pPr>
              <a:buNone/>
            </a:pP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pengabilan</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keputusan</a:t>
            </a:r>
            <a:r>
              <a:rPr lang="en-US" sz="2200" b="1" dirty="0" smtClean="0">
                <a:latin typeface="Arial" pitchFamily="34" charset="0"/>
                <a:cs typeface="Arial" pitchFamily="34" charset="0"/>
              </a:rPr>
              <a:t>.</a:t>
            </a:r>
          </a:p>
          <a:p>
            <a:pPr>
              <a:buNone/>
            </a:pPr>
            <a:r>
              <a:rPr lang="en-US" sz="2200" b="1" dirty="0" err="1" smtClean="0">
                <a:latin typeface="Arial" pitchFamily="34" charset="0"/>
                <a:cs typeface="Arial" pitchFamily="34" charset="0"/>
              </a:rPr>
              <a:t>Faktot</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faktor</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perilaku</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tersebut</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meliputi</a:t>
            </a:r>
            <a:r>
              <a:rPr lang="en-US" sz="2200" b="1" dirty="0" smtClean="0">
                <a:latin typeface="Arial" pitchFamily="34" charset="0"/>
                <a:cs typeface="Arial" pitchFamily="34" charset="0"/>
              </a:rPr>
              <a:t> :</a:t>
            </a:r>
          </a:p>
          <a:p>
            <a:pPr marL="457200" indent="-457200">
              <a:buFont typeface="+mj-lt"/>
              <a:buAutoNum type="arabicPeriod"/>
            </a:pPr>
            <a:r>
              <a:rPr lang="id-ID" sz="1900" b="1" dirty="0" smtClean="0">
                <a:latin typeface="Arial" pitchFamily="34" charset="0"/>
                <a:cs typeface="Arial" pitchFamily="34" charset="0"/>
              </a:rPr>
              <a:t>pe</a:t>
            </a:r>
            <a:r>
              <a:rPr lang="en-US" sz="1900" b="1" dirty="0" err="1" smtClean="0">
                <a:latin typeface="Arial" pitchFamily="34" charset="0"/>
                <a:cs typeface="Arial" pitchFamily="34" charset="0"/>
              </a:rPr>
              <a:t>ngambil</a:t>
            </a:r>
            <a:r>
              <a:rPr lang="en-US" sz="1900" b="1" dirty="0" smtClean="0">
                <a:latin typeface="Arial" pitchFamily="34" charset="0"/>
                <a:cs typeface="Arial" pitchFamily="34" charset="0"/>
              </a:rPr>
              <a:t> </a:t>
            </a:r>
            <a:r>
              <a:rPr lang="en-US" sz="1900" b="1" dirty="0" err="1" smtClean="0">
                <a:latin typeface="Arial" pitchFamily="34" charset="0"/>
                <a:cs typeface="Arial" pitchFamily="34" charset="0"/>
              </a:rPr>
              <a:t>keputusan</a:t>
            </a:r>
            <a:r>
              <a:rPr lang="en-US" sz="1900" b="1" dirty="0" smtClean="0">
                <a:latin typeface="Arial" pitchFamily="34" charset="0"/>
                <a:cs typeface="Arial" pitchFamily="34" charset="0"/>
              </a:rPr>
              <a:t> </a:t>
            </a:r>
            <a:r>
              <a:rPr lang="en-US" sz="1900" b="1" dirty="0" err="1" smtClean="0">
                <a:latin typeface="Arial" pitchFamily="34" charset="0"/>
                <a:cs typeface="Arial" pitchFamily="34" charset="0"/>
              </a:rPr>
              <a:t>dipengaruhi</a:t>
            </a:r>
            <a:r>
              <a:rPr lang="en-US" sz="1900" b="1" dirty="0" smtClean="0">
                <a:latin typeface="Arial" pitchFamily="34" charset="0"/>
                <a:cs typeface="Arial" pitchFamily="34" charset="0"/>
              </a:rPr>
              <a:t> </a:t>
            </a:r>
            <a:r>
              <a:rPr lang="en-US" sz="1900" b="1" dirty="0" err="1" smtClean="0">
                <a:latin typeface="Arial" pitchFamily="34" charset="0"/>
                <a:cs typeface="Arial" pitchFamily="34" charset="0"/>
              </a:rPr>
              <a:t>oleh</a:t>
            </a:r>
            <a:r>
              <a:rPr lang="en-US" sz="1900" b="1" dirty="0" smtClean="0">
                <a:latin typeface="Arial" pitchFamily="34" charset="0"/>
                <a:cs typeface="Arial" pitchFamily="34" charset="0"/>
              </a:rPr>
              <a:t> </a:t>
            </a:r>
            <a:r>
              <a:rPr lang="en-US" sz="1900" b="1" dirty="0" err="1" smtClean="0">
                <a:latin typeface="Arial" pitchFamily="34" charset="0"/>
                <a:cs typeface="Arial" pitchFamily="34" charset="0"/>
              </a:rPr>
              <a:t>banyak</a:t>
            </a:r>
            <a:r>
              <a:rPr lang="en-US" sz="1900" b="1" dirty="0" smtClean="0">
                <a:latin typeface="Arial" pitchFamily="34" charset="0"/>
                <a:cs typeface="Arial" pitchFamily="34" charset="0"/>
              </a:rPr>
              <a:t> </a:t>
            </a:r>
            <a:r>
              <a:rPr lang="en-US" sz="1900" b="1" dirty="0" err="1" smtClean="0">
                <a:latin typeface="Arial" pitchFamily="34" charset="0"/>
                <a:cs typeface="Arial" pitchFamily="34" charset="0"/>
              </a:rPr>
              <a:t>kekuata</a:t>
            </a:r>
            <a:r>
              <a:rPr lang="en-US" sz="1900" b="1" dirty="0" smtClean="0">
                <a:latin typeface="Arial" pitchFamily="34" charset="0"/>
                <a:cs typeface="Arial" pitchFamily="34" charset="0"/>
              </a:rPr>
              <a:t> </a:t>
            </a:r>
            <a:r>
              <a:rPr lang="en-US" sz="1900" b="1" dirty="0" err="1" smtClean="0">
                <a:latin typeface="Arial" pitchFamily="34" charset="0"/>
                <a:cs typeface="Arial" pitchFamily="34" charset="0"/>
              </a:rPr>
              <a:t>psikologis</a:t>
            </a:r>
            <a:r>
              <a:rPr lang="en-US" sz="1900" b="1" dirty="0" smtClean="0">
                <a:latin typeface="Arial" pitchFamily="34" charset="0"/>
                <a:cs typeface="Arial" pitchFamily="34" charset="0"/>
              </a:rPr>
              <a:t>, </a:t>
            </a:r>
            <a:r>
              <a:rPr lang="en-US" sz="1900" b="1" dirty="0" err="1" smtClean="0">
                <a:latin typeface="Arial" pitchFamily="34" charset="0"/>
                <a:cs typeface="Arial" pitchFamily="34" charset="0"/>
              </a:rPr>
              <a:t>baik</a:t>
            </a:r>
            <a:r>
              <a:rPr lang="en-US" sz="1900" b="1" dirty="0" smtClean="0">
                <a:latin typeface="Arial" pitchFamily="34" charset="0"/>
                <a:cs typeface="Arial" pitchFamily="34" charset="0"/>
              </a:rPr>
              <a:t> </a:t>
            </a:r>
            <a:r>
              <a:rPr lang="en-US" sz="1900" b="1" dirty="0" err="1" smtClean="0">
                <a:latin typeface="Arial" pitchFamily="34" charset="0"/>
                <a:cs typeface="Arial" pitchFamily="34" charset="0"/>
              </a:rPr>
              <a:t>disadari</a:t>
            </a:r>
            <a:r>
              <a:rPr lang="en-US" sz="1900" b="1" dirty="0" smtClean="0">
                <a:latin typeface="Arial" pitchFamily="34" charset="0"/>
                <a:cs typeface="Arial" pitchFamily="34" charset="0"/>
              </a:rPr>
              <a:t> </a:t>
            </a:r>
            <a:r>
              <a:rPr lang="en-US" sz="1900" b="1" dirty="0" err="1" smtClean="0">
                <a:latin typeface="Arial" pitchFamily="34" charset="0"/>
                <a:cs typeface="Arial" pitchFamily="34" charset="0"/>
              </a:rPr>
              <a:t>atau</a:t>
            </a:r>
            <a:r>
              <a:rPr lang="en-US" sz="1900" b="1" dirty="0" smtClean="0">
                <a:latin typeface="Arial" pitchFamily="34" charset="0"/>
                <a:cs typeface="Arial" pitchFamily="34" charset="0"/>
              </a:rPr>
              <a:t> </a:t>
            </a:r>
            <a:r>
              <a:rPr lang="en-US" sz="1900" b="1" dirty="0" err="1" smtClean="0">
                <a:latin typeface="Arial" pitchFamily="34" charset="0"/>
                <a:cs typeface="Arial" pitchFamily="34" charset="0"/>
              </a:rPr>
              <a:t>tidak</a:t>
            </a:r>
            <a:r>
              <a:rPr lang="en-US" sz="1900" b="1" dirty="0" smtClean="0">
                <a:latin typeface="Arial" pitchFamily="34" charset="0"/>
                <a:cs typeface="Arial" pitchFamily="34" charset="0"/>
              </a:rPr>
              <a:t>)</a:t>
            </a:r>
          </a:p>
          <a:p>
            <a:pPr marL="457200" indent="-457200">
              <a:buFont typeface="+mj-lt"/>
              <a:buAutoNum type="arabicPeriod"/>
            </a:pPr>
            <a:r>
              <a:rPr lang="en-US" sz="1900" b="1" dirty="0" err="1" smtClean="0">
                <a:latin typeface="Arial" pitchFamily="34" charset="0"/>
                <a:cs typeface="Arial" pitchFamily="34" charset="0"/>
              </a:rPr>
              <a:t>Nilai</a:t>
            </a:r>
            <a:r>
              <a:rPr lang="en-US" sz="1900" b="1" dirty="0" smtClean="0">
                <a:latin typeface="Arial" pitchFamily="34" charset="0"/>
                <a:cs typeface="Arial" pitchFamily="34" charset="0"/>
              </a:rPr>
              <a:t> : (</a:t>
            </a:r>
            <a:r>
              <a:rPr lang="en-US" sz="1900" b="1" dirty="0" err="1" smtClean="0">
                <a:latin typeface="Arial" pitchFamily="34" charset="0"/>
                <a:cs typeface="Arial" pitchFamily="34" charset="0"/>
              </a:rPr>
              <a:t>Nilai</a:t>
            </a:r>
            <a:r>
              <a:rPr lang="en-US" sz="1900" b="1" dirty="0" smtClean="0">
                <a:latin typeface="Arial" pitchFamily="34" charset="0"/>
                <a:cs typeface="Arial" pitchFamily="34" charset="0"/>
              </a:rPr>
              <a:t> </a:t>
            </a:r>
            <a:r>
              <a:rPr lang="en-US" sz="1900" b="1" dirty="0" err="1" smtClean="0">
                <a:latin typeface="Arial" pitchFamily="34" charset="0"/>
                <a:cs typeface="Arial" pitchFamily="34" charset="0"/>
              </a:rPr>
              <a:t>itu</a:t>
            </a:r>
            <a:r>
              <a:rPr lang="en-US" sz="1900" b="1" dirty="0" smtClean="0">
                <a:latin typeface="Arial" pitchFamily="34" charset="0"/>
                <a:cs typeface="Arial" pitchFamily="34" charset="0"/>
              </a:rPr>
              <a:t> </a:t>
            </a:r>
            <a:r>
              <a:rPr lang="en-US" sz="1900" b="1" dirty="0" err="1" smtClean="0">
                <a:latin typeface="Arial" pitchFamily="34" charset="0"/>
                <a:cs typeface="Arial" pitchFamily="34" charset="0"/>
              </a:rPr>
              <a:t>diperoleh</a:t>
            </a:r>
            <a:r>
              <a:rPr lang="en-US" sz="1900" b="1" dirty="0" smtClean="0">
                <a:latin typeface="Arial" pitchFamily="34" charset="0"/>
                <a:cs typeface="Arial" pitchFamily="34" charset="0"/>
              </a:rPr>
              <a:t> </a:t>
            </a:r>
            <a:r>
              <a:rPr lang="en-US" sz="1900" b="1" dirty="0" err="1" smtClean="0">
                <a:latin typeface="Arial" pitchFamily="34" charset="0"/>
                <a:cs typeface="Arial" pitchFamily="34" charset="0"/>
              </a:rPr>
              <a:t>pada</a:t>
            </a:r>
            <a:r>
              <a:rPr lang="en-US" sz="1900" b="1" dirty="0" smtClean="0">
                <a:latin typeface="Arial" pitchFamily="34" charset="0"/>
                <a:cs typeface="Arial" pitchFamily="34" charset="0"/>
              </a:rPr>
              <a:t> </a:t>
            </a:r>
            <a:r>
              <a:rPr lang="en-US" sz="1900" b="1" dirty="0" err="1" smtClean="0">
                <a:latin typeface="Arial" pitchFamily="34" charset="0"/>
                <a:cs typeface="Arial" pitchFamily="34" charset="0"/>
              </a:rPr>
              <a:t>waktu</a:t>
            </a:r>
            <a:r>
              <a:rPr lang="en-US" sz="1900" b="1" dirty="0" smtClean="0">
                <a:latin typeface="Arial" pitchFamily="34" charset="0"/>
                <a:cs typeface="Arial" pitchFamily="34" charset="0"/>
              </a:rPr>
              <a:t> </a:t>
            </a:r>
            <a:r>
              <a:rPr lang="en-US" sz="1900" b="1" dirty="0" err="1" smtClean="0">
                <a:latin typeface="Arial" pitchFamily="34" charset="0"/>
                <a:cs typeface="Arial" pitchFamily="34" charset="0"/>
              </a:rPr>
              <a:t>orang</a:t>
            </a:r>
            <a:r>
              <a:rPr lang="en-US" sz="1900" b="1" dirty="0" smtClean="0">
                <a:latin typeface="Arial" pitchFamily="34" charset="0"/>
                <a:cs typeface="Arial" pitchFamily="34" charset="0"/>
              </a:rPr>
              <a:t> </a:t>
            </a:r>
            <a:r>
              <a:rPr lang="en-US" sz="1900" b="1" dirty="0" err="1" smtClean="0">
                <a:latin typeface="Arial" pitchFamily="34" charset="0"/>
                <a:cs typeface="Arial" pitchFamily="34" charset="0"/>
              </a:rPr>
              <a:t>masih</a:t>
            </a:r>
            <a:r>
              <a:rPr lang="en-US" sz="1900" b="1" dirty="0" smtClean="0">
                <a:latin typeface="Arial" pitchFamily="34" charset="0"/>
                <a:cs typeface="Arial" pitchFamily="34" charset="0"/>
              </a:rPr>
              <a:t> </a:t>
            </a:r>
            <a:r>
              <a:rPr lang="en-US" sz="1900" b="1" dirty="0" err="1" smtClean="0">
                <a:latin typeface="Arial" pitchFamily="34" charset="0"/>
                <a:cs typeface="Arial" pitchFamily="34" charset="0"/>
              </a:rPr>
              <a:t>muda</a:t>
            </a:r>
            <a:r>
              <a:rPr lang="en-US" sz="1900" b="1" dirty="0" smtClean="0">
                <a:latin typeface="Arial" pitchFamily="34" charset="0"/>
                <a:cs typeface="Arial" pitchFamily="34" charset="0"/>
              </a:rPr>
              <a:t> </a:t>
            </a:r>
            <a:r>
              <a:rPr lang="en-US" sz="1900" b="1" dirty="0" err="1" smtClean="0">
                <a:latin typeface="Arial" pitchFamily="34" charset="0"/>
                <a:cs typeface="Arial" pitchFamily="34" charset="0"/>
              </a:rPr>
              <a:t>sekali</a:t>
            </a:r>
            <a:r>
              <a:rPr lang="en-US" sz="1900" b="1" dirty="0" smtClean="0">
                <a:latin typeface="Arial" pitchFamily="34" charset="0"/>
                <a:cs typeface="Arial" pitchFamily="34" charset="0"/>
              </a:rPr>
              <a:t> </a:t>
            </a:r>
            <a:r>
              <a:rPr lang="en-US" sz="1900" b="1" dirty="0" err="1" smtClean="0">
                <a:latin typeface="Arial" pitchFamily="34" charset="0"/>
                <a:cs typeface="Arial" pitchFamily="34" charset="0"/>
              </a:rPr>
              <a:t>dan</a:t>
            </a:r>
            <a:r>
              <a:rPr lang="en-US" sz="1900" b="1" dirty="0" smtClean="0">
                <a:latin typeface="Arial" pitchFamily="34" charset="0"/>
                <a:cs typeface="Arial" pitchFamily="34" charset="0"/>
              </a:rPr>
              <a:t> </a:t>
            </a:r>
            <a:r>
              <a:rPr lang="en-US" sz="1900" b="1" dirty="0" err="1" smtClean="0">
                <a:latin typeface="Arial" pitchFamily="34" charset="0"/>
                <a:cs typeface="Arial" pitchFamily="34" charset="0"/>
              </a:rPr>
              <a:t>merupakan</a:t>
            </a:r>
            <a:r>
              <a:rPr lang="en-US" sz="1900" b="1" dirty="0" smtClean="0">
                <a:latin typeface="Arial" pitchFamily="34" charset="0"/>
                <a:cs typeface="Arial" pitchFamily="34" charset="0"/>
              </a:rPr>
              <a:t> </a:t>
            </a:r>
            <a:r>
              <a:rPr lang="en-US" sz="1900" b="1" dirty="0" err="1" smtClean="0">
                <a:latin typeface="Arial" pitchFamily="34" charset="0"/>
                <a:cs typeface="Arial" pitchFamily="34" charset="0"/>
              </a:rPr>
              <a:t>bagian</a:t>
            </a:r>
            <a:r>
              <a:rPr lang="en-US" sz="1900" b="1" dirty="0" smtClean="0">
                <a:latin typeface="Arial" pitchFamily="34" charset="0"/>
                <a:cs typeface="Arial" pitchFamily="34" charset="0"/>
              </a:rPr>
              <a:t> </a:t>
            </a:r>
            <a:r>
              <a:rPr lang="en-US" sz="1900" b="1" dirty="0" err="1" smtClean="0">
                <a:latin typeface="Arial" pitchFamily="34" charset="0"/>
                <a:cs typeface="Arial" pitchFamily="34" charset="0"/>
              </a:rPr>
              <a:t>dasar</a:t>
            </a:r>
            <a:r>
              <a:rPr lang="en-US" sz="1900" b="1" dirty="0" smtClean="0">
                <a:latin typeface="Arial" pitchFamily="34" charset="0"/>
                <a:cs typeface="Arial" pitchFamily="34" charset="0"/>
              </a:rPr>
              <a:t> </a:t>
            </a:r>
            <a:r>
              <a:rPr lang="en-US" sz="1900" b="1" dirty="0" err="1" smtClean="0">
                <a:latin typeface="Arial" pitchFamily="34" charset="0"/>
                <a:cs typeface="Arial" pitchFamily="34" charset="0"/>
              </a:rPr>
              <a:t>dari</a:t>
            </a:r>
            <a:r>
              <a:rPr lang="en-US" sz="1900" b="1" dirty="0" smtClean="0">
                <a:latin typeface="Arial" pitchFamily="34" charset="0"/>
                <a:cs typeface="Arial" pitchFamily="34" charset="0"/>
              </a:rPr>
              <a:t> </a:t>
            </a:r>
            <a:r>
              <a:rPr lang="en-US" sz="1900" b="1" dirty="0" err="1" smtClean="0">
                <a:latin typeface="Arial" pitchFamily="34" charset="0"/>
                <a:cs typeface="Arial" pitchFamily="34" charset="0"/>
              </a:rPr>
              <a:t>pemikiran</a:t>
            </a:r>
            <a:r>
              <a:rPr lang="en-US" sz="1900" b="1" dirty="0" smtClean="0">
                <a:latin typeface="Arial" pitchFamily="34" charset="0"/>
                <a:cs typeface="Arial" pitchFamily="34" charset="0"/>
              </a:rPr>
              <a:t> </a:t>
            </a:r>
            <a:r>
              <a:rPr lang="en-US" sz="1900" b="1" dirty="0" err="1" smtClean="0">
                <a:latin typeface="Arial" pitchFamily="34" charset="0"/>
                <a:cs typeface="Arial" pitchFamily="34" charset="0"/>
              </a:rPr>
              <a:t>orang</a:t>
            </a:r>
            <a:r>
              <a:rPr lang="en-US" sz="1900" b="1" dirty="0" smtClean="0">
                <a:latin typeface="Arial" pitchFamily="34" charset="0"/>
                <a:cs typeface="Arial" pitchFamily="34" charset="0"/>
              </a:rPr>
              <a:t>)</a:t>
            </a:r>
          </a:p>
          <a:p>
            <a:pPr marL="457200" indent="-457200">
              <a:buFont typeface="+mj-lt"/>
              <a:buAutoNum type="arabicPeriod"/>
            </a:pPr>
            <a:r>
              <a:rPr lang="en-US" sz="1900" b="1" dirty="0" err="1" smtClean="0">
                <a:latin typeface="Arial" pitchFamily="34" charset="0"/>
                <a:cs typeface="Arial" pitchFamily="34" charset="0"/>
              </a:rPr>
              <a:t>Kemungkinan</a:t>
            </a:r>
            <a:r>
              <a:rPr lang="en-US" sz="1900" b="1" dirty="0" smtClean="0">
                <a:latin typeface="Arial" pitchFamily="34" charset="0"/>
                <a:cs typeface="Arial" pitchFamily="34" charset="0"/>
              </a:rPr>
              <a:t> </a:t>
            </a:r>
            <a:r>
              <a:rPr lang="en-US" sz="1900" b="1" dirty="0" err="1" smtClean="0">
                <a:latin typeface="Arial" pitchFamily="34" charset="0"/>
                <a:cs typeface="Arial" pitchFamily="34" charset="0"/>
              </a:rPr>
              <a:t>akan</a:t>
            </a:r>
            <a:r>
              <a:rPr lang="en-US" sz="1900" b="1" dirty="0" smtClean="0">
                <a:latin typeface="Arial" pitchFamily="34" charset="0"/>
                <a:cs typeface="Arial" pitchFamily="34" charset="0"/>
              </a:rPr>
              <a:t> </a:t>
            </a:r>
            <a:r>
              <a:rPr lang="en-US" sz="1900" b="1" dirty="0" err="1" smtClean="0">
                <a:latin typeface="Arial" pitchFamily="34" charset="0"/>
                <a:cs typeface="Arial" pitchFamily="34" charset="0"/>
              </a:rPr>
              <a:t>risiko</a:t>
            </a:r>
            <a:r>
              <a:rPr lang="en-US" sz="1900" b="1" dirty="0" smtClean="0">
                <a:latin typeface="Arial" pitchFamily="34" charset="0"/>
                <a:cs typeface="Arial" pitchFamily="34" charset="0"/>
              </a:rPr>
              <a:t>:(</a:t>
            </a:r>
            <a:r>
              <a:rPr lang="en-US" sz="1900" b="1" dirty="0" err="1" smtClean="0">
                <a:latin typeface="Arial" pitchFamily="34" charset="0"/>
                <a:cs typeface="Arial" pitchFamily="34" charset="0"/>
              </a:rPr>
              <a:t>Seorang</a:t>
            </a:r>
            <a:r>
              <a:rPr lang="en-US" sz="1900" b="1" dirty="0" smtClean="0">
                <a:latin typeface="Arial" pitchFamily="34" charset="0"/>
                <a:cs typeface="Arial" pitchFamily="34" charset="0"/>
              </a:rPr>
              <a:t> </a:t>
            </a:r>
            <a:r>
              <a:rPr lang="en-US" sz="1900" b="1" dirty="0" err="1" smtClean="0">
                <a:latin typeface="Arial" pitchFamily="34" charset="0"/>
                <a:cs typeface="Arial" pitchFamily="34" charset="0"/>
              </a:rPr>
              <a:t>pengambil</a:t>
            </a:r>
            <a:r>
              <a:rPr lang="en-US" sz="1900" b="1" dirty="0" smtClean="0">
                <a:latin typeface="Arial" pitchFamily="34" charset="0"/>
                <a:cs typeface="Arial" pitchFamily="34" charset="0"/>
              </a:rPr>
              <a:t> </a:t>
            </a:r>
            <a:r>
              <a:rPr lang="en-US" sz="1900" b="1" dirty="0" err="1" smtClean="0">
                <a:latin typeface="Arial" pitchFamily="34" charset="0"/>
                <a:cs typeface="Arial" pitchFamily="34" charset="0"/>
              </a:rPr>
              <a:t>keputusan</a:t>
            </a:r>
            <a:r>
              <a:rPr lang="en-US" sz="1900" b="1" dirty="0" smtClean="0">
                <a:latin typeface="Arial" pitchFamily="34" charset="0"/>
                <a:cs typeface="Arial" pitchFamily="34" charset="0"/>
              </a:rPr>
              <a:t> yang </a:t>
            </a:r>
            <a:r>
              <a:rPr lang="en-US" sz="1900" b="1" dirty="0" err="1" smtClean="0">
                <a:latin typeface="Arial" pitchFamily="34" charset="0"/>
                <a:cs typeface="Arial" pitchFamily="34" charset="0"/>
              </a:rPr>
              <a:t>agak</a:t>
            </a:r>
            <a:r>
              <a:rPr lang="en-US" sz="1900" b="1" dirty="0" smtClean="0">
                <a:latin typeface="Arial" pitchFamily="34" charset="0"/>
                <a:cs typeface="Arial" pitchFamily="34" charset="0"/>
              </a:rPr>
              <a:t> </a:t>
            </a:r>
            <a:r>
              <a:rPr lang="en-US" sz="1900" b="1" dirty="0" err="1" smtClean="0">
                <a:latin typeface="Arial" pitchFamily="34" charset="0"/>
                <a:cs typeface="Arial" pitchFamily="34" charset="0"/>
              </a:rPr>
              <a:t>segan</a:t>
            </a:r>
            <a:r>
              <a:rPr lang="en-US" sz="1900" b="1" dirty="0" smtClean="0">
                <a:latin typeface="Arial" pitchFamily="34" charset="0"/>
                <a:cs typeface="Arial" pitchFamily="34" charset="0"/>
              </a:rPr>
              <a:t> </a:t>
            </a:r>
            <a:r>
              <a:rPr lang="en-US" sz="1900" b="1" dirty="0" err="1" smtClean="0">
                <a:latin typeface="Arial" pitchFamily="34" charset="0"/>
                <a:cs typeface="Arial" pitchFamily="34" charset="0"/>
              </a:rPr>
              <a:t>mengambil</a:t>
            </a:r>
            <a:r>
              <a:rPr lang="en-US" sz="1900" b="1" dirty="0" smtClean="0">
                <a:latin typeface="Arial" pitchFamily="34" charset="0"/>
                <a:cs typeface="Arial" pitchFamily="34" charset="0"/>
              </a:rPr>
              <a:t> </a:t>
            </a:r>
            <a:r>
              <a:rPr lang="en-US" sz="1900" b="1" dirty="0" err="1" smtClean="0">
                <a:latin typeface="Arial" pitchFamily="34" charset="0"/>
                <a:cs typeface="Arial" pitchFamily="34" charset="0"/>
              </a:rPr>
              <a:t>risiko</a:t>
            </a:r>
            <a:r>
              <a:rPr lang="en-US" sz="1900" b="1" dirty="0" smtClean="0">
                <a:latin typeface="Arial" pitchFamily="34" charset="0"/>
                <a:cs typeface="Arial" pitchFamily="34" charset="0"/>
              </a:rPr>
              <a:t> </a:t>
            </a:r>
            <a:r>
              <a:rPr lang="en-US" sz="1900" b="1" dirty="0" err="1" smtClean="0">
                <a:latin typeface="Arial" pitchFamily="34" charset="0"/>
                <a:cs typeface="Arial" pitchFamily="34" charset="0"/>
              </a:rPr>
              <a:t>akan</a:t>
            </a:r>
            <a:r>
              <a:rPr lang="en-US" sz="1900" b="1" dirty="0" smtClean="0">
                <a:latin typeface="Arial" pitchFamily="34" charset="0"/>
                <a:cs typeface="Arial" pitchFamily="34" charset="0"/>
              </a:rPr>
              <a:t> </a:t>
            </a:r>
            <a:r>
              <a:rPr lang="en-US" sz="1900" b="1" dirty="0" err="1" smtClean="0">
                <a:latin typeface="Arial" pitchFamily="34" charset="0"/>
                <a:cs typeface="Arial" pitchFamily="34" charset="0"/>
              </a:rPr>
              <a:t>menetapkan</a:t>
            </a:r>
            <a:r>
              <a:rPr lang="en-US" sz="1900" b="1" dirty="0" smtClean="0">
                <a:latin typeface="Arial" pitchFamily="34" charset="0"/>
                <a:cs typeface="Arial" pitchFamily="34" charset="0"/>
              </a:rPr>
              <a:t> </a:t>
            </a:r>
            <a:r>
              <a:rPr lang="en-US" sz="1900" b="1" dirty="0" err="1" smtClean="0">
                <a:latin typeface="Arial" pitchFamily="34" charset="0"/>
                <a:cs typeface="Arial" pitchFamily="34" charset="0"/>
              </a:rPr>
              <a:t>sasaran</a:t>
            </a:r>
            <a:r>
              <a:rPr lang="en-US" sz="1900" b="1" dirty="0" smtClean="0">
                <a:latin typeface="Arial" pitchFamily="34" charset="0"/>
                <a:cs typeface="Arial" pitchFamily="34" charset="0"/>
              </a:rPr>
              <a:t> yang </a:t>
            </a:r>
            <a:r>
              <a:rPr lang="en-US" sz="1900" b="1" dirty="0" err="1" smtClean="0">
                <a:latin typeface="Arial" pitchFamily="34" charset="0"/>
                <a:cs typeface="Arial" pitchFamily="34" charset="0"/>
              </a:rPr>
              <a:t>berbeda</a:t>
            </a:r>
            <a:r>
              <a:rPr lang="en-US" sz="1900" b="1" dirty="0" smtClean="0">
                <a:latin typeface="Arial" pitchFamily="34" charset="0"/>
                <a:cs typeface="Arial" pitchFamily="34" charset="0"/>
              </a:rPr>
              <a:t> )</a:t>
            </a:r>
            <a:endParaRPr lang="id-ID" sz="1900" b="1" dirty="0" smtClean="0">
              <a:latin typeface="Arial" pitchFamily="34" charset="0"/>
              <a:cs typeface="Arial" pitchFamily="34" charset="0"/>
            </a:endParaRPr>
          </a:p>
          <a:p>
            <a:pPr marL="457200" indent="-457200">
              <a:buFont typeface="+mj-lt"/>
              <a:buAutoNum type="arabicPeriod"/>
            </a:pPr>
            <a:r>
              <a:rPr lang="id-ID" sz="1900" b="1" dirty="0" smtClean="0">
                <a:latin typeface="Arial" pitchFamily="34" charset="0"/>
                <a:cs typeface="Arial" pitchFamily="34" charset="0"/>
              </a:rPr>
              <a:t>Kemungkinan ketidak cocokan (sangat dumungkinkan bahwa keputusan yang diambil seseorang nantinya tidak sesuai (cocok)</a:t>
            </a:r>
            <a:endParaRPr lang="en-US" sz="1900" b="1" dirty="0">
              <a:latin typeface="Arial" pitchFamily="34" charset="0"/>
              <a:cs typeface="Arial" pitchFamily="34" charset="0"/>
            </a:endParaRPr>
          </a:p>
        </p:txBody>
      </p:sp>
      <p:pic>
        <p:nvPicPr>
          <p:cNvPr id="4" name="Picture 2" descr="E:\pendelegasian.jpg"/>
          <p:cNvPicPr>
            <a:picLocks noChangeAspect="1" noChangeArrowheads="1"/>
          </p:cNvPicPr>
          <p:nvPr/>
        </p:nvPicPr>
        <p:blipFill>
          <a:blip r:embed="rId4" cstate="print"/>
          <a:srcRect/>
          <a:stretch>
            <a:fillRect/>
          </a:stretch>
        </p:blipFill>
        <p:spPr bwMode="auto">
          <a:xfrm>
            <a:off x="6372200" y="0"/>
            <a:ext cx="2771800" cy="4221088"/>
          </a:xfrm>
          <a:prstGeom prst="rect">
            <a:avLst/>
          </a:prstGeom>
          <a:noFill/>
        </p:spPr>
      </p:pic>
    </p:spTree>
  </p:cSld>
  <p:clrMapOvr>
    <a:masterClrMapping/>
  </p:clrMapOvr>
  <p:transition spd="slow">
    <p:randomBar dir="vert"/>
    <p:sndAc>
      <p:stSnd>
        <p:snd r:embed="rId3" name="camera.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E:\penambil keputusan.jpg"/>
          <p:cNvPicPr>
            <a:picLocks noChangeAspect="1" noChangeArrowheads="1"/>
          </p:cNvPicPr>
          <p:nvPr/>
        </p:nvPicPr>
        <p:blipFill>
          <a:blip r:embed="rId2" cstate="print"/>
          <a:srcRect/>
          <a:stretch>
            <a:fillRect/>
          </a:stretch>
        </p:blipFill>
        <p:spPr bwMode="auto">
          <a:xfrm>
            <a:off x="0" y="-27384"/>
            <a:ext cx="9144000" cy="6885384"/>
          </a:xfrm>
          <a:prstGeom prst="rect">
            <a:avLst/>
          </a:prstGeom>
          <a:noFill/>
        </p:spPr>
      </p:pic>
      <p:sp>
        <p:nvSpPr>
          <p:cNvPr id="7" name="Rectangle 6"/>
          <p:cNvSpPr/>
          <p:nvPr/>
        </p:nvSpPr>
        <p:spPr>
          <a:xfrm>
            <a:off x="0" y="-27384"/>
            <a:ext cx="9144000" cy="6186309"/>
          </a:xfrm>
          <a:prstGeom prst="rect">
            <a:avLst/>
          </a:prstGeom>
        </p:spPr>
        <p:txBody>
          <a:bodyPr wrap="square">
            <a:spAutoFit/>
          </a:bodyPr>
          <a:lstStyle/>
          <a:p>
            <a:pPr algn="ctr">
              <a:buNone/>
            </a:pPr>
            <a:r>
              <a:rPr lang="en-US" sz="3600" b="1" dirty="0" smtClean="0">
                <a:solidFill>
                  <a:srgbClr val="FFFF00"/>
                </a:solidFill>
                <a:latin typeface="Arial" pitchFamily="34" charset="0"/>
                <a:cs typeface="Arial" pitchFamily="34" charset="0"/>
              </a:rPr>
              <a:t>PENGAMBILAN KEPUTUSAN</a:t>
            </a:r>
          </a:p>
          <a:p>
            <a:pPr>
              <a:buFont typeface="Wingdings" pitchFamily="2" charset="2"/>
              <a:buChar char="v"/>
            </a:pPr>
            <a:r>
              <a:rPr lang="en-US" sz="3600" b="1" dirty="0" smtClean="0">
                <a:solidFill>
                  <a:srgbClr val="FFFF00"/>
                </a:solidFill>
                <a:latin typeface="Arial" pitchFamily="34" charset="0"/>
                <a:cs typeface="Arial" pitchFamily="34" charset="0"/>
              </a:rPr>
              <a:t>JENIS-JENIS KEPUTUSAN</a:t>
            </a:r>
            <a:endParaRPr lang="id-ID" sz="3600" b="1" dirty="0" smtClean="0">
              <a:solidFill>
                <a:srgbClr val="FFFF00"/>
              </a:solidFill>
              <a:latin typeface="Arial" pitchFamily="34" charset="0"/>
              <a:cs typeface="Arial" pitchFamily="34" charset="0"/>
            </a:endParaRPr>
          </a:p>
          <a:p>
            <a:r>
              <a:rPr lang="id-ID" sz="3600" b="1" dirty="0" smtClean="0">
                <a:solidFill>
                  <a:srgbClr val="FFFF00"/>
                </a:solidFill>
                <a:latin typeface="Arial" pitchFamily="34" charset="0"/>
                <a:cs typeface="Arial" pitchFamily="34" charset="0"/>
              </a:rPr>
              <a:t>   </a:t>
            </a:r>
            <a:r>
              <a:rPr lang="en-US" sz="3600" b="1" dirty="0" smtClean="0">
                <a:solidFill>
                  <a:srgbClr val="FFFF00"/>
                </a:solidFill>
                <a:latin typeface="Arial" pitchFamily="34" charset="0"/>
                <a:cs typeface="Arial" pitchFamily="34" charset="0"/>
              </a:rPr>
              <a:t> MANAJEMEN</a:t>
            </a:r>
          </a:p>
          <a:p>
            <a:pPr>
              <a:buFont typeface="Wingdings" pitchFamily="2" charset="2"/>
              <a:buChar char="v"/>
            </a:pPr>
            <a:r>
              <a:rPr lang="en-US" sz="3600" b="1" dirty="0" smtClean="0">
                <a:solidFill>
                  <a:srgbClr val="FFFF00"/>
                </a:solidFill>
                <a:latin typeface="Arial" pitchFamily="34" charset="0"/>
                <a:cs typeface="Arial" pitchFamily="34" charset="0"/>
              </a:rPr>
              <a:t>KEPUTUSAN DAN JENJANG</a:t>
            </a:r>
            <a:endParaRPr lang="id-ID" sz="3600" b="1" dirty="0" smtClean="0">
              <a:solidFill>
                <a:srgbClr val="FFFF00"/>
              </a:solidFill>
              <a:latin typeface="Arial" pitchFamily="34" charset="0"/>
              <a:cs typeface="Arial" pitchFamily="34" charset="0"/>
            </a:endParaRPr>
          </a:p>
          <a:p>
            <a:r>
              <a:rPr lang="id-ID" sz="3600" b="1" dirty="0" smtClean="0">
                <a:solidFill>
                  <a:srgbClr val="FFFF00"/>
                </a:solidFill>
                <a:latin typeface="Arial" pitchFamily="34" charset="0"/>
                <a:cs typeface="Arial" pitchFamily="34" charset="0"/>
              </a:rPr>
              <a:t>  </a:t>
            </a:r>
            <a:r>
              <a:rPr lang="en-US" sz="3600" b="1" dirty="0" smtClean="0">
                <a:solidFill>
                  <a:srgbClr val="FFFF00"/>
                </a:solidFill>
                <a:latin typeface="Arial" pitchFamily="34" charset="0"/>
                <a:cs typeface="Arial" pitchFamily="34" charset="0"/>
              </a:rPr>
              <a:t> MANAJEMEN</a:t>
            </a:r>
          </a:p>
          <a:p>
            <a:pPr>
              <a:buFont typeface="Wingdings" pitchFamily="2" charset="2"/>
              <a:buChar char="v"/>
            </a:pPr>
            <a:r>
              <a:rPr lang="en-US" sz="3600" b="1" dirty="0" smtClean="0">
                <a:solidFill>
                  <a:srgbClr val="FFFF00"/>
                </a:solidFill>
                <a:latin typeface="Arial" pitchFamily="34" charset="0"/>
                <a:cs typeface="Arial" pitchFamily="34" charset="0"/>
              </a:rPr>
              <a:t>TAHAP-TAHAP PENGAMBILAN</a:t>
            </a:r>
            <a:endParaRPr lang="id-ID" sz="3600" b="1" dirty="0" smtClean="0">
              <a:solidFill>
                <a:srgbClr val="FFFF00"/>
              </a:solidFill>
              <a:latin typeface="Arial" pitchFamily="34" charset="0"/>
              <a:cs typeface="Arial" pitchFamily="34" charset="0"/>
            </a:endParaRPr>
          </a:p>
          <a:p>
            <a:r>
              <a:rPr lang="id-ID" sz="3600" b="1" dirty="0" smtClean="0">
                <a:solidFill>
                  <a:srgbClr val="FFFF00"/>
                </a:solidFill>
                <a:latin typeface="Arial" pitchFamily="34" charset="0"/>
                <a:cs typeface="Arial" pitchFamily="34" charset="0"/>
              </a:rPr>
              <a:t>   </a:t>
            </a:r>
            <a:r>
              <a:rPr lang="en-US" sz="3600" b="1" dirty="0" smtClean="0">
                <a:solidFill>
                  <a:srgbClr val="FFFF00"/>
                </a:solidFill>
                <a:latin typeface="Arial" pitchFamily="34" charset="0"/>
                <a:cs typeface="Arial" pitchFamily="34" charset="0"/>
              </a:rPr>
              <a:t> KEPUTUSAN</a:t>
            </a:r>
          </a:p>
          <a:p>
            <a:pPr>
              <a:buFont typeface="Wingdings" pitchFamily="2" charset="2"/>
              <a:buChar char="v"/>
            </a:pPr>
            <a:r>
              <a:rPr lang="en-US" sz="3600" b="1" dirty="0" smtClean="0">
                <a:solidFill>
                  <a:srgbClr val="FFFF00"/>
                </a:solidFill>
                <a:latin typeface="Arial" pitchFamily="34" charset="0"/>
                <a:cs typeface="Arial" pitchFamily="34" charset="0"/>
              </a:rPr>
              <a:t>GAYA PENGAMBIL AN KEPUTUSAN</a:t>
            </a:r>
          </a:p>
          <a:p>
            <a:pPr>
              <a:buFont typeface="Wingdings" pitchFamily="2" charset="2"/>
              <a:buChar char="v"/>
            </a:pPr>
            <a:r>
              <a:rPr lang="en-US" sz="3600" b="1" dirty="0" smtClean="0">
                <a:solidFill>
                  <a:srgbClr val="FFFF00"/>
                </a:solidFill>
                <a:latin typeface="Arial" pitchFamily="34" charset="0"/>
                <a:cs typeface="Arial" pitchFamily="34" charset="0"/>
              </a:rPr>
              <a:t>MODEL PENGAMBILAN KEPUTUSAN</a:t>
            </a:r>
          </a:p>
          <a:p>
            <a:pPr>
              <a:buFont typeface="Wingdings" pitchFamily="2" charset="2"/>
              <a:buChar char="v"/>
            </a:pPr>
            <a:r>
              <a:rPr lang="en-US" sz="3600" b="1" dirty="0" smtClean="0">
                <a:solidFill>
                  <a:srgbClr val="FFFF00"/>
                </a:solidFill>
                <a:latin typeface="Arial" pitchFamily="34" charset="0"/>
                <a:cs typeface="Arial" pitchFamily="34" charset="0"/>
              </a:rPr>
              <a:t>KEPUTUSAN INDIVIDU DAN</a:t>
            </a:r>
            <a:r>
              <a:rPr lang="id-ID" sz="3600" b="1" dirty="0" smtClean="0">
                <a:solidFill>
                  <a:srgbClr val="FFFF00"/>
                </a:solidFill>
                <a:latin typeface="Arial" pitchFamily="34" charset="0"/>
                <a:cs typeface="Arial" pitchFamily="34" charset="0"/>
              </a:rPr>
              <a:t>   </a:t>
            </a:r>
          </a:p>
          <a:p>
            <a:r>
              <a:rPr lang="id-ID" sz="3600" b="1" dirty="0" smtClean="0">
                <a:solidFill>
                  <a:srgbClr val="FFFF00"/>
                </a:solidFill>
                <a:latin typeface="Arial" pitchFamily="34" charset="0"/>
                <a:cs typeface="Arial" pitchFamily="34" charset="0"/>
              </a:rPr>
              <a:t>    </a:t>
            </a:r>
            <a:r>
              <a:rPr lang="en-US" sz="3600" b="1" dirty="0" smtClean="0">
                <a:solidFill>
                  <a:srgbClr val="FFFF00"/>
                </a:solidFill>
                <a:latin typeface="Arial" pitchFamily="34" charset="0"/>
                <a:cs typeface="Arial" pitchFamily="34" charset="0"/>
              </a:rPr>
              <a:t>KELOMPOK.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keputusan 5.jpg"/>
          <p:cNvPicPr>
            <a:picLocks noChangeAspect="1" noChangeArrowheads="1"/>
          </p:cNvPicPr>
          <p:nvPr/>
        </p:nvPicPr>
        <p:blipFill>
          <a:blip r:embed="rId3" cstate="print"/>
          <a:srcRect/>
          <a:stretch>
            <a:fillRect/>
          </a:stretch>
        </p:blipFill>
        <p:spPr bwMode="auto">
          <a:xfrm>
            <a:off x="-36511" y="-27384"/>
            <a:ext cx="3456384" cy="6858000"/>
          </a:xfrm>
          <a:prstGeom prst="rect">
            <a:avLst/>
          </a:prstGeom>
          <a:noFill/>
        </p:spPr>
      </p:pic>
      <p:sp>
        <p:nvSpPr>
          <p:cNvPr id="5" name="Rectangle 4"/>
          <p:cNvSpPr/>
          <p:nvPr/>
        </p:nvSpPr>
        <p:spPr>
          <a:xfrm>
            <a:off x="3347864" y="-99392"/>
            <a:ext cx="5796136" cy="707886"/>
          </a:xfrm>
          <a:prstGeom prst="rect">
            <a:avLst/>
          </a:prstGeom>
          <a:solidFill>
            <a:schemeClr val="tx2">
              <a:lumMod val="60000"/>
              <a:lumOff val="40000"/>
            </a:schemeClr>
          </a:solidFill>
        </p:spPr>
        <p:txBody>
          <a:bodyPr wrap="square">
            <a:spAutoFit/>
          </a:bodyPr>
          <a:lstStyle/>
          <a:p>
            <a:pPr algn="ctr"/>
            <a:r>
              <a:rPr lang="en-US" sz="2000" b="1" dirty="0" err="1" smtClean="0">
                <a:latin typeface="Arial" pitchFamily="34" charset="0"/>
                <a:cs typeface="Arial" pitchFamily="34" charset="0"/>
              </a:rPr>
              <a:t>Keuntungan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kerugian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keputusan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kelompok</a:t>
            </a:r>
            <a:r>
              <a:rPr lang="en-US" sz="2000" b="1" dirty="0" smtClean="0">
                <a:latin typeface="Arial" pitchFamily="34" charset="0"/>
                <a:cs typeface="Arial" pitchFamily="34" charset="0"/>
              </a:rPr>
              <a:t> </a:t>
            </a:r>
            <a:r>
              <a:rPr lang="id-ID" sz="2000" b="1" dirty="0" smtClean="0">
                <a:latin typeface="Arial" pitchFamily="34" charset="0"/>
                <a:cs typeface="Arial" pitchFamily="34" charset="0"/>
              </a:rPr>
              <a:t>:</a:t>
            </a:r>
            <a:endParaRPr lang="id-ID" sz="2000" b="1" dirty="0"/>
          </a:p>
        </p:txBody>
      </p:sp>
      <p:sp>
        <p:nvSpPr>
          <p:cNvPr id="6" name="Rectangle 5"/>
          <p:cNvSpPr/>
          <p:nvPr/>
        </p:nvSpPr>
        <p:spPr>
          <a:xfrm>
            <a:off x="3420888" y="548680"/>
            <a:ext cx="5759624" cy="6524863"/>
          </a:xfrm>
          <a:prstGeom prst="rect">
            <a:avLst/>
          </a:prstGeom>
          <a:solidFill>
            <a:schemeClr val="tx2">
              <a:lumMod val="50000"/>
            </a:schemeClr>
          </a:solidFill>
        </p:spPr>
        <p:txBody>
          <a:bodyPr wrap="square">
            <a:spAutoFit/>
          </a:bodyPr>
          <a:lstStyle/>
          <a:p>
            <a:pPr>
              <a:buNone/>
            </a:pPr>
            <a:r>
              <a:rPr lang="en-US" sz="2200" b="1" dirty="0" err="1" smtClean="0">
                <a:solidFill>
                  <a:srgbClr val="FFC000"/>
                </a:solidFill>
                <a:latin typeface="Arial" pitchFamily="34" charset="0"/>
                <a:cs typeface="Arial" pitchFamily="34" charset="0"/>
              </a:rPr>
              <a:t>Keuntungan</a:t>
            </a:r>
            <a:r>
              <a:rPr lang="en-US" sz="2200" b="1" dirty="0" smtClean="0">
                <a:solidFill>
                  <a:srgbClr val="FFC000"/>
                </a:solidFill>
                <a:latin typeface="Arial" pitchFamily="34" charset="0"/>
                <a:cs typeface="Arial" pitchFamily="34" charset="0"/>
              </a:rPr>
              <a:t> : </a:t>
            </a:r>
          </a:p>
          <a:p>
            <a:pPr marL="457200" indent="-457200">
              <a:buFont typeface="+mj-lt"/>
              <a:buAutoNum type="arabicPeriod"/>
            </a:pPr>
            <a:r>
              <a:rPr lang="en-US" sz="2200" b="1" dirty="0" err="1" smtClean="0">
                <a:solidFill>
                  <a:srgbClr val="FFC000"/>
                </a:solidFill>
                <a:latin typeface="Arial" pitchFamily="34" charset="0"/>
                <a:cs typeface="Arial" pitchFamily="34" charset="0"/>
              </a:rPr>
              <a:t>Informasi</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dan</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pengetahuan</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lebih</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banyak</a:t>
            </a:r>
            <a:r>
              <a:rPr lang="en-US" sz="2200" b="1" dirty="0" smtClean="0">
                <a:solidFill>
                  <a:srgbClr val="FFC000"/>
                </a:solidFill>
                <a:latin typeface="Arial" pitchFamily="34" charset="0"/>
                <a:cs typeface="Arial" pitchFamily="34" charset="0"/>
              </a:rPr>
              <a:t>.</a:t>
            </a:r>
          </a:p>
          <a:p>
            <a:pPr marL="457200" indent="-457200">
              <a:buFont typeface="+mj-lt"/>
              <a:buAutoNum type="arabicPeriod"/>
            </a:pPr>
            <a:r>
              <a:rPr lang="en-US" sz="2200" b="1" dirty="0" err="1" smtClean="0">
                <a:solidFill>
                  <a:srgbClr val="FFC000"/>
                </a:solidFill>
                <a:latin typeface="Arial" pitchFamily="34" charset="0"/>
                <a:cs typeface="Arial" pitchFamily="34" charset="0"/>
              </a:rPr>
              <a:t>Lebih</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banyak</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alternatif</a:t>
            </a:r>
            <a:r>
              <a:rPr lang="en-US" sz="2200" b="1" dirty="0" smtClean="0">
                <a:solidFill>
                  <a:srgbClr val="FFC000"/>
                </a:solidFill>
                <a:latin typeface="Arial" pitchFamily="34" charset="0"/>
                <a:cs typeface="Arial" pitchFamily="34" charset="0"/>
              </a:rPr>
              <a:t> yang </a:t>
            </a:r>
            <a:r>
              <a:rPr lang="en-US" sz="2200" b="1" dirty="0" err="1" smtClean="0">
                <a:solidFill>
                  <a:srgbClr val="FFC000"/>
                </a:solidFill>
                <a:latin typeface="Arial" pitchFamily="34" charset="0"/>
                <a:cs typeface="Arial" pitchFamily="34" charset="0"/>
              </a:rPr>
              <a:t>dapat</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dihasilkan</a:t>
            </a:r>
            <a:endParaRPr lang="en-US" sz="2200" b="1" dirty="0" smtClean="0">
              <a:solidFill>
                <a:srgbClr val="FFC000"/>
              </a:solidFill>
              <a:latin typeface="Arial" pitchFamily="34" charset="0"/>
              <a:cs typeface="Arial" pitchFamily="34" charset="0"/>
            </a:endParaRPr>
          </a:p>
          <a:p>
            <a:pPr marL="457200" indent="-457200">
              <a:buFont typeface="+mj-lt"/>
              <a:buAutoNum type="arabicPeriod"/>
            </a:pPr>
            <a:r>
              <a:rPr lang="en-US" sz="2200" b="1" dirty="0" err="1" smtClean="0">
                <a:solidFill>
                  <a:srgbClr val="FFC000"/>
                </a:solidFill>
                <a:latin typeface="Arial" pitchFamily="34" charset="0"/>
                <a:cs typeface="Arial" pitchFamily="34" charset="0"/>
              </a:rPr>
              <a:t>Penerimaa</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terhadap</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hasil-hasil</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akhir</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akan</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lebih</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besar</a:t>
            </a:r>
            <a:endParaRPr lang="en-US" sz="2200" b="1" dirty="0" smtClean="0">
              <a:solidFill>
                <a:srgbClr val="FFC000"/>
              </a:solidFill>
              <a:latin typeface="Arial" pitchFamily="34" charset="0"/>
              <a:cs typeface="Arial" pitchFamily="34" charset="0"/>
            </a:endParaRPr>
          </a:p>
          <a:p>
            <a:pPr marL="457200" indent="-457200">
              <a:buFont typeface="+mj-lt"/>
              <a:buAutoNum type="arabicPeriod"/>
            </a:pPr>
            <a:r>
              <a:rPr lang="en-US" sz="2200" b="1" dirty="0" err="1" smtClean="0">
                <a:solidFill>
                  <a:srgbClr val="FFC000"/>
                </a:solidFill>
                <a:latin typeface="Arial" pitchFamily="34" charset="0"/>
                <a:cs typeface="Arial" pitchFamily="34" charset="0"/>
              </a:rPr>
              <a:t>Komonikasi</a:t>
            </a:r>
            <a:r>
              <a:rPr lang="en-US" sz="2200" b="1" dirty="0" smtClean="0">
                <a:solidFill>
                  <a:srgbClr val="FFC000"/>
                </a:solidFill>
                <a:latin typeface="Arial" pitchFamily="34" charset="0"/>
                <a:cs typeface="Arial" pitchFamily="34" charset="0"/>
              </a:rPr>
              <a:t> yang </a:t>
            </a:r>
            <a:r>
              <a:rPr lang="en-US" sz="2200" b="1" dirty="0" err="1" smtClean="0">
                <a:solidFill>
                  <a:srgbClr val="FFC000"/>
                </a:solidFill>
                <a:latin typeface="Arial" pitchFamily="34" charset="0"/>
                <a:cs typeface="Arial" pitchFamily="34" charset="0"/>
              </a:rPr>
              <a:t>lebih</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baik</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akan</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muncul</a:t>
            </a:r>
            <a:r>
              <a:rPr lang="en-US" sz="2200" b="1" dirty="0" smtClean="0">
                <a:solidFill>
                  <a:srgbClr val="FFC000"/>
                </a:solidFill>
                <a:latin typeface="Arial" pitchFamily="34" charset="0"/>
                <a:cs typeface="Arial" pitchFamily="34" charset="0"/>
              </a:rPr>
              <a:t>.</a:t>
            </a:r>
          </a:p>
          <a:p>
            <a:pPr marL="457200" indent="-457200">
              <a:buNone/>
            </a:pPr>
            <a:r>
              <a:rPr lang="en-US" sz="2200" b="1" dirty="0" err="1" smtClean="0">
                <a:solidFill>
                  <a:srgbClr val="FFC000"/>
                </a:solidFill>
                <a:latin typeface="Arial" pitchFamily="34" charset="0"/>
                <a:cs typeface="Arial" pitchFamily="34" charset="0"/>
              </a:rPr>
              <a:t>Kerugian</a:t>
            </a:r>
            <a:r>
              <a:rPr lang="en-US" sz="2200" b="1" dirty="0" smtClean="0">
                <a:solidFill>
                  <a:srgbClr val="FFC000"/>
                </a:solidFill>
                <a:latin typeface="Arial" pitchFamily="34" charset="0"/>
                <a:cs typeface="Arial" pitchFamily="34" charset="0"/>
              </a:rPr>
              <a:t> :</a:t>
            </a:r>
          </a:p>
          <a:p>
            <a:pPr marL="457200" indent="-457200">
              <a:buFont typeface="+mj-lt"/>
              <a:buAutoNum type="arabicPeriod"/>
            </a:pPr>
            <a:r>
              <a:rPr lang="en-US" sz="2200" b="1" dirty="0" err="1" smtClean="0">
                <a:solidFill>
                  <a:srgbClr val="FFC000"/>
                </a:solidFill>
                <a:latin typeface="Arial" pitchFamily="34" charset="0"/>
                <a:cs typeface="Arial" pitchFamily="34" charset="0"/>
              </a:rPr>
              <a:t>Membutuhkan</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waktu</a:t>
            </a:r>
            <a:r>
              <a:rPr lang="en-US" sz="2200" b="1" dirty="0" smtClean="0">
                <a:solidFill>
                  <a:srgbClr val="FFC000"/>
                </a:solidFill>
                <a:latin typeface="Arial" pitchFamily="34" charset="0"/>
                <a:cs typeface="Arial" pitchFamily="34" charset="0"/>
              </a:rPr>
              <a:t> yang </a:t>
            </a:r>
            <a:r>
              <a:rPr lang="en-US" sz="2200" b="1" dirty="0" err="1" smtClean="0">
                <a:solidFill>
                  <a:srgbClr val="FFC000"/>
                </a:solidFill>
                <a:latin typeface="Arial" pitchFamily="34" charset="0"/>
                <a:cs typeface="Arial" pitchFamily="34" charset="0"/>
              </a:rPr>
              <a:t>lebih</a:t>
            </a:r>
            <a:r>
              <a:rPr lang="en-US" sz="2200" b="1" dirty="0" smtClean="0">
                <a:solidFill>
                  <a:srgbClr val="FFC000"/>
                </a:solidFill>
                <a:latin typeface="Arial" pitchFamily="34" charset="0"/>
                <a:cs typeface="Arial" pitchFamily="34" charset="0"/>
              </a:rPr>
              <a:t> lama </a:t>
            </a:r>
            <a:r>
              <a:rPr lang="en-US" sz="2200" b="1" dirty="0" err="1" smtClean="0">
                <a:solidFill>
                  <a:srgbClr val="FFC000"/>
                </a:solidFill>
                <a:latin typeface="Arial" pitchFamily="34" charset="0"/>
                <a:cs typeface="Arial" pitchFamily="34" charset="0"/>
              </a:rPr>
              <a:t>dan</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biaya</a:t>
            </a:r>
            <a:r>
              <a:rPr lang="en-US" sz="2200" b="1" dirty="0" smtClean="0">
                <a:solidFill>
                  <a:srgbClr val="FFC000"/>
                </a:solidFill>
                <a:latin typeface="Arial" pitchFamily="34" charset="0"/>
                <a:cs typeface="Arial" pitchFamily="34" charset="0"/>
              </a:rPr>
              <a:t> yang </a:t>
            </a:r>
            <a:r>
              <a:rPr lang="en-US" sz="2200" b="1" dirty="0" err="1" smtClean="0">
                <a:solidFill>
                  <a:srgbClr val="FFC000"/>
                </a:solidFill>
                <a:latin typeface="Arial" pitchFamily="34" charset="0"/>
                <a:cs typeface="Arial" pitchFamily="34" charset="0"/>
              </a:rPr>
              <a:t>lebih</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besar</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karena</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waktu</a:t>
            </a:r>
            <a:r>
              <a:rPr lang="en-US" sz="2200" b="1" dirty="0" smtClean="0">
                <a:solidFill>
                  <a:srgbClr val="FFC000"/>
                </a:solidFill>
                <a:latin typeface="Arial" pitchFamily="34" charset="0"/>
                <a:cs typeface="Arial" pitchFamily="34" charset="0"/>
              </a:rPr>
              <a:t> yang </a:t>
            </a:r>
            <a:r>
              <a:rPr lang="en-US" sz="2200" b="1" dirty="0" err="1" smtClean="0">
                <a:solidFill>
                  <a:srgbClr val="FFC000"/>
                </a:solidFill>
                <a:latin typeface="Arial" pitchFamily="34" charset="0"/>
                <a:cs typeface="Arial" pitchFamily="34" charset="0"/>
              </a:rPr>
              <a:t>hilang</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lebih</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banyak</a:t>
            </a:r>
            <a:r>
              <a:rPr lang="en-US" sz="2200" b="1" dirty="0" smtClean="0">
                <a:solidFill>
                  <a:srgbClr val="FFC000"/>
                </a:solidFill>
                <a:latin typeface="Arial" pitchFamily="34" charset="0"/>
                <a:cs typeface="Arial" pitchFamily="34" charset="0"/>
              </a:rPr>
              <a:t>.</a:t>
            </a:r>
          </a:p>
          <a:p>
            <a:pPr marL="457200" indent="-457200">
              <a:buFont typeface="+mj-lt"/>
              <a:buAutoNum type="arabicPeriod"/>
            </a:pPr>
            <a:r>
              <a:rPr lang="en-US" sz="2200" b="1" dirty="0" err="1" smtClean="0">
                <a:solidFill>
                  <a:srgbClr val="FFC000"/>
                </a:solidFill>
                <a:latin typeface="Arial" pitchFamily="34" charset="0"/>
                <a:cs typeface="Arial" pitchFamily="34" charset="0"/>
              </a:rPr>
              <a:t>Menimbulkan</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kompromistis</a:t>
            </a:r>
            <a:endParaRPr lang="en-US" sz="2200" b="1" dirty="0" smtClean="0">
              <a:solidFill>
                <a:srgbClr val="FFC000"/>
              </a:solidFill>
              <a:latin typeface="Arial" pitchFamily="34" charset="0"/>
              <a:cs typeface="Arial" pitchFamily="34" charset="0"/>
            </a:endParaRPr>
          </a:p>
          <a:p>
            <a:pPr marL="457200" indent="-457200">
              <a:buFont typeface="+mj-lt"/>
              <a:buAutoNum type="arabicPeriod"/>
            </a:pPr>
            <a:r>
              <a:rPr lang="en-US" sz="2200" b="1" dirty="0" err="1" smtClean="0">
                <a:solidFill>
                  <a:srgbClr val="FFC000"/>
                </a:solidFill>
                <a:latin typeface="Arial" pitchFamily="34" charset="0"/>
                <a:cs typeface="Arial" pitchFamily="34" charset="0"/>
              </a:rPr>
              <a:t>Satu</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atau</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beberapa</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orang</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barangkali</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akan</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medominasi</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kelompok</a:t>
            </a:r>
            <a:r>
              <a:rPr lang="en-US" sz="2200" b="1" dirty="0" smtClean="0">
                <a:solidFill>
                  <a:srgbClr val="FFC000"/>
                </a:solidFill>
                <a:latin typeface="Arial" pitchFamily="34" charset="0"/>
                <a:cs typeface="Arial" pitchFamily="34" charset="0"/>
              </a:rPr>
              <a:t>.</a:t>
            </a:r>
          </a:p>
          <a:p>
            <a:pPr marL="457200" indent="-457200">
              <a:buFont typeface="+mj-lt"/>
              <a:buAutoNum type="arabicPeriod"/>
            </a:pPr>
            <a:r>
              <a:rPr lang="en-US" sz="2200" b="1" dirty="0" err="1" smtClean="0">
                <a:solidFill>
                  <a:srgbClr val="FFC000"/>
                </a:solidFill>
                <a:latin typeface="Arial" pitchFamily="34" charset="0"/>
                <a:cs typeface="Arial" pitchFamily="34" charset="0"/>
              </a:rPr>
              <a:t>Tahapan</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kelompok</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akan</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muncul</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dan</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membatasi</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kreativitas</a:t>
            </a:r>
            <a:r>
              <a:rPr lang="en-US" sz="2200" b="1" dirty="0" smtClean="0">
                <a:solidFill>
                  <a:srgbClr val="FFC000"/>
                </a:solidFill>
                <a:latin typeface="Arial" pitchFamily="34" charset="0"/>
                <a:cs typeface="Arial" pitchFamily="34" charset="0"/>
              </a:rPr>
              <a:t> individual. </a:t>
            </a:r>
            <a:r>
              <a:rPr lang="id-ID" sz="2200" b="1" dirty="0" smtClean="0">
                <a:solidFill>
                  <a:srgbClr val="FFC000"/>
                </a:solidFill>
                <a:latin typeface="Arial" pitchFamily="34" charset="0"/>
                <a:cs typeface="Arial" pitchFamily="34" charset="0"/>
              </a:rPr>
              <a:t> (LANJUT)</a:t>
            </a:r>
            <a:endParaRPr lang="en-US" sz="2200" b="1" dirty="0" smtClean="0">
              <a:solidFill>
                <a:srgbClr val="FFC000"/>
              </a:solidFill>
              <a:latin typeface="Arial" pitchFamily="34" charset="0"/>
              <a:cs typeface="Arial" pitchFamily="34" charset="0"/>
            </a:endParaRPr>
          </a:p>
        </p:txBody>
      </p:sp>
    </p:spTree>
  </p:cSld>
  <p:clrMapOvr>
    <a:masterClrMapping/>
  </p:clrMapOvr>
  <p:transition spd="med">
    <p:sndAc>
      <p:stSnd>
        <p:snd r:embed="rId2" name="bomb.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1+#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8"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2000" fill="hold"/>
                                        <p:tgtEl>
                                          <p:spTgt spid="5"/>
                                        </p:tgtEl>
                                        <p:attrNameLst>
                                          <p:attrName>ppt_x</p:attrName>
                                        </p:attrNameLst>
                                      </p:cBhvr>
                                      <p:tavLst>
                                        <p:tav tm="0">
                                          <p:val>
                                            <p:strVal val="0-#ppt_w/2"/>
                                          </p:val>
                                        </p:tav>
                                        <p:tav tm="100000">
                                          <p:val>
                                            <p:strVal val="#ppt_x"/>
                                          </p:val>
                                        </p:tav>
                                      </p:tavLst>
                                    </p:anim>
                                    <p:anim calcmode="lin" valueType="num">
                                      <p:cBhvr additive="base">
                                        <p:cTn id="13" dur="2000" fill="hold"/>
                                        <p:tgtEl>
                                          <p:spTgt spid="5"/>
                                        </p:tgtEl>
                                        <p:attrNameLst>
                                          <p:attrName>ppt_y</p:attrName>
                                        </p:attrNameLst>
                                      </p:cBhvr>
                                      <p:tavLst>
                                        <p:tav tm="0">
                                          <p:val>
                                            <p:strVal val="#ppt_y"/>
                                          </p:val>
                                        </p:tav>
                                        <p:tav tm="100000">
                                          <p:val>
                                            <p:strVal val="#ppt_y"/>
                                          </p:val>
                                        </p:tav>
                                      </p:tavLst>
                                    </p:anim>
                                  </p:childTnLst>
                                </p:cTn>
                              </p:par>
                            </p:childTnLst>
                          </p:cTn>
                        </p:par>
                        <p:par>
                          <p:cTn id="14" fill="hold">
                            <p:stCondLst>
                              <p:cond delay="4000"/>
                            </p:stCondLst>
                            <p:childTnLst>
                              <p:par>
                                <p:cTn id="15" presetID="48" presetClass="entr" presetSubtype="0" accel="50000"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2000" fill="hold"/>
                                        <p:tgtEl>
                                          <p:spTgt spid="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8" dur="2000" fill="hold"/>
                                        <p:tgtEl>
                                          <p:spTgt spid="6"/>
                                        </p:tgtEl>
                                        <p:attrNameLst>
                                          <p:attrName>ppt_x</p:attrName>
                                        </p:attrNameLst>
                                      </p:cBhvr>
                                      <p:tavLst>
                                        <p:tav tm="0">
                                          <p:val>
                                            <p:fltVal val="-1"/>
                                          </p:val>
                                        </p:tav>
                                        <p:tav tm="50000">
                                          <p:val>
                                            <p:fltVal val="0.95"/>
                                          </p:val>
                                        </p:tav>
                                        <p:tav tm="100000">
                                          <p:val>
                                            <p:strVal val="#ppt_x"/>
                                          </p:val>
                                        </p:tav>
                                      </p:tavLst>
                                    </p:anim>
                                    <p:anim calcmode="lin" valueType="num">
                                      <p:cBhvr>
                                        <p:cTn id="19" dur="2000" fill="hold"/>
                                        <p:tgtEl>
                                          <p:spTgt spid="6"/>
                                        </p:tgtEl>
                                        <p:attrNameLst>
                                          <p:attrName>ppt_y</p:attrName>
                                        </p:attrNameLst>
                                      </p:cBhvr>
                                      <p:tavLst>
                                        <p:tav tm="0">
                                          <p:val>
                                            <p:strVal val="#ppt_y"/>
                                          </p:val>
                                        </p:tav>
                                        <p:tav tm="100000">
                                          <p:val>
                                            <p:strVal val="#ppt_y"/>
                                          </p:val>
                                        </p:tav>
                                      </p:tavLst>
                                    </p:anim>
                                    <p:animEffect transition="in" filter="fade">
                                      <p:cBhvr>
                                        <p:cTn id="2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368280"/>
          </a:xfrm>
          <a:solidFill>
            <a:srgbClr val="FF0000"/>
          </a:solidFill>
        </p:spPr>
        <p:txBody>
          <a:bodyPr>
            <a:noAutofit/>
          </a:bodyPr>
          <a:lstStyle/>
          <a:p>
            <a:pPr algn="l"/>
            <a:r>
              <a:rPr lang="en-US" sz="2400" dirty="0" err="1" smtClean="0">
                <a:solidFill>
                  <a:schemeClr val="bg1"/>
                </a:solidFill>
              </a:rPr>
              <a:t>Lanjutan</a:t>
            </a:r>
            <a:r>
              <a:rPr lang="en-US" sz="2400" dirty="0" smtClean="0">
                <a:solidFill>
                  <a:schemeClr val="bg1"/>
                </a:solidFill>
              </a:rPr>
              <a:t> :</a:t>
            </a:r>
            <a:endParaRPr lang="en-US" sz="2400" dirty="0">
              <a:solidFill>
                <a:schemeClr val="bg1"/>
              </a:solidFill>
            </a:endParaRPr>
          </a:p>
        </p:txBody>
      </p:sp>
      <p:sp>
        <p:nvSpPr>
          <p:cNvPr id="3" name="Content Placeholder 2"/>
          <p:cNvSpPr>
            <a:spLocks noGrp="1"/>
          </p:cNvSpPr>
          <p:nvPr>
            <p:ph idx="1"/>
          </p:nvPr>
        </p:nvSpPr>
        <p:spPr>
          <a:xfrm>
            <a:off x="0" y="332656"/>
            <a:ext cx="9144000" cy="6525344"/>
          </a:xfrm>
          <a:solidFill>
            <a:srgbClr val="FF0000"/>
          </a:solidFill>
        </p:spPr>
        <p:txBody>
          <a:bodyPr>
            <a:normAutofit fontScale="92500" lnSpcReduction="20000"/>
          </a:bodyPr>
          <a:lstStyle/>
          <a:p>
            <a:pPr>
              <a:buNone/>
            </a:pPr>
            <a:r>
              <a:rPr lang="id-ID" sz="2400" b="1" dirty="0" smtClean="0">
                <a:solidFill>
                  <a:schemeClr val="bg1"/>
                </a:solidFill>
                <a:latin typeface="Arial" pitchFamily="34" charset="0"/>
                <a:cs typeface="Arial" pitchFamily="34" charset="0"/>
              </a:rPr>
              <a:t>Untuk meminimukan kerugian dari</a:t>
            </a:r>
          </a:p>
          <a:p>
            <a:pPr>
              <a:buNone/>
            </a:pPr>
            <a:r>
              <a:rPr lang="id-ID" sz="2400" b="1" dirty="0" smtClean="0">
                <a:solidFill>
                  <a:schemeClr val="bg1"/>
                </a:solidFill>
                <a:latin typeface="Arial" pitchFamily="34" charset="0"/>
                <a:cs typeface="Arial" pitchFamily="34" charset="0"/>
              </a:rPr>
              <a:t> pengambil keputusan kelompok </a:t>
            </a:r>
          </a:p>
          <a:p>
            <a:pPr>
              <a:buNone/>
            </a:pPr>
            <a:r>
              <a:rPr lang="id-ID" sz="2400" b="1" dirty="0" smtClean="0">
                <a:solidFill>
                  <a:schemeClr val="bg1"/>
                </a:solidFill>
                <a:latin typeface="Arial" pitchFamily="34" charset="0"/>
                <a:cs typeface="Arial" pitchFamily="34" charset="0"/>
              </a:rPr>
              <a:t>perlu dilakukan beberapa penysuaian </a:t>
            </a:r>
          </a:p>
          <a:p>
            <a:pPr>
              <a:buNone/>
            </a:pPr>
            <a:r>
              <a:rPr lang="id-ID" sz="2400" b="1" dirty="0" smtClean="0">
                <a:solidFill>
                  <a:schemeClr val="bg1"/>
                </a:solidFill>
                <a:latin typeface="Arial" pitchFamily="34" charset="0"/>
                <a:cs typeface="Arial" pitchFamily="34" charset="0"/>
              </a:rPr>
              <a:t> (waktu) </a:t>
            </a:r>
            <a:r>
              <a:rPr lang="en-US" sz="2400" b="1" dirty="0" err="1" smtClean="0">
                <a:solidFill>
                  <a:schemeClr val="bg1"/>
                </a:solidFill>
                <a:latin typeface="Arial" pitchFamily="34" charset="0"/>
                <a:cs typeface="Arial" pitchFamily="34" charset="0"/>
              </a:rPr>
              <a:t>Misalnya</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untuk</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menghinad</a:t>
            </a:r>
            <a:r>
              <a:rPr lang="id-ID" sz="2400" b="1" dirty="0" smtClean="0">
                <a:solidFill>
                  <a:schemeClr val="bg1"/>
                </a:solidFill>
                <a:latin typeface="Arial" pitchFamily="34" charset="0"/>
                <a:cs typeface="Arial" pitchFamily="34" charset="0"/>
              </a:rPr>
              <a:t>a</a:t>
            </a:r>
            <a:r>
              <a:rPr lang="en-US" sz="2400" b="1" dirty="0" err="1" smtClean="0">
                <a:solidFill>
                  <a:schemeClr val="bg1"/>
                </a:solidFill>
                <a:latin typeface="Arial" pitchFamily="34" charset="0"/>
                <a:cs typeface="Arial" pitchFamily="34" charset="0"/>
              </a:rPr>
              <a:t>ri</a:t>
            </a:r>
            <a:endParaRPr lang="id-ID" sz="2400" b="1" dirty="0" smtClean="0">
              <a:solidFill>
                <a:schemeClr val="bg1"/>
              </a:solidFill>
              <a:latin typeface="Arial" pitchFamily="34" charset="0"/>
              <a:cs typeface="Arial" pitchFamily="34" charset="0"/>
            </a:endParaRPr>
          </a:p>
          <a:p>
            <a:pPr>
              <a:buNone/>
            </a:pP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waktu</a:t>
            </a:r>
            <a:r>
              <a:rPr lang="en-US" sz="2400" b="1" dirty="0" smtClean="0">
                <a:solidFill>
                  <a:schemeClr val="bg1"/>
                </a:solidFill>
                <a:latin typeface="Arial" pitchFamily="34" charset="0"/>
                <a:cs typeface="Arial" pitchFamily="34" charset="0"/>
              </a:rPr>
              <a:t> yang </a:t>
            </a:r>
            <a:r>
              <a:rPr lang="en-US" sz="2400" b="1" dirty="0" err="1" smtClean="0">
                <a:solidFill>
                  <a:schemeClr val="bg1"/>
                </a:solidFill>
                <a:latin typeface="Arial" pitchFamily="34" charset="0"/>
                <a:cs typeface="Arial" pitchFamily="34" charset="0"/>
              </a:rPr>
              <a:t>berlarut-larut</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dapat</a:t>
            </a:r>
            <a:r>
              <a:rPr lang="en-US" sz="2400" b="1" dirty="0" smtClean="0">
                <a:solidFill>
                  <a:schemeClr val="bg1"/>
                </a:solidFill>
                <a:latin typeface="Arial" pitchFamily="34" charset="0"/>
                <a:cs typeface="Arial" pitchFamily="34" charset="0"/>
              </a:rPr>
              <a:t> </a:t>
            </a:r>
            <a:endParaRPr lang="id-ID" sz="2400" b="1" dirty="0" smtClean="0">
              <a:solidFill>
                <a:schemeClr val="bg1"/>
              </a:solidFill>
              <a:latin typeface="Arial" pitchFamily="34" charset="0"/>
              <a:cs typeface="Arial" pitchFamily="34" charset="0"/>
            </a:endParaRPr>
          </a:p>
          <a:p>
            <a:pPr>
              <a:buNone/>
            </a:pPr>
            <a:r>
              <a:rPr lang="en-US" sz="2400" b="1" dirty="0" err="1" smtClean="0">
                <a:solidFill>
                  <a:schemeClr val="bg1"/>
                </a:solidFill>
                <a:latin typeface="Arial" pitchFamily="34" charset="0"/>
                <a:cs typeface="Arial" pitchFamily="34" charset="0"/>
              </a:rPr>
              <a:t>ditentukan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jadwal</a:t>
            </a:r>
            <a:r>
              <a:rPr lang="en-US" sz="2400" b="1" dirty="0" smtClean="0">
                <a:solidFill>
                  <a:schemeClr val="bg1"/>
                </a:solidFill>
                <a:latin typeface="Arial" pitchFamily="34" charset="0"/>
                <a:cs typeface="Arial" pitchFamily="34" charset="0"/>
              </a:rPr>
              <a:t> (deadline)</a:t>
            </a:r>
            <a:r>
              <a:rPr lang="en-US" sz="2400" b="1" dirty="0" err="1" smtClean="0">
                <a:solidFill>
                  <a:schemeClr val="bg1"/>
                </a:solidFill>
                <a:latin typeface="Arial" pitchFamily="34" charset="0"/>
                <a:cs typeface="Arial" pitchFamily="34" charset="0"/>
              </a:rPr>
              <a:t>tidak</a:t>
            </a:r>
            <a:r>
              <a:rPr lang="en-US" sz="2400" b="1" dirty="0" smtClean="0">
                <a:solidFill>
                  <a:schemeClr val="bg1"/>
                </a:solidFill>
                <a:latin typeface="Arial" pitchFamily="34" charset="0"/>
                <a:cs typeface="Arial" pitchFamily="34" charset="0"/>
              </a:rPr>
              <a:t> </a:t>
            </a:r>
            <a:endParaRPr lang="id-ID" sz="2400" b="1" dirty="0" smtClean="0">
              <a:solidFill>
                <a:schemeClr val="bg1"/>
              </a:solidFill>
              <a:latin typeface="Arial" pitchFamily="34" charset="0"/>
              <a:cs typeface="Arial" pitchFamily="34" charset="0"/>
            </a:endParaRPr>
          </a:p>
          <a:p>
            <a:pPr>
              <a:buNone/>
            </a:pPr>
            <a:r>
              <a:rPr lang="en-US" sz="2400" b="1" dirty="0" err="1" smtClean="0">
                <a:solidFill>
                  <a:schemeClr val="bg1"/>
                </a:solidFill>
                <a:latin typeface="Arial" pitchFamily="34" charset="0"/>
                <a:cs typeface="Arial" pitchFamily="34" charset="0"/>
              </a:rPr>
              <a:t>mem</a:t>
            </a:r>
            <a:r>
              <a:rPr lang="id-ID" sz="2400" b="1" dirty="0" smtClean="0">
                <a:solidFill>
                  <a:schemeClr val="bg1"/>
                </a:solidFill>
                <a:latin typeface="Arial" pitchFamily="34" charset="0"/>
                <a:cs typeface="Arial" pitchFamily="34" charset="0"/>
              </a:rPr>
              <a:t>a</a:t>
            </a:r>
            <a:r>
              <a:rPr lang="en-US" sz="2400" b="1" dirty="0" smtClean="0">
                <a:solidFill>
                  <a:schemeClr val="bg1"/>
                </a:solidFill>
                <a:latin typeface="Arial" pitchFamily="34" charset="0"/>
                <a:cs typeface="Arial" pitchFamily="34" charset="0"/>
              </a:rPr>
              <a:t>sang </a:t>
            </a:r>
            <a:r>
              <a:rPr lang="en-US" sz="2400" b="1" dirty="0" err="1" smtClean="0">
                <a:solidFill>
                  <a:schemeClr val="bg1"/>
                </a:solidFill>
                <a:latin typeface="Arial" pitchFamily="34" charset="0"/>
                <a:cs typeface="Arial" pitchFamily="34" charset="0"/>
              </a:rPr>
              <a:t>atau</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mene</a:t>
            </a:r>
            <a:r>
              <a:rPr lang="id-ID" sz="2400" b="1" dirty="0" smtClean="0">
                <a:solidFill>
                  <a:schemeClr val="bg1"/>
                </a:solidFill>
                <a:latin typeface="Arial" pitchFamily="34" charset="0"/>
                <a:cs typeface="Arial" pitchFamily="34" charset="0"/>
              </a:rPr>
              <a:t>ta</a:t>
            </a:r>
            <a:r>
              <a:rPr lang="en-US" sz="2400" b="1" dirty="0" err="1" smtClean="0">
                <a:solidFill>
                  <a:schemeClr val="bg1"/>
                </a:solidFill>
                <a:latin typeface="Arial" pitchFamily="34" charset="0"/>
                <a:cs typeface="Arial" pitchFamily="34" charset="0"/>
              </a:rPr>
              <a:t>patkan</a:t>
            </a:r>
            <a:r>
              <a:rPr lang="en-US" sz="2400" b="1" dirty="0" smtClean="0">
                <a:solidFill>
                  <a:schemeClr val="bg1"/>
                </a:solidFill>
                <a:latin typeface="Arial" pitchFamily="34" charset="0"/>
                <a:cs typeface="Arial" pitchFamily="34" charset="0"/>
              </a:rPr>
              <a:t> </a:t>
            </a:r>
            <a:endParaRPr lang="id-ID" sz="2400" b="1" dirty="0" smtClean="0">
              <a:solidFill>
                <a:schemeClr val="bg1"/>
              </a:solidFill>
              <a:latin typeface="Arial" pitchFamily="34" charset="0"/>
              <a:cs typeface="Arial" pitchFamily="34" charset="0"/>
            </a:endParaRPr>
          </a:p>
          <a:p>
            <a:pPr>
              <a:buNone/>
            </a:pPr>
            <a:r>
              <a:rPr lang="en-US" sz="2400" b="1" dirty="0" err="1" smtClean="0">
                <a:solidFill>
                  <a:schemeClr val="bg1"/>
                </a:solidFill>
                <a:latin typeface="Arial" pitchFamily="34" charset="0"/>
                <a:cs typeface="Arial" pitchFamily="34" charset="0"/>
              </a:rPr>
              <a:t>orang-orang</a:t>
            </a:r>
            <a:r>
              <a:rPr lang="en-US" sz="2400" b="1" dirty="0" smtClean="0">
                <a:solidFill>
                  <a:schemeClr val="bg1"/>
                </a:solidFill>
                <a:latin typeface="Arial" pitchFamily="34" charset="0"/>
                <a:cs typeface="Arial" pitchFamily="34" charset="0"/>
              </a:rPr>
              <a:t> yang </a:t>
            </a:r>
            <a:r>
              <a:rPr lang="en-US" sz="2400" b="1" dirty="0" err="1" smtClean="0">
                <a:solidFill>
                  <a:schemeClr val="bg1"/>
                </a:solidFill>
                <a:latin typeface="Arial" pitchFamily="34" charset="0"/>
                <a:cs typeface="Arial" pitchFamily="34" charset="0"/>
              </a:rPr>
              <a:t>diperkirakan</a:t>
            </a:r>
            <a:r>
              <a:rPr lang="en-US" sz="2400" b="1" dirty="0" smtClean="0">
                <a:solidFill>
                  <a:schemeClr val="bg1"/>
                </a:solidFill>
                <a:latin typeface="Arial" pitchFamily="34" charset="0"/>
                <a:cs typeface="Arial" pitchFamily="34" charset="0"/>
              </a:rPr>
              <a:t> </a:t>
            </a:r>
            <a:endParaRPr lang="id-ID" sz="2400" b="1" dirty="0" smtClean="0">
              <a:solidFill>
                <a:schemeClr val="bg1"/>
              </a:solidFill>
              <a:latin typeface="Arial" pitchFamily="34" charset="0"/>
              <a:cs typeface="Arial" pitchFamily="34" charset="0"/>
            </a:endParaRPr>
          </a:p>
          <a:p>
            <a:pPr>
              <a:buNone/>
            </a:pPr>
            <a:r>
              <a:rPr lang="en-US" sz="2400" b="1" dirty="0" err="1" smtClean="0">
                <a:solidFill>
                  <a:schemeClr val="bg1"/>
                </a:solidFill>
                <a:latin typeface="Arial" pitchFamily="34" charset="0"/>
                <a:cs typeface="Arial" pitchFamily="34" charset="0"/>
              </a:rPr>
              <a:t>mendominasi</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keputusan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atau</a:t>
            </a:r>
            <a:endParaRPr lang="id-ID" sz="2400" b="1" dirty="0" smtClean="0">
              <a:solidFill>
                <a:schemeClr val="bg1"/>
              </a:solidFill>
              <a:latin typeface="Arial" pitchFamily="34" charset="0"/>
              <a:cs typeface="Arial" pitchFamily="34" charset="0"/>
            </a:endParaRPr>
          </a:p>
          <a:p>
            <a:pPr>
              <a:buNone/>
            </a:pP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dipasang</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bebe</a:t>
            </a:r>
            <a:r>
              <a:rPr lang="id-ID" sz="2400" b="1" dirty="0" smtClean="0">
                <a:solidFill>
                  <a:schemeClr val="bg1"/>
                </a:solidFill>
                <a:latin typeface="Arial" pitchFamily="34" charset="0"/>
                <a:cs typeface="Arial" pitchFamily="34" charset="0"/>
              </a:rPr>
              <a:t>r</a:t>
            </a:r>
            <a:r>
              <a:rPr lang="en-US" sz="2400" b="1" dirty="0" err="1" smtClean="0">
                <a:solidFill>
                  <a:schemeClr val="bg1"/>
                </a:solidFill>
                <a:latin typeface="Arial" pitchFamily="34" charset="0"/>
                <a:cs typeface="Arial" pitchFamily="34" charset="0"/>
              </a:rPr>
              <a:t>apa</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orang</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dominan</a:t>
            </a:r>
            <a:endParaRPr lang="id-ID" sz="2400" b="1" dirty="0" smtClean="0">
              <a:solidFill>
                <a:schemeClr val="bg1"/>
              </a:solidFill>
              <a:latin typeface="Arial" pitchFamily="34" charset="0"/>
              <a:cs typeface="Arial" pitchFamily="34" charset="0"/>
            </a:endParaRPr>
          </a:p>
          <a:p>
            <a:pPr>
              <a:buNone/>
            </a:pPr>
            <a:r>
              <a:rPr lang="en-US" sz="2400" b="1" dirty="0" smtClean="0">
                <a:solidFill>
                  <a:schemeClr val="bg1"/>
                </a:solidFill>
                <a:latin typeface="Arial" pitchFamily="34" charset="0"/>
                <a:cs typeface="Arial" pitchFamily="34" charset="0"/>
              </a:rPr>
              <a:t> agar </a:t>
            </a:r>
            <a:r>
              <a:rPr lang="en-US" sz="2400" b="1" dirty="0" err="1" smtClean="0">
                <a:solidFill>
                  <a:schemeClr val="bg1"/>
                </a:solidFill>
                <a:latin typeface="Arial" pitchFamily="34" charset="0"/>
                <a:cs typeface="Arial" pitchFamily="34" charset="0"/>
              </a:rPr>
              <a:t>ada</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perimbangan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dalam</a:t>
            </a:r>
            <a:endParaRPr lang="id-ID" sz="2400" b="1" dirty="0" smtClean="0">
              <a:solidFill>
                <a:schemeClr val="bg1"/>
              </a:solidFill>
              <a:latin typeface="Arial" pitchFamily="34" charset="0"/>
              <a:cs typeface="Arial" pitchFamily="34" charset="0"/>
            </a:endParaRPr>
          </a:p>
          <a:p>
            <a:pPr>
              <a:buNone/>
            </a:pP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kelompok</a:t>
            </a:r>
            <a:r>
              <a:rPr lang="id-ID"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tersebut</a:t>
            </a:r>
            <a:r>
              <a:rPr lang="id-ID" sz="2400" b="1" dirty="0" smtClean="0">
                <a:solidFill>
                  <a:schemeClr val="bg1"/>
                </a:solidFill>
                <a:latin typeface="Arial" pitchFamily="34" charset="0"/>
                <a:cs typeface="Arial" pitchFamily="34" charset="0"/>
              </a:rPr>
              <a:t>. </a:t>
            </a:r>
          </a:p>
          <a:p>
            <a:pPr>
              <a:buNone/>
            </a:pPr>
            <a:r>
              <a:rPr lang="id-ID" sz="2400" b="1" dirty="0" smtClean="0">
                <a:solidFill>
                  <a:schemeClr val="bg1"/>
                </a:solidFill>
                <a:latin typeface="Arial" pitchFamily="34" charset="0"/>
                <a:cs typeface="Arial" pitchFamily="34" charset="0"/>
              </a:rPr>
              <a:t>Untuk menghindari tekanan</a:t>
            </a:r>
          </a:p>
          <a:p>
            <a:pPr>
              <a:buNone/>
            </a:pPr>
            <a:r>
              <a:rPr lang="id-ID" sz="2400" b="1" dirty="0" smtClean="0">
                <a:solidFill>
                  <a:schemeClr val="bg1"/>
                </a:solidFill>
                <a:latin typeface="Arial" pitchFamily="34" charset="0"/>
                <a:cs typeface="Arial" pitchFamily="34" charset="0"/>
              </a:rPr>
              <a:t> kelompok, manajer dapat</a:t>
            </a:r>
          </a:p>
          <a:p>
            <a:pPr>
              <a:buNone/>
            </a:pPr>
            <a:r>
              <a:rPr lang="id-ID" sz="2400" b="1" dirty="0" smtClean="0">
                <a:solidFill>
                  <a:schemeClr val="bg1"/>
                </a:solidFill>
                <a:latin typeface="Arial" pitchFamily="34" charset="0"/>
                <a:cs typeface="Arial" pitchFamily="34" charset="0"/>
              </a:rPr>
              <a:t> mengingatkan anggota ke</a:t>
            </a:r>
          </a:p>
          <a:p>
            <a:pPr>
              <a:buNone/>
            </a:pPr>
            <a:r>
              <a:rPr lang="id-ID" sz="2400" b="1" dirty="0" smtClean="0">
                <a:solidFill>
                  <a:schemeClr val="bg1"/>
                </a:solidFill>
                <a:latin typeface="Arial" pitchFamily="34" charset="0"/>
                <a:cs typeface="Arial" pitchFamily="34" charset="0"/>
              </a:rPr>
              <a:t> kelompok bahwa kreativitas sangat </a:t>
            </a:r>
          </a:p>
          <a:p>
            <a:pPr>
              <a:buNone/>
            </a:pPr>
            <a:r>
              <a:rPr lang="id-ID" sz="2400" b="1" dirty="0" smtClean="0">
                <a:solidFill>
                  <a:schemeClr val="bg1"/>
                </a:solidFill>
                <a:latin typeface="Arial" pitchFamily="34" charset="0"/>
                <a:cs typeface="Arial" pitchFamily="34" charset="0"/>
              </a:rPr>
              <a:t>dihargai, tidak ada salah dan benar </a:t>
            </a:r>
          </a:p>
          <a:p>
            <a:pPr>
              <a:buNone/>
            </a:pPr>
            <a:r>
              <a:rPr lang="id-ID" sz="2400" b="1" dirty="0" smtClean="0">
                <a:solidFill>
                  <a:schemeClr val="bg1"/>
                </a:solidFill>
                <a:latin typeface="Arial" pitchFamily="34" charset="0"/>
                <a:cs typeface="Arial" pitchFamily="34" charset="0"/>
              </a:rPr>
              <a:t>Dalam  diskusi.</a:t>
            </a:r>
            <a:r>
              <a:rPr lang="en-US" sz="2400" dirty="0" smtClean="0">
                <a:latin typeface="Arial" pitchFamily="34" charset="0"/>
                <a:cs typeface="Arial" pitchFamily="34" charset="0"/>
              </a:rPr>
              <a:t> </a:t>
            </a:r>
            <a:endParaRPr lang="id-ID" sz="2400" b="1" dirty="0" smtClean="0">
              <a:solidFill>
                <a:schemeClr val="bg1"/>
              </a:solidFill>
              <a:latin typeface="Arial" pitchFamily="34" charset="0"/>
              <a:cs typeface="Arial" pitchFamily="34" charset="0"/>
            </a:endParaRPr>
          </a:p>
          <a:p>
            <a:pPr>
              <a:buNone/>
            </a:pPr>
            <a:endParaRPr lang="en-US" sz="2400" b="1" dirty="0">
              <a:solidFill>
                <a:schemeClr val="bg1"/>
              </a:solidFill>
              <a:latin typeface="Arial" pitchFamily="34" charset="0"/>
              <a:cs typeface="Arial" pitchFamily="34" charset="0"/>
            </a:endParaRPr>
          </a:p>
        </p:txBody>
      </p:sp>
      <p:pic>
        <p:nvPicPr>
          <p:cNvPr id="5" name="Picture 2" descr="E:\pemimpin 2.jpg"/>
          <p:cNvPicPr>
            <a:picLocks noChangeAspect="1" noChangeArrowheads="1"/>
          </p:cNvPicPr>
          <p:nvPr/>
        </p:nvPicPr>
        <p:blipFill>
          <a:blip r:embed="rId4" cstate="print"/>
          <a:srcRect/>
          <a:stretch>
            <a:fillRect/>
          </a:stretch>
        </p:blipFill>
        <p:spPr bwMode="auto">
          <a:xfrm>
            <a:off x="5148063" y="0"/>
            <a:ext cx="3960441" cy="6858000"/>
          </a:xfrm>
          <a:prstGeom prst="rect">
            <a:avLst/>
          </a:prstGeom>
          <a:noFill/>
        </p:spPr>
      </p:pic>
    </p:spTree>
  </p:cSld>
  <p:clrMapOvr>
    <a:masterClrMapping/>
  </p:clrMapOvr>
  <p:transition spd="med">
    <p:checker/>
    <p:sndAc>
      <p:stSnd>
        <p:snd r:embed="rId3" name="bomb.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0-#ppt_w/2"/>
                                          </p:val>
                                        </p:tav>
                                        <p:tav tm="100000">
                                          <p:val>
                                            <p:strVal val="#ppt_x"/>
                                          </p:val>
                                        </p:tav>
                                      </p:tavLst>
                                    </p:anim>
                                    <p:anim calcmode="lin" valueType="num">
                                      <p:cBhvr additive="base">
                                        <p:cTn id="8" dur="20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10" presetClass="entr" presetSubtype="0"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2000"/>
                                        <p:tgtEl>
                                          <p:spTgt spid="3">
                                            <p:bg/>
                                          </p:spTgt>
                                        </p:tgtEl>
                                      </p:cBhvr>
                                    </p:animEffect>
                                  </p:childTnLst>
                                </p:cTn>
                              </p:par>
                            </p:childTnLst>
                          </p:cTn>
                        </p:par>
                        <p:par>
                          <p:cTn id="13" fill="hold">
                            <p:stCondLst>
                              <p:cond delay="4000"/>
                            </p:stCondLst>
                            <p:childTnLst>
                              <p:par>
                                <p:cTn id="14" presetID="10" presetClass="entr" presetSubtype="0"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2000"/>
                                        <p:tgtEl>
                                          <p:spTgt spid="3">
                                            <p:txEl>
                                              <p:pRg st="0" end="0"/>
                                            </p:txEl>
                                          </p:spTgt>
                                        </p:tgtEl>
                                      </p:cBhvr>
                                    </p:animEffect>
                                  </p:childTnLst>
                                </p:cTn>
                              </p:par>
                            </p:childTnLst>
                          </p:cTn>
                        </p:par>
                        <p:par>
                          <p:cTn id="17" fill="hold">
                            <p:stCondLst>
                              <p:cond delay="6000"/>
                            </p:stCondLst>
                            <p:childTnLst>
                              <p:par>
                                <p:cTn id="18" presetID="10" presetClass="entr" presetSubtype="0"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2000"/>
                                        <p:tgtEl>
                                          <p:spTgt spid="3">
                                            <p:txEl>
                                              <p:pRg st="1" end="1"/>
                                            </p:txEl>
                                          </p:spTgt>
                                        </p:tgtEl>
                                      </p:cBhvr>
                                    </p:animEffect>
                                  </p:childTnLst>
                                </p:cTn>
                              </p:par>
                            </p:childTnLst>
                          </p:cTn>
                        </p:par>
                        <p:par>
                          <p:cTn id="21" fill="hold">
                            <p:stCondLst>
                              <p:cond delay="8000"/>
                            </p:stCondLst>
                            <p:childTnLst>
                              <p:par>
                                <p:cTn id="22" presetID="10" presetClass="entr" presetSubtype="0"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2000"/>
                                        <p:tgtEl>
                                          <p:spTgt spid="3">
                                            <p:txEl>
                                              <p:pRg st="2" end="2"/>
                                            </p:txEl>
                                          </p:spTgt>
                                        </p:tgtEl>
                                      </p:cBhvr>
                                    </p:animEffect>
                                  </p:childTnLst>
                                </p:cTn>
                              </p:par>
                            </p:childTnLst>
                          </p:cTn>
                        </p:par>
                        <p:par>
                          <p:cTn id="25" fill="hold">
                            <p:stCondLst>
                              <p:cond delay="10000"/>
                            </p:stCondLst>
                            <p:childTnLst>
                              <p:par>
                                <p:cTn id="26" presetID="10" presetClass="entr" presetSubtype="0"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childTnLst>
                                </p:cTn>
                              </p:par>
                            </p:childTnLst>
                          </p:cTn>
                        </p:par>
                        <p:par>
                          <p:cTn id="29" fill="hold">
                            <p:stCondLst>
                              <p:cond delay="12000"/>
                            </p:stCondLst>
                            <p:childTnLst>
                              <p:par>
                                <p:cTn id="30" presetID="10" presetClass="entr" presetSubtype="0"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par>
                          <p:cTn id="33" fill="hold">
                            <p:stCondLst>
                              <p:cond delay="14000"/>
                            </p:stCondLst>
                            <p:childTnLst>
                              <p:par>
                                <p:cTn id="34" presetID="10" presetClass="entr" presetSubtype="0" fill="hold" grpId="0" nodeType="after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2000"/>
                                        <p:tgtEl>
                                          <p:spTgt spid="3">
                                            <p:txEl>
                                              <p:pRg st="5" end="5"/>
                                            </p:txEl>
                                          </p:spTgt>
                                        </p:tgtEl>
                                      </p:cBhvr>
                                    </p:animEffect>
                                  </p:childTnLst>
                                </p:cTn>
                              </p:par>
                            </p:childTnLst>
                          </p:cTn>
                        </p:par>
                        <p:par>
                          <p:cTn id="37" fill="hold">
                            <p:stCondLst>
                              <p:cond delay="16000"/>
                            </p:stCondLst>
                            <p:childTnLst>
                              <p:par>
                                <p:cTn id="38" presetID="10" presetClass="entr" presetSubtype="0" fill="hold" grpId="0" nodeType="after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2000"/>
                                        <p:tgtEl>
                                          <p:spTgt spid="3">
                                            <p:txEl>
                                              <p:pRg st="6" end="6"/>
                                            </p:txEl>
                                          </p:spTgt>
                                        </p:tgtEl>
                                      </p:cBhvr>
                                    </p:animEffect>
                                  </p:childTnLst>
                                </p:cTn>
                              </p:par>
                            </p:childTnLst>
                          </p:cTn>
                        </p:par>
                        <p:par>
                          <p:cTn id="41" fill="hold">
                            <p:stCondLst>
                              <p:cond delay="18000"/>
                            </p:stCondLst>
                            <p:childTnLst>
                              <p:par>
                                <p:cTn id="42" presetID="10" presetClass="entr" presetSubtype="0" fill="hold" grpId="0" nodeType="after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2000"/>
                                        <p:tgtEl>
                                          <p:spTgt spid="3">
                                            <p:txEl>
                                              <p:pRg st="7" end="7"/>
                                            </p:txEl>
                                          </p:spTgt>
                                        </p:tgtEl>
                                      </p:cBhvr>
                                    </p:animEffect>
                                  </p:childTnLst>
                                </p:cTn>
                              </p:par>
                            </p:childTnLst>
                          </p:cTn>
                        </p:par>
                        <p:par>
                          <p:cTn id="45" fill="hold">
                            <p:stCondLst>
                              <p:cond delay="20000"/>
                            </p:stCondLst>
                            <p:childTnLst>
                              <p:par>
                                <p:cTn id="46" presetID="10" presetClass="entr" presetSubtype="0" fill="hold" grpId="0" nodeType="after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fade">
                                      <p:cBhvr>
                                        <p:cTn id="48" dur="2000"/>
                                        <p:tgtEl>
                                          <p:spTgt spid="3">
                                            <p:txEl>
                                              <p:pRg st="8" end="8"/>
                                            </p:txEl>
                                          </p:spTgt>
                                        </p:tgtEl>
                                      </p:cBhvr>
                                    </p:animEffect>
                                  </p:childTnLst>
                                </p:cTn>
                              </p:par>
                            </p:childTnLst>
                          </p:cTn>
                        </p:par>
                        <p:par>
                          <p:cTn id="49" fill="hold">
                            <p:stCondLst>
                              <p:cond delay="22000"/>
                            </p:stCondLst>
                            <p:childTnLst>
                              <p:par>
                                <p:cTn id="50" presetID="10" presetClass="entr" presetSubtype="0" fill="hold" grpId="0" nodeType="after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par>
                          <p:cTn id="53" fill="hold">
                            <p:stCondLst>
                              <p:cond delay="24000"/>
                            </p:stCondLst>
                            <p:childTnLst>
                              <p:par>
                                <p:cTn id="54" presetID="10" presetClass="entr" presetSubtype="0" fill="hold" grpId="0" nodeType="after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Effect transition="in" filter="fade">
                                      <p:cBhvr>
                                        <p:cTn id="56" dur="2000"/>
                                        <p:tgtEl>
                                          <p:spTgt spid="3">
                                            <p:txEl>
                                              <p:pRg st="10" end="10"/>
                                            </p:txEl>
                                          </p:spTgt>
                                        </p:tgtEl>
                                      </p:cBhvr>
                                    </p:animEffect>
                                  </p:childTnLst>
                                </p:cTn>
                              </p:par>
                            </p:childTnLst>
                          </p:cTn>
                        </p:par>
                        <p:par>
                          <p:cTn id="57" fill="hold">
                            <p:stCondLst>
                              <p:cond delay="26000"/>
                            </p:stCondLst>
                            <p:childTnLst>
                              <p:par>
                                <p:cTn id="58" presetID="10" presetClass="entr" presetSubtype="0" fill="hold" grpId="0" nodeType="afterEffect">
                                  <p:stCondLst>
                                    <p:cond delay="0"/>
                                  </p:stCondLst>
                                  <p:childTnLst>
                                    <p:set>
                                      <p:cBhvr>
                                        <p:cTn id="59" dur="1" fill="hold">
                                          <p:stCondLst>
                                            <p:cond delay="0"/>
                                          </p:stCondLst>
                                        </p:cTn>
                                        <p:tgtEl>
                                          <p:spTgt spid="3">
                                            <p:txEl>
                                              <p:pRg st="11" end="11"/>
                                            </p:txEl>
                                          </p:spTgt>
                                        </p:tgtEl>
                                        <p:attrNameLst>
                                          <p:attrName>style.visibility</p:attrName>
                                        </p:attrNameLst>
                                      </p:cBhvr>
                                      <p:to>
                                        <p:strVal val="visible"/>
                                      </p:to>
                                    </p:set>
                                    <p:animEffect transition="in" filter="fade">
                                      <p:cBhvr>
                                        <p:cTn id="60" dur="2000"/>
                                        <p:tgtEl>
                                          <p:spTgt spid="3">
                                            <p:txEl>
                                              <p:pRg st="11" end="11"/>
                                            </p:txEl>
                                          </p:spTgt>
                                        </p:tgtEl>
                                      </p:cBhvr>
                                    </p:animEffect>
                                  </p:childTnLst>
                                </p:cTn>
                              </p:par>
                            </p:childTnLst>
                          </p:cTn>
                        </p:par>
                        <p:par>
                          <p:cTn id="61" fill="hold">
                            <p:stCondLst>
                              <p:cond delay="28000"/>
                            </p:stCondLst>
                            <p:childTnLst>
                              <p:par>
                                <p:cTn id="62" presetID="10" presetClass="entr" presetSubtype="0" fill="hold" grpId="0" nodeType="afterEffect">
                                  <p:stCondLst>
                                    <p:cond delay="0"/>
                                  </p:stCondLst>
                                  <p:childTnLst>
                                    <p:set>
                                      <p:cBhvr>
                                        <p:cTn id="63" dur="1" fill="hold">
                                          <p:stCondLst>
                                            <p:cond delay="0"/>
                                          </p:stCondLst>
                                        </p:cTn>
                                        <p:tgtEl>
                                          <p:spTgt spid="3">
                                            <p:txEl>
                                              <p:pRg st="12" end="12"/>
                                            </p:txEl>
                                          </p:spTgt>
                                        </p:tgtEl>
                                        <p:attrNameLst>
                                          <p:attrName>style.visibility</p:attrName>
                                        </p:attrNameLst>
                                      </p:cBhvr>
                                      <p:to>
                                        <p:strVal val="visible"/>
                                      </p:to>
                                    </p:set>
                                    <p:animEffect transition="in" filter="fade">
                                      <p:cBhvr>
                                        <p:cTn id="64" dur="2000"/>
                                        <p:tgtEl>
                                          <p:spTgt spid="3">
                                            <p:txEl>
                                              <p:pRg st="12" end="12"/>
                                            </p:txEl>
                                          </p:spTgt>
                                        </p:tgtEl>
                                      </p:cBhvr>
                                    </p:animEffect>
                                  </p:childTnLst>
                                </p:cTn>
                              </p:par>
                            </p:childTnLst>
                          </p:cTn>
                        </p:par>
                        <p:par>
                          <p:cTn id="65" fill="hold">
                            <p:stCondLst>
                              <p:cond delay="30000"/>
                            </p:stCondLst>
                            <p:childTnLst>
                              <p:par>
                                <p:cTn id="66" presetID="10" presetClass="entr" presetSubtype="0" fill="hold" grpId="0" nodeType="afterEffect">
                                  <p:stCondLst>
                                    <p:cond delay="0"/>
                                  </p:stCondLst>
                                  <p:childTnLst>
                                    <p:set>
                                      <p:cBhvr>
                                        <p:cTn id="67" dur="1" fill="hold">
                                          <p:stCondLst>
                                            <p:cond delay="0"/>
                                          </p:stCondLst>
                                        </p:cTn>
                                        <p:tgtEl>
                                          <p:spTgt spid="3">
                                            <p:txEl>
                                              <p:pRg st="13" end="13"/>
                                            </p:txEl>
                                          </p:spTgt>
                                        </p:tgtEl>
                                        <p:attrNameLst>
                                          <p:attrName>style.visibility</p:attrName>
                                        </p:attrNameLst>
                                      </p:cBhvr>
                                      <p:to>
                                        <p:strVal val="visible"/>
                                      </p:to>
                                    </p:set>
                                    <p:animEffect transition="in" filter="fade">
                                      <p:cBhvr>
                                        <p:cTn id="68" dur="2000"/>
                                        <p:tgtEl>
                                          <p:spTgt spid="3">
                                            <p:txEl>
                                              <p:pRg st="13" end="13"/>
                                            </p:txEl>
                                          </p:spTgt>
                                        </p:tgtEl>
                                      </p:cBhvr>
                                    </p:animEffect>
                                  </p:childTnLst>
                                </p:cTn>
                              </p:par>
                            </p:childTnLst>
                          </p:cTn>
                        </p:par>
                        <p:par>
                          <p:cTn id="69" fill="hold">
                            <p:stCondLst>
                              <p:cond delay="32000"/>
                            </p:stCondLst>
                            <p:childTnLst>
                              <p:par>
                                <p:cTn id="70" presetID="10" presetClass="entr" presetSubtype="0" fill="hold" grpId="0" nodeType="afterEffect">
                                  <p:stCondLst>
                                    <p:cond delay="0"/>
                                  </p:stCondLst>
                                  <p:childTnLst>
                                    <p:set>
                                      <p:cBhvr>
                                        <p:cTn id="71" dur="1" fill="hold">
                                          <p:stCondLst>
                                            <p:cond delay="0"/>
                                          </p:stCondLst>
                                        </p:cTn>
                                        <p:tgtEl>
                                          <p:spTgt spid="3">
                                            <p:txEl>
                                              <p:pRg st="14" end="14"/>
                                            </p:txEl>
                                          </p:spTgt>
                                        </p:tgtEl>
                                        <p:attrNameLst>
                                          <p:attrName>style.visibility</p:attrName>
                                        </p:attrNameLst>
                                      </p:cBhvr>
                                      <p:to>
                                        <p:strVal val="visible"/>
                                      </p:to>
                                    </p:set>
                                    <p:animEffect transition="in" filter="fade">
                                      <p:cBhvr>
                                        <p:cTn id="72" dur="2000"/>
                                        <p:tgtEl>
                                          <p:spTgt spid="3">
                                            <p:txEl>
                                              <p:pRg st="14" end="14"/>
                                            </p:txEl>
                                          </p:spTgt>
                                        </p:tgtEl>
                                      </p:cBhvr>
                                    </p:animEffect>
                                  </p:childTnLst>
                                </p:cTn>
                              </p:par>
                            </p:childTnLst>
                          </p:cTn>
                        </p:par>
                        <p:par>
                          <p:cTn id="73" fill="hold">
                            <p:stCondLst>
                              <p:cond delay="34000"/>
                            </p:stCondLst>
                            <p:childTnLst>
                              <p:par>
                                <p:cTn id="74" presetID="10" presetClass="entr" presetSubtype="0" fill="hold" grpId="0" nodeType="afterEffect">
                                  <p:stCondLst>
                                    <p:cond delay="0"/>
                                  </p:stCondLst>
                                  <p:childTnLst>
                                    <p:set>
                                      <p:cBhvr>
                                        <p:cTn id="75" dur="1" fill="hold">
                                          <p:stCondLst>
                                            <p:cond delay="0"/>
                                          </p:stCondLst>
                                        </p:cTn>
                                        <p:tgtEl>
                                          <p:spTgt spid="3">
                                            <p:txEl>
                                              <p:pRg st="15" end="15"/>
                                            </p:txEl>
                                          </p:spTgt>
                                        </p:tgtEl>
                                        <p:attrNameLst>
                                          <p:attrName>style.visibility</p:attrName>
                                        </p:attrNameLst>
                                      </p:cBhvr>
                                      <p:to>
                                        <p:strVal val="visible"/>
                                      </p:to>
                                    </p:set>
                                    <p:animEffect transition="in" filter="fade">
                                      <p:cBhvr>
                                        <p:cTn id="76" dur="2000"/>
                                        <p:tgtEl>
                                          <p:spTgt spid="3">
                                            <p:txEl>
                                              <p:pRg st="15" end="15"/>
                                            </p:txEl>
                                          </p:spTgt>
                                        </p:tgtEl>
                                      </p:cBhvr>
                                    </p:animEffect>
                                  </p:childTnLst>
                                </p:cTn>
                              </p:par>
                            </p:childTnLst>
                          </p:cTn>
                        </p:par>
                        <p:par>
                          <p:cTn id="77" fill="hold">
                            <p:stCondLst>
                              <p:cond delay="36000"/>
                            </p:stCondLst>
                            <p:childTnLst>
                              <p:par>
                                <p:cTn id="78" presetID="10" presetClass="entr" presetSubtype="0" fill="hold" grpId="0" nodeType="afterEffect">
                                  <p:stCondLst>
                                    <p:cond delay="0"/>
                                  </p:stCondLst>
                                  <p:childTnLst>
                                    <p:set>
                                      <p:cBhvr>
                                        <p:cTn id="79" dur="1" fill="hold">
                                          <p:stCondLst>
                                            <p:cond delay="0"/>
                                          </p:stCondLst>
                                        </p:cTn>
                                        <p:tgtEl>
                                          <p:spTgt spid="3">
                                            <p:txEl>
                                              <p:pRg st="16" end="16"/>
                                            </p:txEl>
                                          </p:spTgt>
                                        </p:tgtEl>
                                        <p:attrNameLst>
                                          <p:attrName>style.visibility</p:attrName>
                                        </p:attrNameLst>
                                      </p:cBhvr>
                                      <p:to>
                                        <p:strVal val="visible"/>
                                      </p:to>
                                    </p:set>
                                    <p:animEffect transition="in" filter="fade">
                                      <p:cBhvr>
                                        <p:cTn id="80" dur="2000"/>
                                        <p:tgtEl>
                                          <p:spTgt spid="3">
                                            <p:txEl>
                                              <p:pRg st="16" end="16"/>
                                            </p:txEl>
                                          </p:spTgt>
                                        </p:tgtEl>
                                      </p:cBhvr>
                                    </p:animEffect>
                                  </p:childTnLst>
                                </p:cTn>
                              </p:par>
                            </p:childTnLst>
                          </p:cTn>
                        </p:par>
                        <p:par>
                          <p:cTn id="81" fill="hold">
                            <p:stCondLst>
                              <p:cond delay="38000"/>
                            </p:stCondLst>
                            <p:childTnLst>
                              <p:par>
                                <p:cTn id="82" presetID="10" presetClass="entr" presetSubtype="0" fill="hold" grpId="0" nodeType="afterEffect">
                                  <p:stCondLst>
                                    <p:cond delay="0"/>
                                  </p:stCondLst>
                                  <p:childTnLst>
                                    <p:set>
                                      <p:cBhvr>
                                        <p:cTn id="83" dur="1" fill="hold">
                                          <p:stCondLst>
                                            <p:cond delay="0"/>
                                          </p:stCondLst>
                                        </p:cTn>
                                        <p:tgtEl>
                                          <p:spTgt spid="3">
                                            <p:txEl>
                                              <p:pRg st="17" end="17"/>
                                            </p:txEl>
                                          </p:spTgt>
                                        </p:tgtEl>
                                        <p:attrNameLst>
                                          <p:attrName>style.visibility</p:attrName>
                                        </p:attrNameLst>
                                      </p:cBhvr>
                                      <p:to>
                                        <p:strVal val="visible"/>
                                      </p:to>
                                    </p:set>
                                    <p:animEffect transition="in" filter="fade">
                                      <p:cBhvr>
                                        <p:cTn id="84" dur="20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624"/>
            <a:ext cx="9144000" cy="634082"/>
          </a:xfrm>
        </p:spPr>
        <p:txBody>
          <a:bodyPr>
            <a:normAutofit/>
          </a:bodyPr>
          <a:lstStyle/>
          <a:p>
            <a:pPr algn="l"/>
            <a:r>
              <a:rPr lang="id-ID" sz="2400" dirty="0" smtClean="0">
                <a:latin typeface="Arial" pitchFamily="34" charset="0"/>
                <a:cs typeface="Arial" pitchFamily="34" charset="0"/>
              </a:rPr>
              <a:t>Evaluasi /soal latihan</a:t>
            </a:r>
            <a:endParaRPr lang="id-ID" sz="2400" dirty="0">
              <a:latin typeface="Arial" pitchFamily="34" charset="0"/>
              <a:cs typeface="Arial" pitchFamily="34" charset="0"/>
            </a:endParaRPr>
          </a:p>
        </p:txBody>
      </p:sp>
      <p:sp>
        <p:nvSpPr>
          <p:cNvPr id="3" name="Content Placeholder 2"/>
          <p:cNvSpPr>
            <a:spLocks noGrp="1"/>
          </p:cNvSpPr>
          <p:nvPr>
            <p:ph idx="1"/>
          </p:nvPr>
        </p:nvSpPr>
        <p:spPr>
          <a:xfrm>
            <a:off x="0" y="620688"/>
            <a:ext cx="9144000" cy="6237312"/>
          </a:xfrm>
        </p:spPr>
        <p:txBody>
          <a:bodyPr>
            <a:normAutofit fontScale="92500" lnSpcReduction="20000"/>
          </a:bodyPr>
          <a:lstStyle/>
          <a:p>
            <a:pPr marL="514350" indent="-514350">
              <a:buFont typeface="+mj-lt"/>
              <a:buAutoNum type="arabicParenR"/>
            </a:pPr>
            <a:r>
              <a:rPr lang="id-ID" b="1" dirty="0" smtClean="0"/>
              <a:t>Apa yang saudara ketahui mengenai arti pengambilan keputusan  ?</a:t>
            </a:r>
          </a:p>
          <a:p>
            <a:pPr marL="514350" indent="-514350">
              <a:buFont typeface="+mj-lt"/>
              <a:buAutoNum type="arabicParenR"/>
            </a:pPr>
            <a:r>
              <a:rPr lang="id-ID" b="1" dirty="0" smtClean="0"/>
              <a:t>Coba saudar tuliska  secara umum  jenis keputusan  yang disarankan oleh Herbert Simon  ada dua ?</a:t>
            </a:r>
          </a:p>
          <a:p>
            <a:pPr marL="514350" indent="-514350">
              <a:buFont typeface="+mj-lt"/>
              <a:buAutoNum type="arabicParenR"/>
            </a:pPr>
            <a:r>
              <a:rPr lang="id-ID" b="1" dirty="0" smtClean="0"/>
              <a:t> Coba saudara tuliskan dan jelaskan pengambilan keputusan manajemen menurut S.P.Robins dan DA.DeCenzo (ada 4 gaya)</a:t>
            </a:r>
          </a:p>
          <a:p>
            <a:pPr marL="514350" indent="-514350">
              <a:buNone/>
            </a:pPr>
            <a:r>
              <a:rPr lang="id-ID" b="1" dirty="0" smtClean="0"/>
              <a:t>4) Coba saudara tuliskan tipe-tipe masalah yang dihadi ole manajer (ada tiga)</a:t>
            </a:r>
          </a:p>
          <a:p>
            <a:pPr marL="514350" indent="-514350">
              <a:buNone/>
            </a:pPr>
            <a:r>
              <a:rPr lang="id-ID" b="1" dirty="0" smtClean="0"/>
              <a:t>5) Coba saudara tuliskan tahap-tahap pengambilan keputusan.</a:t>
            </a:r>
          </a:p>
          <a:p>
            <a:pPr marL="514350" indent="-514350">
              <a:buNone/>
            </a:pPr>
            <a:r>
              <a:rPr lang="id-ID" b="1" dirty="0" smtClean="0"/>
              <a:t>6) Untuk mengurangi ketidak cocokan dalam mengambil keputusan manjer harus melakukan </a:t>
            </a:r>
          </a:p>
          <a:p>
            <a:pPr marL="514350" indent="-514350">
              <a:buNone/>
            </a:pPr>
            <a:r>
              <a:rPr lang="id-ID" b="1" dirty="0" smtClean="0"/>
              <a:t> </a:t>
            </a:r>
          </a:p>
          <a:p>
            <a:pPr marL="514350" indent="-514350">
              <a:buNone/>
            </a:pPr>
            <a:endParaRPr lang="id-ID" b="1" dirty="0" smtClean="0"/>
          </a:p>
          <a:p>
            <a:pPr marL="514350" indent="-514350">
              <a:buNone/>
            </a:pPr>
            <a:endParaRPr lang="id-ID" b="1" dirty="0" smtClean="0"/>
          </a:p>
          <a:p>
            <a:pPr marL="514350" indent="-514350">
              <a:buFont typeface="+mj-lt"/>
              <a:buAutoNum type="arabicParenR"/>
            </a:pPr>
            <a:endParaRPr lang="id-ID" b="1" dirty="0" smtClean="0"/>
          </a:p>
          <a:p>
            <a:pPr marL="514350" indent="-514350">
              <a:buFont typeface="+mj-lt"/>
              <a:buAutoNum type="arabicParenR"/>
            </a:pPr>
            <a:endParaRPr lang="id-ID" b="1"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9966"/>
          </a:solidFill>
        </p:spPr>
        <p:txBody>
          <a:bodyPr/>
          <a:lstStyle/>
          <a:p>
            <a:r>
              <a:rPr lang="en-US" dirty="0" err="1" smtClean="0">
                <a:latin typeface="Brush Script MT" pitchFamily="66" charset="0"/>
              </a:rPr>
              <a:t>Sekian</a:t>
            </a:r>
            <a:r>
              <a:rPr lang="en-US" dirty="0" smtClean="0">
                <a:latin typeface="Brush Script MT" pitchFamily="66" charset="0"/>
              </a:rPr>
              <a:t> </a:t>
            </a:r>
            <a:r>
              <a:rPr lang="en-US" dirty="0" err="1" smtClean="0">
                <a:latin typeface="Brush Script MT" pitchFamily="66" charset="0"/>
              </a:rPr>
              <a:t>terima</a:t>
            </a:r>
            <a:r>
              <a:rPr lang="en-US" dirty="0" smtClean="0">
                <a:latin typeface="Brush Script MT" pitchFamily="66" charset="0"/>
              </a:rPr>
              <a:t> </a:t>
            </a:r>
            <a:r>
              <a:rPr lang="en-US" dirty="0" err="1" smtClean="0">
                <a:latin typeface="Brush Script MT" pitchFamily="66" charset="0"/>
              </a:rPr>
              <a:t>kasih</a:t>
            </a:r>
            <a:endParaRPr lang="en-US" dirty="0">
              <a:latin typeface="Brush Script MT" pitchFamily="66" charset="0"/>
            </a:endParaRPr>
          </a:p>
        </p:txBody>
      </p:sp>
      <p:sp>
        <p:nvSpPr>
          <p:cNvPr id="3" name="Content Placeholder 2"/>
          <p:cNvSpPr>
            <a:spLocks noGrp="1"/>
          </p:cNvSpPr>
          <p:nvPr>
            <p:ph idx="1"/>
          </p:nvPr>
        </p:nvSpPr>
        <p:spPr>
          <a:xfrm>
            <a:off x="214282" y="1600200"/>
            <a:ext cx="8643998" cy="4525963"/>
          </a:xfrm>
          <a:solidFill>
            <a:srgbClr val="FFFF00"/>
          </a:solidFill>
        </p:spPr>
        <p:txBody>
          <a:bodyPr>
            <a:normAutofit/>
          </a:bodyPr>
          <a:lstStyle/>
          <a:p>
            <a:pPr>
              <a:buNone/>
            </a:pPr>
            <a:endParaRPr lang="en-US" sz="4800" dirty="0" smtClean="0">
              <a:latin typeface="Brush Script MT" pitchFamily="66" charset="0"/>
            </a:endParaRPr>
          </a:p>
          <a:p>
            <a:pPr>
              <a:buNone/>
            </a:pPr>
            <a:endParaRPr lang="en-US" sz="4800" dirty="0" smtClean="0">
              <a:latin typeface="Brush Script MT" pitchFamily="66" charset="0"/>
            </a:endParaRPr>
          </a:p>
          <a:p>
            <a:pPr>
              <a:buNone/>
            </a:pPr>
            <a:r>
              <a:rPr lang="en-US" sz="4800" dirty="0" smtClean="0">
                <a:latin typeface="Brush Script MT" pitchFamily="66" charset="0"/>
              </a:rPr>
              <a:t>    </a:t>
            </a:r>
            <a:r>
              <a:rPr lang="en-US" sz="4800" dirty="0" err="1" smtClean="0">
                <a:latin typeface="Brush Script MT" pitchFamily="66" charset="0"/>
              </a:rPr>
              <a:t>Selamat</a:t>
            </a:r>
            <a:r>
              <a:rPr lang="en-US" sz="4800" dirty="0" smtClean="0">
                <a:latin typeface="Brush Script MT" pitchFamily="66" charset="0"/>
              </a:rPr>
              <a:t> </a:t>
            </a:r>
            <a:r>
              <a:rPr lang="en-US" sz="4800" dirty="0" err="1" smtClean="0">
                <a:latin typeface="Brush Script MT" pitchFamily="66" charset="0"/>
              </a:rPr>
              <a:t>bertemu</a:t>
            </a:r>
            <a:r>
              <a:rPr lang="en-US" sz="4800" dirty="0" smtClean="0">
                <a:latin typeface="Brush Script MT" pitchFamily="66" charset="0"/>
              </a:rPr>
              <a:t> </a:t>
            </a:r>
            <a:r>
              <a:rPr lang="en-US" sz="4800" dirty="0" err="1" smtClean="0">
                <a:latin typeface="Brush Script MT" pitchFamily="66" charset="0"/>
              </a:rPr>
              <a:t>di</a:t>
            </a:r>
            <a:r>
              <a:rPr lang="en-US" sz="4800" dirty="0" smtClean="0">
                <a:latin typeface="Brush Script MT" pitchFamily="66" charset="0"/>
              </a:rPr>
              <a:t> </a:t>
            </a:r>
            <a:r>
              <a:rPr lang="en-US" sz="4800" dirty="0" err="1" smtClean="0">
                <a:latin typeface="Brush Script MT" pitchFamily="66" charset="0"/>
              </a:rPr>
              <a:t>minggu</a:t>
            </a:r>
            <a:r>
              <a:rPr lang="en-US" sz="4800" dirty="0" smtClean="0">
                <a:latin typeface="Brush Script MT" pitchFamily="66" charset="0"/>
              </a:rPr>
              <a:t> </a:t>
            </a:r>
            <a:r>
              <a:rPr lang="en-US" sz="4800" dirty="0" err="1" smtClean="0">
                <a:latin typeface="Brush Script MT" pitchFamily="66" charset="0"/>
              </a:rPr>
              <a:t>depan</a:t>
            </a:r>
            <a:endParaRPr lang="en-US" sz="4800" dirty="0">
              <a:latin typeface="Brush Script MT" pitchFamily="66" charset="0"/>
            </a:endParaRPr>
          </a:p>
        </p:txBody>
      </p:sp>
    </p:spTree>
  </p:cSld>
  <p:clrMapOvr>
    <a:masterClrMapping/>
  </p:clrMapOvr>
  <p:transition spd="slow">
    <p:diamond/>
    <p:sndAc>
      <p:stSnd>
        <p:snd r:embed="rId3"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E:\kepuusan.jpg"/>
          <p:cNvPicPr>
            <a:picLocks noChangeAspect="1" noChangeArrowheads="1"/>
          </p:cNvPicPr>
          <p:nvPr/>
        </p:nvPicPr>
        <p:blipFill>
          <a:blip r:embed="rId2" cstate="print"/>
          <a:srcRect/>
          <a:stretch>
            <a:fillRect/>
          </a:stretch>
        </p:blipFill>
        <p:spPr bwMode="auto">
          <a:xfrm>
            <a:off x="0" y="0"/>
            <a:ext cx="9144000" cy="7173416"/>
          </a:xfrm>
          <a:prstGeom prst="rect">
            <a:avLst/>
          </a:prstGeom>
          <a:noFill/>
        </p:spPr>
      </p:pic>
      <p:sp>
        <p:nvSpPr>
          <p:cNvPr id="4" name="TextBox 3"/>
          <p:cNvSpPr txBox="1"/>
          <p:nvPr/>
        </p:nvSpPr>
        <p:spPr>
          <a:xfrm>
            <a:off x="1" y="140727"/>
            <a:ext cx="9144000" cy="3216265"/>
          </a:xfrm>
          <a:prstGeom prst="rect">
            <a:avLst/>
          </a:prstGeom>
          <a:noFill/>
        </p:spPr>
        <p:txBody>
          <a:bodyPr wrap="square" rtlCol="0">
            <a:spAutoFit/>
          </a:bodyPr>
          <a:lstStyle/>
          <a:p>
            <a:r>
              <a:rPr lang="id-ID" sz="2400" b="1" dirty="0" smtClean="0">
                <a:latin typeface="Arial" pitchFamily="34" charset="0"/>
                <a:cs typeface="Arial" pitchFamily="34" charset="0"/>
              </a:rPr>
              <a:t>                                  </a:t>
            </a:r>
            <a:r>
              <a:rPr lang="id-ID" sz="2800" b="1" dirty="0" smtClean="0">
                <a:latin typeface="Arial" pitchFamily="34" charset="0"/>
                <a:cs typeface="Arial" pitchFamily="34" charset="0"/>
              </a:rPr>
              <a:t>Pengambilan keputusan </a:t>
            </a:r>
          </a:p>
          <a:p>
            <a:r>
              <a:rPr lang="id-ID" sz="2500" b="1" dirty="0" smtClean="0">
                <a:latin typeface="Arial" pitchFamily="34" charset="0"/>
                <a:cs typeface="Arial" pitchFamily="34" charset="0"/>
              </a:rPr>
              <a:t>Pengambilan keputusan (decision making) merupakan salah satu proses manajemen yang penting bagi setiap organisasi, Sebab pada hakekatnya pelaksanaan fungsi-fungsi manajemen  lainnya dilatar belakangi oleh adanya Keputusan yang dibuat   oleh manajer puncak, yang kmudian secara hierakis di buat oleh lini-lini manajemen ditingkat staf yg dibutuhkan.    </a:t>
            </a:r>
            <a:endParaRPr lang="id-ID" sz="2500" b="1" dirty="0">
              <a:latin typeface="Arial" pitchFamily="34" charset="0"/>
              <a:cs typeface="Arial" pitchFamily="34" charset="0"/>
            </a:endParaRPr>
          </a:p>
        </p:txBody>
      </p:sp>
      <p:sp>
        <p:nvSpPr>
          <p:cNvPr id="6" name="TextBox 5"/>
          <p:cNvSpPr txBox="1"/>
          <p:nvPr/>
        </p:nvSpPr>
        <p:spPr>
          <a:xfrm>
            <a:off x="0" y="3474581"/>
            <a:ext cx="9144000" cy="3554819"/>
          </a:xfrm>
          <a:prstGeom prst="rect">
            <a:avLst/>
          </a:prstGeom>
          <a:noFill/>
        </p:spPr>
        <p:txBody>
          <a:bodyPr wrap="square" rtlCol="0">
            <a:spAutoFit/>
          </a:bodyPr>
          <a:lstStyle/>
          <a:p>
            <a:r>
              <a:rPr lang="id-ID" sz="2500" b="1" dirty="0" smtClean="0">
                <a:solidFill>
                  <a:schemeClr val="tx1">
                    <a:lumMod val="95000"/>
                    <a:lumOff val="5000"/>
                  </a:schemeClr>
                </a:solidFill>
                <a:latin typeface="Arial" pitchFamily="34" charset="0"/>
                <a:cs typeface="Arial" pitchFamily="34" charset="0"/>
              </a:rPr>
              <a:t>Pengambilan keputusan, dapat diartikan sebagai suatu proses  pemilihan dari berbagai alternatif sesuai dengan kepentingan- kepentingan tertentu dengan menetapkan suatu pilihan yg dianggap paling menguntungkan, proses                   pemilihan ini di awali dengan mengidentifikasi masalah utama  yang  mempengaruhi tujuan, menganalisis, dan memilih berbagai alternatif tersebut dan mengambil keputusan yang dianggap paling  baik.</a:t>
            </a:r>
          </a:p>
          <a:p>
            <a:r>
              <a:rPr lang="id-ID" sz="2500" b="1" dirty="0" smtClean="0">
                <a:latin typeface="Arial" pitchFamily="34" charset="0"/>
                <a:cs typeface="Arial" pitchFamily="34" charset="0"/>
              </a:rPr>
              <a:t>  </a:t>
            </a:r>
            <a:r>
              <a:rPr lang="id-ID" sz="2400" b="1" dirty="0" smtClean="0">
                <a:latin typeface="Arial" pitchFamily="34" charset="0"/>
                <a:cs typeface="Arial" pitchFamily="34" charset="0"/>
              </a:rPr>
              <a:t> </a:t>
            </a:r>
            <a:endParaRPr lang="id-ID" sz="24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13" presetClass="entr" presetSubtype="16"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plus(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kepusan 7 - Copy.jpg"/>
          <p:cNvPicPr>
            <a:picLocks noChangeAspect="1" noChangeArrowheads="1"/>
          </p:cNvPicPr>
          <p:nvPr/>
        </p:nvPicPr>
        <p:blipFill>
          <a:blip r:embed="rId2" cstate="print"/>
          <a:srcRect/>
          <a:stretch>
            <a:fillRect/>
          </a:stretch>
        </p:blipFill>
        <p:spPr bwMode="auto">
          <a:xfrm>
            <a:off x="-612576" y="260648"/>
            <a:ext cx="10225136" cy="6525344"/>
          </a:xfrm>
          <a:prstGeom prst="rect">
            <a:avLst/>
          </a:prstGeom>
          <a:blipFill>
            <a:blip r:embed="rId3" cstate="print"/>
            <a:tile tx="0" ty="0" sx="100000" sy="100000" flip="none" algn="tl"/>
          </a:blipFill>
        </p:spPr>
      </p:pic>
      <p:sp>
        <p:nvSpPr>
          <p:cNvPr id="5" name="Rectangle 4"/>
          <p:cNvSpPr/>
          <p:nvPr/>
        </p:nvSpPr>
        <p:spPr>
          <a:xfrm>
            <a:off x="-612576" y="-27384"/>
            <a:ext cx="10225136" cy="461665"/>
          </a:xfrm>
          <a:prstGeom prst="rect">
            <a:avLst/>
          </a:prstGeom>
          <a:blipFill>
            <a:blip r:embed="rId3" cstate="print"/>
            <a:tile tx="0" ty="0" sx="100000" sy="100000" flip="none" algn="tl"/>
          </a:blipFill>
        </p:spPr>
        <p:txBody>
          <a:bodyPr wrap="square">
            <a:spAutoFit/>
          </a:bodyPr>
          <a:lstStyle/>
          <a:p>
            <a:pPr algn="ctr"/>
            <a:r>
              <a:rPr lang="en-US" sz="2000" b="1" dirty="0" smtClean="0">
                <a:latin typeface="Arial" pitchFamily="34" charset="0"/>
                <a:cs typeface="Arial" pitchFamily="34" charset="0"/>
              </a:rPr>
              <a:t>A. </a:t>
            </a:r>
            <a:r>
              <a:rPr lang="en-US" sz="2400" b="1" dirty="0" err="1" smtClean="0">
                <a:latin typeface="Arial" pitchFamily="34" charset="0"/>
                <a:cs typeface="Arial" pitchFamily="34" charset="0"/>
              </a:rPr>
              <a:t>Jenis</a:t>
            </a:r>
            <a:r>
              <a:rPr lang="en-US" sz="2400" b="1" dirty="0" smtClean="0">
                <a:latin typeface="Arial" pitchFamily="34" charset="0"/>
                <a:cs typeface="Arial" pitchFamily="34" charset="0"/>
              </a:rPr>
              <a:t> – </a:t>
            </a:r>
            <a:r>
              <a:rPr lang="en-US" sz="2400" b="1" dirty="0" err="1" smtClean="0">
                <a:latin typeface="Arial" pitchFamily="34" charset="0"/>
                <a:cs typeface="Arial" pitchFamily="34" charset="0"/>
              </a:rPr>
              <a:t>Jenis</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keputusan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manajemen</a:t>
            </a:r>
            <a:endParaRPr lang="id-ID" sz="2400" dirty="0"/>
          </a:p>
        </p:txBody>
      </p:sp>
      <p:sp>
        <p:nvSpPr>
          <p:cNvPr id="6" name="Rectangle 5"/>
          <p:cNvSpPr/>
          <p:nvPr/>
        </p:nvSpPr>
        <p:spPr>
          <a:xfrm>
            <a:off x="0" y="548680"/>
            <a:ext cx="9144000" cy="1107996"/>
          </a:xfrm>
          <a:prstGeom prst="rect">
            <a:avLst/>
          </a:prstGeom>
        </p:spPr>
        <p:txBody>
          <a:bodyPr wrap="square">
            <a:spAutoFit/>
          </a:bodyPr>
          <a:lstStyle/>
          <a:p>
            <a:r>
              <a:rPr lang="en-US" sz="2200" b="1" dirty="0" err="1" smtClean="0">
                <a:solidFill>
                  <a:srgbClr val="FFC000"/>
                </a:solidFill>
                <a:latin typeface="Arial" pitchFamily="34" charset="0"/>
                <a:cs typeface="Arial" pitchFamily="34" charset="0"/>
              </a:rPr>
              <a:t>Meskipun</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para</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manajer</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berbeda</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dalam</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hal</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latar</a:t>
            </a:r>
            <a:r>
              <a:rPr lang="en-US" sz="2200" b="1" dirty="0" smtClean="0">
                <a:solidFill>
                  <a:srgbClr val="FFC000"/>
                </a:solidFill>
                <a:latin typeface="Arial" pitchFamily="34" charset="0"/>
                <a:cs typeface="Arial" pitchFamily="34" charset="0"/>
              </a:rPr>
              <a:t> </a:t>
            </a:r>
            <a:r>
              <a:rPr lang="id-ID"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belakang</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gaya</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hidup</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dan</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jarak</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namun</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mereka</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tetap</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menghadapi</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satu</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permasalahan</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cukup</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pelik</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yaitu</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harus</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mengambil</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satu</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keputusan</a:t>
            </a:r>
            <a:r>
              <a:rPr lang="en-US" sz="2200" b="1" dirty="0" smtClean="0">
                <a:solidFill>
                  <a:srgbClr val="FFC000"/>
                </a:solidFill>
                <a:latin typeface="Arial" pitchFamily="34" charset="0"/>
                <a:cs typeface="Arial" pitchFamily="34" charset="0"/>
              </a:rPr>
              <a:t>.</a:t>
            </a:r>
            <a:endParaRPr lang="id-ID" sz="2200" dirty="0">
              <a:solidFill>
                <a:srgbClr val="FFC000"/>
              </a:solidFill>
            </a:endParaRPr>
          </a:p>
        </p:txBody>
      </p:sp>
      <p:sp>
        <p:nvSpPr>
          <p:cNvPr id="7" name="Rectangle 6"/>
          <p:cNvSpPr/>
          <p:nvPr/>
        </p:nvSpPr>
        <p:spPr>
          <a:xfrm>
            <a:off x="0" y="1628800"/>
            <a:ext cx="9144000" cy="1107996"/>
          </a:xfrm>
          <a:prstGeom prst="rect">
            <a:avLst/>
          </a:prstGeom>
        </p:spPr>
        <p:txBody>
          <a:bodyPr wrap="square">
            <a:spAutoFit/>
          </a:bodyPr>
          <a:lstStyle/>
          <a:p>
            <a:pPr>
              <a:buNone/>
            </a:pPr>
            <a:r>
              <a:rPr lang="en-US" sz="2200" b="1" dirty="0" err="1" smtClean="0">
                <a:solidFill>
                  <a:srgbClr val="00FF00"/>
                </a:solidFill>
                <a:latin typeface="Arial" pitchFamily="34" charset="0"/>
                <a:cs typeface="Arial" pitchFamily="34" charset="0"/>
              </a:rPr>
              <a:t>Dalam</a:t>
            </a:r>
            <a:r>
              <a:rPr lang="en-US" sz="2200" b="1" dirty="0" smtClean="0">
                <a:solidFill>
                  <a:srgbClr val="00FF00"/>
                </a:solidFill>
                <a:latin typeface="Arial" pitchFamily="34" charset="0"/>
                <a:cs typeface="Arial" pitchFamily="34" charset="0"/>
              </a:rPr>
              <a:t> </a:t>
            </a:r>
            <a:r>
              <a:rPr lang="en-US" sz="2200" b="1" dirty="0" err="1" smtClean="0">
                <a:solidFill>
                  <a:srgbClr val="00FF00"/>
                </a:solidFill>
                <a:latin typeface="Arial" pitchFamily="34" charset="0"/>
                <a:cs typeface="Arial" pitchFamily="34" charset="0"/>
              </a:rPr>
              <a:t>hal</a:t>
            </a:r>
            <a:r>
              <a:rPr lang="en-US" sz="2200" b="1" dirty="0" smtClean="0">
                <a:solidFill>
                  <a:srgbClr val="00FF00"/>
                </a:solidFill>
                <a:latin typeface="Arial" pitchFamily="34" charset="0"/>
                <a:cs typeface="Arial" pitchFamily="34" charset="0"/>
              </a:rPr>
              <a:t> </a:t>
            </a:r>
            <a:r>
              <a:rPr lang="en-US" sz="2200" b="1" dirty="0" err="1" smtClean="0">
                <a:solidFill>
                  <a:srgbClr val="00FF00"/>
                </a:solidFill>
                <a:latin typeface="Arial" pitchFamily="34" charset="0"/>
                <a:cs typeface="Arial" pitchFamily="34" charset="0"/>
              </a:rPr>
              <a:t>ini</a:t>
            </a:r>
            <a:r>
              <a:rPr lang="en-US" sz="2200" b="1" dirty="0" smtClean="0">
                <a:solidFill>
                  <a:srgbClr val="00FF00"/>
                </a:solidFill>
                <a:latin typeface="Arial" pitchFamily="34" charset="0"/>
                <a:cs typeface="Arial" pitchFamily="34" charset="0"/>
              </a:rPr>
              <a:t> </a:t>
            </a:r>
            <a:r>
              <a:rPr lang="en-US" sz="2200" b="1" dirty="0" err="1" smtClean="0">
                <a:solidFill>
                  <a:srgbClr val="00FF00"/>
                </a:solidFill>
                <a:latin typeface="Arial" pitchFamily="34" charset="0"/>
                <a:cs typeface="Arial" pitchFamily="34" charset="0"/>
              </a:rPr>
              <a:t>kita</a:t>
            </a:r>
            <a:r>
              <a:rPr lang="en-US" sz="2200" b="1" dirty="0" smtClean="0">
                <a:solidFill>
                  <a:srgbClr val="00FF00"/>
                </a:solidFill>
                <a:latin typeface="Arial" pitchFamily="34" charset="0"/>
                <a:cs typeface="Arial" pitchFamily="34" charset="0"/>
              </a:rPr>
              <a:t> </a:t>
            </a:r>
            <a:r>
              <a:rPr lang="en-US" sz="2200" b="1" dirty="0" err="1" smtClean="0">
                <a:solidFill>
                  <a:srgbClr val="00FF00"/>
                </a:solidFill>
                <a:latin typeface="Arial" pitchFamily="34" charset="0"/>
                <a:cs typeface="Arial" pitchFamily="34" charset="0"/>
              </a:rPr>
              <a:t>akan</a:t>
            </a:r>
            <a:r>
              <a:rPr lang="en-US" sz="2200" b="1" dirty="0" smtClean="0">
                <a:solidFill>
                  <a:srgbClr val="00FF00"/>
                </a:solidFill>
                <a:latin typeface="Arial" pitchFamily="34" charset="0"/>
                <a:cs typeface="Arial" pitchFamily="34" charset="0"/>
              </a:rPr>
              <a:t> </a:t>
            </a:r>
            <a:r>
              <a:rPr lang="en-US" sz="2200" b="1" dirty="0" err="1" smtClean="0">
                <a:solidFill>
                  <a:srgbClr val="00FF00"/>
                </a:solidFill>
                <a:latin typeface="Arial" pitchFamily="34" charset="0"/>
                <a:cs typeface="Arial" pitchFamily="34" charset="0"/>
              </a:rPr>
              <a:t>menggunakan</a:t>
            </a:r>
            <a:r>
              <a:rPr lang="en-US" sz="2200" b="1" dirty="0" smtClean="0">
                <a:solidFill>
                  <a:srgbClr val="00FF00"/>
                </a:solidFill>
                <a:latin typeface="Arial" pitchFamily="34" charset="0"/>
                <a:cs typeface="Arial" pitchFamily="34" charset="0"/>
              </a:rPr>
              <a:t> </a:t>
            </a:r>
            <a:r>
              <a:rPr lang="en-US" sz="2200" b="1" dirty="0" err="1" smtClean="0">
                <a:solidFill>
                  <a:srgbClr val="00FF00"/>
                </a:solidFill>
                <a:latin typeface="Arial" pitchFamily="34" charset="0"/>
                <a:cs typeface="Arial" pitchFamily="34" charset="0"/>
              </a:rPr>
              <a:t>pengelompokan</a:t>
            </a:r>
            <a:r>
              <a:rPr lang="en-US" sz="2200" b="1" dirty="0" smtClean="0">
                <a:solidFill>
                  <a:srgbClr val="00FF00"/>
                </a:solidFill>
                <a:latin typeface="Arial" pitchFamily="34" charset="0"/>
                <a:cs typeface="Arial" pitchFamily="34" charset="0"/>
              </a:rPr>
              <a:t> </a:t>
            </a:r>
            <a:r>
              <a:rPr lang="en-US" sz="2200" b="1" dirty="0" err="1" smtClean="0">
                <a:solidFill>
                  <a:srgbClr val="00FF00"/>
                </a:solidFill>
                <a:latin typeface="Arial" pitchFamily="34" charset="0"/>
                <a:cs typeface="Arial" pitchFamily="34" charset="0"/>
              </a:rPr>
              <a:t>keputusan</a:t>
            </a:r>
            <a:r>
              <a:rPr lang="en-US" sz="2200" b="1" dirty="0" smtClean="0">
                <a:solidFill>
                  <a:srgbClr val="00FF00"/>
                </a:solidFill>
                <a:latin typeface="Arial" pitchFamily="34" charset="0"/>
                <a:cs typeface="Arial" pitchFamily="34" charset="0"/>
              </a:rPr>
              <a:t> yang </a:t>
            </a:r>
            <a:r>
              <a:rPr lang="en-US" sz="2200" b="1" dirty="0" err="1" smtClean="0">
                <a:solidFill>
                  <a:srgbClr val="00FF00"/>
                </a:solidFill>
                <a:latin typeface="Arial" pitchFamily="34" charset="0"/>
                <a:cs typeface="Arial" pitchFamily="34" charset="0"/>
              </a:rPr>
              <a:t>sudah</a:t>
            </a:r>
            <a:r>
              <a:rPr lang="en-US" sz="2200" b="1" dirty="0" smtClean="0">
                <a:solidFill>
                  <a:srgbClr val="00FF00"/>
                </a:solidFill>
                <a:latin typeface="Arial" pitchFamily="34" charset="0"/>
                <a:cs typeface="Arial" pitchFamily="34" charset="0"/>
              </a:rPr>
              <a:t> </a:t>
            </a:r>
            <a:r>
              <a:rPr lang="en-US" sz="2200" b="1" dirty="0" err="1" smtClean="0">
                <a:solidFill>
                  <a:srgbClr val="00FF00"/>
                </a:solidFill>
                <a:latin typeface="Arial" pitchFamily="34" charset="0"/>
                <a:cs typeface="Arial" pitchFamily="34" charset="0"/>
              </a:rPr>
              <a:t>banyak</a:t>
            </a:r>
            <a:r>
              <a:rPr lang="en-US" sz="2200" b="1" dirty="0" smtClean="0">
                <a:solidFill>
                  <a:srgbClr val="00FF00"/>
                </a:solidFill>
                <a:latin typeface="Arial" pitchFamily="34" charset="0"/>
                <a:cs typeface="Arial" pitchFamily="34" charset="0"/>
              </a:rPr>
              <a:t> </a:t>
            </a:r>
            <a:r>
              <a:rPr lang="en-US" sz="2200" b="1" dirty="0" err="1" smtClean="0">
                <a:solidFill>
                  <a:srgbClr val="00FF00"/>
                </a:solidFill>
                <a:latin typeface="Arial" pitchFamily="34" charset="0"/>
                <a:cs typeface="Arial" pitchFamily="34" charset="0"/>
              </a:rPr>
              <a:t>diterima</a:t>
            </a:r>
            <a:r>
              <a:rPr lang="en-US" sz="2200" b="1" dirty="0" smtClean="0">
                <a:solidFill>
                  <a:srgbClr val="00FF00"/>
                </a:solidFill>
                <a:latin typeface="Arial" pitchFamily="34" charset="0"/>
                <a:cs typeface="Arial" pitchFamily="34" charset="0"/>
              </a:rPr>
              <a:t> </a:t>
            </a:r>
            <a:r>
              <a:rPr lang="en-US" sz="2200" b="1" dirty="0" err="1" smtClean="0">
                <a:solidFill>
                  <a:srgbClr val="00FF00"/>
                </a:solidFill>
                <a:latin typeface="Arial" pitchFamily="34" charset="0"/>
                <a:cs typeface="Arial" pitchFamily="34" charset="0"/>
              </a:rPr>
              <a:t>umum</a:t>
            </a:r>
            <a:r>
              <a:rPr lang="en-US" sz="2200" b="1" dirty="0" smtClean="0">
                <a:solidFill>
                  <a:srgbClr val="00FF00"/>
                </a:solidFill>
                <a:latin typeface="Arial" pitchFamily="34" charset="0"/>
                <a:cs typeface="Arial" pitchFamily="34" charset="0"/>
              </a:rPr>
              <a:t> yang </a:t>
            </a:r>
            <a:r>
              <a:rPr lang="en-US" sz="2200" b="1" dirty="0" err="1" smtClean="0">
                <a:solidFill>
                  <a:srgbClr val="00FF00"/>
                </a:solidFill>
                <a:latin typeface="Arial" pitchFamily="34" charset="0"/>
                <a:cs typeface="Arial" pitchFamily="34" charset="0"/>
              </a:rPr>
              <a:t>disarankan</a:t>
            </a:r>
            <a:r>
              <a:rPr lang="en-US" sz="2200" b="1" dirty="0" smtClean="0">
                <a:solidFill>
                  <a:srgbClr val="00FF00"/>
                </a:solidFill>
                <a:latin typeface="Arial" pitchFamily="34" charset="0"/>
                <a:cs typeface="Arial" pitchFamily="34" charset="0"/>
              </a:rPr>
              <a:t> </a:t>
            </a:r>
            <a:r>
              <a:rPr lang="en-US" sz="2200" b="1" dirty="0" err="1" smtClean="0">
                <a:solidFill>
                  <a:srgbClr val="00FF00"/>
                </a:solidFill>
                <a:latin typeface="Arial" pitchFamily="34" charset="0"/>
                <a:cs typeface="Arial" pitchFamily="34" charset="0"/>
              </a:rPr>
              <a:t>oleh</a:t>
            </a:r>
            <a:r>
              <a:rPr lang="en-US" sz="2200" b="1" dirty="0" smtClean="0">
                <a:solidFill>
                  <a:srgbClr val="00FF00"/>
                </a:solidFill>
                <a:latin typeface="Arial" pitchFamily="34" charset="0"/>
                <a:cs typeface="Arial" pitchFamily="34" charset="0"/>
              </a:rPr>
              <a:t> Herbert Simon.  </a:t>
            </a:r>
          </a:p>
        </p:txBody>
      </p:sp>
      <p:sp>
        <p:nvSpPr>
          <p:cNvPr id="8" name="Rectangle 7"/>
          <p:cNvSpPr/>
          <p:nvPr/>
        </p:nvSpPr>
        <p:spPr>
          <a:xfrm>
            <a:off x="0" y="2636907"/>
            <a:ext cx="9144000" cy="3816429"/>
          </a:xfrm>
          <a:prstGeom prst="rect">
            <a:avLst/>
          </a:prstGeom>
        </p:spPr>
        <p:txBody>
          <a:bodyPr wrap="square">
            <a:spAutoFit/>
          </a:bodyPr>
          <a:lstStyle/>
          <a:p>
            <a:pPr marL="457200" indent="-457200">
              <a:buFont typeface="+mj-lt"/>
              <a:buAutoNum type="arabicPeriod"/>
            </a:pPr>
            <a:r>
              <a:rPr lang="en-US" sz="2200" b="1" dirty="0" err="1" smtClean="0">
                <a:solidFill>
                  <a:srgbClr val="CCFF33"/>
                </a:solidFill>
                <a:latin typeface="Arial" pitchFamily="34" charset="0"/>
                <a:cs typeface="Arial" pitchFamily="34" charset="0"/>
              </a:rPr>
              <a:t>Keputusan</a:t>
            </a:r>
            <a:r>
              <a:rPr lang="en-US" sz="2200" b="1" dirty="0" smtClean="0">
                <a:solidFill>
                  <a:srgbClr val="CCFF33"/>
                </a:solidFill>
                <a:latin typeface="Arial" pitchFamily="34" charset="0"/>
                <a:cs typeface="Arial" pitchFamily="34" charset="0"/>
              </a:rPr>
              <a:t> yang </a:t>
            </a:r>
            <a:r>
              <a:rPr lang="en-US" sz="2200" b="1" dirty="0" err="1" smtClean="0">
                <a:solidFill>
                  <a:srgbClr val="CCFF33"/>
                </a:solidFill>
                <a:latin typeface="Arial" pitchFamily="34" charset="0"/>
                <a:cs typeface="Arial" pitchFamily="34" charset="0"/>
              </a:rPr>
              <a:t>terprogram</a:t>
            </a:r>
            <a:r>
              <a:rPr lang="en-US" sz="2200" b="1" dirty="0" smtClean="0">
                <a:solidFill>
                  <a:srgbClr val="CCFF33"/>
                </a:solidFill>
                <a:latin typeface="Arial" pitchFamily="34" charset="0"/>
                <a:cs typeface="Arial" pitchFamily="34" charset="0"/>
              </a:rPr>
              <a:t> (programmed decision) (</a:t>
            </a:r>
            <a:r>
              <a:rPr lang="en-US" sz="2200" b="1" dirty="0" err="1" smtClean="0">
                <a:solidFill>
                  <a:srgbClr val="CCFF33"/>
                </a:solidFill>
                <a:latin typeface="Arial" pitchFamily="34" charset="0"/>
                <a:cs typeface="Arial" pitchFamily="34" charset="0"/>
              </a:rPr>
              <a:t>adalah</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kepeutusan</a:t>
            </a:r>
            <a:r>
              <a:rPr lang="en-US" sz="2200" b="1" dirty="0" smtClean="0">
                <a:solidFill>
                  <a:srgbClr val="CCFF33"/>
                </a:solidFill>
                <a:latin typeface="Arial" pitchFamily="34" charset="0"/>
                <a:cs typeface="Arial" pitchFamily="34" charset="0"/>
              </a:rPr>
              <a:t> yang </a:t>
            </a:r>
            <a:r>
              <a:rPr lang="en-US" sz="2200" b="1" dirty="0" err="1" smtClean="0">
                <a:solidFill>
                  <a:srgbClr val="CCFF33"/>
                </a:solidFill>
                <a:latin typeface="Arial" pitchFamily="34" charset="0"/>
                <a:cs typeface="Arial" pitchFamily="34" charset="0"/>
              </a:rPr>
              <a:t>tersetruktur</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atau</a:t>
            </a:r>
            <a:r>
              <a:rPr lang="en-US" sz="2200" b="1" dirty="0" smtClean="0">
                <a:solidFill>
                  <a:srgbClr val="CCFF33"/>
                </a:solidFill>
                <a:latin typeface="Arial" pitchFamily="34" charset="0"/>
                <a:cs typeface="Arial" pitchFamily="34" charset="0"/>
              </a:rPr>
              <a:t> yang </a:t>
            </a:r>
            <a:r>
              <a:rPr lang="en-US" sz="2200" b="1" dirty="0" err="1" smtClean="0">
                <a:solidFill>
                  <a:srgbClr val="CCFF33"/>
                </a:solidFill>
                <a:latin typeface="Arial" pitchFamily="34" charset="0"/>
                <a:cs typeface="Arial" pitchFamily="34" charset="0"/>
              </a:rPr>
              <a:t>munculnya</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berulang-ulang</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Jika</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sering</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terjadi</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suatu</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situasi</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khusus</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maka</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biasanya</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akan</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digunakan</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aturan</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kebijakan</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dan</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prosedure</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rutin</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untuk</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memecahkannya</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Pada</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tingkat</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tertentu</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keputusan</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terprogram</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ini</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akan</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membatasi</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kebebasan</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seorang</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manajer</a:t>
            </a:r>
            <a:r>
              <a:rPr lang="en-US" sz="2200" b="1" dirty="0" smtClean="0">
                <a:solidFill>
                  <a:srgbClr val="CCFF33"/>
                </a:solidFill>
                <a:latin typeface="Arial" pitchFamily="34" charset="0"/>
                <a:cs typeface="Arial" pitchFamily="34" charset="0"/>
              </a:rPr>
              <a:t>.</a:t>
            </a:r>
          </a:p>
          <a:p>
            <a:pPr marL="457200" indent="-457200">
              <a:buFont typeface="+mj-lt"/>
              <a:buAutoNum type="arabicPeriod"/>
            </a:pPr>
            <a:r>
              <a:rPr lang="en-US" sz="2200" b="1" dirty="0" err="1" smtClean="0">
                <a:solidFill>
                  <a:srgbClr val="CCFF33"/>
                </a:solidFill>
                <a:latin typeface="Arial" pitchFamily="34" charset="0"/>
                <a:cs typeface="Arial" pitchFamily="34" charset="0"/>
              </a:rPr>
              <a:t>Keputusan</a:t>
            </a:r>
            <a:r>
              <a:rPr lang="en-US" sz="2200" b="1" dirty="0" smtClean="0">
                <a:solidFill>
                  <a:srgbClr val="CCFF33"/>
                </a:solidFill>
                <a:latin typeface="Arial" pitchFamily="34" charset="0"/>
                <a:cs typeface="Arial" pitchFamily="34" charset="0"/>
              </a:rPr>
              <a:t> yang </a:t>
            </a:r>
            <a:r>
              <a:rPr lang="en-US" sz="2200" b="1" dirty="0" err="1" smtClean="0">
                <a:solidFill>
                  <a:srgbClr val="CCFF33"/>
                </a:solidFill>
                <a:latin typeface="Arial" pitchFamily="34" charset="0"/>
                <a:cs typeface="Arial" pitchFamily="34" charset="0"/>
              </a:rPr>
              <a:t>tidak</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terprogram</a:t>
            </a:r>
            <a:r>
              <a:rPr lang="en-US" sz="2200" b="1" dirty="0" smtClean="0">
                <a:solidFill>
                  <a:srgbClr val="CCFF33"/>
                </a:solidFill>
                <a:latin typeface="Arial" pitchFamily="34" charset="0"/>
                <a:cs typeface="Arial" pitchFamily="34" charset="0"/>
              </a:rPr>
              <a:t> (non-programmed decision) </a:t>
            </a:r>
            <a:r>
              <a:rPr lang="en-US" sz="2200" b="1" dirty="0" err="1" smtClean="0">
                <a:solidFill>
                  <a:srgbClr val="CCFF33"/>
                </a:solidFill>
                <a:latin typeface="Arial" pitchFamily="34" charset="0"/>
                <a:cs typeface="Arial" pitchFamily="34" charset="0"/>
              </a:rPr>
              <a:t>Keputusan</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dikatakan</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tidak</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terprogram</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apabila</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keputusan</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itu</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baru</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pertama</a:t>
            </a:r>
            <a:r>
              <a:rPr lang="en-US" sz="2200" b="1" dirty="0" smtClean="0">
                <a:solidFill>
                  <a:srgbClr val="CCFF33"/>
                </a:solidFill>
                <a:latin typeface="Arial" pitchFamily="34" charset="0"/>
                <a:cs typeface="Arial" pitchFamily="34" charset="0"/>
              </a:rPr>
              <a:t> kali </a:t>
            </a:r>
            <a:r>
              <a:rPr lang="en-US" sz="2200" b="1" dirty="0" err="1" smtClean="0">
                <a:solidFill>
                  <a:srgbClr val="CCFF33"/>
                </a:solidFill>
                <a:latin typeface="Arial" pitchFamily="34" charset="0"/>
                <a:cs typeface="Arial" pitchFamily="34" charset="0"/>
              </a:rPr>
              <a:t>muncul</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dan</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tidak</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tersusun</a:t>
            </a:r>
            <a:r>
              <a:rPr lang="en-US" sz="2200" b="1" dirty="0" smtClean="0">
                <a:solidFill>
                  <a:srgbClr val="CCFF33"/>
                </a:solidFill>
                <a:latin typeface="Arial" pitchFamily="34" charset="0"/>
                <a:cs typeface="Arial" pitchFamily="34" charset="0"/>
              </a:rPr>
              <a:t> (unstructured) </a:t>
            </a:r>
            <a:r>
              <a:rPr lang="en-US" sz="2200" b="1" dirty="0" err="1" smtClean="0">
                <a:solidFill>
                  <a:srgbClr val="CCFF33"/>
                </a:solidFill>
                <a:latin typeface="Arial" pitchFamily="34" charset="0"/>
                <a:cs typeface="Arial" pitchFamily="34" charset="0"/>
              </a:rPr>
              <a:t>Karena</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sifatnya</a:t>
            </a:r>
            <a:r>
              <a:rPr lang="en-US" sz="2200" b="1" dirty="0" smtClean="0">
                <a:solidFill>
                  <a:srgbClr val="CCFF33"/>
                </a:solidFill>
                <a:latin typeface="Arial" pitchFamily="34" charset="0"/>
                <a:cs typeface="Arial" pitchFamily="34" charset="0"/>
              </a:rPr>
              <a:t> yang </a:t>
            </a:r>
            <a:r>
              <a:rPr lang="en-US" sz="2200" b="1" dirty="0" err="1" smtClean="0">
                <a:solidFill>
                  <a:srgbClr val="CCFF33"/>
                </a:solidFill>
                <a:latin typeface="Arial" pitchFamily="34" charset="0"/>
                <a:cs typeface="Arial" pitchFamily="34" charset="0"/>
              </a:rPr>
              <a:t>demikian,maka</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tidak</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ada</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prosedure</a:t>
            </a:r>
            <a:r>
              <a:rPr lang="en-US" sz="2200" b="1" dirty="0" smtClean="0">
                <a:solidFill>
                  <a:srgbClr val="CCFF33"/>
                </a:solidFill>
                <a:latin typeface="Arial" pitchFamily="34" charset="0"/>
                <a:cs typeface="Arial" pitchFamily="34" charset="0"/>
              </a:rPr>
              <a:t> yang </a:t>
            </a:r>
            <a:r>
              <a:rPr lang="en-US" sz="2200" b="1" dirty="0" err="1" smtClean="0">
                <a:solidFill>
                  <a:srgbClr val="CCFF33"/>
                </a:solidFill>
                <a:latin typeface="Arial" pitchFamily="34" charset="0"/>
                <a:cs typeface="Arial" pitchFamily="34" charset="0"/>
              </a:rPr>
              <a:t>pasti</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untuk</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menangani</a:t>
            </a:r>
            <a:r>
              <a:rPr lang="en-US" sz="2200" b="1" dirty="0" smtClean="0">
                <a:solidFill>
                  <a:srgbClr val="CCFF33"/>
                </a:solidFill>
                <a:latin typeface="Arial" pitchFamily="34" charset="0"/>
                <a:cs typeface="Arial" pitchFamily="34" charset="0"/>
              </a:rPr>
              <a:t> </a:t>
            </a:r>
            <a:r>
              <a:rPr lang="en-US" sz="2200" b="1" dirty="0" err="1" smtClean="0">
                <a:solidFill>
                  <a:srgbClr val="CCFF33"/>
                </a:solidFill>
                <a:latin typeface="Arial" pitchFamily="34" charset="0"/>
                <a:cs typeface="Arial" pitchFamily="34" charset="0"/>
              </a:rPr>
              <a:t>persoalan</a:t>
            </a:r>
            <a:r>
              <a:rPr lang="en-US" sz="2200" b="1" dirty="0" smtClean="0">
                <a:solidFill>
                  <a:srgbClr val="CCFF33"/>
                </a:solidFill>
                <a:latin typeface="Arial" pitchFamily="34" charset="0"/>
                <a:cs typeface="Arial" pitchFamily="34" charset="0"/>
              </a:rPr>
              <a:t>.   </a:t>
            </a:r>
            <a:endParaRPr lang="en-US" sz="2200" b="1" dirty="0">
              <a:solidFill>
                <a:srgbClr val="CCFF33"/>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
            <a:ext cx="9144000" cy="642942"/>
          </a:xfrm>
          <a:blipFill>
            <a:blip r:embed="rId4" cstate="print"/>
            <a:tile tx="0" ty="0" sx="100000" sy="100000" flip="none" algn="tl"/>
          </a:blipFill>
        </p:spPr>
        <p:txBody>
          <a:bodyPr>
            <a:noAutofit/>
          </a:bodyPr>
          <a:lstStyle/>
          <a:p>
            <a:r>
              <a:rPr lang="en-US" sz="2400" b="1" dirty="0" err="1" smtClean="0">
                <a:solidFill>
                  <a:schemeClr val="bg1"/>
                </a:solidFill>
                <a:latin typeface="Arial" pitchFamily="34" charset="0"/>
                <a:cs typeface="Arial" pitchFamily="34" charset="0"/>
              </a:rPr>
              <a:t>Macam-macam</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Keputusan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dalam</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Manajemen</a:t>
            </a:r>
            <a:endParaRPr lang="en-US" sz="2400" b="1"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35496" y="561956"/>
            <a:ext cx="9144000" cy="6296044"/>
          </a:xfrm>
          <a:blipFill>
            <a:blip r:embed="rId5" cstate="print"/>
            <a:tile tx="0" ty="0" sx="100000" sy="100000" flip="none" algn="tl"/>
          </a:blipFill>
          <a:ln w="76200">
            <a:solidFill>
              <a:schemeClr val="bg1"/>
            </a:solidFill>
          </a:ln>
        </p:spPr>
        <p:style>
          <a:lnRef idx="2">
            <a:schemeClr val="accent2"/>
          </a:lnRef>
          <a:fillRef idx="1">
            <a:schemeClr val="lt1"/>
          </a:fillRef>
          <a:effectRef idx="0">
            <a:schemeClr val="accent2"/>
          </a:effectRef>
          <a:fontRef idx="minor">
            <a:schemeClr val="dk1"/>
          </a:fontRef>
        </p:style>
        <p:txBody>
          <a:bodyPr>
            <a:normAutofit/>
          </a:bodyPr>
          <a:lstStyle/>
          <a:p>
            <a:pPr>
              <a:buNone/>
            </a:pPr>
            <a:r>
              <a:rPr lang="en-US" sz="1600" dirty="0" smtClean="0"/>
              <a:t>A :</a:t>
            </a:r>
            <a:endParaRPr lang="en-US" sz="1600" dirty="0"/>
          </a:p>
        </p:txBody>
      </p:sp>
      <p:sp>
        <p:nvSpPr>
          <p:cNvPr id="4" name="Rectangle 3"/>
          <p:cNvSpPr/>
          <p:nvPr/>
        </p:nvSpPr>
        <p:spPr>
          <a:xfrm>
            <a:off x="214282" y="1000108"/>
            <a:ext cx="2143140" cy="571504"/>
          </a:xfrm>
          <a:prstGeom prst="rect">
            <a:avLst/>
          </a:prstGeom>
          <a:solidFill>
            <a:schemeClr val="tx2">
              <a:lumMod val="60000"/>
              <a:lumOff val="40000"/>
            </a:schemeClr>
          </a:solidFill>
          <a:ln w="28575">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Jenis</a:t>
            </a: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 </a:t>
            </a:r>
            <a:r>
              <a:rPr lang="en-U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keputusan</a:t>
            </a:r>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
        <p:nvSpPr>
          <p:cNvPr id="5" name="Rectangle 4"/>
          <p:cNvSpPr/>
          <p:nvPr/>
        </p:nvSpPr>
        <p:spPr>
          <a:xfrm>
            <a:off x="214282" y="2357430"/>
            <a:ext cx="2143140" cy="571504"/>
          </a:xfrm>
          <a:prstGeom prst="rect">
            <a:avLst/>
          </a:prstGeom>
          <a:solidFill>
            <a:schemeClr val="tx2">
              <a:lumMod val="60000"/>
              <a:lumOff val="40000"/>
            </a:schemeClr>
          </a:solidFill>
          <a:ln w="28575">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Masalah</a:t>
            </a:r>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Rectangle 5"/>
          <p:cNvSpPr/>
          <p:nvPr/>
        </p:nvSpPr>
        <p:spPr>
          <a:xfrm>
            <a:off x="214282" y="3857628"/>
            <a:ext cx="2143140" cy="571504"/>
          </a:xfrm>
          <a:prstGeom prst="rect">
            <a:avLst/>
          </a:prstGeom>
          <a:solidFill>
            <a:schemeClr val="tx2">
              <a:lumMod val="60000"/>
              <a:lumOff val="40000"/>
            </a:schemeClr>
          </a:solidFill>
          <a:ln w="28575">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Prosedure</a:t>
            </a:r>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Rectangle 6"/>
          <p:cNvSpPr/>
          <p:nvPr/>
        </p:nvSpPr>
        <p:spPr>
          <a:xfrm>
            <a:off x="285720" y="5429264"/>
            <a:ext cx="2000264" cy="571504"/>
          </a:xfrm>
          <a:prstGeom prst="rect">
            <a:avLst/>
          </a:prstGeom>
          <a:solidFill>
            <a:schemeClr val="tx2">
              <a:lumMod val="60000"/>
              <a:lumOff val="40000"/>
            </a:schemeClr>
          </a:solidFill>
          <a:ln w="38100">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Contoh</a:t>
            </a:r>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TextBox 7"/>
          <p:cNvSpPr txBox="1"/>
          <p:nvPr/>
        </p:nvSpPr>
        <p:spPr>
          <a:xfrm>
            <a:off x="3214678" y="980728"/>
            <a:ext cx="1416863" cy="400110"/>
          </a:xfrm>
          <a:prstGeom prst="rect">
            <a:avLst/>
          </a:prstGeom>
          <a:solidFill>
            <a:schemeClr val="tx2">
              <a:lumMod val="75000"/>
            </a:schemeClr>
          </a:solidFill>
        </p:spPr>
        <p:txBody>
          <a:bodyPr wrap="square" rtlCol="0">
            <a:spAutoFit/>
          </a:bodyPr>
          <a:lstStyle/>
          <a:p>
            <a:r>
              <a:rPr lang="en-U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Terprogram</a:t>
            </a:r>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 name="TextBox 8"/>
          <p:cNvSpPr txBox="1"/>
          <p:nvPr/>
        </p:nvSpPr>
        <p:spPr>
          <a:xfrm>
            <a:off x="2928926" y="2420888"/>
            <a:ext cx="2127505" cy="400110"/>
          </a:xfrm>
          <a:prstGeom prst="rect">
            <a:avLst/>
          </a:prstGeom>
          <a:solidFill>
            <a:schemeClr val="tx2">
              <a:lumMod val="75000"/>
            </a:schemeClr>
          </a:solidFill>
        </p:spPr>
        <p:txBody>
          <a:bodyPr wrap="square" rtlCol="0">
            <a:spAutoFit/>
          </a:bodyPr>
          <a:lstStyle/>
          <a:p>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a:t>
            </a:r>
            <a:r>
              <a:rPr lang="id-ID"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r</a:t>
            </a:r>
            <a:r>
              <a:rPr lang="en-U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ulang</a:t>
            </a: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dan</a:t>
            </a: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rutin</a:t>
            </a:r>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0" name="TextBox 9"/>
          <p:cNvSpPr txBox="1"/>
          <p:nvPr/>
        </p:nvSpPr>
        <p:spPr>
          <a:xfrm>
            <a:off x="2857488" y="3643314"/>
            <a:ext cx="2114233" cy="1015663"/>
          </a:xfrm>
          <a:prstGeom prst="rect">
            <a:avLst/>
          </a:prstGeom>
          <a:solidFill>
            <a:schemeClr val="tx2">
              <a:lumMod val="75000"/>
            </a:schemeClr>
          </a:solidFill>
        </p:spPr>
        <p:txBody>
          <a:bodyPr wrap="none" rtlCol="0">
            <a:spAutoFit/>
          </a:bodyPr>
          <a:lstStyle/>
          <a:p>
            <a:pPr algn="ctr"/>
            <a:r>
              <a:rPr lang="en-U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Aturan-aturan</a:t>
            </a:r>
            <a:endPar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lang="en-U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Prosedure</a:t>
            </a: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operasi</a:t>
            </a:r>
            <a:endPar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Dan k</a:t>
            </a:r>
            <a:r>
              <a:rPr lang="id-ID"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a:t>
            </a:r>
            <a:r>
              <a:rPr lang="en-U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bijakan</a:t>
            </a:r>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1" name="TextBox 10"/>
          <p:cNvSpPr txBox="1"/>
          <p:nvPr/>
        </p:nvSpPr>
        <p:spPr>
          <a:xfrm>
            <a:off x="2643174" y="5143512"/>
            <a:ext cx="2674643" cy="1323439"/>
          </a:xfrm>
          <a:prstGeom prst="rect">
            <a:avLst/>
          </a:prstGeom>
          <a:solidFill>
            <a:schemeClr val="tx2">
              <a:lumMod val="75000"/>
            </a:schemeClr>
          </a:solidFill>
        </p:spPr>
        <p:txBody>
          <a:bodyPr wrap="none" rtlCol="0">
            <a:spAutoFit/>
          </a:bodyPr>
          <a:lstStyle/>
          <a:p>
            <a:pPr algn="ctr"/>
            <a:r>
              <a:rPr lang="en-U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Penetapan</a:t>
            </a: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gaji</a:t>
            </a:r>
            <a:endPar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lang="en-U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Karyawan</a:t>
            </a: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promosi</a:t>
            </a:r>
            <a:endPar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lang="en-U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Jabatan</a:t>
            </a: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dan</a:t>
            </a: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penetapan</a:t>
            </a:r>
            <a:endPar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lang="en-U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Prosedure</a:t>
            </a: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barang</a:t>
            </a:r>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TextBox 11"/>
          <p:cNvSpPr txBox="1"/>
          <p:nvPr/>
        </p:nvSpPr>
        <p:spPr>
          <a:xfrm>
            <a:off x="6369847" y="1142984"/>
            <a:ext cx="2032223" cy="400110"/>
          </a:xfrm>
          <a:prstGeom prst="rect">
            <a:avLst/>
          </a:prstGeom>
          <a:solidFill>
            <a:srgbClr val="C00000"/>
          </a:solidFill>
        </p:spPr>
        <p:txBody>
          <a:bodyPr wrap="none" rtlCol="0">
            <a:spAutoFit/>
          </a:bodyPr>
          <a:lstStyle/>
          <a:p>
            <a:r>
              <a:rPr lang="en-U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Tidak</a:t>
            </a: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terprogram</a:t>
            </a:r>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3" name="TextBox 12"/>
          <p:cNvSpPr txBox="1"/>
          <p:nvPr/>
        </p:nvSpPr>
        <p:spPr>
          <a:xfrm>
            <a:off x="6429388" y="2500306"/>
            <a:ext cx="1854097" cy="400110"/>
          </a:xfrm>
          <a:prstGeom prst="rect">
            <a:avLst/>
          </a:prstGeom>
          <a:solidFill>
            <a:srgbClr val="C00000"/>
          </a:solidFill>
        </p:spPr>
        <p:txBody>
          <a:bodyPr wrap="none" rtlCol="0">
            <a:spAutoFit/>
          </a:bodyPr>
          <a:lstStyle/>
          <a:p>
            <a:r>
              <a:rPr lang="en-U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Komplek</a:t>
            </a: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&amp;</a:t>
            </a:r>
            <a:r>
              <a:rPr lang="en-U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baru</a:t>
            </a:r>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4" name="TextBox 13"/>
          <p:cNvSpPr txBox="1"/>
          <p:nvPr/>
        </p:nvSpPr>
        <p:spPr>
          <a:xfrm>
            <a:off x="6226971" y="3792684"/>
            <a:ext cx="2368790" cy="707886"/>
          </a:xfrm>
          <a:prstGeom prst="rect">
            <a:avLst/>
          </a:prstGeom>
          <a:solidFill>
            <a:srgbClr val="C00000"/>
          </a:solidFill>
        </p:spPr>
        <p:txBody>
          <a:bodyPr wrap="none" rtlCol="0">
            <a:spAutoFit/>
          </a:bodyPr>
          <a:lstStyle/>
          <a:p>
            <a:pPr algn="ctr"/>
            <a:r>
              <a:rPr lang="en-U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Kreativitas</a:t>
            </a: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p>
          <a:p>
            <a:pPr algn="ctr"/>
            <a:r>
              <a:rPr lang="en-U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Pemecahan</a:t>
            </a: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masalah</a:t>
            </a:r>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5" name="TextBox 14"/>
          <p:cNvSpPr txBox="1"/>
          <p:nvPr/>
        </p:nvSpPr>
        <p:spPr>
          <a:xfrm>
            <a:off x="6128076" y="5143512"/>
            <a:ext cx="2444452" cy="1323439"/>
          </a:xfrm>
          <a:prstGeom prst="rect">
            <a:avLst/>
          </a:prstGeom>
          <a:solidFill>
            <a:srgbClr val="C00000"/>
          </a:solidFill>
        </p:spPr>
        <p:txBody>
          <a:bodyPr wrap="none" rtlCol="0">
            <a:spAutoFit/>
          </a:bodyPr>
          <a:lstStyle/>
          <a:p>
            <a:pPr algn="ctr"/>
            <a:r>
              <a:rPr lang="en-U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Penanganan</a:t>
            </a: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masalah</a:t>
            </a:r>
            <a:endPar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lang="en-U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Inflasi</a:t>
            </a: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Pengenalan</a:t>
            </a: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p>
          <a:p>
            <a:pPr algn="ctr"/>
            <a:r>
              <a:rPr lang="en-U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Baru</a:t>
            </a: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dan</a:t>
            </a: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perkara</a:t>
            </a:r>
            <a:endPar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lang="en-U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hukum</a:t>
            </a:r>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cxnSp>
        <p:nvCxnSpPr>
          <p:cNvPr id="17" name="Straight Connector 16"/>
          <p:cNvCxnSpPr/>
          <p:nvPr/>
        </p:nvCxnSpPr>
        <p:spPr>
          <a:xfrm rot="5400000">
            <a:off x="2678905" y="3750459"/>
            <a:ext cx="6215082" cy="1588"/>
          </a:xfrm>
          <a:prstGeom prst="line">
            <a:avLst/>
          </a:prstGeom>
          <a:ln w="38100">
            <a:solidFill>
              <a:schemeClr val="tx1">
                <a:lumMod val="95000"/>
                <a:lumOff val="5000"/>
              </a:schemeClr>
            </a:solidFill>
          </a:ln>
        </p:spPr>
        <p:style>
          <a:lnRef idx="3">
            <a:schemeClr val="dk1"/>
          </a:lnRef>
          <a:fillRef idx="0">
            <a:schemeClr val="dk1"/>
          </a:fillRef>
          <a:effectRef idx="2">
            <a:schemeClr val="dk1"/>
          </a:effectRef>
          <a:fontRef idx="minor">
            <a:schemeClr val="tx1"/>
          </a:fontRef>
        </p:style>
      </p:cxnSp>
      <p:cxnSp>
        <p:nvCxnSpPr>
          <p:cNvPr id="23" name="Straight Arrow Connector 22"/>
          <p:cNvCxnSpPr>
            <a:stCxn id="4" idx="3"/>
          </p:cNvCxnSpPr>
          <p:nvPr/>
        </p:nvCxnSpPr>
        <p:spPr>
          <a:xfrm>
            <a:off x="2357422" y="1285860"/>
            <a:ext cx="64294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a:off x="2357422" y="2713032"/>
            <a:ext cx="64294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5" name="Straight Arrow Connector 24"/>
          <p:cNvCxnSpPr/>
          <p:nvPr/>
        </p:nvCxnSpPr>
        <p:spPr>
          <a:xfrm>
            <a:off x="2357422" y="4214818"/>
            <a:ext cx="571504"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6" name="Straight Arrow Connector 25"/>
          <p:cNvCxnSpPr>
            <a:stCxn id="7" idx="3"/>
          </p:cNvCxnSpPr>
          <p:nvPr/>
        </p:nvCxnSpPr>
        <p:spPr>
          <a:xfrm>
            <a:off x="2285984" y="5715016"/>
            <a:ext cx="33667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3" name="Straight Arrow Connector 32"/>
          <p:cNvCxnSpPr/>
          <p:nvPr/>
        </p:nvCxnSpPr>
        <p:spPr>
          <a:xfrm rot="5400000">
            <a:off x="3536149" y="1892289"/>
            <a:ext cx="786612" cy="7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4" name="Straight Arrow Connector 33"/>
          <p:cNvCxnSpPr/>
          <p:nvPr/>
        </p:nvCxnSpPr>
        <p:spPr>
          <a:xfrm rot="5400000">
            <a:off x="3599567" y="3239983"/>
            <a:ext cx="644530" cy="1445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5" name="Straight Arrow Connector 34"/>
          <p:cNvCxnSpPr/>
          <p:nvPr/>
        </p:nvCxnSpPr>
        <p:spPr>
          <a:xfrm rot="5400000">
            <a:off x="3606793" y="4892685"/>
            <a:ext cx="501654"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6" name="Straight Arrow Connector 35"/>
          <p:cNvCxnSpPr/>
          <p:nvPr/>
        </p:nvCxnSpPr>
        <p:spPr>
          <a:xfrm rot="5400000">
            <a:off x="7143768" y="4857760"/>
            <a:ext cx="57309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7" name="Straight Arrow Connector 36"/>
          <p:cNvCxnSpPr/>
          <p:nvPr/>
        </p:nvCxnSpPr>
        <p:spPr>
          <a:xfrm rot="5400000">
            <a:off x="7072330" y="3357562"/>
            <a:ext cx="71438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8" name="Straight Arrow Connector 37"/>
          <p:cNvCxnSpPr/>
          <p:nvPr/>
        </p:nvCxnSpPr>
        <p:spPr>
          <a:xfrm rot="5400000">
            <a:off x="7037008" y="1964124"/>
            <a:ext cx="785818" cy="7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ransition spd="slow">
    <p:dissolve/>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2" presetClass="entr" presetSubtype="12"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 calcmode="lin" valueType="num">
                                      <p:cBhvr additive="base">
                                        <p:cTn id="11" dur="2000" fill="hold"/>
                                        <p:tgtEl>
                                          <p:spTgt spid="3">
                                            <p:bg/>
                                          </p:spTgt>
                                        </p:tgtEl>
                                        <p:attrNameLst>
                                          <p:attrName>ppt_x</p:attrName>
                                        </p:attrNameLst>
                                      </p:cBhvr>
                                      <p:tavLst>
                                        <p:tav tm="0">
                                          <p:val>
                                            <p:strVal val="0-#ppt_w/2"/>
                                          </p:val>
                                        </p:tav>
                                        <p:tav tm="100000">
                                          <p:val>
                                            <p:strVal val="#ppt_x"/>
                                          </p:val>
                                        </p:tav>
                                      </p:tavLst>
                                    </p:anim>
                                    <p:anim calcmode="lin" valueType="num">
                                      <p:cBhvr additive="base">
                                        <p:cTn id="12" dur="2000" fill="hold"/>
                                        <p:tgtEl>
                                          <p:spTgt spid="3">
                                            <p:bg/>
                                          </p:spTgt>
                                        </p:tgtEl>
                                        <p:attrNameLst>
                                          <p:attrName>ppt_y</p:attrName>
                                        </p:attrNameLst>
                                      </p:cBhvr>
                                      <p:tavLst>
                                        <p:tav tm="0">
                                          <p:val>
                                            <p:strVal val="1+#ppt_h/2"/>
                                          </p:val>
                                        </p:tav>
                                        <p:tav tm="100000">
                                          <p:val>
                                            <p:strVal val="#ppt_y"/>
                                          </p:val>
                                        </p:tav>
                                      </p:tavLst>
                                    </p:anim>
                                  </p:childTnLst>
                                </p:cTn>
                              </p:par>
                            </p:childTnLst>
                          </p:cTn>
                        </p:par>
                        <p:par>
                          <p:cTn id="13" fill="hold">
                            <p:stCondLst>
                              <p:cond delay="4000"/>
                            </p:stCondLst>
                            <p:childTnLst>
                              <p:par>
                                <p:cTn id="14" presetID="2" presetClass="entr" presetSubtype="12"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additive="base">
                                        <p:cTn id="16"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7"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260648"/>
          <a:ext cx="9144000" cy="6059315"/>
        </p:xfrm>
        <a:graphic>
          <a:graphicData uri="http://schemas.openxmlformats.org/drawingml/2006/table">
            <a:tbl>
              <a:tblPr firstRow="1" bandRow="1">
                <a:tableStyleId>{5C22544A-7EE6-4342-B048-85BDC9FD1C3A}</a:tableStyleId>
              </a:tblPr>
              <a:tblGrid>
                <a:gridCol w="3131840"/>
                <a:gridCol w="2664296"/>
                <a:gridCol w="3347864"/>
              </a:tblGrid>
              <a:tr h="451119">
                <a:tc>
                  <a:txBody>
                    <a:bodyPr/>
                    <a:lstStyle/>
                    <a:p>
                      <a:pPr algn="ctr"/>
                      <a:r>
                        <a:rPr lang="id-ID" dirty="0" smtClean="0">
                          <a:latin typeface="Arial" pitchFamily="34" charset="0"/>
                          <a:cs typeface="Arial" pitchFamily="34" charset="0"/>
                        </a:rPr>
                        <a:t>TIPE-TIPE KEPUTUSAN</a:t>
                      </a:r>
                      <a:endParaRPr lang="id-ID" dirty="0">
                        <a:latin typeface="Arial" pitchFamily="34" charset="0"/>
                        <a:cs typeface="Arial" pitchFamily="34" charset="0"/>
                      </a:endParaRPr>
                    </a:p>
                  </a:txBody>
                  <a:tcPr/>
                </a:tc>
                <a:tc>
                  <a:txBody>
                    <a:bodyPr/>
                    <a:lstStyle/>
                    <a:p>
                      <a:pPr algn="ctr"/>
                      <a:r>
                        <a:rPr lang="id-ID" dirty="0" smtClean="0">
                          <a:latin typeface="Arial" pitchFamily="34" charset="0"/>
                          <a:cs typeface="Arial" pitchFamily="34" charset="0"/>
                        </a:rPr>
                        <a:t>TRADIONAL</a:t>
                      </a:r>
                      <a:endParaRPr lang="id-ID" dirty="0">
                        <a:latin typeface="Arial" pitchFamily="34" charset="0"/>
                        <a:cs typeface="Arial" pitchFamily="34" charset="0"/>
                      </a:endParaRPr>
                    </a:p>
                  </a:txBody>
                  <a:tcPr/>
                </a:tc>
                <a:tc>
                  <a:txBody>
                    <a:bodyPr/>
                    <a:lstStyle/>
                    <a:p>
                      <a:pPr algn="ctr"/>
                      <a:r>
                        <a:rPr lang="id-ID" dirty="0" smtClean="0">
                          <a:latin typeface="Arial" pitchFamily="34" charset="0"/>
                          <a:cs typeface="Arial" pitchFamily="34" charset="0"/>
                        </a:rPr>
                        <a:t>MODEREN</a:t>
                      </a:r>
                      <a:endParaRPr lang="id-ID" dirty="0">
                        <a:latin typeface="Arial" pitchFamily="34" charset="0"/>
                        <a:cs typeface="Arial" pitchFamily="34" charset="0"/>
                      </a:endParaRPr>
                    </a:p>
                  </a:txBody>
                  <a:tcPr/>
                </a:tc>
              </a:tr>
              <a:tr h="3221289">
                <a:tc>
                  <a:txBody>
                    <a:bodyPr/>
                    <a:lstStyle/>
                    <a:p>
                      <a:r>
                        <a:rPr lang="id-ID" sz="2400" dirty="0" smtClean="0">
                          <a:latin typeface="Arial" pitchFamily="34" charset="0"/>
                          <a:cs typeface="Arial" pitchFamily="34" charset="0"/>
                        </a:rPr>
                        <a:t>Diprogram</a:t>
                      </a:r>
                      <a:r>
                        <a:rPr lang="id-ID" sz="2400" baseline="0" dirty="0" smtClean="0">
                          <a:latin typeface="Arial" pitchFamily="34" charset="0"/>
                          <a:cs typeface="Arial" pitchFamily="34" charset="0"/>
                        </a:rPr>
                        <a:t> :</a:t>
                      </a:r>
                    </a:p>
                    <a:p>
                      <a:pPr marL="342900" indent="-342900">
                        <a:buAutoNum type="arabicPeriod"/>
                      </a:pPr>
                      <a:r>
                        <a:rPr lang="id-ID" sz="2400" baseline="0" dirty="0" smtClean="0">
                          <a:latin typeface="Arial" pitchFamily="34" charset="0"/>
                          <a:cs typeface="Arial" pitchFamily="34" charset="0"/>
                        </a:rPr>
                        <a:t>Keputusaan rutin dan berulang -ulang.</a:t>
                      </a:r>
                    </a:p>
                    <a:p>
                      <a:pPr marL="342900" indent="-342900">
                        <a:buAutoNum type="arabicPeriod"/>
                      </a:pPr>
                      <a:r>
                        <a:rPr lang="id-ID" sz="2400" baseline="0" dirty="0" smtClean="0">
                          <a:latin typeface="Arial" pitchFamily="34" charset="0"/>
                          <a:cs typeface="Arial" pitchFamily="34" charset="0"/>
                        </a:rPr>
                        <a:t>Organisasi mengembangkan proses chusus bagi penangannya.</a:t>
                      </a:r>
                      <a:endParaRPr lang="id-ID" sz="2400" dirty="0"/>
                    </a:p>
                  </a:txBody>
                  <a:tcPr>
                    <a:solidFill>
                      <a:srgbClr val="FFFF00"/>
                    </a:solidFill>
                  </a:tcPr>
                </a:tc>
                <a:tc>
                  <a:txBody>
                    <a:bodyPr/>
                    <a:lstStyle/>
                    <a:p>
                      <a:pPr marL="342900" indent="-342900">
                        <a:buFont typeface="+mj-lt"/>
                        <a:buAutoNum type="arabicPeriod"/>
                      </a:pPr>
                      <a:r>
                        <a:rPr lang="id-ID" sz="2400" dirty="0" smtClean="0">
                          <a:latin typeface="Arial" pitchFamily="34" charset="0"/>
                          <a:cs typeface="Arial" pitchFamily="34" charset="0"/>
                        </a:rPr>
                        <a:t>Kebiasaan.</a:t>
                      </a:r>
                    </a:p>
                    <a:p>
                      <a:pPr marL="342900" indent="-342900">
                        <a:buFont typeface="+mj-lt"/>
                        <a:buAutoNum type="arabicPeriod"/>
                      </a:pPr>
                      <a:r>
                        <a:rPr lang="id-ID" sz="2400" dirty="0" smtClean="0">
                          <a:latin typeface="Arial" pitchFamily="34" charset="0"/>
                          <a:cs typeface="Arial" pitchFamily="34" charset="0"/>
                        </a:rPr>
                        <a:t>Kegiatan</a:t>
                      </a:r>
                      <a:r>
                        <a:rPr lang="id-ID" sz="2400" baseline="0" dirty="0" smtClean="0">
                          <a:latin typeface="Arial" pitchFamily="34" charset="0"/>
                          <a:cs typeface="Arial" pitchFamily="34" charset="0"/>
                        </a:rPr>
                        <a:t> rutin : prosedure pengoprasian standard.</a:t>
                      </a:r>
                    </a:p>
                    <a:p>
                      <a:pPr marL="342900" indent="-342900">
                        <a:buFont typeface="+mj-lt"/>
                        <a:buAutoNum type="arabicPeriod"/>
                      </a:pPr>
                      <a:r>
                        <a:rPr lang="id-ID" sz="2400" baseline="0" dirty="0" smtClean="0">
                          <a:latin typeface="Arial" pitchFamily="34" charset="0"/>
                          <a:cs typeface="Arial" pitchFamily="34" charset="0"/>
                        </a:rPr>
                        <a:t>Organisasi tersusun baik</a:t>
                      </a:r>
                      <a:endParaRPr lang="id-ID" sz="2400" dirty="0">
                        <a:latin typeface="Arial" pitchFamily="34" charset="0"/>
                        <a:cs typeface="Arial" pitchFamily="34" charset="0"/>
                      </a:endParaRPr>
                    </a:p>
                  </a:txBody>
                  <a:tcPr>
                    <a:solidFill>
                      <a:schemeClr val="accent6">
                        <a:lumMod val="75000"/>
                      </a:schemeClr>
                    </a:solidFill>
                  </a:tcPr>
                </a:tc>
                <a:tc>
                  <a:txBody>
                    <a:bodyPr/>
                    <a:lstStyle/>
                    <a:p>
                      <a:pPr marL="342900" indent="-342900">
                        <a:buFont typeface="+mj-lt"/>
                        <a:buAutoNum type="arabicPeriod"/>
                      </a:pPr>
                      <a:r>
                        <a:rPr lang="id-ID" sz="2400" dirty="0" smtClean="0">
                          <a:latin typeface="Arial" pitchFamily="34" charset="0"/>
                          <a:cs typeface="Arial" pitchFamily="34" charset="0"/>
                        </a:rPr>
                        <a:t>Teknik</a:t>
                      </a:r>
                      <a:r>
                        <a:rPr lang="id-ID" sz="2400" baseline="0" dirty="0" smtClean="0">
                          <a:latin typeface="Arial" pitchFamily="34" charset="0"/>
                          <a:cs typeface="Arial" pitchFamily="34" charset="0"/>
                        </a:rPr>
                        <a:t> riset operasi, analisa matematik , model-model.</a:t>
                      </a:r>
                    </a:p>
                    <a:p>
                      <a:pPr marL="342900" indent="-342900">
                        <a:buFont typeface="+mj-lt"/>
                        <a:buAutoNum type="arabicPeriod"/>
                      </a:pPr>
                      <a:r>
                        <a:rPr lang="id-ID" sz="2400" baseline="0" dirty="0" smtClean="0">
                          <a:latin typeface="Arial" pitchFamily="34" charset="0"/>
                          <a:cs typeface="Arial" pitchFamily="34" charset="0"/>
                        </a:rPr>
                        <a:t>Pengolahan data elektonik.</a:t>
                      </a:r>
                      <a:endParaRPr lang="id-ID" sz="2400" dirty="0">
                        <a:latin typeface="Arial" pitchFamily="34" charset="0"/>
                        <a:cs typeface="Arial" pitchFamily="34" charset="0"/>
                      </a:endParaRPr>
                    </a:p>
                  </a:txBody>
                  <a:tcPr/>
                </a:tc>
              </a:tr>
              <a:tr h="2386907">
                <a:tc>
                  <a:txBody>
                    <a:bodyPr/>
                    <a:lstStyle/>
                    <a:p>
                      <a:pPr marL="342900" indent="-342900">
                        <a:buFont typeface="+mj-lt"/>
                        <a:buAutoNum type="arabicPeriod"/>
                      </a:pPr>
                      <a:r>
                        <a:rPr lang="id-ID" sz="2400" dirty="0" smtClean="0">
                          <a:latin typeface="Arial" pitchFamily="34" charset="0"/>
                          <a:cs typeface="Arial" pitchFamily="34" charset="0"/>
                        </a:rPr>
                        <a:t>Keputusan</a:t>
                      </a:r>
                      <a:r>
                        <a:rPr lang="id-ID" sz="2400" baseline="0" dirty="0" smtClean="0">
                          <a:latin typeface="Arial" pitchFamily="34" charset="0"/>
                          <a:cs typeface="Arial" pitchFamily="34" charset="0"/>
                        </a:rPr>
                        <a:t> sekali pakai  susun tidak kebijaksanaan .</a:t>
                      </a:r>
                    </a:p>
                    <a:p>
                      <a:pPr marL="342900" indent="-342900">
                        <a:buFont typeface="+mj-lt"/>
                        <a:buAutoNum type="arabicPeriod"/>
                      </a:pPr>
                      <a:r>
                        <a:rPr lang="id-ID" sz="2400" baseline="0" dirty="0" smtClean="0">
                          <a:latin typeface="Arial" pitchFamily="34" charset="0"/>
                          <a:cs typeface="Arial" pitchFamily="34" charset="0"/>
                        </a:rPr>
                        <a:t>Ditangani dengan proses pemecahan masalah umum.</a:t>
                      </a:r>
                      <a:r>
                        <a:rPr lang="id-ID" sz="2400" dirty="0" smtClean="0">
                          <a:latin typeface="Arial" pitchFamily="34" charset="0"/>
                          <a:cs typeface="Arial" pitchFamily="34" charset="0"/>
                        </a:rPr>
                        <a:t> </a:t>
                      </a:r>
                      <a:endParaRPr lang="id-ID" sz="2400" dirty="0">
                        <a:latin typeface="Arial" pitchFamily="34" charset="0"/>
                        <a:cs typeface="Arial" pitchFamily="34" charset="0"/>
                      </a:endParaRPr>
                    </a:p>
                  </a:txBody>
                  <a:tcPr>
                    <a:solidFill>
                      <a:srgbClr val="FFC000"/>
                    </a:solidFill>
                  </a:tcPr>
                </a:tc>
                <a:tc>
                  <a:txBody>
                    <a:bodyPr/>
                    <a:lstStyle/>
                    <a:p>
                      <a:pPr marL="342900" indent="-342900">
                        <a:buFont typeface="+mj-lt"/>
                        <a:buAutoNum type="arabicPeriod"/>
                      </a:pPr>
                      <a:r>
                        <a:rPr lang="id-ID" sz="2400" dirty="0" smtClean="0">
                          <a:latin typeface="Arial" pitchFamily="34" charset="0"/>
                          <a:cs typeface="Arial" pitchFamily="34" charset="0"/>
                        </a:rPr>
                        <a:t>Kebijakan dan kreatifitas.</a:t>
                      </a:r>
                    </a:p>
                    <a:p>
                      <a:pPr marL="342900" indent="-342900">
                        <a:buFont typeface="+mj-lt"/>
                        <a:buAutoNum type="arabicPeriod"/>
                      </a:pPr>
                      <a:r>
                        <a:rPr lang="id-ID" sz="2400" dirty="0" smtClean="0">
                          <a:latin typeface="Arial" pitchFamily="34" charset="0"/>
                          <a:cs typeface="Arial" pitchFamily="34" charset="0"/>
                        </a:rPr>
                        <a:t>Coba</a:t>
                      </a:r>
                      <a:r>
                        <a:rPr lang="id-ID" sz="2400" baseline="0" dirty="0" smtClean="0">
                          <a:latin typeface="Arial" pitchFamily="34" charset="0"/>
                          <a:cs typeface="Arial" pitchFamily="34" charset="0"/>
                        </a:rPr>
                        <a:t> </a:t>
                      </a:r>
                      <a:r>
                        <a:rPr lang="id-ID" sz="2400" dirty="0" smtClean="0">
                          <a:latin typeface="Arial" pitchFamily="34" charset="0"/>
                          <a:cs typeface="Arial" pitchFamily="34" charset="0"/>
                        </a:rPr>
                        <a:t>– coba</a:t>
                      </a:r>
                    </a:p>
                    <a:p>
                      <a:pPr marL="342900" indent="-342900">
                        <a:buFont typeface="+mj-lt"/>
                        <a:buAutoNum type="arabicPeriod"/>
                      </a:pPr>
                      <a:r>
                        <a:rPr lang="id-ID" sz="2400" dirty="0" smtClean="0">
                          <a:latin typeface="Arial" pitchFamily="34" charset="0"/>
                          <a:cs typeface="Arial" pitchFamily="34" charset="0"/>
                        </a:rPr>
                        <a:t>Selektif dan latihan para pelaksana..</a:t>
                      </a:r>
                      <a:endParaRPr lang="id-ID" sz="2400" dirty="0">
                        <a:latin typeface="Arial" pitchFamily="34" charset="0"/>
                        <a:cs typeface="Arial" pitchFamily="34" charset="0"/>
                      </a:endParaRPr>
                    </a:p>
                  </a:txBody>
                  <a:tcPr>
                    <a:solidFill>
                      <a:schemeClr val="accent6">
                        <a:lumMod val="50000"/>
                      </a:schemeClr>
                    </a:solidFill>
                  </a:tcPr>
                </a:tc>
                <a:tc>
                  <a:txBody>
                    <a:bodyPr/>
                    <a:lstStyle/>
                    <a:p>
                      <a:pPr marL="342900" indent="-342900">
                        <a:buFont typeface="+mj-lt"/>
                        <a:buAutoNum type="arabicPeriod"/>
                      </a:pPr>
                      <a:r>
                        <a:rPr lang="id-ID" sz="2400" dirty="0" smtClean="0">
                          <a:latin typeface="Arial" pitchFamily="34" charset="0"/>
                          <a:cs typeface="Arial" pitchFamily="34" charset="0"/>
                        </a:rPr>
                        <a:t>Teknik</a:t>
                      </a:r>
                      <a:r>
                        <a:rPr lang="id-ID" sz="2400" baseline="0" dirty="0" smtClean="0">
                          <a:latin typeface="Arial" pitchFamily="34" charset="0"/>
                          <a:cs typeface="Arial" pitchFamily="34" charset="0"/>
                        </a:rPr>
                        <a:t> pemecahan masalah yang diterapkan pada ;</a:t>
                      </a:r>
                    </a:p>
                    <a:p>
                      <a:pPr marL="342900" indent="-342900">
                        <a:buFont typeface="+mj-lt"/>
                        <a:buAutoNum type="arabicPeriod"/>
                      </a:pPr>
                      <a:r>
                        <a:rPr lang="id-ID" sz="2400" baseline="0" dirty="0" smtClean="0">
                          <a:latin typeface="Arial" pitchFamily="34" charset="0"/>
                          <a:cs typeface="Arial" pitchFamily="34" charset="0"/>
                        </a:rPr>
                        <a:t>Latihan membuat keputusa.</a:t>
                      </a:r>
                      <a:endParaRPr lang="id-ID" sz="2400" dirty="0">
                        <a:latin typeface="Arial" pitchFamily="34" charset="0"/>
                        <a:cs typeface="Arial" pitchFamily="34" charset="0"/>
                      </a:endParaRPr>
                    </a:p>
                  </a:txBody>
                  <a:tcPr/>
                </a:tc>
              </a:tr>
            </a:tbl>
          </a:graphicData>
        </a:graphic>
      </p:graphicFrame>
      <p:sp>
        <p:nvSpPr>
          <p:cNvPr id="5" name="TextBox 4"/>
          <p:cNvSpPr txBox="1"/>
          <p:nvPr/>
        </p:nvSpPr>
        <p:spPr>
          <a:xfrm>
            <a:off x="1872208" y="-99392"/>
            <a:ext cx="5220072" cy="400110"/>
          </a:xfrm>
          <a:prstGeom prst="rect">
            <a:avLst/>
          </a:prstGeom>
          <a:noFill/>
        </p:spPr>
        <p:txBody>
          <a:bodyPr wrap="square" rtlCol="0">
            <a:spAutoFit/>
          </a:bodyPr>
          <a:lstStyle/>
          <a:p>
            <a:r>
              <a:rPr lang="id-ID" sz="2000" b="1" dirty="0" smtClean="0">
                <a:latin typeface="Arial" pitchFamily="34" charset="0"/>
                <a:cs typeface="Arial" pitchFamily="34" charset="0"/>
              </a:rPr>
              <a:t>TEKNIK PENGAMBILAN KEPUTUSAN</a:t>
            </a:r>
            <a:endParaRPr lang="id-ID"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624"/>
            <a:ext cx="9144000" cy="439718"/>
          </a:xfrm>
          <a:solidFill>
            <a:schemeClr val="accent6">
              <a:lumMod val="50000"/>
            </a:schemeClr>
          </a:solidFill>
        </p:spPr>
        <p:txBody>
          <a:bodyPr>
            <a:noAutofit/>
          </a:bodyPr>
          <a:lstStyle/>
          <a:p>
            <a:pPr algn="l"/>
            <a:r>
              <a:rPr lang="en-US" sz="2400" b="1" dirty="0" smtClean="0">
                <a:solidFill>
                  <a:srgbClr val="FFC000"/>
                </a:solidFill>
                <a:latin typeface="Arial" pitchFamily="34" charset="0"/>
                <a:cs typeface="Arial" pitchFamily="34" charset="0"/>
              </a:rPr>
              <a:t>B. KEPUTUSAN DAN JENJANG</a:t>
            </a:r>
            <a:endParaRPr lang="en-US" sz="2400" b="1" dirty="0">
              <a:solidFill>
                <a:srgbClr val="FFC000"/>
              </a:solidFill>
              <a:latin typeface="Arial" pitchFamily="34" charset="0"/>
              <a:cs typeface="Arial" pitchFamily="34" charset="0"/>
            </a:endParaRPr>
          </a:p>
        </p:txBody>
      </p:sp>
      <p:sp>
        <p:nvSpPr>
          <p:cNvPr id="3" name="Content Placeholder 2"/>
          <p:cNvSpPr>
            <a:spLocks noGrp="1"/>
          </p:cNvSpPr>
          <p:nvPr>
            <p:ph idx="1"/>
          </p:nvPr>
        </p:nvSpPr>
        <p:spPr>
          <a:xfrm>
            <a:off x="0" y="476672"/>
            <a:ext cx="9144000" cy="6381328"/>
          </a:xfrm>
          <a:solidFill>
            <a:schemeClr val="tx1"/>
          </a:solidFill>
        </p:spPr>
        <p:txBody>
          <a:bodyPr>
            <a:normAutofit/>
          </a:bodyPr>
          <a:lstStyle/>
          <a:p>
            <a:pPr>
              <a:buNone/>
            </a:pPr>
            <a:r>
              <a:rPr lang="en-US" sz="2000" b="1" dirty="0" err="1" smtClean="0">
                <a:solidFill>
                  <a:schemeClr val="bg1"/>
                </a:solidFill>
                <a:latin typeface="Arial" pitchFamily="34" charset="0"/>
                <a:cs typeface="Arial" pitchFamily="34" charset="0"/>
              </a:rPr>
              <a:t>Setiap</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permasalahan</a:t>
            </a:r>
            <a:r>
              <a:rPr lang="en-US" sz="2000" b="1" dirty="0" smtClean="0">
                <a:solidFill>
                  <a:schemeClr val="bg1"/>
                </a:solidFill>
                <a:latin typeface="Arial" pitchFamily="34" charset="0"/>
                <a:cs typeface="Arial" pitchFamily="34" charset="0"/>
              </a:rPr>
              <a:t> yang </a:t>
            </a:r>
            <a:r>
              <a:rPr lang="en-US" sz="2000" b="1" dirty="0" err="1" smtClean="0">
                <a:solidFill>
                  <a:schemeClr val="bg1"/>
                </a:solidFill>
                <a:latin typeface="Arial" pitchFamily="34" charset="0"/>
                <a:cs typeface="Arial" pitchFamily="34" charset="0"/>
              </a:rPr>
              <a:t>dihadapi</a:t>
            </a:r>
            <a:r>
              <a:rPr lang="en-US" sz="2000" b="1" dirty="0" smtClean="0">
                <a:solidFill>
                  <a:schemeClr val="bg1"/>
                </a:solidFill>
                <a:latin typeface="Arial" pitchFamily="34" charset="0"/>
                <a:cs typeface="Arial" pitchFamily="34" charset="0"/>
              </a:rPr>
              <a:t> </a:t>
            </a:r>
            <a:r>
              <a:rPr lang="id-ID" sz="2000" b="1" dirty="0" smtClean="0">
                <a:solidFill>
                  <a:schemeClr val="bg1"/>
                </a:solidFill>
                <a:latin typeface="Arial" pitchFamily="34" charset="0"/>
                <a:cs typeface="Arial" pitchFamily="34" charset="0"/>
              </a:rPr>
              <a:t>o</a:t>
            </a:r>
            <a:r>
              <a:rPr lang="en-US" sz="2000" b="1" dirty="0" err="1" smtClean="0">
                <a:solidFill>
                  <a:schemeClr val="bg1"/>
                </a:solidFill>
                <a:latin typeface="Arial" pitchFamily="34" charset="0"/>
                <a:cs typeface="Arial" pitchFamily="34" charset="0"/>
              </a:rPr>
              <a:t>leh</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manajer</a:t>
            </a:r>
            <a:endParaRPr lang="id-ID" sz="2000" b="1" dirty="0" smtClean="0">
              <a:solidFill>
                <a:schemeClr val="bg1"/>
              </a:solidFill>
              <a:latin typeface="Arial" pitchFamily="34" charset="0"/>
              <a:cs typeface="Arial" pitchFamily="34" charset="0"/>
            </a:endParaRPr>
          </a:p>
          <a:p>
            <a:pPr>
              <a:buNone/>
            </a:pP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memerlukan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keputusan-keputusan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penting</a:t>
            </a:r>
            <a:r>
              <a:rPr lang="en-US" sz="2000" b="1" dirty="0" smtClean="0">
                <a:solidFill>
                  <a:schemeClr val="bg1"/>
                </a:solidFill>
                <a:latin typeface="Arial" pitchFamily="34" charset="0"/>
                <a:cs typeface="Arial" pitchFamily="34" charset="0"/>
              </a:rPr>
              <a:t>,</a:t>
            </a:r>
            <a:endParaRPr lang="id-ID" sz="2000" b="1" dirty="0" smtClean="0">
              <a:solidFill>
                <a:schemeClr val="bg1"/>
              </a:solidFill>
              <a:latin typeface="Arial" pitchFamily="34" charset="0"/>
              <a:cs typeface="Arial" pitchFamily="34" charset="0"/>
            </a:endParaRPr>
          </a:p>
          <a:p>
            <a:pPr>
              <a:buNone/>
            </a:pP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keputusan</a:t>
            </a:r>
            <a:r>
              <a:rPr lang="en-US" sz="2000" b="1" dirty="0" smtClean="0">
                <a:solidFill>
                  <a:schemeClr val="bg1"/>
                </a:solidFill>
                <a:latin typeface="Arial" pitchFamily="34" charset="0"/>
                <a:cs typeface="Arial" pitchFamily="34" charset="0"/>
              </a:rPr>
              <a:t> yang </a:t>
            </a:r>
            <a:r>
              <a:rPr lang="en-US" sz="2000" b="1" dirty="0" err="1" smtClean="0">
                <a:solidFill>
                  <a:schemeClr val="bg1"/>
                </a:solidFill>
                <a:latin typeface="Arial" pitchFamily="34" charset="0"/>
                <a:cs typeface="Arial" pitchFamily="34" charset="0"/>
              </a:rPr>
              <a:t>diambil</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oleh</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manajer</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sangat</a:t>
            </a:r>
            <a:endParaRPr lang="id-ID" sz="2000" b="1" dirty="0" smtClean="0">
              <a:solidFill>
                <a:schemeClr val="bg1"/>
              </a:solidFill>
              <a:latin typeface="Arial" pitchFamily="34" charset="0"/>
              <a:cs typeface="Arial" pitchFamily="34" charset="0"/>
            </a:endParaRPr>
          </a:p>
          <a:p>
            <a:pPr>
              <a:buNone/>
            </a:pP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tergantung</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pada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jenis</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keputusan</a:t>
            </a:r>
            <a:r>
              <a:rPr lang="en-US" sz="2000" b="1" dirty="0" smtClean="0">
                <a:solidFill>
                  <a:schemeClr val="bg1"/>
                </a:solidFill>
                <a:latin typeface="Arial" pitchFamily="34" charset="0"/>
                <a:cs typeface="Arial" pitchFamily="34" charset="0"/>
              </a:rPr>
              <a:t> yang </a:t>
            </a:r>
            <a:r>
              <a:rPr lang="en-US" sz="2000" b="1" dirty="0" err="1" smtClean="0">
                <a:solidFill>
                  <a:schemeClr val="bg1"/>
                </a:solidFill>
                <a:latin typeface="Arial" pitchFamily="34" charset="0"/>
                <a:cs typeface="Arial" pitchFamily="34" charset="0"/>
              </a:rPr>
              <a:t>akan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diambil</a:t>
            </a:r>
            <a:r>
              <a:rPr lang="en-US" sz="2000" b="1" dirty="0" smtClean="0">
                <a:solidFill>
                  <a:schemeClr val="bg1"/>
                </a:solidFill>
                <a:latin typeface="Arial" pitchFamily="34" charset="0"/>
                <a:cs typeface="Arial" pitchFamily="34" charset="0"/>
              </a:rPr>
              <a:t> </a:t>
            </a:r>
          </a:p>
          <a:p>
            <a:pPr>
              <a:buNone/>
            </a:pPr>
            <a:r>
              <a:rPr lang="en-US" sz="2000" b="1" dirty="0" err="1" smtClean="0">
                <a:solidFill>
                  <a:schemeClr val="bg1"/>
                </a:solidFill>
                <a:latin typeface="Arial" pitchFamily="34" charset="0"/>
                <a:cs typeface="Arial" pitchFamily="34" charset="0"/>
              </a:rPr>
              <a:t>Secara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umum</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tingkatan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manajemen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dalam</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organisasi</a:t>
            </a:r>
            <a:endParaRPr lang="id-ID" sz="2000" b="1" dirty="0" smtClean="0">
              <a:solidFill>
                <a:schemeClr val="bg1"/>
              </a:solidFill>
              <a:latin typeface="Arial" pitchFamily="34" charset="0"/>
              <a:cs typeface="Arial" pitchFamily="34" charset="0"/>
            </a:endParaRPr>
          </a:p>
          <a:p>
            <a:pPr>
              <a:buNone/>
            </a:pP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itu</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ada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tiga</a:t>
            </a:r>
            <a:r>
              <a:rPr lang="en-US" sz="2000" b="1" dirty="0" smtClean="0">
                <a:solidFill>
                  <a:schemeClr val="bg1"/>
                </a:solidFill>
                <a:latin typeface="Arial" pitchFamily="34" charset="0"/>
                <a:cs typeface="Arial" pitchFamily="34" charset="0"/>
              </a:rPr>
              <a:t> . 1. </a:t>
            </a:r>
            <a:r>
              <a:rPr lang="en-US" sz="2000" b="1" dirty="0" err="1" smtClean="0">
                <a:solidFill>
                  <a:schemeClr val="bg1"/>
                </a:solidFill>
                <a:latin typeface="Arial" pitchFamily="34" charset="0"/>
                <a:cs typeface="Arial" pitchFamily="34" charset="0"/>
              </a:rPr>
              <a:t>Manajemen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puncak</a:t>
            </a:r>
            <a:r>
              <a:rPr lang="en-US" sz="2000" b="1" dirty="0" smtClean="0">
                <a:solidFill>
                  <a:schemeClr val="bg1"/>
                </a:solidFill>
                <a:latin typeface="Arial" pitchFamily="34" charset="0"/>
                <a:cs typeface="Arial" pitchFamily="34" charset="0"/>
              </a:rPr>
              <a:t> (top manager) </a:t>
            </a:r>
            <a:endParaRPr lang="id-ID" sz="2000" b="1" dirty="0" smtClean="0">
              <a:solidFill>
                <a:schemeClr val="bg1"/>
              </a:solidFill>
              <a:latin typeface="Arial" pitchFamily="34" charset="0"/>
              <a:cs typeface="Arial" pitchFamily="34" charset="0"/>
            </a:endParaRPr>
          </a:p>
          <a:p>
            <a:pPr>
              <a:buNone/>
            </a:pPr>
            <a:r>
              <a:rPr lang="en-US" sz="2000" b="1" dirty="0" smtClean="0">
                <a:solidFill>
                  <a:schemeClr val="bg1"/>
                </a:solidFill>
                <a:latin typeface="Arial" pitchFamily="34" charset="0"/>
                <a:cs typeface="Arial" pitchFamily="34" charset="0"/>
              </a:rPr>
              <a:t>2. </a:t>
            </a:r>
            <a:r>
              <a:rPr lang="en-US" sz="2000" b="1" dirty="0" err="1" smtClean="0">
                <a:solidFill>
                  <a:schemeClr val="bg1"/>
                </a:solidFill>
                <a:latin typeface="Arial" pitchFamily="34" charset="0"/>
                <a:cs typeface="Arial" pitchFamily="34" charset="0"/>
              </a:rPr>
              <a:t>Manajer</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menengah</a:t>
            </a:r>
            <a:r>
              <a:rPr lang="en-US" sz="2000" b="1" dirty="0" smtClean="0">
                <a:solidFill>
                  <a:schemeClr val="bg1"/>
                </a:solidFill>
                <a:latin typeface="Arial" pitchFamily="34" charset="0"/>
                <a:cs typeface="Arial" pitchFamily="34" charset="0"/>
              </a:rPr>
              <a:t> (middle manager) 3. </a:t>
            </a:r>
            <a:r>
              <a:rPr lang="en-US" sz="2000" b="1" dirty="0" err="1" smtClean="0">
                <a:solidFill>
                  <a:schemeClr val="bg1"/>
                </a:solidFill>
                <a:latin typeface="Arial" pitchFamily="34" charset="0"/>
                <a:cs typeface="Arial" pitchFamily="34" charset="0"/>
              </a:rPr>
              <a:t>Manajer</a:t>
            </a:r>
            <a:r>
              <a:rPr lang="en-US" sz="2000" b="1" dirty="0" smtClean="0">
                <a:solidFill>
                  <a:schemeClr val="bg1"/>
                </a:solidFill>
                <a:latin typeface="Arial" pitchFamily="34" charset="0"/>
                <a:cs typeface="Arial" pitchFamily="34" charset="0"/>
              </a:rPr>
              <a:t> </a:t>
            </a:r>
            <a:endParaRPr lang="id-ID" sz="2000" b="1" dirty="0" smtClean="0">
              <a:solidFill>
                <a:schemeClr val="bg1"/>
              </a:solidFill>
              <a:latin typeface="Arial" pitchFamily="34" charset="0"/>
              <a:cs typeface="Arial" pitchFamily="34" charset="0"/>
            </a:endParaRPr>
          </a:p>
          <a:p>
            <a:pPr>
              <a:buNone/>
            </a:pPr>
            <a:r>
              <a:rPr lang="en-US" sz="2000" b="1" dirty="0" err="1" smtClean="0">
                <a:solidFill>
                  <a:schemeClr val="bg1"/>
                </a:solidFill>
                <a:latin typeface="Arial" pitchFamily="34" charset="0"/>
                <a:cs typeface="Arial" pitchFamily="34" charset="0"/>
              </a:rPr>
              <a:t>rendah</a:t>
            </a:r>
            <a:r>
              <a:rPr lang="en-US" sz="2000" b="1" dirty="0" smtClean="0">
                <a:solidFill>
                  <a:schemeClr val="bg1"/>
                </a:solidFill>
                <a:latin typeface="Arial" pitchFamily="34" charset="0"/>
                <a:cs typeface="Arial" pitchFamily="34" charset="0"/>
              </a:rPr>
              <a:t> (Lower Manager) </a:t>
            </a:r>
            <a:r>
              <a:rPr lang="en-US" sz="2000" b="1" dirty="0" err="1" smtClean="0">
                <a:solidFill>
                  <a:schemeClr val="bg1"/>
                </a:solidFill>
                <a:latin typeface="Arial" pitchFamily="34" charset="0"/>
                <a:cs typeface="Arial" pitchFamily="34" charset="0"/>
              </a:rPr>
              <a:t>Masing</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masing</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tingkatan</a:t>
            </a:r>
            <a:endParaRPr lang="id-ID" sz="2000" b="1" dirty="0" smtClean="0">
              <a:solidFill>
                <a:schemeClr val="bg1"/>
              </a:solidFill>
              <a:latin typeface="Arial" pitchFamily="34" charset="0"/>
              <a:cs typeface="Arial" pitchFamily="34" charset="0"/>
            </a:endParaRPr>
          </a:p>
          <a:p>
            <a:pPr>
              <a:buNone/>
            </a:pP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itu</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memiliki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bentuk</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tanggung</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jawab</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pada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setiap</a:t>
            </a:r>
            <a:r>
              <a:rPr lang="en-US" sz="2000" b="1" dirty="0" smtClean="0">
                <a:solidFill>
                  <a:schemeClr val="bg1"/>
                </a:solidFill>
                <a:latin typeface="Arial" pitchFamily="34" charset="0"/>
                <a:cs typeface="Arial" pitchFamily="34" charset="0"/>
              </a:rPr>
              <a:t> </a:t>
            </a:r>
            <a:endParaRPr lang="id-ID" sz="2000" b="1" dirty="0" smtClean="0">
              <a:solidFill>
                <a:schemeClr val="bg1"/>
              </a:solidFill>
              <a:latin typeface="Arial" pitchFamily="34" charset="0"/>
              <a:cs typeface="Arial" pitchFamily="34" charset="0"/>
            </a:endParaRPr>
          </a:p>
          <a:p>
            <a:pPr>
              <a:buNone/>
            </a:pPr>
            <a:r>
              <a:rPr lang="en-US" sz="2000" b="1" dirty="0" err="1" smtClean="0">
                <a:solidFill>
                  <a:schemeClr val="bg1"/>
                </a:solidFill>
                <a:latin typeface="Arial" pitchFamily="34" charset="0"/>
                <a:cs typeface="Arial" pitchFamily="34" charset="0"/>
              </a:rPr>
              <a:t>permasalahan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sehingga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dapat</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menunjukan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jenjang</a:t>
            </a:r>
            <a:endParaRPr lang="id-ID" sz="2000" b="1" dirty="0" smtClean="0">
              <a:solidFill>
                <a:schemeClr val="bg1"/>
              </a:solidFill>
              <a:latin typeface="Arial" pitchFamily="34" charset="0"/>
              <a:cs typeface="Arial" pitchFamily="34" charset="0"/>
            </a:endParaRPr>
          </a:p>
          <a:p>
            <a:pPr>
              <a:buNone/>
            </a:pP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manajemen</a:t>
            </a:r>
            <a:r>
              <a:rPr lang="en-US" sz="2000" b="1" dirty="0" smtClean="0">
                <a:solidFill>
                  <a:schemeClr val="bg1"/>
                </a:solidFill>
                <a:latin typeface="Arial" pitchFamily="34" charset="0"/>
                <a:cs typeface="Arial" pitchFamily="34" charset="0"/>
              </a:rPr>
              <a:t> yang </a:t>
            </a:r>
            <a:r>
              <a:rPr lang="en-US" sz="2000" b="1" dirty="0" err="1" smtClean="0">
                <a:solidFill>
                  <a:schemeClr val="bg1"/>
                </a:solidFill>
                <a:latin typeface="Arial" pitchFamily="34" charset="0"/>
                <a:cs typeface="Arial" pitchFamily="34" charset="0"/>
              </a:rPr>
              <a:t>tepat</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untuk</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melakukan</a:t>
            </a:r>
            <a:endParaRPr lang="id-ID" sz="2000" b="1" dirty="0" smtClean="0">
              <a:solidFill>
                <a:schemeClr val="bg1"/>
              </a:solidFill>
              <a:latin typeface="Arial" pitchFamily="34" charset="0"/>
              <a:cs typeface="Arial" pitchFamily="34" charset="0"/>
            </a:endParaRPr>
          </a:p>
          <a:p>
            <a:pPr>
              <a:buNone/>
            </a:pP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pengambilan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keputusan</a:t>
            </a:r>
            <a:r>
              <a:rPr lang="en-US" sz="2000" b="1" dirty="0" smtClean="0">
                <a:solidFill>
                  <a:schemeClr val="bg1"/>
                </a:solidFill>
                <a:latin typeface="Arial" pitchFamily="34" charset="0"/>
                <a:cs typeface="Arial" pitchFamily="34" charset="0"/>
              </a:rPr>
              <a:t>.</a:t>
            </a:r>
            <a:r>
              <a:rPr lang="id-ID" sz="2000" b="1" dirty="0" smtClean="0">
                <a:solidFill>
                  <a:schemeClr val="bg1"/>
                </a:solidFill>
                <a:latin typeface="Arial" pitchFamily="34" charset="0"/>
                <a:cs typeface="Arial" pitchFamily="34" charset="0"/>
              </a:rPr>
              <a:t> </a:t>
            </a:r>
            <a:r>
              <a:rPr lang="en-US" sz="2000" b="1" dirty="0" smtClean="0">
                <a:solidFill>
                  <a:schemeClr val="bg1"/>
                </a:solidFill>
                <a:latin typeface="Arial" pitchFamily="34" charset="0"/>
                <a:cs typeface="Arial" pitchFamily="34" charset="0"/>
              </a:rPr>
              <a:t>Para </a:t>
            </a:r>
            <a:r>
              <a:rPr lang="en-US" sz="2000" b="1" dirty="0" err="1" smtClean="0">
                <a:solidFill>
                  <a:schemeClr val="bg1"/>
                </a:solidFill>
                <a:latin typeface="Arial" pitchFamily="34" charset="0"/>
                <a:cs typeface="Arial" pitchFamily="34" charset="0"/>
              </a:rPr>
              <a:t>manajer</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menengah</a:t>
            </a:r>
            <a:r>
              <a:rPr lang="en-US" sz="2000" b="1" dirty="0" smtClean="0">
                <a:solidFill>
                  <a:schemeClr val="bg1"/>
                </a:solidFill>
                <a:latin typeface="Arial" pitchFamily="34" charset="0"/>
                <a:cs typeface="Arial" pitchFamily="34" charset="0"/>
              </a:rPr>
              <a:t> </a:t>
            </a:r>
            <a:endParaRPr lang="id-ID" sz="2000" b="1" dirty="0" smtClean="0">
              <a:solidFill>
                <a:schemeClr val="bg1"/>
              </a:solidFill>
              <a:latin typeface="Arial" pitchFamily="34" charset="0"/>
              <a:cs typeface="Arial" pitchFamily="34" charset="0"/>
            </a:endParaRPr>
          </a:p>
          <a:p>
            <a:pPr>
              <a:buNone/>
            </a:pPr>
            <a:r>
              <a:rPr lang="en-US" sz="2000" b="1" dirty="0" err="1" smtClean="0">
                <a:solidFill>
                  <a:schemeClr val="bg1"/>
                </a:solidFill>
                <a:latin typeface="Arial" pitchFamily="34" charset="0"/>
                <a:cs typeface="Arial" pitchFamily="34" charset="0"/>
              </a:rPr>
              <a:t>di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sebagian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besar</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organisasi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memusatkan</a:t>
            </a:r>
            <a:endParaRPr lang="id-ID" sz="2000" b="1" dirty="0" smtClean="0">
              <a:solidFill>
                <a:schemeClr val="bg1"/>
              </a:solidFill>
              <a:latin typeface="Arial" pitchFamily="34" charset="0"/>
              <a:cs typeface="Arial" pitchFamily="34" charset="0"/>
            </a:endParaRPr>
          </a:p>
          <a:p>
            <a:pPr>
              <a:buNone/>
            </a:pP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perhatiannya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pada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dua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keputusan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sekali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gus</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yaitu</a:t>
            </a:r>
            <a:endParaRPr lang="id-ID" sz="2000" b="1" dirty="0" smtClean="0">
              <a:solidFill>
                <a:schemeClr val="bg1"/>
              </a:solidFill>
              <a:latin typeface="Arial" pitchFamily="34" charset="0"/>
              <a:cs typeface="Arial" pitchFamily="34" charset="0"/>
            </a:endParaRPr>
          </a:p>
          <a:p>
            <a:pPr>
              <a:buNone/>
            </a:pP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keputusan</a:t>
            </a:r>
            <a:r>
              <a:rPr lang="en-US" sz="2000" b="1" dirty="0" smtClean="0">
                <a:solidFill>
                  <a:schemeClr val="bg1"/>
                </a:solidFill>
                <a:latin typeface="Arial" pitchFamily="34" charset="0"/>
                <a:cs typeface="Arial" pitchFamily="34" charset="0"/>
              </a:rPr>
              <a:t> yang </a:t>
            </a:r>
            <a:r>
              <a:rPr lang="en-US" sz="2000" b="1" dirty="0" err="1" smtClean="0">
                <a:solidFill>
                  <a:schemeClr val="bg1"/>
                </a:solidFill>
                <a:latin typeface="Arial" pitchFamily="34" charset="0"/>
                <a:cs typeface="Arial" pitchFamily="34" charset="0"/>
              </a:rPr>
              <a:t>terprogram</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tidak</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terprogram</a:t>
            </a:r>
            <a:r>
              <a:rPr lang="id-ID" sz="2000" b="1" dirty="0" smtClean="0">
                <a:solidFill>
                  <a:schemeClr val="bg1"/>
                </a:solidFill>
                <a:latin typeface="Arial" pitchFamily="34" charset="0"/>
                <a:cs typeface="Arial" pitchFamily="34" charset="0"/>
              </a:rPr>
              <a:t> </a:t>
            </a:r>
          </a:p>
          <a:p>
            <a:pPr>
              <a:buNone/>
            </a:pPr>
            <a:r>
              <a:rPr lang="en-US" sz="2000" b="1" dirty="0" err="1" smtClean="0">
                <a:solidFill>
                  <a:schemeClr val="bg1"/>
                </a:solidFill>
                <a:latin typeface="Arial" pitchFamily="34" charset="0"/>
                <a:cs typeface="Arial" pitchFamily="34" charset="0"/>
              </a:rPr>
              <a:t>Untuk</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keputusan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tidak</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terprogram</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biasanya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lebih</a:t>
            </a:r>
            <a:endParaRPr lang="id-ID" sz="2000" b="1" dirty="0" smtClean="0">
              <a:solidFill>
                <a:schemeClr val="bg1"/>
              </a:solidFill>
              <a:latin typeface="Arial" pitchFamily="34" charset="0"/>
              <a:cs typeface="Arial" pitchFamily="34" charset="0"/>
            </a:endParaRPr>
          </a:p>
          <a:p>
            <a:pPr>
              <a:buNone/>
            </a:pP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banyak</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diambil</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oleh</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manajer</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pada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tingkat</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tinggi</a:t>
            </a:r>
            <a:r>
              <a:rPr lang="en-US" sz="2000" b="1" dirty="0" smtClean="0">
                <a:solidFill>
                  <a:schemeClr val="bg1"/>
                </a:solidFill>
                <a:latin typeface="Arial" pitchFamily="34" charset="0"/>
                <a:cs typeface="Arial" pitchFamily="34" charset="0"/>
              </a:rPr>
              <a:t> (top manager) </a:t>
            </a:r>
          </a:p>
          <a:p>
            <a:pPr>
              <a:buNone/>
            </a:pPr>
            <a:endParaRPr lang="en-US" sz="2400" dirty="0"/>
          </a:p>
        </p:txBody>
      </p:sp>
      <p:pic>
        <p:nvPicPr>
          <p:cNvPr id="4" name="Picture 2" descr="E:\keputusan 2.jpg"/>
          <p:cNvPicPr>
            <a:picLocks noChangeAspect="1" noChangeArrowheads="1"/>
          </p:cNvPicPr>
          <p:nvPr/>
        </p:nvPicPr>
        <p:blipFill>
          <a:blip r:embed="rId4" cstate="print"/>
          <a:srcRect/>
          <a:stretch>
            <a:fillRect/>
          </a:stretch>
        </p:blipFill>
        <p:spPr bwMode="auto">
          <a:xfrm>
            <a:off x="6588224" y="0"/>
            <a:ext cx="2555776" cy="6381328"/>
          </a:xfrm>
          <a:prstGeom prst="rect">
            <a:avLst/>
          </a:prstGeom>
          <a:noFill/>
        </p:spPr>
      </p:pic>
    </p:spTree>
  </p:cSld>
  <p:clrMapOvr>
    <a:masterClrMapping/>
  </p:clrMapOvr>
  <p:transition spd="slow">
    <p:dissolve/>
    <p:sndAc>
      <p:stSnd>
        <p:snd r:embed="rId3"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624"/>
            <a:ext cx="9144000" cy="439718"/>
          </a:xfrm>
          <a:solidFill>
            <a:srgbClr val="993366"/>
          </a:solidFill>
        </p:spPr>
        <p:txBody>
          <a:bodyPr>
            <a:noAutofit/>
          </a:bodyPr>
          <a:lstStyle/>
          <a:p>
            <a:pPr algn="l"/>
            <a:r>
              <a:rPr lang="en-US" sz="2400" b="1" dirty="0" err="1" smtClean="0">
                <a:solidFill>
                  <a:srgbClr val="FFFF00"/>
                </a:solidFill>
              </a:rPr>
              <a:t>Hubungan</a:t>
            </a:r>
            <a:r>
              <a:rPr lang="en-US" sz="2400" b="1" dirty="0" smtClean="0">
                <a:solidFill>
                  <a:srgbClr val="FFFF00"/>
                </a:solidFill>
              </a:rPr>
              <a:t> </a:t>
            </a:r>
            <a:r>
              <a:rPr lang="en-US" sz="2400" b="1" dirty="0" err="1" smtClean="0">
                <a:solidFill>
                  <a:srgbClr val="FFFF00"/>
                </a:solidFill>
              </a:rPr>
              <a:t>Macam</a:t>
            </a:r>
            <a:r>
              <a:rPr lang="en-US" sz="2400" b="1" dirty="0" smtClean="0">
                <a:solidFill>
                  <a:srgbClr val="FFFF00"/>
                </a:solidFill>
              </a:rPr>
              <a:t> </a:t>
            </a:r>
            <a:r>
              <a:rPr lang="en-US" sz="2400" b="1" dirty="0" err="1" smtClean="0">
                <a:solidFill>
                  <a:srgbClr val="FFFF00"/>
                </a:solidFill>
              </a:rPr>
              <a:t>Keputusan</a:t>
            </a:r>
            <a:r>
              <a:rPr lang="en-US" sz="2400" b="1" dirty="0" smtClean="0">
                <a:solidFill>
                  <a:srgbClr val="FFFF00"/>
                </a:solidFill>
              </a:rPr>
              <a:t> </a:t>
            </a:r>
            <a:r>
              <a:rPr lang="en-US" sz="2400" b="1" dirty="0" err="1" smtClean="0">
                <a:solidFill>
                  <a:srgbClr val="FFFF00"/>
                </a:solidFill>
              </a:rPr>
              <a:t>dan</a:t>
            </a:r>
            <a:r>
              <a:rPr lang="en-US" sz="2400" b="1" dirty="0" smtClean="0">
                <a:solidFill>
                  <a:srgbClr val="FFFF00"/>
                </a:solidFill>
              </a:rPr>
              <a:t> </a:t>
            </a:r>
            <a:r>
              <a:rPr lang="en-US" sz="2400" b="1" dirty="0" err="1" smtClean="0">
                <a:solidFill>
                  <a:srgbClr val="FFFF00"/>
                </a:solidFill>
              </a:rPr>
              <a:t>Tingkaan</a:t>
            </a:r>
            <a:r>
              <a:rPr lang="en-US" sz="2400" b="1" dirty="0" smtClean="0">
                <a:solidFill>
                  <a:srgbClr val="FFFF00"/>
                </a:solidFill>
              </a:rPr>
              <a:t> </a:t>
            </a:r>
            <a:r>
              <a:rPr lang="en-US" sz="2400" b="1" dirty="0" err="1" smtClean="0">
                <a:solidFill>
                  <a:srgbClr val="FFFF00"/>
                </a:solidFill>
              </a:rPr>
              <a:t>Manajemen</a:t>
            </a:r>
            <a:r>
              <a:rPr lang="en-US" sz="2400" b="1" dirty="0" smtClean="0">
                <a:solidFill>
                  <a:srgbClr val="FFFF00"/>
                </a:solidFill>
              </a:rPr>
              <a:t>;</a:t>
            </a:r>
            <a:endParaRPr lang="en-US" sz="2400" b="1" dirty="0">
              <a:solidFill>
                <a:srgbClr val="FFFF00"/>
              </a:solidFill>
            </a:endParaRPr>
          </a:p>
        </p:txBody>
      </p:sp>
      <p:sp>
        <p:nvSpPr>
          <p:cNvPr id="3" name="Content Placeholder 2"/>
          <p:cNvSpPr>
            <a:spLocks noGrp="1"/>
          </p:cNvSpPr>
          <p:nvPr>
            <p:ph idx="1"/>
          </p:nvPr>
        </p:nvSpPr>
        <p:spPr>
          <a:xfrm>
            <a:off x="0" y="620688"/>
            <a:ext cx="9144000" cy="6192688"/>
          </a:xfrm>
          <a:solidFill>
            <a:srgbClr val="FFFF00"/>
          </a:solidFill>
        </p:spPr>
        <p:txBody>
          <a:bodyPr>
            <a:normAutofit/>
          </a:bodyPr>
          <a:lstStyle/>
          <a:p>
            <a:pPr>
              <a:buNone/>
            </a:pPr>
            <a:r>
              <a:rPr lang="en-US" sz="1600" dirty="0" err="1" smtClean="0"/>
              <a:t>Gambar</a:t>
            </a:r>
            <a:r>
              <a:rPr lang="en-US" sz="1600" dirty="0" smtClean="0"/>
              <a:t> :</a:t>
            </a:r>
            <a:endParaRPr lang="en-US" sz="1600" dirty="0"/>
          </a:p>
        </p:txBody>
      </p:sp>
      <p:graphicFrame>
        <p:nvGraphicFramePr>
          <p:cNvPr id="4" name="Table 3"/>
          <p:cNvGraphicFramePr>
            <a:graphicFrameLocks noGrp="1"/>
          </p:cNvGraphicFramePr>
          <p:nvPr/>
        </p:nvGraphicFramePr>
        <p:xfrm>
          <a:off x="1285852" y="1500174"/>
          <a:ext cx="6500858" cy="4103701"/>
        </p:xfrm>
        <a:graphic>
          <a:graphicData uri="http://schemas.openxmlformats.org/drawingml/2006/table">
            <a:tbl>
              <a:tblPr firstRow="1" bandRow="1">
                <a:tableStyleId>{21E4AEA4-8DFA-4A89-87EB-49C32662AFE0}</a:tableStyleId>
              </a:tblPr>
              <a:tblGrid>
                <a:gridCol w="6500858"/>
              </a:tblGrid>
              <a:tr h="1433947">
                <a:tc>
                  <a:txBody>
                    <a:bodyPr/>
                    <a:lstStyle/>
                    <a:p>
                      <a:endParaRPr lang="en-US" sz="2800" dirty="0" smtClean="0"/>
                    </a:p>
                    <a:p>
                      <a:r>
                        <a:rPr lang="en-US" sz="2800" dirty="0" smtClean="0"/>
                        <a:t>TOP</a:t>
                      </a:r>
                      <a:endParaRPr lang="en-US" sz="2800" dirty="0"/>
                    </a:p>
                  </a:txBody>
                  <a:tcPr>
                    <a:solidFill>
                      <a:schemeClr val="tx1"/>
                    </a:solidFill>
                  </a:tcPr>
                </a:tc>
              </a:tr>
              <a:tr h="1235807">
                <a:tc>
                  <a:txBody>
                    <a:bodyPr/>
                    <a:lstStyle/>
                    <a:p>
                      <a:endParaRPr lang="en-US" dirty="0" smtClean="0">
                        <a:solidFill>
                          <a:schemeClr val="bg1"/>
                        </a:solidFill>
                      </a:endParaRPr>
                    </a:p>
                    <a:p>
                      <a:r>
                        <a:rPr lang="en-US" sz="2800" b="1" dirty="0" smtClean="0">
                          <a:solidFill>
                            <a:schemeClr val="bg1"/>
                          </a:solidFill>
                        </a:rPr>
                        <a:t>MIDDLE</a:t>
                      </a:r>
                      <a:endParaRPr lang="en-US" sz="2800" b="1" dirty="0">
                        <a:solidFill>
                          <a:schemeClr val="bg1"/>
                        </a:solidFill>
                      </a:endParaRPr>
                    </a:p>
                  </a:txBody>
                  <a:tcPr>
                    <a:solidFill>
                      <a:schemeClr val="tx1"/>
                    </a:solidFill>
                  </a:tcPr>
                </a:tc>
              </a:tr>
              <a:tr h="1433947">
                <a:tc>
                  <a:txBody>
                    <a:bodyPr/>
                    <a:lstStyle/>
                    <a:p>
                      <a:endParaRPr lang="en-US" dirty="0" smtClean="0"/>
                    </a:p>
                    <a:p>
                      <a:r>
                        <a:rPr lang="en-US" sz="2800" b="1" dirty="0" smtClean="0">
                          <a:solidFill>
                            <a:schemeClr val="bg1"/>
                          </a:solidFill>
                        </a:rPr>
                        <a:t>LOWER</a:t>
                      </a:r>
                      <a:endParaRPr lang="en-US" sz="2800" b="1" dirty="0">
                        <a:solidFill>
                          <a:schemeClr val="bg1"/>
                        </a:solidFill>
                      </a:endParaRPr>
                    </a:p>
                  </a:txBody>
                  <a:tcPr>
                    <a:solidFill>
                      <a:schemeClr val="tx1"/>
                    </a:solidFill>
                  </a:tcPr>
                </a:tc>
              </a:tr>
            </a:tbl>
          </a:graphicData>
        </a:graphic>
      </p:graphicFrame>
      <p:cxnSp>
        <p:nvCxnSpPr>
          <p:cNvPr id="6" name="Straight Connector 5"/>
          <p:cNvCxnSpPr/>
          <p:nvPr/>
        </p:nvCxnSpPr>
        <p:spPr>
          <a:xfrm rot="16200000" flipH="1">
            <a:off x="1285852" y="2357430"/>
            <a:ext cx="4071966" cy="2357454"/>
          </a:xfrm>
          <a:prstGeom prst="line">
            <a:avLst/>
          </a:prstGeom>
        </p:spPr>
        <p:style>
          <a:lnRef idx="3">
            <a:schemeClr val="accent6"/>
          </a:lnRef>
          <a:fillRef idx="0">
            <a:schemeClr val="accent6"/>
          </a:fillRef>
          <a:effectRef idx="2">
            <a:schemeClr val="accent6"/>
          </a:effectRef>
          <a:fontRef idx="minor">
            <a:schemeClr val="tx1"/>
          </a:fontRef>
        </p:style>
      </p:cxnSp>
      <p:sp>
        <p:nvSpPr>
          <p:cNvPr id="12" name="TextBox 11"/>
          <p:cNvSpPr txBox="1"/>
          <p:nvPr/>
        </p:nvSpPr>
        <p:spPr>
          <a:xfrm>
            <a:off x="3414558" y="1740747"/>
            <a:ext cx="3872086" cy="830997"/>
          </a:xfrm>
          <a:prstGeom prst="rect">
            <a:avLst/>
          </a:prstGeom>
          <a:noFill/>
        </p:spPr>
        <p:txBody>
          <a:bodyPr wrap="none" rtlCol="0">
            <a:spAutoFit/>
          </a:bodyPr>
          <a:lstStyle/>
          <a:p>
            <a:pPr algn="ctr"/>
            <a:r>
              <a:rPr lang="en-US" sz="2400" b="1" dirty="0" smtClean="0">
                <a:solidFill>
                  <a:schemeClr val="bg1"/>
                </a:solidFill>
              </a:rPr>
              <a:t>Broad, Unstructured. </a:t>
            </a:r>
          </a:p>
          <a:p>
            <a:pPr algn="ctr"/>
            <a:r>
              <a:rPr lang="en-US" sz="2400" b="1" dirty="0" err="1" smtClean="0">
                <a:solidFill>
                  <a:schemeClr val="bg1"/>
                </a:solidFill>
              </a:rPr>
              <a:t>Infrequent,much</a:t>
            </a:r>
            <a:r>
              <a:rPr lang="en-US" sz="2400" b="1" dirty="0" smtClean="0">
                <a:solidFill>
                  <a:schemeClr val="bg1"/>
                </a:solidFill>
              </a:rPr>
              <a:t> uncertainty</a:t>
            </a:r>
            <a:endParaRPr lang="en-US" sz="2400" b="1" dirty="0">
              <a:solidFill>
                <a:schemeClr val="bg1"/>
              </a:solidFill>
            </a:endParaRPr>
          </a:p>
        </p:txBody>
      </p:sp>
      <p:sp>
        <p:nvSpPr>
          <p:cNvPr id="13" name="TextBox 12"/>
          <p:cNvSpPr txBox="1"/>
          <p:nvPr/>
        </p:nvSpPr>
        <p:spPr>
          <a:xfrm>
            <a:off x="4000496" y="3026631"/>
            <a:ext cx="3429024" cy="830997"/>
          </a:xfrm>
          <a:prstGeom prst="rect">
            <a:avLst/>
          </a:prstGeom>
          <a:noFill/>
        </p:spPr>
        <p:txBody>
          <a:bodyPr wrap="square" rtlCol="0">
            <a:spAutoFit/>
          </a:bodyPr>
          <a:lstStyle/>
          <a:p>
            <a:pPr algn="ctr"/>
            <a:r>
              <a:rPr lang="en-US" sz="2400" b="1" dirty="0" smtClean="0">
                <a:solidFill>
                  <a:schemeClr val="bg1"/>
                </a:solidFill>
              </a:rPr>
              <a:t>Both structured and unstructured</a:t>
            </a:r>
            <a:endParaRPr lang="en-US" sz="2400" b="1" dirty="0">
              <a:solidFill>
                <a:schemeClr val="bg1"/>
              </a:solidFill>
            </a:endParaRPr>
          </a:p>
        </p:txBody>
      </p:sp>
      <p:sp>
        <p:nvSpPr>
          <p:cNvPr id="14" name="TextBox 13"/>
          <p:cNvSpPr txBox="1"/>
          <p:nvPr/>
        </p:nvSpPr>
        <p:spPr>
          <a:xfrm>
            <a:off x="4386939" y="4300373"/>
            <a:ext cx="2899705" cy="1200329"/>
          </a:xfrm>
          <a:prstGeom prst="rect">
            <a:avLst/>
          </a:prstGeom>
          <a:noFill/>
        </p:spPr>
        <p:txBody>
          <a:bodyPr wrap="none" rtlCol="0">
            <a:spAutoFit/>
          </a:bodyPr>
          <a:lstStyle/>
          <a:p>
            <a:pPr algn="ctr"/>
            <a:r>
              <a:rPr lang="en-US" sz="2400" b="1" dirty="0" smtClean="0">
                <a:solidFill>
                  <a:schemeClr val="bg1"/>
                </a:solidFill>
              </a:rPr>
              <a:t>Frequent, structured,</a:t>
            </a:r>
          </a:p>
          <a:p>
            <a:pPr algn="ctr"/>
            <a:r>
              <a:rPr lang="en-US" sz="2400" b="1" dirty="0" smtClean="0">
                <a:solidFill>
                  <a:schemeClr val="bg1"/>
                </a:solidFill>
              </a:rPr>
              <a:t>Repetitive Routine,</a:t>
            </a:r>
          </a:p>
          <a:p>
            <a:pPr algn="ctr"/>
            <a:r>
              <a:rPr lang="en-US" sz="2400" b="1" dirty="0" smtClean="0">
                <a:solidFill>
                  <a:schemeClr val="bg1"/>
                </a:solidFill>
              </a:rPr>
              <a:t>much certainty.</a:t>
            </a:r>
            <a:endParaRPr lang="en-US" sz="2400" b="1" dirty="0">
              <a:solidFill>
                <a:schemeClr val="bg1"/>
              </a:solidFill>
            </a:endParaRPr>
          </a:p>
        </p:txBody>
      </p:sp>
      <p:sp>
        <p:nvSpPr>
          <p:cNvPr id="17" name="TextBox 16"/>
          <p:cNvSpPr txBox="1"/>
          <p:nvPr/>
        </p:nvSpPr>
        <p:spPr>
          <a:xfrm>
            <a:off x="4750374" y="1000108"/>
            <a:ext cx="3107774" cy="400110"/>
          </a:xfrm>
          <a:prstGeom prst="rect">
            <a:avLst/>
          </a:prstGeom>
          <a:noFill/>
        </p:spPr>
        <p:txBody>
          <a:bodyPr wrap="none" rtlCol="0">
            <a:spAutoFit/>
          </a:bodyPr>
          <a:lstStyle/>
          <a:p>
            <a:r>
              <a:rPr lang="en-US" sz="2000" b="1" dirty="0" smtClean="0">
                <a:effectLst>
                  <a:outerShdw blurRad="38100" dist="38100" dir="2700000" algn="tl">
                    <a:srgbClr val="000000">
                      <a:alpha val="43137"/>
                    </a:srgbClr>
                  </a:outerShdw>
                </a:effectLst>
              </a:rPr>
              <a:t>Non programmed decisions</a:t>
            </a:r>
            <a:endParaRPr lang="en-US" sz="2000" b="1" dirty="0">
              <a:effectLst>
                <a:outerShdw blurRad="38100" dist="38100" dir="2700000" algn="tl">
                  <a:srgbClr val="000000">
                    <a:alpha val="43137"/>
                  </a:srgbClr>
                </a:outerShdw>
              </a:effectLst>
            </a:endParaRPr>
          </a:p>
        </p:txBody>
      </p:sp>
      <p:sp>
        <p:nvSpPr>
          <p:cNvPr id="18" name="TextBox 17"/>
          <p:cNvSpPr txBox="1"/>
          <p:nvPr/>
        </p:nvSpPr>
        <p:spPr>
          <a:xfrm>
            <a:off x="7913999" y="2935428"/>
            <a:ext cx="1087157" cy="707886"/>
          </a:xfrm>
          <a:prstGeom prst="rect">
            <a:avLst/>
          </a:prstGeom>
          <a:noFill/>
        </p:spPr>
        <p:txBody>
          <a:bodyPr wrap="none" rtlCol="0">
            <a:spAutoFit/>
          </a:bodyPr>
          <a:lstStyle/>
          <a:p>
            <a:r>
              <a:rPr lang="en-US" sz="2000" b="1" dirty="0" smtClean="0">
                <a:effectLst>
                  <a:outerShdw blurRad="38100" dist="38100" dir="2700000" algn="tl">
                    <a:srgbClr val="000000">
                      <a:alpha val="43137"/>
                    </a:srgbClr>
                  </a:outerShdw>
                </a:effectLst>
              </a:rPr>
              <a:t>Decision</a:t>
            </a:r>
          </a:p>
          <a:p>
            <a:pPr algn="ctr"/>
            <a:r>
              <a:rPr lang="en-US" sz="2000" b="1" dirty="0" smtClean="0">
                <a:effectLst>
                  <a:outerShdw blurRad="38100" dist="38100" dir="2700000" algn="tl">
                    <a:srgbClr val="000000">
                      <a:alpha val="43137"/>
                    </a:srgbClr>
                  </a:outerShdw>
                </a:effectLst>
              </a:rPr>
              <a:t>type</a:t>
            </a:r>
            <a:endParaRPr lang="en-US" sz="2000" b="1" dirty="0">
              <a:effectLst>
                <a:outerShdw blurRad="38100" dist="38100" dir="2700000" algn="tl">
                  <a:srgbClr val="000000">
                    <a:alpha val="43137"/>
                  </a:srgbClr>
                </a:outerShdw>
              </a:effectLst>
            </a:endParaRPr>
          </a:p>
        </p:txBody>
      </p:sp>
      <p:sp>
        <p:nvSpPr>
          <p:cNvPr id="19" name="TextBox 18"/>
          <p:cNvSpPr txBox="1"/>
          <p:nvPr/>
        </p:nvSpPr>
        <p:spPr>
          <a:xfrm>
            <a:off x="1214414" y="5715016"/>
            <a:ext cx="2604431" cy="400110"/>
          </a:xfrm>
          <a:prstGeom prst="rect">
            <a:avLst/>
          </a:prstGeom>
          <a:noFill/>
        </p:spPr>
        <p:txBody>
          <a:bodyPr wrap="none" rtlCol="0">
            <a:spAutoFit/>
          </a:bodyPr>
          <a:lstStyle/>
          <a:p>
            <a:r>
              <a:rPr lang="en-US" sz="2000" b="1" dirty="0" smtClean="0">
                <a:effectLst>
                  <a:outerShdw blurRad="38100" dist="38100" dir="2700000" algn="tl">
                    <a:srgbClr val="000000">
                      <a:alpha val="43137"/>
                    </a:srgbClr>
                  </a:outerShdw>
                </a:effectLst>
              </a:rPr>
              <a:t>Programmed decisions</a:t>
            </a:r>
            <a:endParaRPr lang="en-US" sz="2000" b="1" dirty="0">
              <a:effectLst>
                <a:outerShdw blurRad="38100" dist="38100" dir="2700000" algn="tl">
                  <a:srgbClr val="000000">
                    <a:alpha val="43137"/>
                  </a:srgbClr>
                </a:outerShdw>
              </a:effectLst>
            </a:endParaRPr>
          </a:p>
        </p:txBody>
      </p:sp>
      <p:sp>
        <p:nvSpPr>
          <p:cNvPr id="20" name="TextBox 19"/>
          <p:cNvSpPr txBox="1"/>
          <p:nvPr/>
        </p:nvSpPr>
        <p:spPr>
          <a:xfrm>
            <a:off x="-32" y="3000372"/>
            <a:ext cx="1345240" cy="707886"/>
          </a:xfrm>
          <a:prstGeom prst="rect">
            <a:avLst/>
          </a:prstGeom>
          <a:noFill/>
        </p:spPr>
        <p:txBody>
          <a:bodyPr wrap="none" rtlCol="0">
            <a:spAutoFit/>
          </a:bodyPr>
          <a:lstStyle/>
          <a:p>
            <a:r>
              <a:rPr lang="en-US" sz="2000" b="1" dirty="0" err="1" smtClean="0">
                <a:effectLst>
                  <a:outerShdw blurRad="38100" dist="38100" dir="2700000" algn="tl">
                    <a:srgbClr val="000000">
                      <a:alpha val="43137"/>
                    </a:srgbClr>
                  </a:outerShdw>
                </a:effectLst>
              </a:rPr>
              <a:t>Mnajemen</a:t>
            </a:r>
            <a:endParaRPr lang="en-US" sz="2000" b="1" dirty="0" smtClean="0">
              <a:effectLst>
                <a:outerShdw blurRad="38100" dist="38100" dir="2700000" algn="tl">
                  <a:srgbClr val="000000">
                    <a:alpha val="43137"/>
                  </a:srgbClr>
                </a:outerShdw>
              </a:effectLst>
            </a:endParaRPr>
          </a:p>
          <a:p>
            <a:pPr algn="ctr"/>
            <a:r>
              <a:rPr lang="en-US" sz="2000" b="1" dirty="0" smtClean="0">
                <a:effectLst>
                  <a:outerShdw blurRad="38100" dist="38100" dir="2700000" algn="tl">
                    <a:srgbClr val="000000">
                      <a:alpha val="43137"/>
                    </a:srgbClr>
                  </a:outerShdw>
                </a:effectLst>
              </a:rPr>
              <a:t>Level</a:t>
            </a:r>
            <a:endParaRPr lang="en-US" sz="2000" b="1" dirty="0">
              <a:effectLst>
                <a:outerShdw blurRad="38100" dist="38100" dir="2700000" algn="tl">
                  <a:srgbClr val="000000">
                    <a:alpha val="43137"/>
                  </a:srgbClr>
                </a:outerShdw>
              </a:effectLst>
            </a:endParaRPr>
          </a:p>
        </p:txBody>
      </p:sp>
      <p:cxnSp>
        <p:nvCxnSpPr>
          <p:cNvPr id="22" name="Straight Arrow Connector 21"/>
          <p:cNvCxnSpPr/>
          <p:nvPr/>
        </p:nvCxnSpPr>
        <p:spPr>
          <a:xfrm>
            <a:off x="3857620" y="5929330"/>
            <a:ext cx="171451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rot="10800000">
            <a:off x="2786050" y="1214422"/>
            <a:ext cx="178595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ransition spd="slow">
    <p:pull dir="rd"/>
    <p:sndAc>
      <p:stSnd>
        <p:snd r:embed="rId3" name="laser.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
            <a:ext cx="9144000" cy="439718"/>
          </a:xfrm>
          <a:blipFill>
            <a:blip r:embed="rId4" cstate="print"/>
            <a:tile tx="0" ty="0" sx="100000" sy="100000" flip="none" algn="tl"/>
          </a:blipFill>
        </p:spPr>
        <p:txBody>
          <a:bodyPr>
            <a:noAutofit/>
          </a:bodyPr>
          <a:lstStyle/>
          <a:p>
            <a:pPr algn="l"/>
            <a:r>
              <a:rPr lang="en-US" sz="2400" b="1" dirty="0" smtClean="0"/>
              <a:t>C. TAHAP-TAHAP PENGAMBILAN KEPUTUSAN.</a:t>
            </a:r>
            <a:endParaRPr lang="en-US" sz="2400" b="1" dirty="0"/>
          </a:p>
        </p:txBody>
      </p:sp>
      <p:sp>
        <p:nvSpPr>
          <p:cNvPr id="3" name="Content Placeholder 2"/>
          <p:cNvSpPr>
            <a:spLocks noGrp="1"/>
          </p:cNvSpPr>
          <p:nvPr>
            <p:ph idx="1"/>
          </p:nvPr>
        </p:nvSpPr>
        <p:spPr>
          <a:xfrm>
            <a:off x="0" y="357166"/>
            <a:ext cx="9144000" cy="6500834"/>
          </a:xfrm>
          <a:solidFill>
            <a:schemeClr val="accent2">
              <a:lumMod val="50000"/>
            </a:schemeClr>
          </a:solidFill>
        </p:spPr>
        <p:txBody>
          <a:bodyPr>
            <a:normAutofit/>
          </a:bodyPr>
          <a:lstStyle/>
          <a:p>
            <a:pPr>
              <a:buNone/>
            </a:pPr>
            <a:r>
              <a:rPr lang="en-US" sz="2400" b="1" dirty="0" err="1" smtClean="0">
                <a:solidFill>
                  <a:schemeClr val="bg1"/>
                </a:solidFill>
              </a:rPr>
              <a:t>Keputusan</a:t>
            </a:r>
            <a:r>
              <a:rPr lang="en-US" sz="2400" b="1" dirty="0" smtClean="0">
                <a:solidFill>
                  <a:schemeClr val="bg1"/>
                </a:solidFill>
              </a:rPr>
              <a:t> yang </a:t>
            </a:r>
            <a:r>
              <a:rPr lang="en-US" sz="2400" b="1" dirty="0" err="1" smtClean="0">
                <a:solidFill>
                  <a:schemeClr val="bg1"/>
                </a:solidFill>
              </a:rPr>
              <a:t>telah</a:t>
            </a:r>
            <a:r>
              <a:rPr lang="en-US" sz="2400" b="1" dirty="0" smtClean="0">
                <a:solidFill>
                  <a:schemeClr val="bg1"/>
                </a:solidFill>
              </a:rPr>
              <a:t> </a:t>
            </a:r>
            <a:r>
              <a:rPr lang="en-US" sz="2400" b="1" dirty="0" err="1" smtClean="0">
                <a:solidFill>
                  <a:schemeClr val="bg1"/>
                </a:solidFill>
              </a:rPr>
              <a:t>ditetapkan</a:t>
            </a:r>
            <a:r>
              <a:rPr lang="en-US" sz="2400" b="1" dirty="0" smtClean="0">
                <a:solidFill>
                  <a:schemeClr val="bg1"/>
                </a:solidFill>
              </a:rPr>
              <a:t> </a:t>
            </a:r>
            <a:r>
              <a:rPr lang="en-US" sz="2400" b="1" dirty="0" err="1" smtClean="0">
                <a:solidFill>
                  <a:schemeClr val="bg1"/>
                </a:solidFill>
              </a:rPr>
              <a:t>oleh</a:t>
            </a:r>
            <a:r>
              <a:rPr lang="en-US" sz="2400" b="1" dirty="0" smtClean="0">
                <a:solidFill>
                  <a:schemeClr val="bg1"/>
                </a:solidFill>
              </a:rPr>
              <a:t> </a:t>
            </a:r>
            <a:r>
              <a:rPr lang="en-US" sz="2400" b="1" dirty="0" err="1" smtClean="0">
                <a:solidFill>
                  <a:schemeClr val="bg1"/>
                </a:solidFill>
              </a:rPr>
              <a:t>manajer</a:t>
            </a:r>
            <a:r>
              <a:rPr lang="en-US" sz="2400" b="1" dirty="0" smtClean="0">
                <a:solidFill>
                  <a:schemeClr val="bg1"/>
                </a:solidFill>
              </a:rPr>
              <a:t> </a:t>
            </a:r>
            <a:r>
              <a:rPr lang="en-US" sz="2400" b="1" dirty="0" err="1" smtClean="0">
                <a:solidFill>
                  <a:schemeClr val="bg1"/>
                </a:solidFill>
              </a:rPr>
              <a:t>bukan</a:t>
            </a:r>
            <a:r>
              <a:rPr lang="en-US" sz="2400" b="1" dirty="0" smtClean="0">
                <a:solidFill>
                  <a:schemeClr val="bg1"/>
                </a:solidFill>
              </a:rPr>
              <a:t> </a:t>
            </a:r>
            <a:r>
              <a:rPr lang="en-US" sz="2400" b="1" dirty="0" err="1" smtClean="0">
                <a:solidFill>
                  <a:schemeClr val="bg1"/>
                </a:solidFill>
              </a:rPr>
              <a:t>merupakan</a:t>
            </a:r>
            <a:r>
              <a:rPr lang="en-US" sz="2400" b="1" dirty="0" smtClean="0">
                <a:solidFill>
                  <a:schemeClr val="bg1"/>
                </a:solidFill>
              </a:rPr>
              <a:t> </a:t>
            </a:r>
            <a:endParaRPr lang="id-ID" sz="2400" b="1" dirty="0" smtClean="0">
              <a:solidFill>
                <a:schemeClr val="bg1"/>
              </a:solidFill>
            </a:endParaRPr>
          </a:p>
          <a:p>
            <a:pPr>
              <a:buNone/>
            </a:pPr>
            <a:r>
              <a:rPr lang="en-US" sz="2400" b="1" dirty="0" err="1" smtClean="0">
                <a:solidFill>
                  <a:schemeClr val="bg1"/>
                </a:solidFill>
              </a:rPr>
              <a:t>tujuan</a:t>
            </a:r>
            <a:r>
              <a:rPr lang="en-US" sz="2400" b="1" dirty="0" smtClean="0">
                <a:solidFill>
                  <a:schemeClr val="bg1"/>
                </a:solidFill>
              </a:rPr>
              <a:t> </a:t>
            </a:r>
            <a:r>
              <a:rPr lang="en-US" sz="2400" b="1" dirty="0" err="1" smtClean="0">
                <a:solidFill>
                  <a:schemeClr val="bg1"/>
                </a:solidFill>
              </a:rPr>
              <a:t>organisasi</a:t>
            </a:r>
            <a:r>
              <a:rPr lang="en-US" sz="2400" b="1" dirty="0" smtClean="0">
                <a:solidFill>
                  <a:schemeClr val="bg1"/>
                </a:solidFill>
              </a:rPr>
              <a:t> .  </a:t>
            </a:r>
            <a:r>
              <a:rPr lang="en-US" sz="2400" b="1" dirty="0" err="1" smtClean="0">
                <a:solidFill>
                  <a:schemeClr val="bg1"/>
                </a:solidFill>
              </a:rPr>
              <a:t>Keputusan</a:t>
            </a:r>
            <a:r>
              <a:rPr lang="en-US" sz="2400" b="1" dirty="0" smtClean="0">
                <a:solidFill>
                  <a:schemeClr val="bg1"/>
                </a:solidFill>
              </a:rPr>
              <a:t> </a:t>
            </a:r>
            <a:r>
              <a:rPr lang="en-US" sz="2400" b="1" dirty="0" err="1" smtClean="0">
                <a:solidFill>
                  <a:schemeClr val="bg1"/>
                </a:solidFill>
              </a:rPr>
              <a:t>sebenarnya</a:t>
            </a:r>
            <a:r>
              <a:rPr lang="en-US" sz="2400" b="1" dirty="0" smtClean="0">
                <a:solidFill>
                  <a:schemeClr val="bg1"/>
                </a:solidFill>
              </a:rPr>
              <a:t> </a:t>
            </a:r>
            <a:r>
              <a:rPr lang="en-US" sz="2400" b="1" dirty="0" err="1" smtClean="0">
                <a:solidFill>
                  <a:schemeClr val="bg1"/>
                </a:solidFill>
              </a:rPr>
              <a:t>merupakan</a:t>
            </a:r>
            <a:r>
              <a:rPr lang="en-US" sz="2400" b="1" dirty="0" smtClean="0">
                <a:solidFill>
                  <a:schemeClr val="bg1"/>
                </a:solidFill>
              </a:rPr>
              <a:t> </a:t>
            </a:r>
            <a:r>
              <a:rPr lang="en-US" sz="2400" b="1" dirty="0" err="1" smtClean="0">
                <a:solidFill>
                  <a:schemeClr val="bg1"/>
                </a:solidFill>
              </a:rPr>
              <a:t>suatu</a:t>
            </a:r>
            <a:r>
              <a:rPr lang="en-US" sz="2400" b="1" dirty="0" smtClean="0">
                <a:solidFill>
                  <a:schemeClr val="bg1"/>
                </a:solidFill>
              </a:rPr>
              <a:t> </a:t>
            </a:r>
            <a:endParaRPr lang="id-ID" sz="2400" b="1" dirty="0" smtClean="0">
              <a:solidFill>
                <a:schemeClr val="bg1"/>
              </a:solidFill>
            </a:endParaRPr>
          </a:p>
          <a:p>
            <a:pPr>
              <a:buNone/>
            </a:pPr>
            <a:r>
              <a:rPr lang="en-US" sz="2400" b="1" dirty="0" err="1" smtClean="0">
                <a:solidFill>
                  <a:schemeClr val="bg1"/>
                </a:solidFill>
              </a:rPr>
              <a:t>tanggapan</a:t>
            </a:r>
            <a:r>
              <a:rPr lang="en-US" sz="2400" b="1" dirty="0" smtClean="0">
                <a:solidFill>
                  <a:schemeClr val="bg1"/>
                </a:solidFill>
              </a:rPr>
              <a:t> </a:t>
            </a:r>
            <a:r>
              <a:rPr lang="en-US" sz="2400" b="1" dirty="0" err="1" smtClean="0">
                <a:solidFill>
                  <a:schemeClr val="bg1"/>
                </a:solidFill>
              </a:rPr>
              <a:t>keorganisasian</a:t>
            </a:r>
            <a:r>
              <a:rPr lang="en-US" sz="2400" b="1" dirty="0" smtClean="0">
                <a:solidFill>
                  <a:schemeClr val="bg1"/>
                </a:solidFill>
              </a:rPr>
              <a:t> </a:t>
            </a:r>
            <a:r>
              <a:rPr lang="en-US" sz="2400" b="1" dirty="0" err="1" smtClean="0">
                <a:solidFill>
                  <a:schemeClr val="bg1"/>
                </a:solidFill>
              </a:rPr>
              <a:t>terhadap</a:t>
            </a:r>
            <a:r>
              <a:rPr lang="en-US" sz="2400" b="1" dirty="0" smtClean="0">
                <a:solidFill>
                  <a:schemeClr val="bg1"/>
                </a:solidFill>
              </a:rPr>
              <a:t> </a:t>
            </a:r>
            <a:r>
              <a:rPr lang="en-US" sz="2400" b="1" dirty="0" err="1" smtClean="0">
                <a:solidFill>
                  <a:schemeClr val="bg1"/>
                </a:solidFill>
              </a:rPr>
              <a:t>suatu</a:t>
            </a:r>
            <a:r>
              <a:rPr lang="en-US" sz="2400" b="1" dirty="0" smtClean="0">
                <a:solidFill>
                  <a:schemeClr val="bg1"/>
                </a:solidFill>
              </a:rPr>
              <a:t> </a:t>
            </a:r>
            <a:r>
              <a:rPr lang="en-US" sz="2400" b="1" dirty="0" err="1" smtClean="0">
                <a:solidFill>
                  <a:schemeClr val="bg1"/>
                </a:solidFill>
              </a:rPr>
              <a:t>problema</a:t>
            </a:r>
            <a:r>
              <a:rPr lang="en-US" sz="2400" b="1" dirty="0" smtClean="0">
                <a:solidFill>
                  <a:schemeClr val="bg1"/>
                </a:solidFill>
              </a:rPr>
              <a:t>.</a:t>
            </a:r>
          </a:p>
          <a:p>
            <a:pPr>
              <a:buNone/>
            </a:pPr>
            <a:r>
              <a:rPr lang="en-US" sz="2400" b="1" dirty="0" smtClean="0">
                <a:solidFill>
                  <a:schemeClr val="bg1"/>
                </a:solidFill>
              </a:rPr>
              <a:t>Herbert A. Simon </a:t>
            </a:r>
            <a:r>
              <a:rPr lang="en-US" sz="2400" b="1" dirty="0" err="1" smtClean="0">
                <a:solidFill>
                  <a:schemeClr val="bg1"/>
                </a:solidFill>
              </a:rPr>
              <a:t>mengajukan</a:t>
            </a:r>
            <a:r>
              <a:rPr lang="en-US" sz="2400" b="1" dirty="0" smtClean="0">
                <a:solidFill>
                  <a:schemeClr val="bg1"/>
                </a:solidFill>
              </a:rPr>
              <a:t> model yang </a:t>
            </a:r>
            <a:r>
              <a:rPr lang="en-US" sz="2400" b="1" dirty="0" err="1" smtClean="0">
                <a:solidFill>
                  <a:schemeClr val="bg1"/>
                </a:solidFill>
              </a:rPr>
              <a:t>bermanfaat</a:t>
            </a:r>
            <a:r>
              <a:rPr lang="en-US" sz="2400" b="1" dirty="0" smtClean="0">
                <a:solidFill>
                  <a:schemeClr val="bg1"/>
                </a:solidFill>
              </a:rPr>
              <a:t> </a:t>
            </a:r>
            <a:r>
              <a:rPr lang="en-US" sz="2400" b="1" dirty="0" err="1" smtClean="0">
                <a:solidFill>
                  <a:schemeClr val="bg1"/>
                </a:solidFill>
              </a:rPr>
              <a:t>sebagai</a:t>
            </a:r>
            <a:r>
              <a:rPr lang="en-US" sz="2400" b="1" dirty="0" smtClean="0">
                <a:solidFill>
                  <a:schemeClr val="bg1"/>
                </a:solidFill>
              </a:rPr>
              <a:t> </a:t>
            </a:r>
            <a:r>
              <a:rPr lang="en-US" sz="2400" b="1" dirty="0" err="1" smtClean="0">
                <a:solidFill>
                  <a:schemeClr val="bg1"/>
                </a:solidFill>
              </a:rPr>
              <a:t>dasar</a:t>
            </a:r>
            <a:r>
              <a:rPr lang="en-US" sz="2400" b="1" dirty="0" smtClean="0">
                <a:solidFill>
                  <a:schemeClr val="bg1"/>
                </a:solidFill>
              </a:rPr>
              <a:t> </a:t>
            </a:r>
            <a:r>
              <a:rPr lang="en-US" sz="2400" b="1" dirty="0" err="1" smtClean="0">
                <a:solidFill>
                  <a:schemeClr val="bg1"/>
                </a:solidFill>
              </a:rPr>
              <a:t>dalam</a:t>
            </a:r>
            <a:r>
              <a:rPr lang="en-US" sz="2400" b="1" dirty="0" smtClean="0">
                <a:solidFill>
                  <a:schemeClr val="bg1"/>
                </a:solidFill>
              </a:rPr>
              <a:t> </a:t>
            </a:r>
            <a:r>
              <a:rPr lang="en-US" sz="2400" b="1" dirty="0" err="1" smtClean="0">
                <a:solidFill>
                  <a:schemeClr val="bg1"/>
                </a:solidFill>
              </a:rPr>
              <a:t>proses</a:t>
            </a:r>
            <a:r>
              <a:rPr lang="en-US" sz="2400" b="1" dirty="0" smtClean="0">
                <a:solidFill>
                  <a:schemeClr val="bg1"/>
                </a:solidFill>
              </a:rPr>
              <a:t> </a:t>
            </a:r>
            <a:r>
              <a:rPr lang="en-US" sz="2400" b="1" dirty="0" err="1" smtClean="0">
                <a:solidFill>
                  <a:schemeClr val="bg1"/>
                </a:solidFill>
              </a:rPr>
              <a:t>pengambilan</a:t>
            </a:r>
            <a:r>
              <a:rPr lang="en-US" sz="2400" b="1" dirty="0" smtClean="0">
                <a:solidFill>
                  <a:schemeClr val="bg1"/>
                </a:solidFill>
              </a:rPr>
              <a:t> </a:t>
            </a:r>
            <a:r>
              <a:rPr lang="en-US" sz="2400" b="1" dirty="0" err="1" smtClean="0">
                <a:solidFill>
                  <a:schemeClr val="bg1"/>
                </a:solidFill>
              </a:rPr>
              <a:t>keputusan</a:t>
            </a:r>
            <a:r>
              <a:rPr lang="en-US" sz="2400" b="1" dirty="0" smtClean="0">
                <a:solidFill>
                  <a:schemeClr val="bg1"/>
                </a:solidFill>
              </a:rPr>
              <a:t> </a:t>
            </a:r>
            <a:r>
              <a:rPr lang="id-ID" sz="2400" b="1" dirty="0" smtClean="0">
                <a:solidFill>
                  <a:schemeClr val="bg1"/>
                </a:solidFill>
              </a:rPr>
              <a:t>, sepeti gambar di bawah ini</a:t>
            </a:r>
            <a:r>
              <a:rPr lang="en-US" sz="2400" b="1" dirty="0" smtClean="0">
                <a:solidFill>
                  <a:schemeClr val="bg1"/>
                </a:solidFill>
              </a:rPr>
              <a:t>: </a:t>
            </a:r>
          </a:p>
          <a:p>
            <a:pPr>
              <a:buNone/>
            </a:pPr>
            <a:r>
              <a:rPr lang="en-US" sz="2400" b="1" dirty="0" smtClean="0">
                <a:solidFill>
                  <a:schemeClr val="bg1"/>
                </a:solidFill>
              </a:rPr>
              <a:t> </a:t>
            </a:r>
            <a:endParaRPr lang="en-US" sz="2400" b="1" dirty="0">
              <a:solidFill>
                <a:schemeClr val="bg1"/>
              </a:solidFill>
            </a:endParaRPr>
          </a:p>
        </p:txBody>
      </p:sp>
      <p:sp>
        <p:nvSpPr>
          <p:cNvPr id="4" name="Oval 3"/>
          <p:cNvSpPr/>
          <p:nvPr/>
        </p:nvSpPr>
        <p:spPr>
          <a:xfrm>
            <a:off x="142844" y="2428868"/>
            <a:ext cx="2714644" cy="1271590"/>
          </a:xfrm>
          <a:prstGeom prst="ellipse">
            <a:avLst/>
          </a:prstGeom>
          <a:solidFill>
            <a:srgbClr val="FFC000"/>
          </a:solidFill>
          <a:ln w="57150"/>
        </p:spPr>
        <p:style>
          <a:lnRef idx="2">
            <a:schemeClr val="dk1"/>
          </a:lnRef>
          <a:fillRef idx="1">
            <a:schemeClr val="lt1"/>
          </a:fillRef>
          <a:effectRef idx="0">
            <a:schemeClr val="dk1"/>
          </a:effectRef>
          <a:fontRef idx="minor">
            <a:schemeClr val="dk1"/>
          </a:fontRef>
        </p:style>
        <p:txBody>
          <a:bodyPr rtlCol="0" anchor="ctr"/>
          <a:lstStyle/>
          <a:p>
            <a:pPr algn="ctr"/>
            <a:r>
              <a:rPr lang="en-US" sz="2800" b="1" dirty="0" err="1" smtClean="0"/>
              <a:t>Riset</a:t>
            </a:r>
            <a:endParaRPr lang="en-US" sz="2800" b="1" dirty="0"/>
          </a:p>
        </p:txBody>
      </p:sp>
      <p:sp>
        <p:nvSpPr>
          <p:cNvPr id="5" name="Oval 4"/>
          <p:cNvSpPr/>
          <p:nvPr/>
        </p:nvSpPr>
        <p:spPr>
          <a:xfrm>
            <a:off x="3071802" y="2428868"/>
            <a:ext cx="3000396" cy="1271590"/>
          </a:xfrm>
          <a:prstGeom prst="ellipse">
            <a:avLst/>
          </a:prstGeom>
          <a:solidFill>
            <a:srgbClr val="FFC000"/>
          </a:solidFill>
          <a:ln w="57150"/>
        </p:spPr>
        <p:style>
          <a:lnRef idx="2">
            <a:schemeClr val="dk1"/>
          </a:lnRef>
          <a:fillRef idx="1">
            <a:schemeClr val="lt1"/>
          </a:fillRef>
          <a:effectRef idx="0">
            <a:schemeClr val="dk1"/>
          </a:effectRef>
          <a:fontRef idx="minor">
            <a:schemeClr val="dk1"/>
          </a:fontRef>
        </p:style>
        <p:txBody>
          <a:bodyPr rtlCol="0" anchor="ctr"/>
          <a:lstStyle/>
          <a:p>
            <a:pPr algn="ctr"/>
            <a:r>
              <a:rPr lang="en-US" sz="2800" b="1" dirty="0" err="1" smtClean="0"/>
              <a:t>Perancangan</a:t>
            </a:r>
            <a:endParaRPr lang="en-US" sz="2800" b="1" dirty="0"/>
          </a:p>
        </p:txBody>
      </p:sp>
      <p:sp>
        <p:nvSpPr>
          <p:cNvPr id="6" name="Oval 5"/>
          <p:cNvSpPr/>
          <p:nvPr/>
        </p:nvSpPr>
        <p:spPr>
          <a:xfrm>
            <a:off x="6286512" y="2443162"/>
            <a:ext cx="2714644" cy="1271590"/>
          </a:xfrm>
          <a:prstGeom prst="ellipse">
            <a:avLst/>
          </a:prstGeom>
          <a:solidFill>
            <a:srgbClr val="FFC000"/>
          </a:solidFill>
          <a:ln w="57150"/>
        </p:spPr>
        <p:style>
          <a:lnRef idx="2">
            <a:schemeClr val="dk1"/>
          </a:lnRef>
          <a:fillRef idx="1">
            <a:schemeClr val="lt1"/>
          </a:fillRef>
          <a:effectRef idx="0">
            <a:schemeClr val="dk1"/>
          </a:effectRef>
          <a:fontRef idx="minor">
            <a:schemeClr val="dk1"/>
          </a:fontRef>
        </p:style>
        <p:txBody>
          <a:bodyPr rtlCol="0" anchor="ctr"/>
          <a:lstStyle/>
          <a:p>
            <a:pPr algn="ctr"/>
            <a:r>
              <a:rPr lang="en-US" sz="2800" b="1" dirty="0" err="1" smtClean="0"/>
              <a:t>Pemilihan</a:t>
            </a:r>
            <a:endParaRPr lang="en-US" sz="2800" b="1" dirty="0"/>
          </a:p>
        </p:txBody>
      </p:sp>
      <p:cxnSp>
        <p:nvCxnSpPr>
          <p:cNvPr id="9" name="Straight Arrow Connector 8"/>
          <p:cNvCxnSpPr>
            <a:endCxn id="4" idx="4"/>
          </p:cNvCxnSpPr>
          <p:nvPr/>
        </p:nvCxnSpPr>
        <p:spPr>
          <a:xfrm rot="5400000" flipH="1" flipV="1">
            <a:off x="1278705" y="3921919"/>
            <a:ext cx="44292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0" name="Straight Arrow Connector 9"/>
          <p:cNvCxnSpPr/>
          <p:nvPr/>
        </p:nvCxnSpPr>
        <p:spPr>
          <a:xfrm rot="5400000" flipH="1" flipV="1">
            <a:off x="7708919" y="3935419"/>
            <a:ext cx="44292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1" name="Straight Arrow Connector 10"/>
          <p:cNvCxnSpPr/>
          <p:nvPr/>
        </p:nvCxnSpPr>
        <p:spPr>
          <a:xfrm rot="5400000" flipH="1" flipV="1">
            <a:off x="4494209" y="3935419"/>
            <a:ext cx="44292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a:off x="1500166" y="4143380"/>
            <a:ext cx="6429420" cy="1588"/>
          </a:xfrm>
          <a:prstGeom prst="line">
            <a:avLst/>
          </a:prstGeom>
        </p:spPr>
        <p:style>
          <a:lnRef idx="3">
            <a:schemeClr val="dk1"/>
          </a:lnRef>
          <a:fillRef idx="0">
            <a:schemeClr val="dk1"/>
          </a:fillRef>
          <a:effectRef idx="2">
            <a:schemeClr val="dk1"/>
          </a:effectRef>
          <a:fontRef idx="minor">
            <a:schemeClr val="tx1"/>
          </a:fontRef>
        </p:style>
      </p:cxnSp>
      <p:sp>
        <p:nvSpPr>
          <p:cNvPr id="14" name="TextBox 13"/>
          <p:cNvSpPr txBox="1"/>
          <p:nvPr/>
        </p:nvSpPr>
        <p:spPr>
          <a:xfrm>
            <a:off x="1857356" y="4143380"/>
            <a:ext cx="5482719" cy="400110"/>
          </a:xfrm>
          <a:prstGeom prst="rect">
            <a:avLst/>
          </a:prstGeom>
          <a:noFill/>
        </p:spPr>
        <p:txBody>
          <a:bodyPr wrap="none" rtlCol="0">
            <a:spAutoFit/>
          </a:bodyPr>
          <a:lstStyle/>
          <a:p>
            <a:r>
              <a:rPr lang="en-US" sz="2000" b="1" dirty="0" err="1" smtClean="0">
                <a:solidFill>
                  <a:srgbClr val="FFC000"/>
                </a:solidFill>
              </a:rPr>
              <a:t>Bagan</a:t>
            </a:r>
            <a:r>
              <a:rPr lang="en-US" sz="2000" b="1" dirty="0" smtClean="0">
                <a:solidFill>
                  <a:srgbClr val="FFC000"/>
                </a:solidFill>
              </a:rPr>
              <a:t> </a:t>
            </a:r>
            <a:r>
              <a:rPr lang="en-US" sz="2000" b="1" dirty="0" err="1" smtClean="0">
                <a:solidFill>
                  <a:srgbClr val="FFC000"/>
                </a:solidFill>
              </a:rPr>
              <a:t>arus</a:t>
            </a:r>
            <a:r>
              <a:rPr lang="en-US" sz="2000" b="1" dirty="0" smtClean="0">
                <a:solidFill>
                  <a:srgbClr val="FFC000"/>
                </a:solidFill>
              </a:rPr>
              <a:t> </a:t>
            </a:r>
            <a:r>
              <a:rPr lang="en-US" sz="2000" b="1" dirty="0" err="1" smtClean="0">
                <a:solidFill>
                  <a:srgbClr val="FFC000"/>
                </a:solidFill>
              </a:rPr>
              <a:t>keputusan</a:t>
            </a:r>
            <a:r>
              <a:rPr lang="en-US" sz="2000" b="1" dirty="0" smtClean="0">
                <a:solidFill>
                  <a:srgbClr val="FFC000"/>
                </a:solidFill>
              </a:rPr>
              <a:t> </a:t>
            </a:r>
            <a:r>
              <a:rPr lang="en-US" sz="2000" b="1" dirty="0" err="1" smtClean="0">
                <a:solidFill>
                  <a:srgbClr val="FFC000"/>
                </a:solidFill>
              </a:rPr>
              <a:t>menurut</a:t>
            </a:r>
            <a:r>
              <a:rPr lang="en-US" sz="2000" b="1" dirty="0" smtClean="0">
                <a:solidFill>
                  <a:srgbClr val="FFC000"/>
                </a:solidFill>
              </a:rPr>
              <a:t> Herbert A. Simon.</a:t>
            </a:r>
            <a:endParaRPr lang="en-US" sz="2000" b="1" dirty="0">
              <a:solidFill>
                <a:srgbClr val="FFC000"/>
              </a:solidFill>
            </a:endParaRPr>
          </a:p>
        </p:txBody>
      </p:sp>
      <p:cxnSp>
        <p:nvCxnSpPr>
          <p:cNvPr id="15" name="Straight Arrow Connector 14"/>
          <p:cNvCxnSpPr/>
          <p:nvPr/>
        </p:nvCxnSpPr>
        <p:spPr>
          <a:xfrm flipH="1">
            <a:off x="1115616" y="3714752"/>
            <a:ext cx="28154" cy="794368"/>
          </a:xfrm>
          <a:prstGeom prst="straightConnector1">
            <a:avLst/>
          </a:prstGeom>
          <a:ln>
            <a:solidFill>
              <a:srgbClr val="FFFF00"/>
            </a:solidFill>
            <a:tailEnd type="arrow"/>
          </a:ln>
        </p:spPr>
        <p:style>
          <a:lnRef idx="3">
            <a:schemeClr val="dk1"/>
          </a:lnRef>
          <a:fillRef idx="0">
            <a:schemeClr val="dk1"/>
          </a:fillRef>
          <a:effectRef idx="2">
            <a:schemeClr val="dk1"/>
          </a:effectRef>
          <a:fontRef idx="minor">
            <a:schemeClr val="tx1"/>
          </a:fontRef>
        </p:style>
      </p:cxnSp>
      <p:sp>
        <p:nvSpPr>
          <p:cNvPr id="18" name="TextBox 17"/>
          <p:cNvSpPr txBox="1"/>
          <p:nvPr/>
        </p:nvSpPr>
        <p:spPr>
          <a:xfrm>
            <a:off x="0" y="4500570"/>
            <a:ext cx="3143240" cy="2031325"/>
          </a:xfrm>
          <a:prstGeom prst="rect">
            <a:avLst/>
          </a:prstGeom>
          <a:solidFill>
            <a:schemeClr val="accent2">
              <a:lumMod val="50000"/>
            </a:schemeClr>
          </a:solidFill>
          <a:ln w="28575">
            <a:solidFill>
              <a:srgbClr val="0070C0"/>
            </a:solidFill>
          </a:ln>
        </p:spPr>
        <p:txBody>
          <a:bodyPr wrap="square" rtlCol="0">
            <a:spAutoFit/>
          </a:bodyPr>
          <a:lstStyle/>
          <a:p>
            <a:r>
              <a:rPr lang="en-US" b="1" dirty="0" err="1" smtClean="0">
                <a:solidFill>
                  <a:srgbClr val="FFFF00"/>
                </a:solidFill>
              </a:rPr>
              <a:t>Riset</a:t>
            </a:r>
            <a:r>
              <a:rPr lang="en-US" b="1" dirty="0" smtClean="0">
                <a:solidFill>
                  <a:srgbClr val="FFFF00"/>
                </a:solidFill>
              </a:rPr>
              <a:t>, </a:t>
            </a:r>
            <a:r>
              <a:rPr lang="en-US" b="1" dirty="0" err="1" smtClean="0">
                <a:solidFill>
                  <a:srgbClr val="FFFF00"/>
                </a:solidFill>
              </a:rPr>
              <a:t>Yaitu</a:t>
            </a:r>
            <a:r>
              <a:rPr lang="en-US" b="1" dirty="0" smtClean="0">
                <a:solidFill>
                  <a:srgbClr val="FFFF00"/>
                </a:solidFill>
              </a:rPr>
              <a:t> </a:t>
            </a:r>
            <a:r>
              <a:rPr lang="en-US" b="1" dirty="0" err="1" smtClean="0">
                <a:solidFill>
                  <a:srgbClr val="FFFF00"/>
                </a:solidFill>
              </a:rPr>
              <a:t>mempelajari</a:t>
            </a:r>
            <a:r>
              <a:rPr lang="en-US" b="1" dirty="0" smtClean="0">
                <a:solidFill>
                  <a:srgbClr val="FFFF00"/>
                </a:solidFill>
              </a:rPr>
              <a:t> </a:t>
            </a:r>
            <a:r>
              <a:rPr lang="en-US" b="1" dirty="0" err="1" smtClean="0">
                <a:solidFill>
                  <a:srgbClr val="FFFF00"/>
                </a:solidFill>
              </a:rPr>
              <a:t>lingkungan</a:t>
            </a:r>
            <a:r>
              <a:rPr lang="en-US" b="1" dirty="0" smtClean="0">
                <a:solidFill>
                  <a:srgbClr val="FFFF00"/>
                </a:solidFill>
              </a:rPr>
              <a:t>  </a:t>
            </a:r>
            <a:r>
              <a:rPr lang="en-US" b="1" dirty="0" err="1" smtClean="0">
                <a:solidFill>
                  <a:srgbClr val="FFFF00"/>
                </a:solidFill>
              </a:rPr>
              <a:t>Atau</a:t>
            </a:r>
            <a:r>
              <a:rPr lang="en-US" b="1" dirty="0" smtClean="0">
                <a:solidFill>
                  <a:srgbClr val="FFFF00"/>
                </a:solidFill>
              </a:rPr>
              <a:t> </a:t>
            </a:r>
            <a:r>
              <a:rPr lang="en-US" b="1" dirty="0" err="1" smtClean="0">
                <a:solidFill>
                  <a:srgbClr val="FFFF00"/>
                </a:solidFill>
              </a:rPr>
              <a:t>kondisi</a:t>
            </a:r>
            <a:r>
              <a:rPr lang="en-US" b="1" dirty="0" smtClean="0">
                <a:solidFill>
                  <a:srgbClr val="FFFF00"/>
                </a:solidFill>
              </a:rPr>
              <a:t> yang </a:t>
            </a:r>
            <a:r>
              <a:rPr lang="en-US" b="1" dirty="0" err="1" smtClean="0">
                <a:solidFill>
                  <a:srgbClr val="FFFF00"/>
                </a:solidFill>
              </a:rPr>
              <a:t>memerlukan</a:t>
            </a:r>
            <a:r>
              <a:rPr lang="en-US" b="1" dirty="0" smtClean="0">
                <a:solidFill>
                  <a:srgbClr val="FFFF00"/>
                </a:solidFill>
              </a:rPr>
              <a:t>  </a:t>
            </a:r>
            <a:r>
              <a:rPr lang="en-US" b="1" dirty="0" err="1" smtClean="0">
                <a:solidFill>
                  <a:srgbClr val="FFFF00"/>
                </a:solidFill>
              </a:rPr>
              <a:t>Keputusan</a:t>
            </a:r>
            <a:r>
              <a:rPr lang="en-US" b="1" dirty="0" smtClean="0">
                <a:solidFill>
                  <a:srgbClr val="FFFF00"/>
                </a:solidFill>
              </a:rPr>
              <a:t> Data </a:t>
            </a:r>
            <a:r>
              <a:rPr lang="en-US" b="1" dirty="0" err="1" smtClean="0">
                <a:solidFill>
                  <a:srgbClr val="FFFF00"/>
                </a:solidFill>
              </a:rPr>
              <a:t>mentah</a:t>
            </a:r>
            <a:r>
              <a:rPr lang="en-US" b="1" dirty="0" smtClean="0">
                <a:solidFill>
                  <a:srgbClr val="FFFF00"/>
                </a:solidFill>
              </a:rPr>
              <a:t> </a:t>
            </a:r>
            <a:r>
              <a:rPr lang="en-US" b="1" dirty="0" err="1" smtClean="0">
                <a:solidFill>
                  <a:srgbClr val="FFFF00"/>
                </a:solidFill>
              </a:rPr>
              <a:t>diperoleh</a:t>
            </a:r>
            <a:r>
              <a:rPr lang="en-US" b="1" dirty="0" smtClean="0">
                <a:solidFill>
                  <a:srgbClr val="FFFF00"/>
                </a:solidFill>
              </a:rPr>
              <a:t>, </a:t>
            </a:r>
            <a:r>
              <a:rPr lang="en-US" b="1" dirty="0" err="1" smtClean="0">
                <a:solidFill>
                  <a:srgbClr val="FFFF00"/>
                </a:solidFill>
              </a:rPr>
              <a:t>diolah</a:t>
            </a:r>
            <a:r>
              <a:rPr lang="en-US" b="1" dirty="0" smtClean="0">
                <a:solidFill>
                  <a:srgbClr val="FFFF00"/>
                </a:solidFill>
              </a:rPr>
              <a:t>, </a:t>
            </a:r>
            <a:r>
              <a:rPr lang="en-US" b="1" dirty="0" err="1" smtClean="0">
                <a:solidFill>
                  <a:srgbClr val="FFFF00"/>
                </a:solidFill>
              </a:rPr>
              <a:t>dan</a:t>
            </a:r>
            <a:r>
              <a:rPr lang="en-US" b="1" dirty="0" smtClean="0">
                <a:solidFill>
                  <a:srgbClr val="FFFF00"/>
                </a:solidFill>
              </a:rPr>
              <a:t> </a:t>
            </a:r>
            <a:r>
              <a:rPr lang="en-US" b="1" dirty="0" err="1" smtClean="0">
                <a:solidFill>
                  <a:srgbClr val="FFFF00"/>
                </a:solidFill>
              </a:rPr>
              <a:t>di</a:t>
            </a:r>
            <a:r>
              <a:rPr lang="en-US" b="1" dirty="0" smtClean="0">
                <a:solidFill>
                  <a:srgbClr val="FFFF00"/>
                </a:solidFill>
              </a:rPr>
              <a:t> </a:t>
            </a:r>
            <a:r>
              <a:rPr lang="en-US" b="1" dirty="0" err="1" smtClean="0">
                <a:solidFill>
                  <a:srgbClr val="FFFF00"/>
                </a:solidFill>
              </a:rPr>
              <a:t>uji</a:t>
            </a:r>
            <a:r>
              <a:rPr lang="en-US" b="1" dirty="0" smtClean="0">
                <a:solidFill>
                  <a:srgbClr val="FFFF00"/>
                </a:solidFill>
              </a:rPr>
              <a:t> </a:t>
            </a:r>
            <a:r>
              <a:rPr lang="en-US" b="1" dirty="0" err="1" smtClean="0">
                <a:solidFill>
                  <a:srgbClr val="FFFF00"/>
                </a:solidFill>
              </a:rPr>
              <a:t>Untuk</a:t>
            </a:r>
            <a:r>
              <a:rPr lang="en-US" b="1" dirty="0" smtClean="0">
                <a:solidFill>
                  <a:srgbClr val="FFFF00"/>
                </a:solidFill>
              </a:rPr>
              <a:t> </a:t>
            </a:r>
            <a:r>
              <a:rPr lang="en-US" b="1" dirty="0" err="1" smtClean="0">
                <a:solidFill>
                  <a:srgbClr val="FFFF00"/>
                </a:solidFill>
              </a:rPr>
              <a:t>dijadikan</a:t>
            </a:r>
            <a:r>
              <a:rPr lang="en-US" b="1" dirty="0" smtClean="0">
                <a:solidFill>
                  <a:srgbClr val="FFFF00"/>
                </a:solidFill>
              </a:rPr>
              <a:t> </a:t>
            </a:r>
            <a:r>
              <a:rPr lang="en-US" b="1" dirty="0" err="1" smtClean="0">
                <a:solidFill>
                  <a:srgbClr val="FFFF00"/>
                </a:solidFill>
              </a:rPr>
              <a:t>arah</a:t>
            </a:r>
            <a:r>
              <a:rPr lang="en-US" b="1" dirty="0" smtClean="0">
                <a:solidFill>
                  <a:srgbClr val="FFFF00"/>
                </a:solidFill>
              </a:rPr>
              <a:t>  </a:t>
            </a:r>
            <a:r>
              <a:rPr lang="en-US" b="1" dirty="0" err="1" smtClean="0">
                <a:solidFill>
                  <a:srgbClr val="FFFF00"/>
                </a:solidFill>
              </a:rPr>
              <a:t>tindakan</a:t>
            </a:r>
            <a:r>
              <a:rPr lang="en-US" b="1" dirty="0" smtClean="0">
                <a:solidFill>
                  <a:srgbClr val="FFFF00"/>
                </a:solidFill>
              </a:rPr>
              <a:t> yang </a:t>
            </a:r>
            <a:r>
              <a:rPr lang="en-US" b="1" dirty="0" err="1" smtClean="0">
                <a:solidFill>
                  <a:srgbClr val="FFFF00"/>
                </a:solidFill>
              </a:rPr>
              <a:t>dapat</a:t>
            </a:r>
            <a:r>
              <a:rPr lang="en-US" b="1" dirty="0" smtClean="0">
                <a:solidFill>
                  <a:srgbClr val="FFFF00"/>
                </a:solidFill>
              </a:rPr>
              <a:t>  </a:t>
            </a:r>
            <a:r>
              <a:rPr lang="en-US" b="1" dirty="0" err="1" smtClean="0">
                <a:solidFill>
                  <a:srgbClr val="FFFF00"/>
                </a:solidFill>
              </a:rPr>
              <a:t>Mengedintifikasi</a:t>
            </a:r>
            <a:r>
              <a:rPr lang="en-US" b="1" dirty="0" smtClean="0">
                <a:solidFill>
                  <a:srgbClr val="FFFF00"/>
                </a:solidFill>
              </a:rPr>
              <a:t>  </a:t>
            </a:r>
            <a:r>
              <a:rPr lang="en-US" b="1" dirty="0" err="1" smtClean="0">
                <a:solidFill>
                  <a:srgbClr val="FFFF00"/>
                </a:solidFill>
              </a:rPr>
              <a:t>masalah</a:t>
            </a:r>
            <a:endParaRPr lang="en-US" b="1" dirty="0">
              <a:solidFill>
                <a:srgbClr val="FFFF00"/>
              </a:solidFill>
            </a:endParaRPr>
          </a:p>
        </p:txBody>
      </p:sp>
      <p:sp>
        <p:nvSpPr>
          <p:cNvPr id="19" name="TextBox 18"/>
          <p:cNvSpPr txBox="1"/>
          <p:nvPr/>
        </p:nvSpPr>
        <p:spPr>
          <a:xfrm>
            <a:off x="6876256" y="4572008"/>
            <a:ext cx="2195735" cy="1754326"/>
          </a:xfrm>
          <a:prstGeom prst="rect">
            <a:avLst/>
          </a:prstGeom>
          <a:noFill/>
          <a:ln w="28575">
            <a:solidFill>
              <a:srgbClr val="0070C0"/>
            </a:solidFill>
          </a:ln>
        </p:spPr>
        <p:txBody>
          <a:bodyPr wrap="square" rtlCol="0">
            <a:spAutoFit/>
          </a:bodyPr>
          <a:lstStyle/>
          <a:p>
            <a:pPr algn="just"/>
            <a:r>
              <a:rPr lang="en-US" b="1" dirty="0" err="1" smtClean="0">
                <a:solidFill>
                  <a:srgbClr val="FFFF00"/>
                </a:solidFill>
              </a:rPr>
              <a:t>Pemilihan</a:t>
            </a:r>
            <a:r>
              <a:rPr lang="en-US" b="1" dirty="0" smtClean="0">
                <a:solidFill>
                  <a:srgbClr val="FFFF00"/>
                </a:solidFill>
              </a:rPr>
              <a:t> , </a:t>
            </a:r>
            <a:r>
              <a:rPr lang="en-US" b="1" dirty="0" err="1" smtClean="0">
                <a:solidFill>
                  <a:srgbClr val="FFFF00"/>
                </a:solidFill>
              </a:rPr>
              <a:t>adalah</a:t>
            </a:r>
            <a:r>
              <a:rPr lang="en-US" b="1" dirty="0" smtClean="0">
                <a:solidFill>
                  <a:srgbClr val="FFFF00"/>
                </a:solidFill>
              </a:rPr>
              <a:t>  </a:t>
            </a:r>
            <a:r>
              <a:rPr lang="en-US" b="1" dirty="0" err="1" smtClean="0">
                <a:solidFill>
                  <a:srgbClr val="FFFF00"/>
                </a:solidFill>
              </a:rPr>
              <a:t>arah</a:t>
            </a:r>
            <a:r>
              <a:rPr lang="id-ID" b="1" dirty="0" smtClean="0">
                <a:solidFill>
                  <a:srgbClr val="FFFF00"/>
                </a:solidFill>
              </a:rPr>
              <a:t> </a:t>
            </a:r>
            <a:r>
              <a:rPr lang="en-US" b="1" dirty="0" err="1" smtClean="0">
                <a:solidFill>
                  <a:srgbClr val="FFFF00"/>
                </a:solidFill>
              </a:rPr>
              <a:t>Tindakan</a:t>
            </a:r>
            <a:r>
              <a:rPr lang="en-US" b="1" dirty="0" smtClean="0">
                <a:solidFill>
                  <a:srgbClr val="FFFF00"/>
                </a:solidFill>
              </a:rPr>
              <a:t>, </a:t>
            </a:r>
            <a:r>
              <a:rPr lang="en-US" b="1" dirty="0" err="1" smtClean="0">
                <a:solidFill>
                  <a:srgbClr val="FFFF00"/>
                </a:solidFill>
              </a:rPr>
              <a:t>tertetu</a:t>
            </a:r>
            <a:r>
              <a:rPr lang="id-ID" b="1" dirty="0" smtClean="0">
                <a:solidFill>
                  <a:srgbClr val="FFFF00"/>
                </a:solidFill>
              </a:rPr>
              <a:t> </a:t>
            </a:r>
            <a:r>
              <a:rPr lang="en-US" b="1" dirty="0" smtClean="0">
                <a:solidFill>
                  <a:srgbClr val="FFFF00"/>
                </a:solidFill>
              </a:rPr>
              <a:t>Dan </a:t>
            </a:r>
            <a:r>
              <a:rPr lang="en-US" b="1" dirty="0" err="1" smtClean="0">
                <a:solidFill>
                  <a:srgbClr val="FFFF00"/>
                </a:solidFill>
              </a:rPr>
              <a:t>totalitas</a:t>
            </a:r>
            <a:endParaRPr lang="en-US" b="1" dirty="0" smtClean="0">
              <a:solidFill>
                <a:srgbClr val="FFFF00"/>
              </a:solidFill>
            </a:endParaRPr>
          </a:p>
          <a:p>
            <a:pPr algn="just"/>
            <a:r>
              <a:rPr lang="en-US" b="1" dirty="0" err="1" smtClean="0">
                <a:solidFill>
                  <a:srgbClr val="FFFF00"/>
                </a:solidFill>
              </a:rPr>
              <a:t>Yg</a:t>
            </a:r>
            <a:r>
              <a:rPr lang="en-US" b="1" dirty="0" smtClean="0">
                <a:solidFill>
                  <a:srgbClr val="FFFF00"/>
                </a:solidFill>
              </a:rPr>
              <a:t> </a:t>
            </a:r>
            <a:r>
              <a:rPr lang="en-US" b="1" dirty="0" err="1" smtClean="0">
                <a:solidFill>
                  <a:srgbClr val="FFFF00"/>
                </a:solidFill>
              </a:rPr>
              <a:t>ada</a:t>
            </a:r>
            <a:r>
              <a:rPr lang="en-US" b="1" dirty="0" smtClean="0">
                <a:solidFill>
                  <a:srgbClr val="FFFF00"/>
                </a:solidFill>
              </a:rPr>
              <a:t> </a:t>
            </a:r>
            <a:r>
              <a:rPr lang="en-US" b="1" dirty="0" err="1" smtClean="0">
                <a:solidFill>
                  <a:srgbClr val="FFFF00"/>
                </a:solidFill>
              </a:rPr>
              <a:t>pilihan</a:t>
            </a:r>
            <a:r>
              <a:rPr lang="en-US" b="1" dirty="0" smtClean="0">
                <a:solidFill>
                  <a:srgbClr val="FFFF00"/>
                </a:solidFill>
              </a:rPr>
              <a:t> </a:t>
            </a:r>
            <a:r>
              <a:rPr lang="en-US" b="1" dirty="0" err="1" smtClean="0">
                <a:solidFill>
                  <a:srgbClr val="FFFF00"/>
                </a:solidFill>
              </a:rPr>
              <a:t>di</a:t>
            </a:r>
            <a:r>
              <a:rPr lang="id-ID" b="1" dirty="0" smtClean="0">
                <a:solidFill>
                  <a:srgbClr val="FFFF00"/>
                </a:solidFill>
              </a:rPr>
              <a:t> </a:t>
            </a:r>
          </a:p>
          <a:p>
            <a:pPr algn="just"/>
            <a:r>
              <a:rPr lang="en-US" b="1" dirty="0" err="1" smtClean="0">
                <a:solidFill>
                  <a:srgbClr val="FFFF00"/>
                </a:solidFill>
              </a:rPr>
              <a:t>Tentukan</a:t>
            </a:r>
            <a:r>
              <a:rPr lang="en-US" b="1" dirty="0" smtClean="0">
                <a:solidFill>
                  <a:srgbClr val="FFFF00"/>
                </a:solidFill>
              </a:rPr>
              <a:t> </a:t>
            </a:r>
            <a:r>
              <a:rPr lang="en-US" b="1" dirty="0" err="1" smtClean="0">
                <a:solidFill>
                  <a:srgbClr val="FFFF00"/>
                </a:solidFill>
              </a:rPr>
              <a:t>dan</a:t>
            </a:r>
            <a:r>
              <a:rPr lang="en-US" b="1" dirty="0" smtClean="0">
                <a:solidFill>
                  <a:srgbClr val="FFFF00"/>
                </a:solidFill>
              </a:rPr>
              <a:t> </a:t>
            </a:r>
            <a:r>
              <a:rPr lang="en-US" b="1" dirty="0" err="1" smtClean="0">
                <a:solidFill>
                  <a:srgbClr val="FFFF00"/>
                </a:solidFill>
              </a:rPr>
              <a:t>di</a:t>
            </a:r>
            <a:endParaRPr lang="en-US" b="1" dirty="0" smtClean="0">
              <a:solidFill>
                <a:srgbClr val="FFFF00"/>
              </a:solidFill>
            </a:endParaRPr>
          </a:p>
          <a:p>
            <a:pPr algn="just"/>
            <a:r>
              <a:rPr lang="en-US" b="1" dirty="0" err="1" smtClean="0">
                <a:solidFill>
                  <a:srgbClr val="FFFF00"/>
                </a:solidFill>
              </a:rPr>
              <a:t>Laksanak</a:t>
            </a:r>
            <a:r>
              <a:rPr lang="id-ID" b="1" dirty="0" smtClean="0">
                <a:solidFill>
                  <a:srgbClr val="FFFF00"/>
                </a:solidFill>
              </a:rPr>
              <a:t>an</a:t>
            </a:r>
            <a:r>
              <a:rPr lang="en-US" b="1" dirty="0" smtClean="0">
                <a:solidFill>
                  <a:srgbClr val="FFFF00"/>
                </a:solidFill>
              </a:rPr>
              <a:t>.</a:t>
            </a:r>
          </a:p>
        </p:txBody>
      </p:sp>
      <p:sp>
        <p:nvSpPr>
          <p:cNvPr id="20" name="TextBox 19"/>
          <p:cNvSpPr txBox="1"/>
          <p:nvPr/>
        </p:nvSpPr>
        <p:spPr>
          <a:xfrm>
            <a:off x="3428992" y="4500570"/>
            <a:ext cx="3231240" cy="2031325"/>
          </a:xfrm>
          <a:prstGeom prst="rect">
            <a:avLst/>
          </a:prstGeom>
          <a:noFill/>
          <a:ln w="28575">
            <a:solidFill>
              <a:srgbClr val="0070C0"/>
            </a:solidFill>
          </a:ln>
        </p:spPr>
        <p:txBody>
          <a:bodyPr wrap="square" rtlCol="0">
            <a:spAutoFit/>
          </a:bodyPr>
          <a:lstStyle/>
          <a:p>
            <a:r>
              <a:rPr lang="en-US" b="1" dirty="0" err="1" smtClean="0">
                <a:solidFill>
                  <a:srgbClr val="FFFF00"/>
                </a:solidFill>
              </a:rPr>
              <a:t>Perancangan</a:t>
            </a:r>
            <a:r>
              <a:rPr lang="en-US" b="1" dirty="0" smtClean="0">
                <a:solidFill>
                  <a:srgbClr val="FFFF00"/>
                </a:solidFill>
              </a:rPr>
              <a:t>,  </a:t>
            </a:r>
            <a:r>
              <a:rPr lang="en-US" b="1" dirty="0" err="1" smtClean="0">
                <a:solidFill>
                  <a:srgbClr val="FFFF00"/>
                </a:solidFill>
              </a:rPr>
              <a:t>mendaptar</a:t>
            </a:r>
            <a:r>
              <a:rPr lang="en-US" b="1" dirty="0" smtClean="0">
                <a:solidFill>
                  <a:srgbClr val="FFFF00"/>
                </a:solidFill>
              </a:rPr>
              <a:t>, </a:t>
            </a:r>
            <a:r>
              <a:rPr lang="en-US" b="1" dirty="0" err="1" smtClean="0">
                <a:solidFill>
                  <a:srgbClr val="FFFF00"/>
                </a:solidFill>
              </a:rPr>
              <a:t>menggembangkan</a:t>
            </a:r>
            <a:r>
              <a:rPr lang="en-US" b="1" dirty="0" smtClean="0">
                <a:solidFill>
                  <a:srgbClr val="FFFF00"/>
                </a:solidFill>
              </a:rPr>
              <a:t>  Dan </a:t>
            </a:r>
            <a:r>
              <a:rPr lang="en-US" b="1" dirty="0" err="1" smtClean="0">
                <a:solidFill>
                  <a:srgbClr val="FFFF00"/>
                </a:solidFill>
              </a:rPr>
              <a:t>menganalisis</a:t>
            </a:r>
            <a:r>
              <a:rPr lang="en-US" b="1" dirty="0" smtClean="0">
                <a:solidFill>
                  <a:srgbClr val="FFFF00"/>
                </a:solidFill>
              </a:rPr>
              <a:t> </a:t>
            </a:r>
            <a:r>
              <a:rPr lang="en-US" b="1" dirty="0" err="1" smtClean="0">
                <a:solidFill>
                  <a:srgbClr val="FFFF00"/>
                </a:solidFill>
              </a:rPr>
              <a:t>arah</a:t>
            </a:r>
            <a:r>
              <a:rPr lang="en-US" b="1" dirty="0" smtClean="0">
                <a:solidFill>
                  <a:srgbClr val="FFFF00"/>
                </a:solidFill>
              </a:rPr>
              <a:t> </a:t>
            </a:r>
            <a:r>
              <a:rPr lang="en-US" b="1" dirty="0" err="1" smtClean="0">
                <a:solidFill>
                  <a:srgbClr val="FFFF00"/>
                </a:solidFill>
              </a:rPr>
              <a:t>tindakan</a:t>
            </a:r>
            <a:r>
              <a:rPr lang="en-US" b="1" dirty="0" smtClean="0">
                <a:solidFill>
                  <a:srgbClr val="FFFF00"/>
                </a:solidFill>
              </a:rPr>
              <a:t>  </a:t>
            </a:r>
            <a:r>
              <a:rPr lang="en-US" b="1" dirty="0" err="1" smtClean="0">
                <a:solidFill>
                  <a:srgbClr val="FFFF00"/>
                </a:solidFill>
              </a:rPr>
              <a:t>Yg</a:t>
            </a:r>
            <a:r>
              <a:rPr lang="en-US" b="1" dirty="0" smtClean="0">
                <a:solidFill>
                  <a:srgbClr val="FFFF00"/>
                </a:solidFill>
              </a:rPr>
              <a:t> </a:t>
            </a:r>
            <a:r>
              <a:rPr lang="en-US" b="1" dirty="0" err="1" smtClean="0">
                <a:solidFill>
                  <a:srgbClr val="FFFF00"/>
                </a:solidFill>
              </a:rPr>
              <a:t>mungkin</a:t>
            </a:r>
            <a:r>
              <a:rPr lang="en-US" b="1" dirty="0" smtClean="0">
                <a:solidFill>
                  <a:srgbClr val="FFFF00"/>
                </a:solidFill>
              </a:rPr>
              <a:t>. </a:t>
            </a:r>
            <a:r>
              <a:rPr lang="en-US" b="1" dirty="0" err="1" smtClean="0">
                <a:solidFill>
                  <a:srgbClr val="FFFF00"/>
                </a:solidFill>
              </a:rPr>
              <a:t>Kegiatan</a:t>
            </a:r>
            <a:r>
              <a:rPr lang="en-US" b="1" dirty="0" smtClean="0">
                <a:solidFill>
                  <a:srgbClr val="FFFF00"/>
                </a:solidFill>
              </a:rPr>
              <a:t> </a:t>
            </a:r>
            <a:r>
              <a:rPr lang="en-US" b="1" dirty="0" err="1" smtClean="0">
                <a:solidFill>
                  <a:srgbClr val="FFFF00"/>
                </a:solidFill>
              </a:rPr>
              <a:t>ini</a:t>
            </a:r>
            <a:r>
              <a:rPr lang="en-US" b="1" dirty="0" smtClean="0">
                <a:solidFill>
                  <a:srgbClr val="FFFF00"/>
                </a:solidFill>
              </a:rPr>
              <a:t> </a:t>
            </a:r>
            <a:r>
              <a:rPr lang="en-US" b="1" dirty="0" err="1" smtClean="0">
                <a:solidFill>
                  <a:srgbClr val="FFFF00"/>
                </a:solidFill>
              </a:rPr>
              <a:t>meliputi</a:t>
            </a:r>
            <a:r>
              <a:rPr lang="en-US" b="1" dirty="0" smtClean="0">
                <a:solidFill>
                  <a:srgbClr val="FFFF00"/>
                </a:solidFill>
              </a:rPr>
              <a:t> </a:t>
            </a:r>
            <a:r>
              <a:rPr lang="en-US" b="1" dirty="0" err="1" smtClean="0">
                <a:solidFill>
                  <a:srgbClr val="FFFF00"/>
                </a:solidFill>
              </a:rPr>
              <a:t>proses-proses</a:t>
            </a:r>
            <a:r>
              <a:rPr lang="en-US" b="1" dirty="0" smtClean="0">
                <a:solidFill>
                  <a:srgbClr val="FFFF00"/>
                </a:solidFill>
              </a:rPr>
              <a:t> </a:t>
            </a:r>
            <a:r>
              <a:rPr lang="en-US" b="1" dirty="0" err="1" smtClean="0">
                <a:solidFill>
                  <a:srgbClr val="FFFF00"/>
                </a:solidFill>
              </a:rPr>
              <a:t>untuk</a:t>
            </a:r>
            <a:r>
              <a:rPr lang="en-US" b="1" dirty="0" smtClean="0">
                <a:solidFill>
                  <a:srgbClr val="FFFF00"/>
                </a:solidFill>
              </a:rPr>
              <a:t> </a:t>
            </a:r>
            <a:r>
              <a:rPr lang="en-US" b="1" dirty="0" err="1" smtClean="0">
                <a:solidFill>
                  <a:srgbClr val="FFFF00"/>
                </a:solidFill>
              </a:rPr>
              <a:t>pemahaman</a:t>
            </a:r>
            <a:r>
              <a:rPr lang="en-US" b="1" dirty="0" smtClean="0">
                <a:solidFill>
                  <a:srgbClr val="FFFF00"/>
                </a:solidFill>
              </a:rPr>
              <a:t> </a:t>
            </a:r>
            <a:r>
              <a:rPr lang="en-US" b="1" dirty="0" err="1" smtClean="0">
                <a:solidFill>
                  <a:srgbClr val="FFFF00"/>
                </a:solidFill>
              </a:rPr>
              <a:t>masalah</a:t>
            </a:r>
            <a:r>
              <a:rPr lang="en-US" b="1" dirty="0" smtClean="0">
                <a:solidFill>
                  <a:srgbClr val="FFFF00"/>
                </a:solidFill>
              </a:rPr>
              <a:t>, </a:t>
            </a:r>
            <a:r>
              <a:rPr lang="en-US" b="1" dirty="0" err="1" smtClean="0">
                <a:solidFill>
                  <a:srgbClr val="FFFF00"/>
                </a:solidFill>
              </a:rPr>
              <a:t>menguji</a:t>
            </a:r>
            <a:r>
              <a:rPr lang="en-US" b="1" dirty="0" smtClean="0">
                <a:solidFill>
                  <a:srgbClr val="FFFF00"/>
                </a:solidFill>
              </a:rPr>
              <a:t> </a:t>
            </a:r>
            <a:r>
              <a:rPr lang="en-US" b="1" dirty="0" err="1" smtClean="0">
                <a:solidFill>
                  <a:srgbClr val="FFFF00"/>
                </a:solidFill>
              </a:rPr>
              <a:t>kelayakan</a:t>
            </a:r>
            <a:r>
              <a:rPr lang="en-US" b="1" dirty="0" smtClean="0">
                <a:solidFill>
                  <a:srgbClr val="FFFF00"/>
                </a:solidFill>
              </a:rPr>
              <a:t>  </a:t>
            </a:r>
            <a:r>
              <a:rPr lang="en-US" b="1" dirty="0" err="1" smtClean="0">
                <a:solidFill>
                  <a:srgbClr val="FFFF00"/>
                </a:solidFill>
              </a:rPr>
              <a:t>pemecahan</a:t>
            </a:r>
            <a:r>
              <a:rPr lang="en-US" b="1" dirty="0" smtClean="0">
                <a:solidFill>
                  <a:srgbClr val="FFFF00"/>
                </a:solidFill>
              </a:rPr>
              <a:t> </a:t>
            </a:r>
            <a:r>
              <a:rPr lang="en-US" b="1" dirty="0" err="1" smtClean="0">
                <a:solidFill>
                  <a:srgbClr val="FFFF00"/>
                </a:solidFill>
              </a:rPr>
              <a:t>tersebut</a:t>
            </a:r>
            <a:endParaRPr lang="en-US" b="1" dirty="0" smtClean="0">
              <a:solidFill>
                <a:srgbClr val="FFFF00"/>
              </a:solidFill>
            </a:endParaRPr>
          </a:p>
        </p:txBody>
      </p:sp>
      <p:cxnSp>
        <p:nvCxnSpPr>
          <p:cNvPr id="16" name="Straight Arrow Connector 15"/>
          <p:cNvCxnSpPr/>
          <p:nvPr/>
        </p:nvCxnSpPr>
        <p:spPr>
          <a:xfrm rot="5400000">
            <a:off x="4072158" y="4071148"/>
            <a:ext cx="857256" cy="1588"/>
          </a:xfrm>
          <a:prstGeom prst="straightConnector1">
            <a:avLst/>
          </a:prstGeom>
          <a:ln>
            <a:solidFill>
              <a:srgbClr val="FFFF00"/>
            </a:solidFill>
            <a:tailEnd type="arrow"/>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rot="5400000">
            <a:off x="7714478" y="4142586"/>
            <a:ext cx="857256" cy="1588"/>
          </a:xfrm>
          <a:prstGeom prst="straightConnector1">
            <a:avLst/>
          </a:prstGeom>
          <a:ln>
            <a:solidFill>
              <a:srgbClr val="FFFF00"/>
            </a:solidFill>
            <a:tailEnd type="arrow"/>
          </a:ln>
        </p:spPr>
        <p:style>
          <a:lnRef idx="3">
            <a:schemeClr val="dk1"/>
          </a:lnRef>
          <a:fillRef idx="0">
            <a:schemeClr val="dk1"/>
          </a:fillRef>
          <a:effectRef idx="2">
            <a:schemeClr val="dk1"/>
          </a:effectRef>
          <a:fontRef idx="minor">
            <a:schemeClr val="tx1"/>
          </a:fontRef>
        </p:style>
      </p:cxnSp>
    </p:spTree>
  </p:cSld>
  <p:clrMapOvr>
    <a:masterClrMapping/>
  </p:clrMapOvr>
  <p:transition spd="slow">
    <p:pull dir="lu"/>
    <p:sndAc>
      <p:stSnd>
        <p:snd r:embed="rId3" name="camera.wav"/>
      </p:stSnd>
    </p:sndAc>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2338</TotalTime>
  <Words>2155</Words>
  <Application>Microsoft Office PowerPoint</Application>
  <PresentationFormat>On-screen Show (4:3)</PresentationFormat>
  <Paragraphs>307</Paragraphs>
  <Slides>23</Slides>
  <Notes>15</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Slide 2</vt:lpstr>
      <vt:lpstr>Slide 3</vt:lpstr>
      <vt:lpstr>Slide 4</vt:lpstr>
      <vt:lpstr>Macam-macam Keputusan dalam Manajemen</vt:lpstr>
      <vt:lpstr>Slide 6</vt:lpstr>
      <vt:lpstr>B. KEPUTUSAN DAN JENJANG</vt:lpstr>
      <vt:lpstr>Hubungan Macam Keputusan dan Tingkaan Manajemen;</vt:lpstr>
      <vt:lpstr>C. TAHAP-TAHAP PENGAMBILAN KEPUTUSAN.</vt:lpstr>
      <vt:lpstr>Tahap-tahap pengambilan keputusan :</vt:lpstr>
      <vt:lpstr>Penjelasan :</vt:lpstr>
      <vt:lpstr>Lanjutan  : Tipe-tipe masalah</vt:lpstr>
      <vt:lpstr>Tahap 2. Mengembangkan alternatif pemecahan :</vt:lpstr>
      <vt:lpstr>Tahap. 4 Memilih alternatif</vt:lpstr>
      <vt:lpstr>Slide 15</vt:lpstr>
      <vt:lpstr>Gaya pengambilan keputusan manajer  S.P. Robin  dan DA. DeCenzo.</vt:lpstr>
      <vt:lpstr>E. MODEL PENGAMBILAN KEPUTUSAN ;</vt:lpstr>
      <vt:lpstr>Slide 18</vt:lpstr>
      <vt:lpstr>F. KEPUTUSAN INDIVIDU DAN KELOMPOK.</vt:lpstr>
      <vt:lpstr>Slide 20</vt:lpstr>
      <vt:lpstr>Lanjutan :</vt:lpstr>
      <vt:lpstr>Evaluasi /soal latihan</vt:lpstr>
      <vt:lpstr>Sekian terima kasih</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9</dc:title>
  <dc:creator>Valued Acer Customer</dc:creator>
  <cp:lastModifiedBy>ACER</cp:lastModifiedBy>
  <cp:revision>213</cp:revision>
  <dcterms:created xsi:type="dcterms:W3CDTF">2010-01-23T02:59:23Z</dcterms:created>
  <dcterms:modified xsi:type="dcterms:W3CDTF">2014-04-05T08:39:47Z</dcterms:modified>
</cp:coreProperties>
</file>